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8" r:id="rId10"/>
    <p:sldId id="264" r:id="rId11"/>
    <p:sldId id="266" r:id="rId12"/>
    <p:sldId id="267" r:id="rId13"/>
    <p:sldId id="269" r:id="rId14"/>
    <p:sldId id="270" r:id="rId15"/>
    <p:sldId id="274" r:id="rId16"/>
    <p:sldId id="272" r:id="rId17"/>
    <p:sldId id="273" r:id="rId18"/>
    <p:sldId id="271" r:id="rId19"/>
    <p:sldId id="275" r:id="rId20"/>
    <p:sldId id="276" r:id="rId21"/>
    <p:sldId id="284" r:id="rId22"/>
    <p:sldId id="277" r:id="rId23"/>
    <p:sldId id="285" r:id="rId24"/>
    <p:sldId id="278" r:id="rId25"/>
    <p:sldId id="279" r:id="rId26"/>
    <p:sldId id="286" r:id="rId27"/>
    <p:sldId id="280" r:id="rId28"/>
    <p:sldId id="287" r:id="rId29"/>
    <p:sldId id="281" r:id="rId30"/>
    <p:sldId id="288" r:id="rId31"/>
    <p:sldId id="282" r:id="rId32"/>
    <p:sldId id="289" r:id="rId33"/>
    <p:sldId id="283" r:id="rId34"/>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510E336-92AE-44BB-BC03-E95AFE183472}" v="20" dt="2023-04-07T10:51:23.826"/>
  </p1510:revLst>
</p1510:revInfo>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53" autoAdjust="0"/>
    <p:restoredTop sz="94660"/>
  </p:normalViewPr>
  <p:slideViewPr>
    <p:cSldViewPr snapToGrid="0">
      <p:cViewPr>
        <p:scale>
          <a:sx n="100" d="100"/>
          <a:sy n="100" d="100"/>
        </p:scale>
        <p:origin x="912" y="31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6/11/relationships/changesInfo" Target="changesInfos/changesInfo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40"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KARAMPELIA" userId="9dfcc2cac66bf474" providerId="LiveId" clId="{C510E336-92AE-44BB-BC03-E95AFE183472}"/>
    <pc:docChg chg="undo custSel addSld delSld modSld sldOrd">
      <pc:chgData name="MARIA KARAMPELIA" userId="9dfcc2cac66bf474" providerId="LiveId" clId="{C510E336-92AE-44BB-BC03-E95AFE183472}" dt="2023-04-07T12:15:23.171" v="35267" actId="20577"/>
      <pc:docMkLst>
        <pc:docMk/>
      </pc:docMkLst>
      <pc:sldChg chg="modSp mod">
        <pc:chgData name="MARIA KARAMPELIA" userId="9dfcc2cac66bf474" providerId="LiveId" clId="{C510E336-92AE-44BB-BC03-E95AFE183472}" dt="2023-04-07T10:36:05.216" v="35194" actId="113"/>
        <pc:sldMkLst>
          <pc:docMk/>
          <pc:sldMk cId="238244532" sldId="257"/>
        </pc:sldMkLst>
        <pc:spChg chg="mod">
          <ac:chgData name="MARIA KARAMPELIA" userId="9dfcc2cac66bf474" providerId="LiveId" clId="{C510E336-92AE-44BB-BC03-E95AFE183472}" dt="2023-04-07T10:36:05.216" v="35194" actId="113"/>
          <ac:spMkLst>
            <pc:docMk/>
            <pc:sldMk cId="238244532" sldId="257"/>
            <ac:spMk id="3" creationId="{699F7D0D-EBFD-F12B-12A8-6E6F551CEAAC}"/>
          </ac:spMkLst>
        </pc:spChg>
      </pc:sldChg>
      <pc:sldChg chg="modSp mod">
        <pc:chgData name="MARIA KARAMPELIA" userId="9dfcc2cac66bf474" providerId="LiveId" clId="{C510E336-92AE-44BB-BC03-E95AFE183472}" dt="2023-04-07T10:39:19.721" v="35210" actId="13926"/>
        <pc:sldMkLst>
          <pc:docMk/>
          <pc:sldMk cId="3722300954" sldId="258"/>
        </pc:sldMkLst>
        <pc:spChg chg="mod">
          <ac:chgData name="MARIA KARAMPELIA" userId="9dfcc2cac66bf474" providerId="LiveId" clId="{C510E336-92AE-44BB-BC03-E95AFE183472}" dt="2023-04-04T13:34:28.238" v="38" actId="113"/>
          <ac:spMkLst>
            <pc:docMk/>
            <pc:sldMk cId="3722300954" sldId="258"/>
            <ac:spMk id="2" creationId="{0DD85BF4-A6B3-8EE7-4B06-98CD78F9EEB8}"/>
          </ac:spMkLst>
        </pc:spChg>
        <pc:spChg chg="mod">
          <ac:chgData name="MARIA KARAMPELIA" userId="9dfcc2cac66bf474" providerId="LiveId" clId="{C510E336-92AE-44BB-BC03-E95AFE183472}" dt="2023-04-07T10:39:19.721" v="35210" actId="13926"/>
          <ac:spMkLst>
            <pc:docMk/>
            <pc:sldMk cId="3722300954" sldId="258"/>
            <ac:spMk id="3" creationId="{1003CE44-284F-E148-5BB3-A09413EC697F}"/>
          </ac:spMkLst>
        </pc:spChg>
      </pc:sldChg>
      <pc:sldChg chg="modSp mod">
        <pc:chgData name="MARIA KARAMPELIA" userId="9dfcc2cac66bf474" providerId="LiveId" clId="{C510E336-92AE-44BB-BC03-E95AFE183472}" dt="2023-04-07T10:41:09.846" v="35218" actId="115"/>
        <pc:sldMkLst>
          <pc:docMk/>
          <pc:sldMk cId="1383166315" sldId="259"/>
        </pc:sldMkLst>
        <pc:spChg chg="mod">
          <ac:chgData name="MARIA KARAMPELIA" userId="9dfcc2cac66bf474" providerId="LiveId" clId="{C510E336-92AE-44BB-BC03-E95AFE183472}" dt="2023-04-04T15:42:18.262" v="1690" actId="27636"/>
          <ac:spMkLst>
            <pc:docMk/>
            <pc:sldMk cId="1383166315" sldId="259"/>
            <ac:spMk id="2" creationId="{958F263A-9C7A-3E8E-6798-ACD74B527EE0}"/>
          </ac:spMkLst>
        </pc:spChg>
        <pc:spChg chg="mod">
          <ac:chgData name="MARIA KARAMPELIA" userId="9dfcc2cac66bf474" providerId="LiveId" clId="{C510E336-92AE-44BB-BC03-E95AFE183472}" dt="2023-04-07T10:41:09.846" v="35218" actId="115"/>
          <ac:spMkLst>
            <pc:docMk/>
            <pc:sldMk cId="1383166315" sldId="259"/>
            <ac:spMk id="3" creationId="{AC722545-585C-AFEB-A25F-44F9F95E1DAA}"/>
          </ac:spMkLst>
        </pc:spChg>
      </pc:sldChg>
      <pc:sldChg chg="modSp new mod">
        <pc:chgData name="MARIA KARAMPELIA" userId="9dfcc2cac66bf474" providerId="LiveId" clId="{C510E336-92AE-44BB-BC03-E95AFE183472}" dt="2023-04-07T10:42:56.787" v="35219" actId="113"/>
        <pc:sldMkLst>
          <pc:docMk/>
          <pc:sldMk cId="1338929933" sldId="260"/>
        </pc:sldMkLst>
        <pc:spChg chg="mod">
          <ac:chgData name="MARIA KARAMPELIA" userId="9dfcc2cac66bf474" providerId="LiveId" clId="{C510E336-92AE-44BB-BC03-E95AFE183472}" dt="2023-04-04T16:04:12.535" v="3562" actId="27636"/>
          <ac:spMkLst>
            <pc:docMk/>
            <pc:sldMk cId="1338929933" sldId="260"/>
            <ac:spMk id="2" creationId="{63D88F7B-6EE6-711A-45E3-D521235DE901}"/>
          </ac:spMkLst>
        </pc:spChg>
        <pc:spChg chg="mod">
          <ac:chgData name="MARIA KARAMPELIA" userId="9dfcc2cac66bf474" providerId="LiveId" clId="{C510E336-92AE-44BB-BC03-E95AFE183472}" dt="2023-04-07T10:42:56.787" v="35219" actId="113"/>
          <ac:spMkLst>
            <pc:docMk/>
            <pc:sldMk cId="1338929933" sldId="260"/>
            <ac:spMk id="3" creationId="{DE1595E2-81D9-2CD0-3F63-39F8D9E6F169}"/>
          </ac:spMkLst>
        </pc:spChg>
      </pc:sldChg>
      <pc:sldChg chg="modSp new mod">
        <pc:chgData name="MARIA KARAMPELIA" userId="9dfcc2cac66bf474" providerId="LiveId" clId="{C510E336-92AE-44BB-BC03-E95AFE183472}" dt="2023-04-07T10:44:07.338" v="35220" actId="113"/>
        <pc:sldMkLst>
          <pc:docMk/>
          <pc:sldMk cId="729541089" sldId="261"/>
        </pc:sldMkLst>
        <pc:spChg chg="mod">
          <ac:chgData name="MARIA KARAMPELIA" userId="9dfcc2cac66bf474" providerId="LiveId" clId="{C510E336-92AE-44BB-BC03-E95AFE183472}" dt="2023-04-04T16:50:53.759" v="6082" actId="14100"/>
          <ac:spMkLst>
            <pc:docMk/>
            <pc:sldMk cId="729541089" sldId="261"/>
            <ac:spMk id="2" creationId="{B3D66E05-5E65-DFDF-B27E-820D65F865AD}"/>
          </ac:spMkLst>
        </pc:spChg>
        <pc:spChg chg="mod">
          <ac:chgData name="MARIA KARAMPELIA" userId="9dfcc2cac66bf474" providerId="LiveId" clId="{C510E336-92AE-44BB-BC03-E95AFE183472}" dt="2023-04-07T10:44:07.338" v="35220" actId="113"/>
          <ac:spMkLst>
            <pc:docMk/>
            <pc:sldMk cId="729541089" sldId="261"/>
            <ac:spMk id="3" creationId="{447941C7-A8C2-5C79-D239-2E0A5842AD3D}"/>
          </ac:spMkLst>
        </pc:spChg>
      </pc:sldChg>
      <pc:sldChg chg="modSp new mod">
        <pc:chgData name="MARIA KARAMPELIA" userId="9dfcc2cac66bf474" providerId="LiveId" clId="{C510E336-92AE-44BB-BC03-E95AFE183472}" dt="2023-04-07T10:46:11.020" v="35241" actId="20577"/>
        <pc:sldMkLst>
          <pc:docMk/>
          <pc:sldMk cId="1353084998" sldId="262"/>
        </pc:sldMkLst>
        <pc:spChg chg="mod">
          <ac:chgData name="MARIA KARAMPELIA" userId="9dfcc2cac66bf474" providerId="LiveId" clId="{C510E336-92AE-44BB-BC03-E95AFE183472}" dt="2023-04-04T17:06:32.991" v="7294" actId="14100"/>
          <ac:spMkLst>
            <pc:docMk/>
            <pc:sldMk cId="1353084998" sldId="262"/>
            <ac:spMk id="2" creationId="{11B9138C-5C09-CF58-4E50-892D1FA03CBF}"/>
          </ac:spMkLst>
        </pc:spChg>
        <pc:spChg chg="mod">
          <ac:chgData name="MARIA KARAMPELIA" userId="9dfcc2cac66bf474" providerId="LiveId" clId="{C510E336-92AE-44BB-BC03-E95AFE183472}" dt="2023-04-07T10:46:11.020" v="35241" actId="20577"/>
          <ac:spMkLst>
            <pc:docMk/>
            <pc:sldMk cId="1353084998" sldId="262"/>
            <ac:spMk id="3" creationId="{F1287754-7E9B-1778-C08D-42325891CD64}"/>
          </ac:spMkLst>
        </pc:spChg>
      </pc:sldChg>
      <pc:sldChg chg="modSp new mod">
        <pc:chgData name="MARIA KARAMPELIA" userId="9dfcc2cac66bf474" providerId="LiveId" clId="{C510E336-92AE-44BB-BC03-E95AFE183472}" dt="2023-04-07T10:47:31.126" v="35243" actId="207"/>
        <pc:sldMkLst>
          <pc:docMk/>
          <pc:sldMk cId="1442596421" sldId="263"/>
        </pc:sldMkLst>
        <pc:spChg chg="mod">
          <ac:chgData name="MARIA KARAMPELIA" userId="9dfcc2cac66bf474" providerId="LiveId" clId="{C510E336-92AE-44BB-BC03-E95AFE183472}" dt="2023-04-04T17:27:16.328" v="8249" actId="21"/>
          <ac:spMkLst>
            <pc:docMk/>
            <pc:sldMk cId="1442596421" sldId="263"/>
            <ac:spMk id="2" creationId="{FB0CE75D-CAB7-F663-9EDD-5286806C510C}"/>
          </ac:spMkLst>
        </pc:spChg>
        <pc:spChg chg="mod">
          <ac:chgData name="MARIA KARAMPELIA" userId="9dfcc2cac66bf474" providerId="LiveId" clId="{C510E336-92AE-44BB-BC03-E95AFE183472}" dt="2023-04-07T10:47:31.126" v="35243" actId="207"/>
          <ac:spMkLst>
            <pc:docMk/>
            <pc:sldMk cId="1442596421" sldId="263"/>
            <ac:spMk id="3" creationId="{E69B3A27-A384-3A39-DDE0-6D0314D06192}"/>
          </ac:spMkLst>
        </pc:spChg>
      </pc:sldChg>
      <pc:sldChg chg="modSp new mod">
        <pc:chgData name="MARIA KARAMPELIA" userId="9dfcc2cac66bf474" providerId="LiveId" clId="{C510E336-92AE-44BB-BC03-E95AFE183472}" dt="2023-04-07T10:50:23.885" v="35249" actId="114"/>
        <pc:sldMkLst>
          <pc:docMk/>
          <pc:sldMk cId="874211567" sldId="264"/>
        </pc:sldMkLst>
        <pc:spChg chg="mod">
          <ac:chgData name="MARIA KARAMPELIA" userId="9dfcc2cac66bf474" providerId="LiveId" clId="{C510E336-92AE-44BB-BC03-E95AFE183472}" dt="2023-04-04T18:10:39.431" v="10911" actId="255"/>
          <ac:spMkLst>
            <pc:docMk/>
            <pc:sldMk cId="874211567" sldId="264"/>
            <ac:spMk id="2" creationId="{2C312591-FC15-9EE4-BDBF-17D7F6799312}"/>
          </ac:spMkLst>
        </pc:spChg>
        <pc:spChg chg="mod">
          <ac:chgData name="MARIA KARAMPELIA" userId="9dfcc2cac66bf474" providerId="LiveId" clId="{C510E336-92AE-44BB-BC03-E95AFE183472}" dt="2023-04-07T10:50:23.885" v="35249" actId="114"/>
          <ac:spMkLst>
            <pc:docMk/>
            <pc:sldMk cId="874211567" sldId="264"/>
            <ac:spMk id="3" creationId="{65DC5DDD-4AEA-65F9-A2BE-ADF7599875A7}"/>
          </ac:spMkLst>
        </pc:spChg>
      </pc:sldChg>
      <pc:sldChg chg="modSp new del mod">
        <pc:chgData name="MARIA KARAMPELIA" userId="9dfcc2cac66bf474" providerId="LiveId" clId="{C510E336-92AE-44BB-BC03-E95AFE183472}" dt="2023-04-04T18:22:28.704" v="11562" actId="2696"/>
        <pc:sldMkLst>
          <pc:docMk/>
          <pc:sldMk cId="4143385645" sldId="265"/>
        </pc:sldMkLst>
        <pc:spChg chg="mod">
          <ac:chgData name="MARIA KARAMPELIA" userId="9dfcc2cac66bf474" providerId="LiveId" clId="{C510E336-92AE-44BB-BC03-E95AFE183472}" dt="2023-04-04T17:12:48.680" v="7395" actId="14100"/>
          <ac:spMkLst>
            <pc:docMk/>
            <pc:sldMk cId="4143385645" sldId="265"/>
            <ac:spMk id="2" creationId="{F24640FF-0446-020B-BF7C-FC7CC690806A}"/>
          </ac:spMkLst>
        </pc:spChg>
        <pc:spChg chg="mod">
          <ac:chgData name="MARIA KARAMPELIA" userId="9dfcc2cac66bf474" providerId="LiveId" clId="{C510E336-92AE-44BB-BC03-E95AFE183472}" dt="2023-04-04T17:13:02.277" v="7399" actId="14100"/>
          <ac:spMkLst>
            <pc:docMk/>
            <pc:sldMk cId="4143385645" sldId="265"/>
            <ac:spMk id="3" creationId="{F3DD58E9-21C1-C77C-5A7C-642F0EA92AC0}"/>
          </ac:spMkLst>
        </pc:spChg>
      </pc:sldChg>
      <pc:sldChg chg="modSp new mod">
        <pc:chgData name="MARIA KARAMPELIA" userId="9dfcc2cac66bf474" providerId="LiveId" clId="{C510E336-92AE-44BB-BC03-E95AFE183472}" dt="2023-04-07T11:38:22.712" v="35256" actId="20577"/>
        <pc:sldMkLst>
          <pc:docMk/>
          <pc:sldMk cId="320528381" sldId="266"/>
        </pc:sldMkLst>
        <pc:spChg chg="mod">
          <ac:chgData name="MARIA KARAMPELIA" userId="9dfcc2cac66bf474" providerId="LiveId" clId="{C510E336-92AE-44BB-BC03-E95AFE183472}" dt="2023-04-04T18:23:33.208" v="11563" actId="14100"/>
          <ac:spMkLst>
            <pc:docMk/>
            <pc:sldMk cId="320528381" sldId="266"/>
            <ac:spMk id="2" creationId="{BD71CB7A-F551-DEFB-969C-9FD17D8FA41F}"/>
          </ac:spMkLst>
        </pc:spChg>
        <pc:spChg chg="mod">
          <ac:chgData name="MARIA KARAMPELIA" userId="9dfcc2cac66bf474" providerId="LiveId" clId="{C510E336-92AE-44BB-BC03-E95AFE183472}" dt="2023-04-07T11:38:22.712" v="35256" actId="20577"/>
          <ac:spMkLst>
            <pc:docMk/>
            <pc:sldMk cId="320528381" sldId="266"/>
            <ac:spMk id="3" creationId="{3B2789B3-F5EB-A271-E455-E224C9BFF34C}"/>
          </ac:spMkLst>
        </pc:spChg>
      </pc:sldChg>
      <pc:sldChg chg="modSp new mod">
        <pc:chgData name="MARIA KARAMPELIA" userId="9dfcc2cac66bf474" providerId="LiveId" clId="{C510E336-92AE-44BB-BC03-E95AFE183472}" dt="2023-04-04T19:15:22.082" v="14601" actId="115"/>
        <pc:sldMkLst>
          <pc:docMk/>
          <pc:sldMk cId="2327902628" sldId="267"/>
        </pc:sldMkLst>
        <pc:spChg chg="mod">
          <ac:chgData name="MARIA KARAMPELIA" userId="9dfcc2cac66bf474" providerId="LiveId" clId="{C510E336-92AE-44BB-BC03-E95AFE183472}" dt="2023-04-04T19:14:30.893" v="14596" actId="14100"/>
          <ac:spMkLst>
            <pc:docMk/>
            <pc:sldMk cId="2327902628" sldId="267"/>
            <ac:spMk id="2" creationId="{D75781F0-C281-66CD-2232-51C2209999FE}"/>
          </ac:spMkLst>
        </pc:spChg>
        <pc:spChg chg="mod">
          <ac:chgData name="MARIA KARAMPELIA" userId="9dfcc2cac66bf474" providerId="LiveId" clId="{C510E336-92AE-44BB-BC03-E95AFE183472}" dt="2023-04-04T19:15:22.082" v="14601" actId="115"/>
          <ac:spMkLst>
            <pc:docMk/>
            <pc:sldMk cId="2327902628" sldId="267"/>
            <ac:spMk id="3" creationId="{CC215F3C-7A2E-B54B-2462-9A40CCBC1DEA}"/>
          </ac:spMkLst>
        </pc:spChg>
      </pc:sldChg>
      <pc:sldChg chg="modSp new mod">
        <pc:chgData name="MARIA KARAMPELIA" userId="9dfcc2cac66bf474" providerId="LiveId" clId="{C510E336-92AE-44BB-BC03-E95AFE183472}" dt="2023-04-07T10:48:29.817" v="35244"/>
        <pc:sldMkLst>
          <pc:docMk/>
          <pc:sldMk cId="1326083810" sldId="268"/>
        </pc:sldMkLst>
        <pc:spChg chg="mod">
          <ac:chgData name="MARIA KARAMPELIA" userId="9dfcc2cac66bf474" providerId="LiveId" clId="{C510E336-92AE-44BB-BC03-E95AFE183472}" dt="2023-04-04T18:14:35.322" v="10939" actId="14100"/>
          <ac:spMkLst>
            <pc:docMk/>
            <pc:sldMk cId="1326083810" sldId="268"/>
            <ac:spMk id="2" creationId="{F5371A71-3D5B-7162-513C-7687753A9B3F}"/>
          </ac:spMkLst>
        </pc:spChg>
        <pc:spChg chg="mod">
          <ac:chgData name="MARIA KARAMPELIA" userId="9dfcc2cac66bf474" providerId="LiveId" clId="{C510E336-92AE-44BB-BC03-E95AFE183472}" dt="2023-04-07T10:48:29.817" v="35244"/>
          <ac:spMkLst>
            <pc:docMk/>
            <pc:sldMk cId="1326083810" sldId="268"/>
            <ac:spMk id="3" creationId="{793B5E07-1CF9-AEB3-EBB3-05AD4AAAAD45}"/>
          </ac:spMkLst>
        </pc:spChg>
      </pc:sldChg>
      <pc:sldChg chg="modSp new mod">
        <pc:chgData name="MARIA KARAMPELIA" userId="9dfcc2cac66bf474" providerId="LiveId" clId="{C510E336-92AE-44BB-BC03-E95AFE183472}" dt="2023-04-04T22:45:58.665" v="18381" actId="14100"/>
        <pc:sldMkLst>
          <pc:docMk/>
          <pc:sldMk cId="4212485731" sldId="269"/>
        </pc:sldMkLst>
        <pc:spChg chg="mod">
          <ac:chgData name="MARIA KARAMPELIA" userId="9dfcc2cac66bf474" providerId="LiveId" clId="{C510E336-92AE-44BB-BC03-E95AFE183472}" dt="2023-04-04T22:45:58.665" v="18381" actId="14100"/>
          <ac:spMkLst>
            <pc:docMk/>
            <pc:sldMk cId="4212485731" sldId="269"/>
            <ac:spMk id="2" creationId="{FB706C71-4181-9274-19B6-7D3CF3C7E3DE}"/>
          </ac:spMkLst>
        </pc:spChg>
        <pc:spChg chg="mod">
          <ac:chgData name="MARIA KARAMPELIA" userId="9dfcc2cac66bf474" providerId="LiveId" clId="{C510E336-92AE-44BB-BC03-E95AFE183472}" dt="2023-04-04T22:45:55.048" v="18380" actId="14100"/>
          <ac:spMkLst>
            <pc:docMk/>
            <pc:sldMk cId="4212485731" sldId="269"/>
            <ac:spMk id="3" creationId="{5CD0C8C5-558E-A6E9-E333-ACF90FCA6F25}"/>
          </ac:spMkLst>
        </pc:spChg>
      </pc:sldChg>
      <pc:sldChg chg="modSp new mod">
        <pc:chgData name="MARIA KARAMPELIA" userId="9dfcc2cac66bf474" providerId="LiveId" clId="{C510E336-92AE-44BB-BC03-E95AFE183472}" dt="2023-04-07T11:53:04.438" v="35258" actId="20577"/>
        <pc:sldMkLst>
          <pc:docMk/>
          <pc:sldMk cId="2524700101" sldId="270"/>
        </pc:sldMkLst>
        <pc:spChg chg="mod">
          <ac:chgData name="MARIA KARAMPELIA" userId="9dfcc2cac66bf474" providerId="LiveId" clId="{C510E336-92AE-44BB-BC03-E95AFE183472}" dt="2023-04-04T22:46:20.806" v="18383"/>
          <ac:spMkLst>
            <pc:docMk/>
            <pc:sldMk cId="2524700101" sldId="270"/>
            <ac:spMk id="2" creationId="{BA760213-A62D-514A-115D-664E0F4041FB}"/>
          </ac:spMkLst>
        </pc:spChg>
        <pc:spChg chg="mod">
          <ac:chgData name="MARIA KARAMPELIA" userId="9dfcc2cac66bf474" providerId="LiveId" clId="{C510E336-92AE-44BB-BC03-E95AFE183472}" dt="2023-04-07T11:53:04.438" v="35258" actId="20577"/>
          <ac:spMkLst>
            <pc:docMk/>
            <pc:sldMk cId="2524700101" sldId="270"/>
            <ac:spMk id="3" creationId="{B9DB06C2-1084-BF6D-2253-EFFE4FCB999E}"/>
          </ac:spMkLst>
        </pc:spChg>
      </pc:sldChg>
      <pc:sldChg chg="addSp delSp modSp new mod ord">
        <pc:chgData name="MARIA KARAMPELIA" userId="9dfcc2cac66bf474" providerId="LiveId" clId="{C510E336-92AE-44BB-BC03-E95AFE183472}" dt="2023-04-04T22:58:01.559" v="18476" actId="115"/>
        <pc:sldMkLst>
          <pc:docMk/>
          <pc:sldMk cId="3415435454" sldId="271"/>
        </pc:sldMkLst>
        <pc:spChg chg="mod">
          <ac:chgData name="MARIA KARAMPELIA" userId="9dfcc2cac66bf474" providerId="LiveId" clId="{C510E336-92AE-44BB-BC03-E95AFE183472}" dt="2023-04-04T22:55:37.246" v="18435"/>
          <ac:spMkLst>
            <pc:docMk/>
            <pc:sldMk cId="3415435454" sldId="271"/>
            <ac:spMk id="2" creationId="{0E60BE50-D220-B38F-CDC0-53292200B09C}"/>
          </ac:spMkLst>
        </pc:spChg>
        <pc:spChg chg="mod">
          <ac:chgData name="MARIA KARAMPELIA" userId="9dfcc2cac66bf474" providerId="LiveId" clId="{C510E336-92AE-44BB-BC03-E95AFE183472}" dt="2023-04-04T22:58:01.559" v="18476" actId="115"/>
          <ac:spMkLst>
            <pc:docMk/>
            <pc:sldMk cId="3415435454" sldId="271"/>
            <ac:spMk id="3" creationId="{3B67FAE6-D559-597C-3147-A23EC3ABB1E0}"/>
          </ac:spMkLst>
        </pc:spChg>
        <pc:graphicFrameChg chg="add del mod">
          <ac:chgData name="MARIA KARAMPELIA" userId="9dfcc2cac66bf474" providerId="LiveId" clId="{C510E336-92AE-44BB-BC03-E95AFE183472}" dt="2023-04-04T21:04:41.063" v="17136"/>
          <ac:graphicFrameMkLst>
            <pc:docMk/>
            <pc:sldMk cId="3415435454" sldId="271"/>
            <ac:graphicFrameMk id="4" creationId="{D44FA5B8-7D86-6F2B-D634-07307F950D9D}"/>
          </ac:graphicFrameMkLst>
        </pc:graphicFrameChg>
        <pc:graphicFrameChg chg="add del mod">
          <ac:chgData name="MARIA KARAMPELIA" userId="9dfcc2cac66bf474" providerId="LiveId" clId="{C510E336-92AE-44BB-BC03-E95AFE183472}" dt="2023-04-04T21:06:04.769" v="17228"/>
          <ac:graphicFrameMkLst>
            <pc:docMk/>
            <pc:sldMk cId="3415435454" sldId="271"/>
            <ac:graphicFrameMk id="5" creationId="{F6EBE7F2-1BEA-BA9F-2CCE-1F3F0F6BD814}"/>
          </ac:graphicFrameMkLst>
        </pc:graphicFrameChg>
      </pc:sldChg>
      <pc:sldChg chg="modSp new mod">
        <pc:chgData name="MARIA KARAMPELIA" userId="9dfcc2cac66bf474" providerId="LiveId" clId="{C510E336-92AE-44BB-BC03-E95AFE183472}" dt="2023-04-07T11:58:48.624" v="35260" actId="20577"/>
        <pc:sldMkLst>
          <pc:docMk/>
          <pc:sldMk cId="2160240834" sldId="272"/>
        </pc:sldMkLst>
        <pc:spChg chg="mod">
          <ac:chgData name="MARIA KARAMPELIA" userId="9dfcc2cac66bf474" providerId="LiveId" clId="{C510E336-92AE-44BB-BC03-E95AFE183472}" dt="2023-04-04T22:50:36.676" v="18408" actId="27636"/>
          <ac:spMkLst>
            <pc:docMk/>
            <pc:sldMk cId="2160240834" sldId="272"/>
            <ac:spMk id="2" creationId="{73E14964-18C1-D60C-3B71-7A017A4E485D}"/>
          </ac:spMkLst>
        </pc:spChg>
        <pc:spChg chg="mod">
          <ac:chgData name="MARIA KARAMPELIA" userId="9dfcc2cac66bf474" providerId="LiveId" clId="{C510E336-92AE-44BB-BC03-E95AFE183472}" dt="2023-04-07T11:58:48.624" v="35260" actId="20577"/>
          <ac:spMkLst>
            <pc:docMk/>
            <pc:sldMk cId="2160240834" sldId="272"/>
            <ac:spMk id="3" creationId="{F7C113DB-15F5-5152-FA10-ED9F4ED21E94}"/>
          </ac:spMkLst>
        </pc:spChg>
      </pc:sldChg>
      <pc:sldChg chg="modSp new mod">
        <pc:chgData name="MARIA KARAMPELIA" userId="9dfcc2cac66bf474" providerId="LiveId" clId="{C510E336-92AE-44BB-BC03-E95AFE183472}" dt="2023-04-04T22:53:36.665" v="18434" actId="27636"/>
        <pc:sldMkLst>
          <pc:docMk/>
          <pc:sldMk cId="3668539415" sldId="273"/>
        </pc:sldMkLst>
        <pc:spChg chg="mod">
          <ac:chgData name="MARIA KARAMPELIA" userId="9dfcc2cac66bf474" providerId="LiveId" clId="{C510E336-92AE-44BB-BC03-E95AFE183472}" dt="2023-04-04T22:53:36.665" v="18434" actId="27636"/>
          <ac:spMkLst>
            <pc:docMk/>
            <pc:sldMk cId="3668539415" sldId="273"/>
            <ac:spMk id="2" creationId="{95513588-312C-3CD8-DB1B-184B256492CD}"/>
          </ac:spMkLst>
        </pc:spChg>
        <pc:spChg chg="mod">
          <ac:chgData name="MARIA KARAMPELIA" userId="9dfcc2cac66bf474" providerId="LiveId" clId="{C510E336-92AE-44BB-BC03-E95AFE183472}" dt="2023-04-04T20:55:05.541" v="17093" actId="20577"/>
          <ac:spMkLst>
            <pc:docMk/>
            <pc:sldMk cId="3668539415" sldId="273"/>
            <ac:spMk id="3" creationId="{81841AC1-81C6-967A-0BA1-867DAC632A3D}"/>
          </ac:spMkLst>
        </pc:spChg>
      </pc:sldChg>
      <pc:sldChg chg="modSp new mod">
        <pc:chgData name="MARIA KARAMPELIA" userId="9dfcc2cac66bf474" providerId="LiveId" clId="{C510E336-92AE-44BB-BC03-E95AFE183472}" dt="2023-04-04T22:50:23.042" v="18405" actId="20577"/>
        <pc:sldMkLst>
          <pc:docMk/>
          <pc:sldMk cId="3031355917" sldId="274"/>
        </pc:sldMkLst>
        <pc:spChg chg="mod">
          <ac:chgData name="MARIA KARAMPELIA" userId="9dfcc2cac66bf474" providerId="LiveId" clId="{C510E336-92AE-44BB-BC03-E95AFE183472}" dt="2023-04-04T22:48:14.752" v="18392" actId="27636"/>
          <ac:spMkLst>
            <pc:docMk/>
            <pc:sldMk cId="3031355917" sldId="274"/>
            <ac:spMk id="2" creationId="{44D47E7A-A935-6148-C61A-2DA130945A4D}"/>
          </ac:spMkLst>
        </pc:spChg>
        <pc:spChg chg="mod">
          <ac:chgData name="MARIA KARAMPELIA" userId="9dfcc2cac66bf474" providerId="LiveId" clId="{C510E336-92AE-44BB-BC03-E95AFE183472}" dt="2023-04-04T22:50:23.042" v="18405" actId="20577"/>
          <ac:spMkLst>
            <pc:docMk/>
            <pc:sldMk cId="3031355917" sldId="274"/>
            <ac:spMk id="3" creationId="{C2EC4B73-BCF2-882E-713E-F1078F732A9B}"/>
          </ac:spMkLst>
        </pc:spChg>
      </pc:sldChg>
      <pc:sldChg chg="modSp new mod">
        <pc:chgData name="MARIA KARAMPELIA" userId="9dfcc2cac66bf474" providerId="LiveId" clId="{C510E336-92AE-44BB-BC03-E95AFE183472}" dt="2023-04-04T23:34:08.294" v="20649" actId="20577"/>
        <pc:sldMkLst>
          <pc:docMk/>
          <pc:sldMk cId="3655178779" sldId="275"/>
        </pc:sldMkLst>
        <pc:spChg chg="mod">
          <ac:chgData name="MARIA KARAMPELIA" userId="9dfcc2cac66bf474" providerId="LiveId" clId="{C510E336-92AE-44BB-BC03-E95AFE183472}" dt="2023-04-04T23:00:02.870" v="18550" actId="14100"/>
          <ac:spMkLst>
            <pc:docMk/>
            <pc:sldMk cId="3655178779" sldId="275"/>
            <ac:spMk id="2" creationId="{0666758B-3598-0E60-D85E-E2248CFA1E20}"/>
          </ac:spMkLst>
        </pc:spChg>
        <pc:spChg chg="mod">
          <ac:chgData name="MARIA KARAMPELIA" userId="9dfcc2cac66bf474" providerId="LiveId" clId="{C510E336-92AE-44BB-BC03-E95AFE183472}" dt="2023-04-04T23:34:08.294" v="20649" actId="20577"/>
          <ac:spMkLst>
            <pc:docMk/>
            <pc:sldMk cId="3655178779" sldId="275"/>
            <ac:spMk id="3" creationId="{7479E981-CD55-00DB-E081-5BA9DE852ADD}"/>
          </ac:spMkLst>
        </pc:spChg>
      </pc:sldChg>
      <pc:sldChg chg="modSp new mod">
        <pc:chgData name="MARIA KARAMPELIA" userId="9dfcc2cac66bf474" providerId="LiveId" clId="{C510E336-92AE-44BB-BC03-E95AFE183472}" dt="2023-04-07T12:09:52.645" v="35264" actId="20577"/>
        <pc:sldMkLst>
          <pc:docMk/>
          <pc:sldMk cId="1261886951" sldId="276"/>
        </pc:sldMkLst>
        <pc:spChg chg="mod">
          <ac:chgData name="MARIA KARAMPELIA" userId="9dfcc2cac66bf474" providerId="LiveId" clId="{C510E336-92AE-44BB-BC03-E95AFE183472}" dt="2023-04-05T12:48:51.320" v="22394" actId="14100"/>
          <ac:spMkLst>
            <pc:docMk/>
            <pc:sldMk cId="1261886951" sldId="276"/>
            <ac:spMk id="2" creationId="{14E5B3BC-0F6A-B51F-FEE8-94CFC1B1DE6D}"/>
          </ac:spMkLst>
        </pc:spChg>
        <pc:spChg chg="mod">
          <ac:chgData name="MARIA KARAMPELIA" userId="9dfcc2cac66bf474" providerId="LiveId" clId="{C510E336-92AE-44BB-BC03-E95AFE183472}" dt="2023-04-07T12:09:52.645" v="35264" actId="20577"/>
          <ac:spMkLst>
            <pc:docMk/>
            <pc:sldMk cId="1261886951" sldId="276"/>
            <ac:spMk id="3" creationId="{9A4764F4-6600-3A2E-C7BB-9250CED93D77}"/>
          </ac:spMkLst>
        </pc:spChg>
      </pc:sldChg>
      <pc:sldChg chg="modSp new mod">
        <pc:chgData name="MARIA KARAMPELIA" userId="9dfcc2cac66bf474" providerId="LiveId" clId="{C510E336-92AE-44BB-BC03-E95AFE183472}" dt="2023-04-07T12:15:23.171" v="35267" actId="20577"/>
        <pc:sldMkLst>
          <pc:docMk/>
          <pc:sldMk cId="3998607874" sldId="277"/>
        </pc:sldMkLst>
        <pc:spChg chg="mod">
          <ac:chgData name="MARIA KARAMPELIA" userId="9dfcc2cac66bf474" providerId="LiveId" clId="{C510E336-92AE-44BB-BC03-E95AFE183472}" dt="2023-04-04T23:04:54.162" v="18750" actId="27636"/>
          <ac:spMkLst>
            <pc:docMk/>
            <pc:sldMk cId="3998607874" sldId="277"/>
            <ac:spMk id="2" creationId="{976DF0EA-FE4E-90C2-AD28-27D60A43D538}"/>
          </ac:spMkLst>
        </pc:spChg>
        <pc:spChg chg="mod">
          <ac:chgData name="MARIA KARAMPELIA" userId="9dfcc2cac66bf474" providerId="LiveId" clId="{C510E336-92AE-44BB-BC03-E95AFE183472}" dt="2023-04-07T12:15:23.171" v="35267" actId="20577"/>
          <ac:spMkLst>
            <pc:docMk/>
            <pc:sldMk cId="3998607874" sldId="277"/>
            <ac:spMk id="3" creationId="{1A7ECA40-2C57-1685-2C6D-4B3E1B92FF21}"/>
          </ac:spMkLst>
        </pc:spChg>
      </pc:sldChg>
      <pc:sldChg chg="modSp new mod">
        <pc:chgData name="MARIA KARAMPELIA" userId="9dfcc2cac66bf474" providerId="LiveId" clId="{C510E336-92AE-44BB-BC03-E95AFE183472}" dt="2023-04-06T17:57:18.460" v="26103" actId="113"/>
        <pc:sldMkLst>
          <pc:docMk/>
          <pc:sldMk cId="47614231" sldId="278"/>
        </pc:sldMkLst>
        <pc:spChg chg="mod">
          <ac:chgData name="MARIA KARAMPELIA" userId="9dfcc2cac66bf474" providerId="LiveId" clId="{C510E336-92AE-44BB-BC03-E95AFE183472}" dt="2023-04-04T23:05:20.674" v="18757" actId="27636"/>
          <ac:spMkLst>
            <pc:docMk/>
            <pc:sldMk cId="47614231" sldId="278"/>
            <ac:spMk id="2" creationId="{E0BA0657-6AAE-B100-2FF6-6AFA0D86B99B}"/>
          </ac:spMkLst>
        </pc:spChg>
        <pc:spChg chg="mod">
          <ac:chgData name="MARIA KARAMPELIA" userId="9dfcc2cac66bf474" providerId="LiveId" clId="{C510E336-92AE-44BB-BC03-E95AFE183472}" dt="2023-04-06T17:57:18.460" v="26103" actId="113"/>
          <ac:spMkLst>
            <pc:docMk/>
            <pc:sldMk cId="47614231" sldId="278"/>
            <ac:spMk id="3" creationId="{78AEDDBF-1997-FFB3-DAC8-82C565CD8B55}"/>
          </ac:spMkLst>
        </pc:spChg>
      </pc:sldChg>
      <pc:sldChg chg="modSp new mod">
        <pc:chgData name="MARIA KARAMPELIA" userId="9dfcc2cac66bf474" providerId="LiveId" clId="{C510E336-92AE-44BB-BC03-E95AFE183472}" dt="2023-04-06T18:16:16.764" v="27314" actId="115"/>
        <pc:sldMkLst>
          <pc:docMk/>
          <pc:sldMk cId="2037639226" sldId="279"/>
        </pc:sldMkLst>
        <pc:spChg chg="mod">
          <ac:chgData name="MARIA KARAMPELIA" userId="9dfcc2cac66bf474" providerId="LiveId" clId="{C510E336-92AE-44BB-BC03-E95AFE183472}" dt="2023-04-04T23:05:49.275" v="18764" actId="27636"/>
          <ac:spMkLst>
            <pc:docMk/>
            <pc:sldMk cId="2037639226" sldId="279"/>
            <ac:spMk id="2" creationId="{9094D2AC-9A15-657D-95D1-5F33953A27F1}"/>
          </ac:spMkLst>
        </pc:spChg>
        <pc:spChg chg="mod">
          <ac:chgData name="MARIA KARAMPELIA" userId="9dfcc2cac66bf474" providerId="LiveId" clId="{C510E336-92AE-44BB-BC03-E95AFE183472}" dt="2023-04-06T18:16:16.764" v="27314" actId="115"/>
          <ac:spMkLst>
            <pc:docMk/>
            <pc:sldMk cId="2037639226" sldId="279"/>
            <ac:spMk id="3" creationId="{B19DA6A5-9144-4E23-FD09-9F8505AA57A7}"/>
          </ac:spMkLst>
        </pc:spChg>
      </pc:sldChg>
      <pc:sldChg chg="modSp new mod">
        <pc:chgData name="MARIA KARAMPELIA" userId="9dfcc2cac66bf474" providerId="LiveId" clId="{C510E336-92AE-44BB-BC03-E95AFE183472}" dt="2023-04-06T18:44:17.253" v="29337" actId="113"/>
        <pc:sldMkLst>
          <pc:docMk/>
          <pc:sldMk cId="693808439" sldId="280"/>
        </pc:sldMkLst>
        <pc:spChg chg="mod">
          <ac:chgData name="MARIA KARAMPELIA" userId="9dfcc2cac66bf474" providerId="LiveId" clId="{C510E336-92AE-44BB-BC03-E95AFE183472}" dt="2023-04-04T23:06:13.719" v="18771" actId="27636"/>
          <ac:spMkLst>
            <pc:docMk/>
            <pc:sldMk cId="693808439" sldId="280"/>
            <ac:spMk id="2" creationId="{0CC2C00B-2991-10EE-C4B5-81828C0DFDFD}"/>
          </ac:spMkLst>
        </pc:spChg>
        <pc:spChg chg="mod">
          <ac:chgData name="MARIA KARAMPELIA" userId="9dfcc2cac66bf474" providerId="LiveId" clId="{C510E336-92AE-44BB-BC03-E95AFE183472}" dt="2023-04-06T18:44:17.253" v="29337" actId="113"/>
          <ac:spMkLst>
            <pc:docMk/>
            <pc:sldMk cId="693808439" sldId="280"/>
            <ac:spMk id="3" creationId="{47BD3732-7E7E-52CC-DD6F-30117A7F1356}"/>
          </ac:spMkLst>
        </pc:spChg>
      </pc:sldChg>
      <pc:sldChg chg="modSp new mod">
        <pc:chgData name="MARIA KARAMPELIA" userId="9dfcc2cac66bf474" providerId="LiveId" clId="{C510E336-92AE-44BB-BC03-E95AFE183472}" dt="2023-04-06T19:43:11.460" v="33202" actId="20577"/>
        <pc:sldMkLst>
          <pc:docMk/>
          <pc:sldMk cId="1911121808" sldId="281"/>
        </pc:sldMkLst>
        <pc:spChg chg="mod">
          <ac:chgData name="MARIA KARAMPELIA" userId="9dfcc2cac66bf474" providerId="LiveId" clId="{C510E336-92AE-44BB-BC03-E95AFE183472}" dt="2023-04-06T19:40:18.455" v="33196" actId="255"/>
          <ac:spMkLst>
            <pc:docMk/>
            <pc:sldMk cId="1911121808" sldId="281"/>
            <ac:spMk id="2" creationId="{3A0AC0D0-7F1F-C0B3-C9C8-0515CDF76D3A}"/>
          </ac:spMkLst>
        </pc:spChg>
        <pc:spChg chg="mod">
          <ac:chgData name="MARIA KARAMPELIA" userId="9dfcc2cac66bf474" providerId="LiveId" clId="{C510E336-92AE-44BB-BC03-E95AFE183472}" dt="2023-04-06T19:43:11.460" v="33202" actId="20577"/>
          <ac:spMkLst>
            <pc:docMk/>
            <pc:sldMk cId="1911121808" sldId="281"/>
            <ac:spMk id="3" creationId="{54602897-C326-5869-BC9B-B9728C7CAE49}"/>
          </ac:spMkLst>
        </pc:spChg>
      </pc:sldChg>
      <pc:sldChg chg="modSp new mod">
        <pc:chgData name="MARIA KARAMPELIA" userId="9dfcc2cac66bf474" providerId="LiveId" clId="{C510E336-92AE-44BB-BC03-E95AFE183472}" dt="2023-04-06T19:59:47.454" v="34382" actId="14100"/>
        <pc:sldMkLst>
          <pc:docMk/>
          <pc:sldMk cId="3663477939" sldId="282"/>
        </pc:sldMkLst>
        <pc:spChg chg="mod">
          <ac:chgData name="MARIA KARAMPELIA" userId="9dfcc2cac66bf474" providerId="LiveId" clId="{C510E336-92AE-44BB-BC03-E95AFE183472}" dt="2023-04-06T19:59:47.454" v="34382" actId="14100"/>
          <ac:spMkLst>
            <pc:docMk/>
            <pc:sldMk cId="3663477939" sldId="282"/>
            <ac:spMk id="2" creationId="{C74E8D1E-D0C9-BD71-DE41-4EB61A7089F5}"/>
          </ac:spMkLst>
        </pc:spChg>
        <pc:spChg chg="mod">
          <ac:chgData name="MARIA KARAMPELIA" userId="9dfcc2cac66bf474" providerId="LiveId" clId="{C510E336-92AE-44BB-BC03-E95AFE183472}" dt="2023-04-06T19:58:42.515" v="34376" actId="113"/>
          <ac:spMkLst>
            <pc:docMk/>
            <pc:sldMk cId="3663477939" sldId="282"/>
            <ac:spMk id="3" creationId="{F67211A3-548B-4B34-F229-D048956B234E}"/>
          </ac:spMkLst>
        </pc:spChg>
      </pc:sldChg>
      <pc:sldChg chg="modSp new mod">
        <pc:chgData name="MARIA KARAMPELIA" userId="9dfcc2cac66bf474" providerId="LiveId" clId="{C510E336-92AE-44BB-BC03-E95AFE183472}" dt="2023-04-04T23:23:11.019" v="19548" actId="20577"/>
        <pc:sldMkLst>
          <pc:docMk/>
          <pc:sldMk cId="3429348555" sldId="283"/>
        </pc:sldMkLst>
        <pc:spChg chg="mod">
          <ac:chgData name="MARIA KARAMPELIA" userId="9dfcc2cac66bf474" providerId="LiveId" clId="{C510E336-92AE-44BB-BC03-E95AFE183472}" dt="2023-04-04T23:10:40.370" v="18913" actId="27636"/>
          <ac:spMkLst>
            <pc:docMk/>
            <pc:sldMk cId="3429348555" sldId="283"/>
            <ac:spMk id="2" creationId="{3F395771-47ED-8877-8D7B-A63B8A0169B1}"/>
          </ac:spMkLst>
        </pc:spChg>
        <pc:spChg chg="mod">
          <ac:chgData name="MARIA KARAMPELIA" userId="9dfcc2cac66bf474" providerId="LiveId" clId="{C510E336-92AE-44BB-BC03-E95AFE183472}" dt="2023-04-04T23:23:11.019" v="19548" actId="20577"/>
          <ac:spMkLst>
            <pc:docMk/>
            <pc:sldMk cId="3429348555" sldId="283"/>
            <ac:spMk id="3" creationId="{E68BF306-93ED-F74A-3B0C-F42235786DEB}"/>
          </ac:spMkLst>
        </pc:spChg>
      </pc:sldChg>
      <pc:sldChg chg="modSp new mod">
        <pc:chgData name="MARIA KARAMPELIA" userId="9dfcc2cac66bf474" providerId="LiveId" clId="{C510E336-92AE-44BB-BC03-E95AFE183472}" dt="2023-04-05T12:57:07.226" v="23008" actId="20577"/>
        <pc:sldMkLst>
          <pc:docMk/>
          <pc:sldMk cId="3134843138" sldId="284"/>
        </pc:sldMkLst>
        <pc:spChg chg="mod">
          <ac:chgData name="MARIA KARAMPELIA" userId="9dfcc2cac66bf474" providerId="LiveId" clId="{C510E336-92AE-44BB-BC03-E95AFE183472}" dt="2023-04-05T12:47:55.502" v="22379" actId="27636"/>
          <ac:spMkLst>
            <pc:docMk/>
            <pc:sldMk cId="3134843138" sldId="284"/>
            <ac:spMk id="2" creationId="{60225F3D-02A1-2826-A8B4-84647F9AD7D3}"/>
          </ac:spMkLst>
        </pc:spChg>
        <pc:spChg chg="mod">
          <ac:chgData name="MARIA KARAMPELIA" userId="9dfcc2cac66bf474" providerId="LiveId" clId="{C510E336-92AE-44BB-BC03-E95AFE183472}" dt="2023-04-05T12:57:07.226" v="23008" actId="20577"/>
          <ac:spMkLst>
            <pc:docMk/>
            <pc:sldMk cId="3134843138" sldId="284"/>
            <ac:spMk id="3" creationId="{08AD342E-7B61-4DA0-D031-BB76FD043A94}"/>
          </ac:spMkLst>
        </pc:spChg>
      </pc:sldChg>
      <pc:sldChg chg="modSp new mod">
        <pc:chgData name="MARIA KARAMPELIA" userId="9dfcc2cac66bf474" providerId="LiveId" clId="{C510E336-92AE-44BB-BC03-E95AFE183472}" dt="2023-04-05T13:35:10.565" v="25337" actId="27636"/>
        <pc:sldMkLst>
          <pc:docMk/>
          <pc:sldMk cId="4091295593" sldId="285"/>
        </pc:sldMkLst>
        <pc:spChg chg="mod">
          <ac:chgData name="MARIA KARAMPELIA" userId="9dfcc2cac66bf474" providerId="LiveId" clId="{C510E336-92AE-44BB-BC03-E95AFE183472}" dt="2023-04-05T13:26:27.931" v="24562" actId="27636"/>
          <ac:spMkLst>
            <pc:docMk/>
            <pc:sldMk cId="4091295593" sldId="285"/>
            <ac:spMk id="2" creationId="{91F07CCC-2E50-6646-C852-42DBAE3F1A17}"/>
          </ac:spMkLst>
        </pc:spChg>
        <pc:spChg chg="mod">
          <ac:chgData name="MARIA KARAMPELIA" userId="9dfcc2cac66bf474" providerId="LiveId" clId="{C510E336-92AE-44BB-BC03-E95AFE183472}" dt="2023-04-05T13:35:10.565" v="25337" actId="27636"/>
          <ac:spMkLst>
            <pc:docMk/>
            <pc:sldMk cId="4091295593" sldId="285"/>
            <ac:spMk id="3" creationId="{2E26C3DA-B076-8A10-D406-708814037FDF}"/>
          </ac:spMkLst>
        </pc:spChg>
      </pc:sldChg>
      <pc:sldChg chg="modSp new mod">
        <pc:chgData name="MARIA KARAMPELIA" userId="9dfcc2cac66bf474" providerId="LiveId" clId="{C510E336-92AE-44BB-BC03-E95AFE183472}" dt="2023-04-06T18:27:38.286" v="28241" actId="2710"/>
        <pc:sldMkLst>
          <pc:docMk/>
          <pc:sldMk cId="1715208471" sldId="286"/>
        </pc:sldMkLst>
        <pc:spChg chg="mod">
          <ac:chgData name="MARIA KARAMPELIA" userId="9dfcc2cac66bf474" providerId="LiveId" clId="{C510E336-92AE-44BB-BC03-E95AFE183472}" dt="2023-04-06T18:17:09.094" v="27323" actId="14100"/>
          <ac:spMkLst>
            <pc:docMk/>
            <pc:sldMk cId="1715208471" sldId="286"/>
            <ac:spMk id="2" creationId="{51539C18-BB0C-F4E5-0198-173943C793F8}"/>
          </ac:spMkLst>
        </pc:spChg>
        <pc:spChg chg="mod">
          <ac:chgData name="MARIA KARAMPELIA" userId="9dfcc2cac66bf474" providerId="LiveId" clId="{C510E336-92AE-44BB-BC03-E95AFE183472}" dt="2023-04-06T18:27:38.286" v="28241" actId="2710"/>
          <ac:spMkLst>
            <pc:docMk/>
            <pc:sldMk cId="1715208471" sldId="286"/>
            <ac:spMk id="3" creationId="{8A5423EF-AA4C-2EA5-C572-20E19AF5B210}"/>
          </ac:spMkLst>
        </pc:spChg>
      </pc:sldChg>
      <pc:sldChg chg="modSp new mod">
        <pc:chgData name="MARIA KARAMPELIA" userId="9dfcc2cac66bf474" providerId="LiveId" clId="{C510E336-92AE-44BB-BC03-E95AFE183472}" dt="2023-04-06T19:08:48.996" v="30688" actId="113"/>
        <pc:sldMkLst>
          <pc:docMk/>
          <pc:sldMk cId="337228360" sldId="287"/>
        </pc:sldMkLst>
        <pc:spChg chg="mod">
          <ac:chgData name="MARIA KARAMPELIA" userId="9dfcc2cac66bf474" providerId="LiveId" clId="{C510E336-92AE-44BB-BC03-E95AFE183472}" dt="2023-04-06T18:44:43.422" v="29345" actId="14100"/>
          <ac:spMkLst>
            <pc:docMk/>
            <pc:sldMk cId="337228360" sldId="287"/>
            <ac:spMk id="2" creationId="{8DCB974D-F5BE-1EED-0C6F-4C1176F8EB20}"/>
          </ac:spMkLst>
        </pc:spChg>
        <pc:spChg chg="mod">
          <ac:chgData name="MARIA KARAMPELIA" userId="9dfcc2cac66bf474" providerId="LiveId" clId="{C510E336-92AE-44BB-BC03-E95AFE183472}" dt="2023-04-06T19:08:48.996" v="30688" actId="113"/>
          <ac:spMkLst>
            <pc:docMk/>
            <pc:sldMk cId="337228360" sldId="287"/>
            <ac:spMk id="3" creationId="{8A370753-A75B-C52A-2E62-64643E8B6ACC}"/>
          </ac:spMkLst>
        </pc:spChg>
      </pc:sldChg>
      <pc:sldChg chg="modSp new mod">
        <pc:chgData name="MARIA KARAMPELIA" userId="9dfcc2cac66bf474" providerId="LiveId" clId="{C510E336-92AE-44BB-BC03-E95AFE183472}" dt="2023-04-06T19:44:25.097" v="33209" actId="113"/>
        <pc:sldMkLst>
          <pc:docMk/>
          <pc:sldMk cId="2591467732" sldId="288"/>
        </pc:sldMkLst>
        <pc:spChg chg="mod">
          <ac:chgData name="MARIA KARAMPELIA" userId="9dfcc2cac66bf474" providerId="LiveId" clId="{C510E336-92AE-44BB-BC03-E95AFE183472}" dt="2023-04-06T19:29:00.115" v="32250" actId="27636"/>
          <ac:spMkLst>
            <pc:docMk/>
            <pc:sldMk cId="2591467732" sldId="288"/>
            <ac:spMk id="2" creationId="{1F5AEA49-41E0-8FA2-A68A-8C3E1B2D35B8}"/>
          </ac:spMkLst>
        </pc:spChg>
        <pc:spChg chg="mod">
          <ac:chgData name="MARIA KARAMPELIA" userId="9dfcc2cac66bf474" providerId="LiveId" clId="{C510E336-92AE-44BB-BC03-E95AFE183472}" dt="2023-04-06T19:44:25.097" v="33209" actId="113"/>
          <ac:spMkLst>
            <pc:docMk/>
            <pc:sldMk cId="2591467732" sldId="288"/>
            <ac:spMk id="3" creationId="{2BF4145C-6C1E-4675-2CD3-EC1F3CA90410}"/>
          </ac:spMkLst>
        </pc:spChg>
      </pc:sldChg>
      <pc:sldChg chg="modSp new mod">
        <pc:chgData name="MARIA KARAMPELIA" userId="9dfcc2cac66bf474" providerId="LiveId" clId="{C510E336-92AE-44BB-BC03-E95AFE183472}" dt="2023-04-06T20:07:38.312" v="35193" actId="113"/>
        <pc:sldMkLst>
          <pc:docMk/>
          <pc:sldMk cId="2685171699" sldId="289"/>
        </pc:sldMkLst>
        <pc:spChg chg="mod">
          <ac:chgData name="MARIA KARAMPELIA" userId="9dfcc2cac66bf474" providerId="LiveId" clId="{C510E336-92AE-44BB-BC03-E95AFE183472}" dt="2023-04-06T19:59:59.882" v="34388" actId="27636"/>
          <ac:spMkLst>
            <pc:docMk/>
            <pc:sldMk cId="2685171699" sldId="289"/>
            <ac:spMk id="2" creationId="{C4EB4C0F-D9A8-0508-AAB9-108B8940BF10}"/>
          </ac:spMkLst>
        </pc:spChg>
        <pc:spChg chg="mod">
          <ac:chgData name="MARIA KARAMPELIA" userId="9dfcc2cac66bf474" providerId="LiveId" clId="{C510E336-92AE-44BB-BC03-E95AFE183472}" dt="2023-04-06T20:07:38.312" v="35193" actId="113"/>
          <ac:spMkLst>
            <pc:docMk/>
            <pc:sldMk cId="2685171699" sldId="289"/>
            <ac:spMk id="3" creationId="{B8595F83-1AC6-415A-A189-69D58BE2E5E3}"/>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09CDB5B-28D0-87F1-4D3C-E6841AB0576E}"/>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7D704B68-73AF-C3AE-C4E0-7E7AA763FA7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B26491DF-E749-8B03-153B-766AC542E7D0}"/>
              </a:ext>
            </a:extLst>
          </p:cNvPr>
          <p:cNvSpPr>
            <a:spLocks noGrp="1"/>
          </p:cNvSpPr>
          <p:nvPr>
            <p:ph type="dt" sz="half" idx="10"/>
          </p:nvPr>
        </p:nvSpPr>
        <p:spPr/>
        <p:txBody>
          <a:bodyPr/>
          <a:lstStyle/>
          <a:p>
            <a:fld id="{B5A3CB2D-BDAF-4436-80F7-EE0C00DC2D8C}" type="datetimeFigureOut">
              <a:rPr lang="el-GR" smtClean="0"/>
              <a:t>7/4/2023</a:t>
            </a:fld>
            <a:endParaRPr lang="el-GR"/>
          </a:p>
        </p:txBody>
      </p:sp>
      <p:sp>
        <p:nvSpPr>
          <p:cNvPr id="5" name="Θέση υποσέλιδου 4">
            <a:extLst>
              <a:ext uri="{FF2B5EF4-FFF2-40B4-BE49-F238E27FC236}">
                <a16:creationId xmlns:a16="http://schemas.microsoft.com/office/drawing/2014/main" id="{BA03AFFC-BCBB-DCBD-F51A-9665C058E43E}"/>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8C553338-93B9-2CB1-A582-CC543541E875}"/>
              </a:ext>
            </a:extLst>
          </p:cNvPr>
          <p:cNvSpPr>
            <a:spLocks noGrp="1"/>
          </p:cNvSpPr>
          <p:nvPr>
            <p:ph type="sldNum" sz="quarter" idx="12"/>
          </p:nvPr>
        </p:nvSpPr>
        <p:spPr/>
        <p:txBody>
          <a:bodyPr/>
          <a:lstStyle/>
          <a:p>
            <a:fld id="{51C6DC21-4D52-4499-8358-58F5948BB0D0}" type="slidenum">
              <a:rPr lang="el-GR" smtClean="0"/>
              <a:t>‹#›</a:t>
            </a:fld>
            <a:endParaRPr lang="el-GR"/>
          </a:p>
        </p:txBody>
      </p:sp>
    </p:spTree>
    <p:extLst>
      <p:ext uri="{BB962C8B-B14F-4D97-AF65-F5344CB8AC3E}">
        <p14:creationId xmlns:p14="http://schemas.microsoft.com/office/powerpoint/2010/main" val="34581809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F9E6776-9A3B-3882-54DE-9891BDCBB4F9}"/>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77E89372-4200-5BC6-DC3E-48DF19840F35}"/>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C7967409-8890-52CA-D921-30EE9CE8B225}"/>
              </a:ext>
            </a:extLst>
          </p:cNvPr>
          <p:cNvSpPr>
            <a:spLocks noGrp="1"/>
          </p:cNvSpPr>
          <p:nvPr>
            <p:ph type="dt" sz="half" idx="10"/>
          </p:nvPr>
        </p:nvSpPr>
        <p:spPr/>
        <p:txBody>
          <a:bodyPr/>
          <a:lstStyle/>
          <a:p>
            <a:fld id="{B5A3CB2D-BDAF-4436-80F7-EE0C00DC2D8C}" type="datetimeFigureOut">
              <a:rPr lang="el-GR" smtClean="0"/>
              <a:t>7/4/2023</a:t>
            </a:fld>
            <a:endParaRPr lang="el-GR"/>
          </a:p>
        </p:txBody>
      </p:sp>
      <p:sp>
        <p:nvSpPr>
          <p:cNvPr id="5" name="Θέση υποσέλιδου 4">
            <a:extLst>
              <a:ext uri="{FF2B5EF4-FFF2-40B4-BE49-F238E27FC236}">
                <a16:creationId xmlns:a16="http://schemas.microsoft.com/office/drawing/2014/main" id="{D170FF23-7B30-3949-F913-0FC164B30DA5}"/>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29EFB115-E7A5-E16F-0CCE-7C3394AA8B12}"/>
              </a:ext>
            </a:extLst>
          </p:cNvPr>
          <p:cNvSpPr>
            <a:spLocks noGrp="1"/>
          </p:cNvSpPr>
          <p:nvPr>
            <p:ph type="sldNum" sz="quarter" idx="12"/>
          </p:nvPr>
        </p:nvSpPr>
        <p:spPr/>
        <p:txBody>
          <a:bodyPr/>
          <a:lstStyle/>
          <a:p>
            <a:fld id="{51C6DC21-4D52-4499-8358-58F5948BB0D0}" type="slidenum">
              <a:rPr lang="el-GR" smtClean="0"/>
              <a:t>‹#›</a:t>
            </a:fld>
            <a:endParaRPr lang="el-GR"/>
          </a:p>
        </p:txBody>
      </p:sp>
    </p:spTree>
    <p:extLst>
      <p:ext uri="{BB962C8B-B14F-4D97-AF65-F5344CB8AC3E}">
        <p14:creationId xmlns:p14="http://schemas.microsoft.com/office/powerpoint/2010/main" val="135245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18C673DB-E263-0DC2-5BBF-AE565346AD77}"/>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B50B04D8-29C5-391A-F416-25BC9BC21CE1}"/>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B31DEA40-80F6-984F-A4C6-F33E6F169337}"/>
              </a:ext>
            </a:extLst>
          </p:cNvPr>
          <p:cNvSpPr>
            <a:spLocks noGrp="1"/>
          </p:cNvSpPr>
          <p:nvPr>
            <p:ph type="dt" sz="half" idx="10"/>
          </p:nvPr>
        </p:nvSpPr>
        <p:spPr/>
        <p:txBody>
          <a:bodyPr/>
          <a:lstStyle/>
          <a:p>
            <a:fld id="{B5A3CB2D-BDAF-4436-80F7-EE0C00DC2D8C}" type="datetimeFigureOut">
              <a:rPr lang="el-GR" smtClean="0"/>
              <a:t>7/4/2023</a:t>
            </a:fld>
            <a:endParaRPr lang="el-GR"/>
          </a:p>
        </p:txBody>
      </p:sp>
      <p:sp>
        <p:nvSpPr>
          <p:cNvPr id="5" name="Θέση υποσέλιδου 4">
            <a:extLst>
              <a:ext uri="{FF2B5EF4-FFF2-40B4-BE49-F238E27FC236}">
                <a16:creationId xmlns:a16="http://schemas.microsoft.com/office/drawing/2014/main" id="{C9DFA4D8-9B56-69F5-F812-F2280863D2F0}"/>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BDB9DBEA-3867-CB53-95D4-46E43C982D75}"/>
              </a:ext>
            </a:extLst>
          </p:cNvPr>
          <p:cNvSpPr>
            <a:spLocks noGrp="1"/>
          </p:cNvSpPr>
          <p:nvPr>
            <p:ph type="sldNum" sz="quarter" idx="12"/>
          </p:nvPr>
        </p:nvSpPr>
        <p:spPr/>
        <p:txBody>
          <a:bodyPr/>
          <a:lstStyle/>
          <a:p>
            <a:fld id="{51C6DC21-4D52-4499-8358-58F5948BB0D0}" type="slidenum">
              <a:rPr lang="el-GR" smtClean="0"/>
              <a:t>‹#›</a:t>
            </a:fld>
            <a:endParaRPr lang="el-GR"/>
          </a:p>
        </p:txBody>
      </p:sp>
    </p:spTree>
    <p:extLst>
      <p:ext uri="{BB962C8B-B14F-4D97-AF65-F5344CB8AC3E}">
        <p14:creationId xmlns:p14="http://schemas.microsoft.com/office/powerpoint/2010/main" val="10846060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BCCF521-1415-BDE5-A8B1-BBAD31CBADCD}"/>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3FADEBD4-BF9E-39EA-B720-FB0A91E1B116}"/>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FDF58030-6489-BDA6-2ECC-ADFDCBB02DB1}"/>
              </a:ext>
            </a:extLst>
          </p:cNvPr>
          <p:cNvSpPr>
            <a:spLocks noGrp="1"/>
          </p:cNvSpPr>
          <p:nvPr>
            <p:ph type="dt" sz="half" idx="10"/>
          </p:nvPr>
        </p:nvSpPr>
        <p:spPr/>
        <p:txBody>
          <a:bodyPr/>
          <a:lstStyle/>
          <a:p>
            <a:fld id="{B5A3CB2D-BDAF-4436-80F7-EE0C00DC2D8C}" type="datetimeFigureOut">
              <a:rPr lang="el-GR" smtClean="0"/>
              <a:t>7/4/2023</a:t>
            </a:fld>
            <a:endParaRPr lang="el-GR"/>
          </a:p>
        </p:txBody>
      </p:sp>
      <p:sp>
        <p:nvSpPr>
          <p:cNvPr id="5" name="Θέση υποσέλιδου 4">
            <a:extLst>
              <a:ext uri="{FF2B5EF4-FFF2-40B4-BE49-F238E27FC236}">
                <a16:creationId xmlns:a16="http://schemas.microsoft.com/office/drawing/2014/main" id="{D23D25B0-A1C1-52FD-C528-F165E17E0602}"/>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FE587089-0DF0-6AE4-F978-6920CA4703CC}"/>
              </a:ext>
            </a:extLst>
          </p:cNvPr>
          <p:cNvSpPr>
            <a:spLocks noGrp="1"/>
          </p:cNvSpPr>
          <p:nvPr>
            <p:ph type="sldNum" sz="quarter" idx="12"/>
          </p:nvPr>
        </p:nvSpPr>
        <p:spPr/>
        <p:txBody>
          <a:bodyPr/>
          <a:lstStyle/>
          <a:p>
            <a:fld id="{51C6DC21-4D52-4499-8358-58F5948BB0D0}" type="slidenum">
              <a:rPr lang="el-GR" smtClean="0"/>
              <a:t>‹#›</a:t>
            </a:fld>
            <a:endParaRPr lang="el-GR"/>
          </a:p>
        </p:txBody>
      </p:sp>
    </p:spTree>
    <p:extLst>
      <p:ext uri="{BB962C8B-B14F-4D97-AF65-F5344CB8AC3E}">
        <p14:creationId xmlns:p14="http://schemas.microsoft.com/office/powerpoint/2010/main" val="12316372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02A3B09-6AEC-0B63-CA50-93B8E7917BF7}"/>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C948A5C7-F574-665E-688D-F1EF48CD7F4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C8A46C2F-5F27-EE37-F009-E4DC5F74399B}"/>
              </a:ext>
            </a:extLst>
          </p:cNvPr>
          <p:cNvSpPr>
            <a:spLocks noGrp="1"/>
          </p:cNvSpPr>
          <p:nvPr>
            <p:ph type="dt" sz="half" idx="10"/>
          </p:nvPr>
        </p:nvSpPr>
        <p:spPr/>
        <p:txBody>
          <a:bodyPr/>
          <a:lstStyle/>
          <a:p>
            <a:fld id="{B5A3CB2D-BDAF-4436-80F7-EE0C00DC2D8C}" type="datetimeFigureOut">
              <a:rPr lang="el-GR" smtClean="0"/>
              <a:t>7/4/2023</a:t>
            </a:fld>
            <a:endParaRPr lang="el-GR"/>
          </a:p>
        </p:txBody>
      </p:sp>
      <p:sp>
        <p:nvSpPr>
          <p:cNvPr id="5" name="Θέση υποσέλιδου 4">
            <a:extLst>
              <a:ext uri="{FF2B5EF4-FFF2-40B4-BE49-F238E27FC236}">
                <a16:creationId xmlns:a16="http://schemas.microsoft.com/office/drawing/2014/main" id="{F989D534-18C9-799C-75FB-617C9F1973C0}"/>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4BBEB693-4DF2-388D-300F-D7DD21E09605}"/>
              </a:ext>
            </a:extLst>
          </p:cNvPr>
          <p:cNvSpPr>
            <a:spLocks noGrp="1"/>
          </p:cNvSpPr>
          <p:nvPr>
            <p:ph type="sldNum" sz="quarter" idx="12"/>
          </p:nvPr>
        </p:nvSpPr>
        <p:spPr/>
        <p:txBody>
          <a:bodyPr/>
          <a:lstStyle/>
          <a:p>
            <a:fld id="{51C6DC21-4D52-4499-8358-58F5948BB0D0}" type="slidenum">
              <a:rPr lang="el-GR" smtClean="0"/>
              <a:t>‹#›</a:t>
            </a:fld>
            <a:endParaRPr lang="el-GR"/>
          </a:p>
        </p:txBody>
      </p:sp>
    </p:spTree>
    <p:extLst>
      <p:ext uri="{BB962C8B-B14F-4D97-AF65-F5344CB8AC3E}">
        <p14:creationId xmlns:p14="http://schemas.microsoft.com/office/powerpoint/2010/main" val="40169028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A38E269-EF4C-E62E-E9FA-8F4A431A37A4}"/>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4C3AD1A1-17D2-2A95-9B78-FCB2DCF514F4}"/>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8C8FC21A-A0EC-4E0E-042D-F3F5020F4E05}"/>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1A10A2AD-4548-DE52-F160-610EEB6FF16F}"/>
              </a:ext>
            </a:extLst>
          </p:cNvPr>
          <p:cNvSpPr>
            <a:spLocks noGrp="1"/>
          </p:cNvSpPr>
          <p:nvPr>
            <p:ph type="dt" sz="half" idx="10"/>
          </p:nvPr>
        </p:nvSpPr>
        <p:spPr/>
        <p:txBody>
          <a:bodyPr/>
          <a:lstStyle/>
          <a:p>
            <a:fld id="{B5A3CB2D-BDAF-4436-80F7-EE0C00DC2D8C}" type="datetimeFigureOut">
              <a:rPr lang="el-GR" smtClean="0"/>
              <a:t>7/4/2023</a:t>
            </a:fld>
            <a:endParaRPr lang="el-GR"/>
          </a:p>
        </p:txBody>
      </p:sp>
      <p:sp>
        <p:nvSpPr>
          <p:cNvPr id="6" name="Θέση υποσέλιδου 5">
            <a:extLst>
              <a:ext uri="{FF2B5EF4-FFF2-40B4-BE49-F238E27FC236}">
                <a16:creationId xmlns:a16="http://schemas.microsoft.com/office/drawing/2014/main" id="{1DC1DF1C-42BA-77B7-16C7-E1A91CF54673}"/>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1AC50F11-794F-0031-241B-8898863123F3}"/>
              </a:ext>
            </a:extLst>
          </p:cNvPr>
          <p:cNvSpPr>
            <a:spLocks noGrp="1"/>
          </p:cNvSpPr>
          <p:nvPr>
            <p:ph type="sldNum" sz="quarter" idx="12"/>
          </p:nvPr>
        </p:nvSpPr>
        <p:spPr/>
        <p:txBody>
          <a:bodyPr/>
          <a:lstStyle/>
          <a:p>
            <a:fld id="{51C6DC21-4D52-4499-8358-58F5948BB0D0}" type="slidenum">
              <a:rPr lang="el-GR" smtClean="0"/>
              <a:t>‹#›</a:t>
            </a:fld>
            <a:endParaRPr lang="el-GR"/>
          </a:p>
        </p:txBody>
      </p:sp>
    </p:spTree>
    <p:extLst>
      <p:ext uri="{BB962C8B-B14F-4D97-AF65-F5344CB8AC3E}">
        <p14:creationId xmlns:p14="http://schemas.microsoft.com/office/powerpoint/2010/main" val="755453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5DA617D-78AB-D8D0-2D69-3F2DA30A7AE8}"/>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FD23D074-5A27-4356-5F16-82B29442D6E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A885219C-5D55-398C-3F49-DE1E5C97FA56}"/>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7EC75884-0ABB-CF51-D97B-C970051BECA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07E5036F-C81B-AB7D-F305-4342C182DB1C}"/>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58CCF442-2878-C899-C4EE-C5E53F906418}"/>
              </a:ext>
            </a:extLst>
          </p:cNvPr>
          <p:cNvSpPr>
            <a:spLocks noGrp="1"/>
          </p:cNvSpPr>
          <p:nvPr>
            <p:ph type="dt" sz="half" idx="10"/>
          </p:nvPr>
        </p:nvSpPr>
        <p:spPr/>
        <p:txBody>
          <a:bodyPr/>
          <a:lstStyle/>
          <a:p>
            <a:fld id="{B5A3CB2D-BDAF-4436-80F7-EE0C00DC2D8C}" type="datetimeFigureOut">
              <a:rPr lang="el-GR" smtClean="0"/>
              <a:t>7/4/2023</a:t>
            </a:fld>
            <a:endParaRPr lang="el-GR"/>
          </a:p>
        </p:txBody>
      </p:sp>
      <p:sp>
        <p:nvSpPr>
          <p:cNvPr id="8" name="Θέση υποσέλιδου 7">
            <a:extLst>
              <a:ext uri="{FF2B5EF4-FFF2-40B4-BE49-F238E27FC236}">
                <a16:creationId xmlns:a16="http://schemas.microsoft.com/office/drawing/2014/main" id="{8B3B74F8-22B8-5D30-37CB-47E378E229CC}"/>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B4A1E2D8-1C34-3B41-C819-E4FA467247D7}"/>
              </a:ext>
            </a:extLst>
          </p:cNvPr>
          <p:cNvSpPr>
            <a:spLocks noGrp="1"/>
          </p:cNvSpPr>
          <p:nvPr>
            <p:ph type="sldNum" sz="quarter" idx="12"/>
          </p:nvPr>
        </p:nvSpPr>
        <p:spPr/>
        <p:txBody>
          <a:bodyPr/>
          <a:lstStyle/>
          <a:p>
            <a:fld id="{51C6DC21-4D52-4499-8358-58F5948BB0D0}" type="slidenum">
              <a:rPr lang="el-GR" smtClean="0"/>
              <a:t>‹#›</a:t>
            </a:fld>
            <a:endParaRPr lang="el-GR"/>
          </a:p>
        </p:txBody>
      </p:sp>
    </p:spTree>
    <p:extLst>
      <p:ext uri="{BB962C8B-B14F-4D97-AF65-F5344CB8AC3E}">
        <p14:creationId xmlns:p14="http://schemas.microsoft.com/office/powerpoint/2010/main" val="12474305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34872DB-E652-3B8F-363C-2D01E2DF4A9C}"/>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CC0C3D7C-C36B-377C-9DED-E49A25A21AF9}"/>
              </a:ext>
            </a:extLst>
          </p:cNvPr>
          <p:cNvSpPr>
            <a:spLocks noGrp="1"/>
          </p:cNvSpPr>
          <p:nvPr>
            <p:ph type="dt" sz="half" idx="10"/>
          </p:nvPr>
        </p:nvSpPr>
        <p:spPr/>
        <p:txBody>
          <a:bodyPr/>
          <a:lstStyle/>
          <a:p>
            <a:fld id="{B5A3CB2D-BDAF-4436-80F7-EE0C00DC2D8C}" type="datetimeFigureOut">
              <a:rPr lang="el-GR" smtClean="0"/>
              <a:t>7/4/2023</a:t>
            </a:fld>
            <a:endParaRPr lang="el-GR"/>
          </a:p>
        </p:txBody>
      </p:sp>
      <p:sp>
        <p:nvSpPr>
          <p:cNvPr id="4" name="Θέση υποσέλιδου 3">
            <a:extLst>
              <a:ext uri="{FF2B5EF4-FFF2-40B4-BE49-F238E27FC236}">
                <a16:creationId xmlns:a16="http://schemas.microsoft.com/office/drawing/2014/main" id="{4615EC87-B27C-2BCB-B9DF-442F7E3B545F}"/>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87384054-39B6-320B-4E28-0F35A16CFB3F}"/>
              </a:ext>
            </a:extLst>
          </p:cNvPr>
          <p:cNvSpPr>
            <a:spLocks noGrp="1"/>
          </p:cNvSpPr>
          <p:nvPr>
            <p:ph type="sldNum" sz="quarter" idx="12"/>
          </p:nvPr>
        </p:nvSpPr>
        <p:spPr/>
        <p:txBody>
          <a:bodyPr/>
          <a:lstStyle/>
          <a:p>
            <a:fld id="{51C6DC21-4D52-4499-8358-58F5948BB0D0}" type="slidenum">
              <a:rPr lang="el-GR" smtClean="0"/>
              <a:t>‹#›</a:t>
            </a:fld>
            <a:endParaRPr lang="el-GR"/>
          </a:p>
        </p:txBody>
      </p:sp>
    </p:spTree>
    <p:extLst>
      <p:ext uri="{BB962C8B-B14F-4D97-AF65-F5344CB8AC3E}">
        <p14:creationId xmlns:p14="http://schemas.microsoft.com/office/powerpoint/2010/main" val="2629598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DB37979E-5B48-6204-2EFA-CD138C503541}"/>
              </a:ext>
            </a:extLst>
          </p:cNvPr>
          <p:cNvSpPr>
            <a:spLocks noGrp="1"/>
          </p:cNvSpPr>
          <p:nvPr>
            <p:ph type="dt" sz="half" idx="10"/>
          </p:nvPr>
        </p:nvSpPr>
        <p:spPr/>
        <p:txBody>
          <a:bodyPr/>
          <a:lstStyle/>
          <a:p>
            <a:fld id="{B5A3CB2D-BDAF-4436-80F7-EE0C00DC2D8C}" type="datetimeFigureOut">
              <a:rPr lang="el-GR" smtClean="0"/>
              <a:t>7/4/2023</a:t>
            </a:fld>
            <a:endParaRPr lang="el-GR"/>
          </a:p>
        </p:txBody>
      </p:sp>
      <p:sp>
        <p:nvSpPr>
          <p:cNvPr id="3" name="Θέση υποσέλιδου 2">
            <a:extLst>
              <a:ext uri="{FF2B5EF4-FFF2-40B4-BE49-F238E27FC236}">
                <a16:creationId xmlns:a16="http://schemas.microsoft.com/office/drawing/2014/main" id="{3C202D39-A2EE-049E-2295-5D1BD1CBDE81}"/>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8F72D2A1-8C3E-CDD6-9601-BA8EDB427E8B}"/>
              </a:ext>
            </a:extLst>
          </p:cNvPr>
          <p:cNvSpPr>
            <a:spLocks noGrp="1"/>
          </p:cNvSpPr>
          <p:nvPr>
            <p:ph type="sldNum" sz="quarter" idx="12"/>
          </p:nvPr>
        </p:nvSpPr>
        <p:spPr/>
        <p:txBody>
          <a:bodyPr/>
          <a:lstStyle/>
          <a:p>
            <a:fld id="{51C6DC21-4D52-4499-8358-58F5948BB0D0}" type="slidenum">
              <a:rPr lang="el-GR" smtClean="0"/>
              <a:t>‹#›</a:t>
            </a:fld>
            <a:endParaRPr lang="el-GR"/>
          </a:p>
        </p:txBody>
      </p:sp>
    </p:spTree>
    <p:extLst>
      <p:ext uri="{BB962C8B-B14F-4D97-AF65-F5344CB8AC3E}">
        <p14:creationId xmlns:p14="http://schemas.microsoft.com/office/powerpoint/2010/main" val="31361174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40305C3-CDC5-49CB-E824-139DD811B1BE}"/>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29645ABD-3BE4-F5EC-6E17-B2DB192066B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4848F046-2922-9FE7-B694-8BD760DD54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C97A8929-427A-6C96-FE2C-6DBBA4CAC2C3}"/>
              </a:ext>
            </a:extLst>
          </p:cNvPr>
          <p:cNvSpPr>
            <a:spLocks noGrp="1"/>
          </p:cNvSpPr>
          <p:nvPr>
            <p:ph type="dt" sz="half" idx="10"/>
          </p:nvPr>
        </p:nvSpPr>
        <p:spPr/>
        <p:txBody>
          <a:bodyPr/>
          <a:lstStyle/>
          <a:p>
            <a:fld id="{B5A3CB2D-BDAF-4436-80F7-EE0C00DC2D8C}" type="datetimeFigureOut">
              <a:rPr lang="el-GR" smtClean="0"/>
              <a:t>7/4/2023</a:t>
            </a:fld>
            <a:endParaRPr lang="el-GR"/>
          </a:p>
        </p:txBody>
      </p:sp>
      <p:sp>
        <p:nvSpPr>
          <p:cNvPr id="6" name="Θέση υποσέλιδου 5">
            <a:extLst>
              <a:ext uri="{FF2B5EF4-FFF2-40B4-BE49-F238E27FC236}">
                <a16:creationId xmlns:a16="http://schemas.microsoft.com/office/drawing/2014/main" id="{C3FAB998-1B1F-3C58-D589-CB6C03DA2D9E}"/>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71DEEA5C-DC73-1582-0EBF-1744D2533F02}"/>
              </a:ext>
            </a:extLst>
          </p:cNvPr>
          <p:cNvSpPr>
            <a:spLocks noGrp="1"/>
          </p:cNvSpPr>
          <p:nvPr>
            <p:ph type="sldNum" sz="quarter" idx="12"/>
          </p:nvPr>
        </p:nvSpPr>
        <p:spPr/>
        <p:txBody>
          <a:bodyPr/>
          <a:lstStyle/>
          <a:p>
            <a:fld id="{51C6DC21-4D52-4499-8358-58F5948BB0D0}" type="slidenum">
              <a:rPr lang="el-GR" smtClean="0"/>
              <a:t>‹#›</a:t>
            </a:fld>
            <a:endParaRPr lang="el-GR"/>
          </a:p>
        </p:txBody>
      </p:sp>
    </p:spTree>
    <p:extLst>
      <p:ext uri="{BB962C8B-B14F-4D97-AF65-F5344CB8AC3E}">
        <p14:creationId xmlns:p14="http://schemas.microsoft.com/office/powerpoint/2010/main" val="5392575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675D8FA-8DAC-3E25-D93C-1C21B1653FA7}"/>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CC7B0CDC-A494-D178-5C79-8C0D0A68FFE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F2FFC985-36AB-3017-41F8-A0A1A15BAF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CE294EE6-1831-D6E9-8FD2-5C51CB01D6AF}"/>
              </a:ext>
            </a:extLst>
          </p:cNvPr>
          <p:cNvSpPr>
            <a:spLocks noGrp="1"/>
          </p:cNvSpPr>
          <p:nvPr>
            <p:ph type="dt" sz="half" idx="10"/>
          </p:nvPr>
        </p:nvSpPr>
        <p:spPr/>
        <p:txBody>
          <a:bodyPr/>
          <a:lstStyle/>
          <a:p>
            <a:fld id="{B5A3CB2D-BDAF-4436-80F7-EE0C00DC2D8C}" type="datetimeFigureOut">
              <a:rPr lang="el-GR" smtClean="0"/>
              <a:t>7/4/2023</a:t>
            </a:fld>
            <a:endParaRPr lang="el-GR"/>
          </a:p>
        </p:txBody>
      </p:sp>
      <p:sp>
        <p:nvSpPr>
          <p:cNvPr id="6" name="Θέση υποσέλιδου 5">
            <a:extLst>
              <a:ext uri="{FF2B5EF4-FFF2-40B4-BE49-F238E27FC236}">
                <a16:creationId xmlns:a16="http://schemas.microsoft.com/office/drawing/2014/main" id="{5375BF77-BE79-413D-C3F2-BC87354CD9CC}"/>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9897303E-7B1B-CAE5-0979-BD50AE0FBB29}"/>
              </a:ext>
            </a:extLst>
          </p:cNvPr>
          <p:cNvSpPr>
            <a:spLocks noGrp="1"/>
          </p:cNvSpPr>
          <p:nvPr>
            <p:ph type="sldNum" sz="quarter" idx="12"/>
          </p:nvPr>
        </p:nvSpPr>
        <p:spPr/>
        <p:txBody>
          <a:bodyPr/>
          <a:lstStyle/>
          <a:p>
            <a:fld id="{51C6DC21-4D52-4499-8358-58F5948BB0D0}" type="slidenum">
              <a:rPr lang="el-GR" smtClean="0"/>
              <a:t>‹#›</a:t>
            </a:fld>
            <a:endParaRPr lang="el-GR"/>
          </a:p>
        </p:txBody>
      </p:sp>
    </p:spTree>
    <p:extLst>
      <p:ext uri="{BB962C8B-B14F-4D97-AF65-F5344CB8AC3E}">
        <p14:creationId xmlns:p14="http://schemas.microsoft.com/office/powerpoint/2010/main" val="42034202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584FD55F-B8A0-E4D5-D9AA-CA6175AF640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379C37E9-FA3E-9F1A-8410-0061D7B4BD3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0B518BFF-852C-1E69-35BE-855197847F3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A3CB2D-BDAF-4436-80F7-EE0C00DC2D8C}" type="datetimeFigureOut">
              <a:rPr lang="el-GR" smtClean="0"/>
              <a:t>7/4/2023</a:t>
            </a:fld>
            <a:endParaRPr lang="el-GR"/>
          </a:p>
        </p:txBody>
      </p:sp>
      <p:sp>
        <p:nvSpPr>
          <p:cNvPr id="5" name="Θέση υποσέλιδου 4">
            <a:extLst>
              <a:ext uri="{FF2B5EF4-FFF2-40B4-BE49-F238E27FC236}">
                <a16:creationId xmlns:a16="http://schemas.microsoft.com/office/drawing/2014/main" id="{88931567-79B9-1B44-E392-A0537FBD224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52706327-B890-E61A-AF45-899D0362A7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C6DC21-4D52-4499-8358-58F5948BB0D0}" type="slidenum">
              <a:rPr lang="el-GR" smtClean="0"/>
              <a:t>‹#›</a:t>
            </a:fld>
            <a:endParaRPr lang="el-GR"/>
          </a:p>
        </p:txBody>
      </p:sp>
    </p:spTree>
    <p:extLst>
      <p:ext uri="{BB962C8B-B14F-4D97-AF65-F5344CB8AC3E}">
        <p14:creationId xmlns:p14="http://schemas.microsoft.com/office/powerpoint/2010/main" val="36591332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el.wikipedia.org/wiki/%CE%9F%CF%86%CF%86%CE%AF%CE%BA%CE%B9%CE%B1_%CF%84%CE%BF%CF%85_%CE%9F%CE%B9%CE%BA%CE%BF%CF%85%CE%BC%CE%B5%CE%BD%CE%B9%CE%BA%CE%BF%CF%8D_%CE%A0%CE%B1%CF%84%CF%81%CE%B9%CE%B1%CF%81%CF%87%CE%B5%CE%AF%CE%BF%CF%85_%CE%9A%CF%89%CE%BD%CF%83%CF%84%CE%B1%CE%BD%CF%84%CE%B9%CE%BD%CE%BF%CF%85%CF%80%CF%8C%CE%BB%CE%B5%CF%89%CF%82" TargetMode="External"/><Relationship Id="rId2" Type="http://schemas.openxmlformats.org/officeDocument/2006/relationships/hyperlink" Target="https://apostoliki-diakonia.gr/gr_main/catehism/theologia_zoi/themata.asp?cat=hist&amp;NF=1&amp;contents=contents_Genos.asp&amp;main=texts&amp;file=46.ht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3F5D9BE-1475-C18D-684E-9DA466C6C1F8}"/>
              </a:ext>
            </a:extLst>
          </p:cNvPr>
          <p:cNvSpPr>
            <a:spLocks noGrp="1"/>
          </p:cNvSpPr>
          <p:nvPr>
            <p:ph type="ctrTitle"/>
          </p:nvPr>
        </p:nvSpPr>
        <p:spPr>
          <a:xfrm>
            <a:off x="0" y="724620"/>
            <a:ext cx="12192000" cy="2415395"/>
          </a:xfrm>
        </p:spPr>
        <p:txBody>
          <a:bodyPr>
            <a:normAutofit/>
          </a:bodyPr>
          <a:lstStyle/>
          <a:p>
            <a:r>
              <a:rPr lang="el-GR" sz="4000" b="1" dirty="0"/>
              <a:t>ΕΚΚΛΗΣΙΑΣΤΙΚΗ ΕΘΙΜΟΤΥΠΙΑ</a:t>
            </a:r>
            <a:br>
              <a:rPr lang="el-GR" sz="4000" b="1" dirty="0"/>
            </a:br>
            <a:r>
              <a:rPr lang="el-GR" sz="4000" b="1" dirty="0"/>
              <a:t>ΕΝΟΤΗΤΑ 5</a:t>
            </a:r>
            <a:r>
              <a:rPr lang="el-GR" sz="4000" b="1" baseline="30000" dirty="0"/>
              <a:t>η</a:t>
            </a:r>
            <a:br>
              <a:rPr lang="el-GR" sz="4000" b="1" dirty="0"/>
            </a:br>
            <a:r>
              <a:rPr lang="el-GR" sz="4000" b="1" dirty="0"/>
              <a:t>Προσαγορεύσεις Λαϊκών </a:t>
            </a:r>
            <a:r>
              <a:rPr lang="el-GR" sz="4000" b="1" dirty="0" err="1"/>
              <a:t>Οφφικιούχων</a:t>
            </a:r>
            <a:r>
              <a:rPr lang="el-GR" sz="4000" b="1" dirty="0"/>
              <a:t> </a:t>
            </a:r>
            <a:br>
              <a:rPr lang="el-GR" sz="4000" b="1" dirty="0"/>
            </a:br>
            <a:r>
              <a:rPr lang="el-GR" sz="4000" b="1" dirty="0" err="1"/>
              <a:t>Οφφίκια</a:t>
            </a:r>
            <a:r>
              <a:rPr lang="el-GR" sz="4000" b="1" dirty="0"/>
              <a:t> Κληρικών της Πατριαρχικής Αυλής</a:t>
            </a:r>
            <a:endParaRPr lang="el-GR" sz="4000" dirty="0"/>
          </a:p>
        </p:txBody>
      </p:sp>
      <p:sp>
        <p:nvSpPr>
          <p:cNvPr id="3" name="Υπότιτλος 2">
            <a:extLst>
              <a:ext uri="{FF2B5EF4-FFF2-40B4-BE49-F238E27FC236}">
                <a16:creationId xmlns:a16="http://schemas.microsoft.com/office/drawing/2014/main" id="{34E2386B-BB12-7B54-1C07-CB66806969A6}"/>
              </a:ext>
            </a:extLst>
          </p:cNvPr>
          <p:cNvSpPr>
            <a:spLocks noGrp="1"/>
          </p:cNvSpPr>
          <p:nvPr>
            <p:ph type="subTitle" idx="1"/>
          </p:nvPr>
        </p:nvSpPr>
        <p:spPr>
          <a:xfrm>
            <a:off x="1524000" y="4240393"/>
            <a:ext cx="9144000" cy="1655762"/>
          </a:xfrm>
        </p:spPr>
        <p:txBody>
          <a:bodyPr>
            <a:normAutofit lnSpcReduction="10000"/>
          </a:bodyPr>
          <a:lstStyle/>
          <a:p>
            <a:r>
              <a:rPr lang="el-GR" dirty="0"/>
              <a:t>Διδάσκουσα Καθηγήτρια: Μαρία </a:t>
            </a:r>
            <a:r>
              <a:rPr lang="el-GR" dirty="0" err="1"/>
              <a:t>Καράμπελια</a:t>
            </a:r>
            <a:endParaRPr lang="el-GR" dirty="0"/>
          </a:p>
          <a:p>
            <a:r>
              <a:rPr lang="el-GR" dirty="0"/>
              <a:t>Β΄ εξάμηνο</a:t>
            </a:r>
          </a:p>
          <a:p>
            <a:r>
              <a:rPr lang="el-GR" dirty="0"/>
              <a:t>Ιερατικών Σπουδών</a:t>
            </a:r>
          </a:p>
          <a:p>
            <a:r>
              <a:rPr lang="el-GR" dirty="0"/>
              <a:t>ΑΕΑΑ</a:t>
            </a:r>
          </a:p>
        </p:txBody>
      </p:sp>
    </p:spTree>
    <p:extLst>
      <p:ext uri="{BB962C8B-B14F-4D97-AF65-F5344CB8AC3E}">
        <p14:creationId xmlns:p14="http://schemas.microsoft.com/office/powerpoint/2010/main" val="22824836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C312591-FC15-9EE4-BDBF-17D7F6799312}"/>
              </a:ext>
            </a:extLst>
          </p:cNvPr>
          <p:cNvSpPr>
            <a:spLocks noGrp="1"/>
          </p:cNvSpPr>
          <p:nvPr>
            <p:ph type="title"/>
          </p:nvPr>
        </p:nvSpPr>
        <p:spPr>
          <a:xfrm>
            <a:off x="838200" y="0"/>
            <a:ext cx="10515600" cy="388189"/>
          </a:xfrm>
        </p:spPr>
        <p:txBody>
          <a:bodyPr>
            <a:noAutofit/>
          </a:bodyPr>
          <a:lstStyle/>
          <a:p>
            <a:pPr algn="ctr"/>
            <a:r>
              <a:rPr lang="el-GR" sz="3600" b="1" dirty="0"/>
              <a:t>Πρωτοψάλτης </a:t>
            </a:r>
          </a:p>
        </p:txBody>
      </p:sp>
      <p:sp>
        <p:nvSpPr>
          <p:cNvPr id="3" name="Θέση περιεχομένου 2">
            <a:extLst>
              <a:ext uri="{FF2B5EF4-FFF2-40B4-BE49-F238E27FC236}">
                <a16:creationId xmlns:a16="http://schemas.microsoft.com/office/drawing/2014/main" id="{65DC5DDD-4AEA-65F9-A2BE-ADF7599875A7}"/>
              </a:ext>
            </a:extLst>
          </p:cNvPr>
          <p:cNvSpPr>
            <a:spLocks noGrp="1"/>
          </p:cNvSpPr>
          <p:nvPr>
            <p:ph idx="1"/>
          </p:nvPr>
        </p:nvSpPr>
        <p:spPr>
          <a:xfrm>
            <a:off x="0" y="319177"/>
            <a:ext cx="12192000" cy="6538823"/>
          </a:xfrm>
        </p:spPr>
        <p:txBody>
          <a:bodyPr>
            <a:normAutofit fontScale="85000" lnSpcReduction="20000"/>
          </a:bodyPr>
          <a:lstStyle/>
          <a:p>
            <a:r>
              <a:rPr lang="el-GR" dirty="0"/>
              <a:t>Ο Πρωτοψάλτης είναι τιμητικός τίτλος που αποδίδεται στον προϊστάμενο του δεξιού χορού ιεροψαλτών. Πρέπει να σημειωθεί το αξίωμα το κατείχαν άντρες οι οποίοι είχαν </a:t>
            </a:r>
            <a:r>
              <a:rPr lang="el-GR" dirty="0" err="1"/>
              <a:t>χειροτετηθεί</a:t>
            </a:r>
            <a:r>
              <a:rPr lang="el-GR" dirty="0"/>
              <a:t> Αναγνώστες. Σήμερα οι πατριαρχικοί χοροί με τους ιεροψάλτες είναι οι προβολείς του μεγαλείου της Ορθοδοξίας και της φαναριώτικής εκκλησιαστικής μουσικής παράδοσης. Στην </a:t>
            </a:r>
            <a:r>
              <a:rPr lang="el-GR" b="1" dirty="0"/>
              <a:t>επίσημη ιστοσελίδα του Οικουμενικού Πατριαρχείου </a:t>
            </a:r>
            <a:r>
              <a:rPr lang="el-GR" dirty="0"/>
              <a:t>διαπιστώνονται οι </a:t>
            </a:r>
            <a:r>
              <a:rPr lang="el-GR" u="sng" dirty="0"/>
              <a:t>προϋποθέσεις</a:t>
            </a:r>
            <a:r>
              <a:rPr lang="el-GR" dirty="0"/>
              <a:t>, οι </a:t>
            </a:r>
            <a:r>
              <a:rPr lang="el-GR" u="sng" dirty="0"/>
              <a:t>απαιτήσεις</a:t>
            </a:r>
            <a:r>
              <a:rPr lang="el-GR" dirty="0"/>
              <a:t>, το </a:t>
            </a:r>
            <a:r>
              <a:rPr lang="el-GR" u="sng" dirty="0"/>
              <a:t>τυπικό</a:t>
            </a:r>
            <a:r>
              <a:rPr lang="el-GR" dirty="0"/>
              <a:t>, αλλά και το </a:t>
            </a:r>
            <a:r>
              <a:rPr lang="el-GR" u="sng" dirty="0"/>
              <a:t>Πατριαρχικό ύφος</a:t>
            </a:r>
            <a:r>
              <a:rPr lang="el-GR" dirty="0"/>
              <a:t>. </a:t>
            </a:r>
          </a:p>
          <a:p>
            <a:r>
              <a:rPr lang="el-GR" dirty="0"/>
              <a:t>Οι </a:t>
            </a:r>
            <a:r>
              <a:rPr lang="el-GR" b="1" dirty="0"/>
              <a:t>Πατριαρχικοί αυτοί χοροί </a:t>
            </a:r>
            <a:r>
              <a:rPr lang="el-GR" dirty="0"/>
              <a:t>αποτελούνται από τον Άρχοντα Πρωτοψάλτη, τον Άρχοντα Λαμπαδάριο και τους δύο </a:t>
            </a:r>
            <a:r>
              <a:rPr lang="el-GR" dirty="0" err="1"/>
              <a:t>Δομέστικους</a:t>
            </a:r>
            <a:r>
              <a:rPr lang="el-GR" dirty="0"/>
              <a:t> με τους </a:t>
            </a:r>
            <a:r>
              <a:rPr lang="el-GR" dirty="0" err="1"/>
              <a:t>Κανονάρχες</a:t>
            </a:r>
            <a:r>
              <a:rPr lang="el-GR" dirty="0"/>
              <a:t> τους. Η χοροστασία τους στα αναλόγια γίνεται με ειδικό τελετουργικό. Είναι μελετημένοι και καλώς προετοιμασμένοι. Για την επιτυχή απόδοση της Βυζαντινής Μουσικής από έναν ιεροψάλτη, πρέπει να συγκεντρώνει τα εξής </a:t>
            </a:r>
            <a:r>
              <a:rPr lang="el-GR" b="1" dirty="0"/>
              <a:t>τρία στοιχεία</a:t>
            </a:r>
            <a:r>
              <a:rPr lang="el-GR" dirty="0"/>
              <a:t>: </a:t>
            </a:r>
            <a:r>
              <a:rPr lang="el-GR" u="sng" dirty="0"/>
              <a:t>να γνωρίζει καλά τη θεωρία και την πράξη της Βυζαντινής Μουσικής</a:t>
            </a:r>
            <a:r>
              <a:rPr lang="el-GR" dirty="0"/>
              <a:t>, να είναι </a:t>
            </a:r>
            <a:r>
              <a:rPr lang="el-GR" u="sng" dirty="0"/>
              <a:t>καλλίφωνος</a:t>
            </a:r>
            <a:r>
              <a:rPr lang="el-GR" dirty="0"/>
              <a:t>, και </a:t>
            </a:r>
            <a:r>
              <a:rPr lang="el-GR" u="sng" dirty="0"/>
              <a:t>να έχει ακούσει παλαιότερους διδασκάλους</a:t>
            </a:r>
            <a:r>
              <a:rPr lang="el-GR" dirty="0"/>
              <a:t>. Ο Πρωτοψάλτης ψάλλει κατά την παράδοση του Πατριαρχείου· ό,τι δηλαδή παρέλαβε από τους προκατόχους του, που και αυτοί παρέλαβαν από τους προκατόχους τους· έτσι τηρείται διαδοχικώς μία κλασική ψαλμωδία, η οποία ονομάζεται «</a:t>
            </a:r>
            <a:r>
              <a:rPr lang="el-GR" i="1" dirty="0" err="1"/>
              <a:t>παράδοσις</a:t>
            </a:r>
            <a:r>
              <a:rPr lang="el-GR" i="1" dirty="0"/>
              <a:t> </a:t>
            </a:r>
            <a:r>
              <a:rPr lang="el-GR" i="1" dirty="0" err="1"/>
              <a:t>τῆς</a:t>
            </a:r>
            <a:r>
              <a:rPr lang="el-GR" i="1" dirty="0"/>
              <a:t> Μεγάλης </a:t>
            </a:r>
            <a:r>
              <a:rPr lang="el-GR" i="1" dirty="0" err="1"/>
              <a:t>τοῦ</a:t>
            </a:r>
            <a:r>
              <a:rPr lang="el-GR" i="1" dirty="0"/>
              <a:t> </a:t>
            </a:r>
            <a:r>
              <a:rPr lang="el-GR" i="1" dirty="0" err="1"/>
              <a:t>Χριστοῦ</a:t>
            </a:r>
            <a:r>
              <a:rPr lang="el-GR" i="1" dirty="0"/>
              <a:t> </a:t>
            </a:r>
            <a:r>
              <a:rPr lang="el-GR" i="1" dirty="0" err="1"/>
              <a:t>Ἐκκλησίας</a:t>
            </a:r>
            <a:r>
              <a:rPr lang="el-GR" dirty="0"/>
              <a:t>». Σ’ αυτήν την παράδοση είναι πολύ αυστηροί και φανατικοί, ο Πρωτοψάλτης και ο Λαμπαδάριος και προσπαθούν να τη μεταδώσουν στους </a:t>
            </a:r>
            <a:r>
              <a:rPr lang="el-GR" dirty="0" err="1"/>
              <a:t>νεοερχόμενους</a:t>
            </a:r>
            <a:r>
              <a:rPr lang="el-GR" dirty="0"/>
              <a:t> βοηθούς ή </a:t>
            </a:r>
            <a:r>
              <a:rPr lang="el-GR" dirty="0" err="1"/>
              <a:t>κανονάρχες</a:t>
            </a:r>
            <a:r>
              <a:rPr lang="el-GR" dirty="0"/>
              <a:t>. Αλλά και οι ίδιοι οι Πατριάρχες και οι Αρχιερείς και όλοι οι κληρικοί της Αυλής του Πατριαρχείου γνωρίζουν καλά τη σημασία αυτής της παράδοσης και είναι ιδιαιτέρως απαιτητικοί. Το Πατριαρχικό ύφος είναι απλό, απέριττο, μυστικοπαθές και άγραφο. </a:t>
            </a:r>
          </a:p>
          <a:p>
            <a:r>
              <a:rPr lang="el-GR" dirty="0"/>
              <a:t>Ο Άρχων Πρωτοψάλτης και ο Άρχων Λαμπαδάριος ήταν αποκλειστικά ο δεξιός και αριστερός ψάλτης της Μεγάλης Εκκλησίας της του Θεού Σοφίας. Βέβαια με την μετατροπή της Εκκλησίας σε τζαμί τους τίτλους αυτούς τους κατείχαν αντίστοιχα οι ψάλτες του εκάστοτε Πατριαρχικού Ναού.</a:t>
            </a:r>
          </a:p>
        </p:txBody>
      </p:sp>
    </p:spTree>
    <p:extLst>
      <p:ext uri="{BB962C8B-B14F-4D97-AF65-F5344CB8AC3E}">
        <p14:creationId xmlns:p14="http://schemas.microsoft.com/office/powerpoint/2010/main" val="8742115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D71CB7A-F551-DEFB-969C-9FD17D8FA41F}"/>
              </a:ext>
            </a:extLst>
          </p:cNvPr>
          <p:cNvSpPr>
            <a:spLocks noGrp="1"/>
          </p:cNvSpPr>
          <p:nvPr>
            <p:ph type="title"/>
          </p:nvPr>
        </p:nvSpPr>
        <p:spPr>
          <a:xfrm>
            <a:off x="748748" y="1"/>
            <a:ext cx="10515600" cy="513660"/>
          </a:xfrm>
        </p:spPr>
        <p:txBody>
          <a:bodyPr>
            <a:normAutofit fontScale="90000"/>
          </a:bodyPr>
          <a:lstStyle/>
          <a:p>
            <a:pPr algn="ctr"/>
            <a:r>
              <a:rPr lang="el-GR" b="1" dirty="0" err="1"/>
              <a:t>Δομέστικος</a:t>
            </a:r>
            <a:r>
              <a:rPr lang="el-GR" b="1" dirty="0"/>
              <a:t> </a:t>
            </a:r>
          </a:p>
        </p:txBody>
      </p:sp>
      <p:sp>
        <p:nvSpPr>
          <p:cNvPr id="3" name="Θέση περιεχομένου 2">
            <a:extLst>
              <a:ext uri="{FF2B5EF4-FFF2-40B4-BE49-F238E27FC236}">
                <a16:creationId xmlns:a16="http://schemas.microsoft.com/office/drawing/2014/main" id="{3B2789B3-F5EB-A271-E455-E224C9BFF34C}"/>
              </a:ext>
            </a:extLst>
          </p:cNvPr>
          <p:cNvSpPr>
            <a:spLocks noGrp="1"/>
          </p:cNvSpPr>
          <p:nvPr>
            <p:ph idx="1"/>
          </p:nvPr>
        </p:nvSpPr>
        <p:spPr>
          <a:xfrm>
            <a:off x="0" y="513660"/>
            <a:ext cx="12192000" cy="6344340"/>
          </a:xfrm>
        </p:spPr>
        <p:txBody>
          <a:bodyPr>
            <a:normAutofit fontScale="92500" lnSpcReduction="20000"/>
          </a:bodyPr>
          <a:lstStyle/>
          <a:p>
            <a:r>
              <a:rPr lang="el-GR" dirty="0"/>
              <a:t>Ο όρος </a:t>
            </a:r>
            <a:r>
              <a:rPr lang="el-GR" dirty="0" err="1"/>
              <a:t>Δομέστικος</a:t>
            </a:r>
            <a:r>
              <a:rPr lang="el-GR" dirty="0"/>
              <a:t> ανάγεται χρονικά στη Ρωμαϊκή Αυτοκρατορία και ήταν ο Ρωμαίος ιππέας ή </a:t>
            </a:r>
            <a:r>
              <a:rPr lang="el-GR" dirty="0" err="1"/>
              <a:t>οικειακός</a:t>
            </a:r>
            <a:r>
              <a:rPr lang="el-GR" dirty="0"/>
              <a:t> στρατιώτης.</a:t>
            </a:r>
          </a:p>
          <a:p>
            <a:r>
              <a:rPr lang="el-GR" dirty="0"/>
              <a:t>Ο όρος </a:t>
            </a:r>
            <a:r>
              <a:rPr lang="el-GR" dirty="0" err="1"/>
              <a:t>Δομέστικος</a:t>
            </a:r>
            <a:r>
              <a:rPr lang="el-GR" dirty="0"/>
              <a:t> πέρασε και στο Βυζάντιο και δήλωνε τον αρχηγό του άτακτου ένοπλου τμήματος. Σταδιακά δέχτηκε μία θετική εξέλιξη δηλώνοντας </a:t>
            </a:r>
            <a:r>
              <a:rPr lang="el-GR" dirty="0">
                <a:effectLst>
                  <a:outerShdw blurRad="38100" dist="38100" dir="2700000" algn="tl">
                    <a:srgbClr val="000000">
                      <a:alpha val="43137"/>
                    </a:srgbClr>
                  </a:outerShdw>
                </a:effectLst>
              </a:rPr>
              <a:t>τον στρατηγό</a:t>
            </a:r>
            <a:r>
              <a:rPr lang="el-GR" dirty="0"/>
              <a:t>. Αρχικά σαν τίτλος – αξίωμα δίνονταν σε υψηλά στελέχη της κρατικής μηχανής και συνοδευτικά προστίθενται ένας ορισμός ενδεικτικός του καθήκοντος με τον οποίο έχει επιφορτιστεί ο αξιωματούχος. Τέτοιες επιμέρους μορφές του συγκεκριμένου </a:t>
            </a:r>
            <a:r>
              <a:rPr lang="el-GR" dirty="0" err="1"/>
              <a:t>Οφφικίου</a:t>
            </a:r>
            <a:r>
              <a:rPr lang="el-GR" dirty="0"/>
              <a:t> είναι ο </a:t>
            </a:r>
            <a:r>
              <a:rPr lang="el-GR" dirty="0" err="1"/>
              <a:t>Δομέστικος</a:t>
            </a:r>
            <a:r>
              <a:rPr lang="el-GR" dirty="0"/>
              <a:t> των Σχολών και ο Μέγας </a:t>
            </a:r>
            <a:r>
              <a:rPr lang="el-GR" dirty="0" err="1"/>
              <a:t>Δομέστικος</a:t>
            </a:r>
            <a:r>
              <a:rPr lang="el-GR" dirty="0"/>
              <a:t>. </a:t>
            </a:r>
          </a:p>
          <a:p>
            <a:r>
              <a:rPr lang="el-GR" dirty="0"/>
              <a:t>Κατά την </a:t>
            </a:r>
            <a:r>
              <a:rPr lang="el-GR" dirty="0" err="1"/>
              <a:t>Παλαιολόγεια</a:t>
            </a:r>
            <a:r>
              <a:rPr lang="el-GR" dirty="0"/>
              <a:t> περίοδο το αξίωμα αυτό έγινε ακόμα πιο σημαντικό, ερχόμενο αμέσως μετά από αυτό του Καίσαρα. </a:t>
            </a:r>
          </a:p>
          <a:p>
            <a:r>
              <a:rPr lang="el-GR" dirty="0"/>
              <a:t>Ο </a:t>
            </a:r>
            <a:r>
              <a:rPr lang="el-GR" dirty="0" err="1"/>
              <a:t>Δομέστικος</a:t>
            </a:r>
            <a:r>
              <a:rPr lang="el-GR" dirty="0"/>
              <a:t> στη μακραίωνη ιστορία του Βυζαντίου αλλάζει εξολοκλήρου σημασία και είναι πλέον τίτλος που απονέμεται σε </a:t>
            </a:r>
            <a:r>
              <a:rPr lang="el-GR" b="1" dirty="0">
                <a:effectLst>
                  <a:outerShdw blurRad="38100" dist="38100" dir="2700000" algn="tl">
                    <a:srgbClr val="000000">
                      <a:alpha val="43137"/>
                    </a:srgbClr>
                  </a:outerShdw>
                </a:effectLst>
              </a:rPr>
              <a:t>δύο ιεροψάλτες</a:t>
            </a:r>
            <a:r>
              <a:rPr lang="el-GR" dirty="0"/>
              <a:t>, </a:t>
            </a:r>
            <a:r>
              <a:rPr lang="el-GR" u="sng" dirty="0"/>
              <a:t>οι οποίοι συμβάλλουν με τον Πρωτοψάλτη και τον Λαμπαδάριο αντίστοιχα</a:t>
            </a:r>
            <a:r>
              <a:rPr lang="el-GR" dirty="0"/>
              <a:t>. Απονέμονταν και ως τιμητικό αξίωμα σε ευγενείς και υψηλόβαθμους αξιωματούχους, χωρίς ο κάτοχός του να ασκεί απαραίτητα στρατιωτικές αρμοδιότητες. </a:t>
            </a:r>
          </a:p>
          <a:p>
            <a:r>
              <a:rPr lang="el-GR" dirty="0"/>
              <a:t>Επιπρόσθετα ο </a:t>
            </a:r>
            <a:r>
              <a:rPr lang="el-GR" dirty="0" err="1"/>
              <a:t>Δομέστικος</a:t>
            </a:r>
            <a:r>
              <a:rPr lang="el-GR" dirty="0"/>
              <a:t> συναντάται και στο αξίωμα των αναγνωστών και των υποδιακόνων. Στην πρώτη κατηγορία ανήκουν </a:t>
            </a:r>
            <a:r>
              <a:rPr lang="el-GR" dirty="0" err="1"/>
              <a:t>Δομέστικοι</a:t>
            </a:r>
            <a:r>
              <a:rPr lang="el-GR" dirty="0"/>
              <a:t> του πρώτου και δεύτερου χορού που διευθύνουν τους χορούς των ψαλτών της Μεγάλης Εκκλησίας. Αυτό συνέβαινε μόνο στην περίπτωση που δεν υπήρχε Πρωτοψάλτης, οπότε ο </a:t>
            </a:r>
            <a:r>
              <a:rPr lang="el-GR" dirty="0" err="1"/>
              <a:t>Δομέστικος</a:t>
            </a:r>
            <a:r>
              <a:rPr lang="el-GR" dirty="0"/>
              <a:t> ήταν ο κύριος ψάλτης. Επίσης, ο τίτλος αυτός χρησιμοποιούνταν και στις μονές. </a:t>
            </a:r>
          </a:p>
        </p:txBody>
      </p:sp>
    </p:spTree>
    <p:extLst>
      <p:ext uri="{BB962C8B-B14F-4D97-AF65-F5344CB8AC3E}">
        <p14:creationId xmlns:p14="http://schemas.microsoft.com/office/powerpoint/2010/main" val="3205283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75781F0-C281-66CD-2232-51C2209999FE}"/>
              </a:ext>
            </a:extLst>
          </p:cNvPr>
          <p:cNvSpPr>
            <a:spLocks noGrp="1"/>
          </p:cNvSpPr>
          <p:nvPr>
            <p:ph type="title"/>
          </p:nvPr>
        </p:nvSpPr>
        <p:spPr>
          <a:xfrm>
            <a:off x="768626" y="0"/>
            <a:ext cx="10515600" cy="417443"/>
          </a:xfrm>
        </p:spPr>
        <p:txBody>
          <a:bodyPr>
            <a:normAutofit fontScale="90000"/>
          </a:bodyPr>
          <a:lstStyle/>
          <a:p>
            <a:pPr algn="ctr"/>
            <a:r>
              <a:rPr lang="el-GR" b="1" dirty="0" err="1"/>
              <a:t>Χαρτουλάριος</a:t>
            </a:r>
            <a:r>
              <a:rPr lang="el-GR" b="1" dirty="0"/>
              <a:t> </a:t>
            </a:r>
          </a:p>
        </p:txBody>
      </p:sp>
      <p:sp>
        <p:nvSpPr>
          <p:cNvPr id="3" name="Θέση περιεχομένου 2">
            <a:extLst>
              <a:ext uri="{FF2B5EF4-FFF2-40B4-BE49-F238E27FC236}">
                <a16:creationId xmlns:a16="http://schemas.microsoft.com/office/drawing/2014/main" id="{CC215F3C-7A2E-B54B-2462-9A40CCBC1DEA}"/>
              </a:ext>
            </a:extLst>
          </p:cNvPr>
          <p:cNvSpPr>
            <a:spLocks noGrp="1"/>
          </p:cNvSpPr>
          <p:nvPr>
            <p:ph idx="1"/>
          </p:nvPr>
        </p:nvSpPr>
        <p:spPr>
          <a:xfrm>
            <a:off x="0" y="318052"/>
            <a:ext cx="12192000" cy="6539947"/>
          </a:xfrm>
        </p:spPr>
        <p:txBody>
          <a:bodyPr>
            <a:normAutofit fontScale="92500" lnSpcReduction="20000"/>
          </a:bodyPr>
          <a:lstStyle/>
          <a:p>
            <a:r>
              <a:rPr lang="el-GR" dirty="0"/>
              <a:t>Ο </a:t>
            </a:r>
            <a:r>
              <a:rPr lang="el-GR" dirty="0" err="1"/>
              <a:t>Χαρτουλάριος</a:t>
            </a:r>
            <a:r>
              <a:rPr lang="el-GR" dirty="0"/>
              <a:t> είναι ένα αξίωμα που έχει πολιτική, στρατιωτική, θρησκευτική και εκκλησιαστική χροιά. </a:t>
            </a:r>
            <a:r>
              <a:rPr lang="el-GR" u="sng" dirty="0"/>
              <a:t>Όσοι είχαν λάβει αυτό το αξίωμα είχαν τη δυνατότητα να υπηρετήσουν σε όποια διοικητική θέση επιθυμούσαν</a:t>
            </a:r>
            <a:r>
              <a:rPr lang="el-GR" dirty="0"/>
              <a:t>, καθώς επίσης τελούσαν χρέη γραμματέων ή αρχιφυλάκων των </a:t>
            </a:r>
            <a:r>
              <a:rPr lang="el-GR" dirty="0" err="1"/>
              <a:t>σκρινίων</a:t>
            </a:r>
            <a:r>
              <a:rPr lang="el-GR" dirty="0"/>
              <a:t>, αρμόδιοι να κρατούν λογαριασμούς. Από τον όρο </a:t>
            </a:r>
            <a:r>
              <a:rPr lang="el-GR" dirty="0" err="1"/>
              <a:t>Σκρινίο</a:t>
            </a:r>
            <a:r>
              <a:rPr lang="el-GR" dirty="0"/>
              <a:t>, που σημαίνει γραφείο, ονομάστηκαν </a:t>
            </a:r>
            <a:r>
              <a:rPr lang="el-GR" dirty="0" err="1"/>
              <a:t>σκρινιάριοι</a:t>
            </a:r>
            <a:r>
              <a:rPr lang="el-GR" dirty="0"/>
              <a:t> και ο τίτλος τους ονομαζόταν </a:t>
            </a:r>
            <a:r>
              <a:rPr lang="el-GR" dirty="0" err="1"/>
              <a:t>Χαρτουλαράτον</a:t>
            </a:r>
            <a:r>
              <a:rPr lang="el-GR" dirty="0"/>
              <a:t>. Εάν εργάζονταν στα </a:t>
            </a:r>
            <a:r>
              <a:rPr lang="el-GR" dirty="0" err="1"/>
              <a:t>Σεκρέτα</a:t>
            </a:r>
            <a:r>
              <a:rPr lang="el-GR" dirty="0"/>
              <a:t> ή </a:t>
            </a:r>
            <a:r>
              <a:rPr lang="el-GR" dirty="0" err="1"/>
              <a:t>Λογοθέσια</a:t>
            </a:r>
            <a:r>
              <a:rPr lang="el-GR" dirty="0"/>
              <a:t> οι </a:t>
            </a:r>
            <a:r>
              <a:rPr lang="el-GR" dirty="0" err="1"/>
              <a:t>Χαρτουλάριοι</a:t>
            </a:r>
            <a:r>
              <a:rPr lang="el-GR" dirty="0"/>
              <a:t> είχαν αναλάβει τα καθήκοντα του Διευθυντή ή του Τμηματάρχη του γραφείου υπηρεσίας. Αντίστοιχα στα «Θέματα», ο </a:t>
            </a:r>
            <a:r>
              <a:rPr lang="el-GR" dirty="0" err="1"/>
              <a:t>Χαρτουλάριος</a:t>
            </a:r>
            <a:r>
              <a:rPr lang="el-GR" dirty="0"/>
              <a:t> ήταν ο ανώτατος διοικητικός υπάλληλος που είχε επιφορτιστεί με ζητήματα στρατολογικά.</a:t>
            </a:r>
          </a:p>
          <a:p>
            <a:r>
              <a:rPr lang="el-GR" dirty="0"/>
              <a:t>Σταδιακά ο όρος απέκτησε εκκλησιαστική χροιά και χαρακτηρίζονταν </a:t>
            </a:r>
            <a:r>
              <a:rPr lang="el-GR" dirty="0" err="1"/>
              <a:t>Χαρτουλάριοι</a:t>
            </a:r>
            <a:r>
              <a:rPr lang="el-GR" dirty="0"/>
              <a:t> όσοι εργάζονταν στην </a:t>
            </a:r>
            <a:r>
              <a:rPr lang="el-GR" b="1" dirty="0"/>
              <a:t>εκκλησιαστική διοίκηση </a:t>
            </a:r>
            <a:r>
              <a:rPr lang="el-GR" dirty="0"/>
              <a:t>και κατάρτιζαν τους </a:t>
            </a:r>
            <a:r>
              <a:rPr lang="el-GR" u="sng" dirty="0"/>
              <a:t>ληξιαρχικούς καταλόγους</a:t>
            </a:r>
            <a:r>
              <a:rPr lang="el-GR" dirty="0"/>
              <a:t>. </a:t>
            </a:r>
          </a:p>
          <a:p>
            <a:r>
              <a:rPr lang="el-GR" dirty="0"/>
              <a:t>Ο τίτλος χρησιμοποιούνταν στη μοναστηριακή διοίκηση και συγκεκριμένα ήταν ο μοναχός ή ιερομόναχος τον οποίο τοποθετούσε ο οικείος επίσκοπος στη μονή της </a:t>
            </a:r>
            <a:r>
              <a:rPr lang="el-GR" dirty="0" err="1"/>
              <a:t>μετανοίας</a:t>
            </a:r>
            <a:r>
              <a:rPr lang="el-GR" dirty="0"/>
              <a:t> του, κατόπιν πρότασης του ηγουμένου, και φρόντιζε να τηρείται η τάξη στην καταχώρηση των εγγράφων – αρχείων. </a:t>
            </a:r>
          </a:p>
          <a:p>
            <a:r>
              <a:rPr lang="el-GR" dirty="0"/>
              <a:t>Υπήρχαν και άλλες κατηγορίες </a:t>
            </a:r>
            <a:r>
              <a:rPr lang="el-GR" dirty="0" err="1"/>
              <a:t>Χαρτουλάριου</a:t>
            </a:r>
            <a:r>
              <a:rPr lang="el-GR" dirty="0"/>
              <a:t>, αυτές του </a:t>
            </a:r>
            <a:r>
              <a:rPr lang="el-GR" dirty="0" err="1">
                <a:effectLst>
                  <a:outerShdw blurRad="38100" dist="38100" dir="2700000" algn="tl">
                    <a:srgbClr val="000000">
                      <a:alpha val="43137"/>
                    </a:srgbClr>
                  </a:outerShdw>
                </a:effectLst>
              </a:rPr>
              <a:t>Χαρτουλάριου</a:t>
            </a:r>
            <a:r>
              <a:rPr lang="el-GR" dirty="0">
                <a:effectLst>
                  <a:outerShdw blurRad="38100" dist="38100" dir="2700000" algn="tl">
                    <a:srgbClr val="000000">
                      <a:alpha val="43137"/>
                    </a:srgbClr>
                  </a:outerShdw>
                </a:effectLst>
              </a:rPr>
              <a:t> του </a:t>
            </a:r>
            <a:r>
              <a:rPr lang="el-GR" dirty="0" err="1">
                <a:effectLst>
                  <a:outerShdw blurRad="38100" dist="38100" dir="2700000" algn="tl">
                    <a:srgbClr val="000000">
                      <a:alpha val="43137"/>
                    </a:srgbClr>
                  </a:outerShdw>
                </a:effectLst>
              </a:rPr>
              <a:t>Σακελλίου</a:t>
            </a:r>
            <a:r>
              <a:rPr lang="el-GR" dirty="0">
                <a:effectLst>
                  <a:outerShdw blurRad="38100" dist="38100" dir="2700000" algn="tl">
                    <a:srgbClr val="000000">
                      <a:alpha val="43137"/>
                    </a:srgbClr>
                  </a:outerShdw>
                </a:effectLst>
              </a:rPr>
              <a:t> </a:t>
            </a:r>
            <a:r>
              <a:rPr lang="el-GR" dirty="0"/>
              <a:t>ή ο επί του </a:t>
            </a:r>
            <a:r>
              <a:rPr lang="el-GR" dirty="0" err="1"/>
              <a:t>Σακελλίου</a:t>
            </a:r>
            <a:r>
              <a:rPr lang="el-GR" dirty="0"/>
              <a:t>, που ήταν υφιστάμενος του βασιλικού Σακελλαρίου και ο διευθυντής του δημόσιου ταμείου. Αργότερα απομονώθηκε ο </a:t>
            </a:r>
            <a:r>
              <a:rPr lang="el-GR" dirty="0" err="1">
                <a:effectLst>
                  <a:outerShdw blurRad="38100" dist="38100" dir="2700000" algn="tl">
                    <a:srgbClr val="000000">
                      <a:alpha val="43137"/>
                    </a:srgbClr>
                  </a:outerShdw>
                </a:effectLst>
              </a:rPr>
              <a:t>Χαρτουλάριος</a:t>
            </a:r>
            <a:r>
              <a:rPr lang="el-GR" dirty="0">
                <a:effectLst>
                  <a:outerShdw blurRad="38100" dist="38100" dir="2700000" algn="tl">
                    <a:srgbClr val="000000">
                      <a:alpha val="43137"/>
                    </a:srgbClr>
                  </a:outerShdw>
                </a:effectLst>
              </a:rPr>
              <a:t> της </a:t>
            </a:r>
            <a:r>
              <a:rPr lang="el-GR" dirty="0" err="1">
                <a:effectLst>
                  <a:outerShdw blurRad="38100" dist="38100" dir="2700000" algn="tl">
                    <a:srgbClr val="000000">
                      <a:alpha val="43137"/>
                    </a:srgbClr>
                  </a:outerShdw>
                </a:effectLst>
              </a:rPr>
              <a:t>Σακέλλης</a:t>
            </a:r>
            <a:r>
              <a:rPr lang="el-GR" dirty="0"/>
              <a:t> και αρμοδιότητά του ήταν η διεύθυνση των οικονομικών ζητημάτων καθώς και η εύρυθμη λειτουργία όλων των φιλανθρωπικών ιδρυμάτων. </a:t>
            </a:r>
          </a:p>
        </p:txBody>
      </p:sp>
    </p:spTree>
    <p:extLst>
      <p:ext uri="{BB962C8B-B14F-4D97-AF65-F5344CB8AC3E}">
        <p14:creationId xmlns:p14="http://schemas.microsoft.com/office/powerpoint/2010/main" val="23279026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B706C71-4181-9274-19B6-7D3CF3C7E3DE}"/>
              </a:ext>
            </a:extLst>
          </p:cNvPr>
          <p:cNvSpPr>
            <a:spLocks noGrp="1"/>
          </p:cNvSpPr>
          <p:nvPr>
            <p:ph type="title"/>
          </p:nvPr>
        </p:nvSpPr>
        <p:spPr>
          <a:xfrm>
            <a:off x="838200" y="0"/>
            <a:ext cx="10515600" cy="616226"/>
          </a:xfrm>
        </p:spPr>
        <p:txBody>
          <a:bodyPr>
            <a:normAutofit fontScale="90000"/>
          </a:bodyPr>
          <a:lstStyle/>
          <a:p>
            <a:pPr algn="ctr"/>
            <a:r>
              <a:rPr lang="el-GR" b="1" dirty="0"/>
              <a:t>Τα υπόλοιπα </a:t>
            </a:r>
            <a:r>
              <a:rPr lang="el-GR" b="1" dirty="0" err="1"/>
              <a:t>Οφφίκια</a:t>
            </a:r>
            <a:r>
              <a:rPr lang="el-GR" b="1" dirty="0"/>
              <a:t> των πρώτων έξη πεντάδων</a:t>
            </a:r>
          </a:p>
        </p:txBody>
      </p:sp>
      <p:sp>
        <p:nvSpPr>
          <p:cNvPr id="3" name="Θέση περιεχομένου 2">
            <a:extLst>
              <a:ext uri="{FF2B5EF4-FFF2-40B4-BE49-F238E27FC236}">
                <a16:creationId xmlns:a16="http://schemas.microsoft.com/office/drawing/2014/main" id="{5CD0C8C5-558E-A6E9-E333-ACF90FCA6F25}"/>
              </a:ext>
            </a:extLst>
          </p:cNvPr>
          <p:cNvSpPr>
            <a:spLocks noGrp="1"/>
          </p:cNvSpPr>
          <p:nvPr>
            <p:ph idx="1"/>
          </p:nvPr>
        </p:nvSpPr>
        <p:spPr>
          <a:xfrm>
            <a:off x="0" y="616226"/>
            <a:ext cx="12192000" cy="6241774"/>
          </a:xfrm>
        </p:spPr>
        <p:txBody>
          <a:bodyPr>
            <a:normAutofit fontScale="62500" lnSpcReduction="20000"/>
          </a:bodyPr>
          <a:lstStyle/>
          <a:p>
            <a:r>
              <a:rPr lang="el-GR" sz="3400" dirty="0"/>
              <a:t>Ο </a:t>
            </a:r>
            <a:r>
              <a:rPr lang="el-GR" sz="3400" b="1" dirty="0" err="1"/>
              <a:t>Ρεφενδάριος</a:t>
            </a:r>
            <a:r>
              <a:rPr lang="el-GR" sz="3400" dirty="0"/>
              <a:t> μετέφερε τα γραπτά μηνύματα του Πατριάρχη στα επίσημα πολιτικά και εκκλησιαστικά πρόσωπα. Είναι </a:t>
            </a:r>
            <a:r>
              <a:rPr lang="el-GR" sz="3400" dirty="0">
                <a:solidFill>
                  <a:srgbClr val="000000"/>
                </a:solidFill>
              </a:rPr>
              <a:t>ρ</a:t>
            </a:r>
            <a:r>
              <a:rPr lang="el-GR" sz="3400" dirty="0">
                <a:solidFill>
                  <a:srgbClr val="000000"/>
                </a:solidFill>
                <a:effectLst/>
                <a:ea typeface="Times New Roman" panose="02020603050405020304" pitchFamily="18" charset="0"/>
              </a:rPr>
              <a:t>ωμαϊκή λέξη. Προέρχεται από το ρήμα «</a:t>
            </a:r>
            <a:r>
              <a:rPr lang="el-GR" sz="3400" dirty="0" err="1">
                <a:solidFill>
                  <a:srgbClr val="000000"/>
                </a:solidFill>
                <a:effectLst/>
                <a:ea typeface="Times New Roman" panose="02020603050405020304" pitchFamily="18" charset="0"/>
              </a:rPr>
              <a:t>refero</a:t>
            </a:r>
            <a:r>
              <a:rPr lang="el-GR" sz="3400" dirty="0">
                <a:solidFill>
                  <a:srgbClr val="000000"/>
                </a:solidFill>
                <a:effectLst/>
                <a:ea typeface="Times New Roman" panose="02020603050405020304" pitchFamily="18" charset="0"/>
              </a:rPr>
              <a:t>», που σημαίνει μεταφέρω και επαναφέρω ειδήσεις και πληροφορίες.  Ως  εκκλησιαστικό αξίωμα εμφανίζεται για πρώτη φορά κατά τον 5</a:t>
            </a:r>
            <a:r>
              <a:rPr lang="el-GR" sz="3400" baseline="30000" dirty="0">
                <a:solidFill>
                  <a:srgbClr val="000000"/>
                </a:solidFill>
                <a:effectLst/>
                <a:ea typeface="Times New Roman" panose="02020603050405020304" pitchFamily="18" charset="0"/>
              </a:rPr>
              <a:t>ο</a:t>
            </a:r>
            <a:r>
              <a:rPr lang="el-GR" sz="3400" dirty="0">
                <a:solidFill>
                  <a:srgbClr val="000000"/>
                </a:solidFill>
                <a:effectLst/>
                <a:ea typeface="Times New Roman" panose="02020603050405020304" pitchFamily="18" charset="0"/>
              </a:rPr>
              <a:t>  αιώνα μ.Χ.</a:t>
            </a:r>
            <a:endParaRPr lang="el-GR" sz="3400" dirty="0"/>
          </a:p>
          <a:p>
            <a:r>
              <a:rPr lang="el-GR" sz="3400" dirty="0"/>
              <a:t>Ο </a:t>
            </a:r>
            <a:r>
              <a:rPr lang="el-GR" sz="3400" b="1" dirty="0" err="1"/>
              <a:t>Χαρτοφύλαξ</a:t>
            </a:r>
            <a:r>
              <a:rPr lang="el-GR" sz="3400" dirty="0"/>
              <a:t> </a:t>
            </a:r>
            <a:r>
              <a:rPr lang="el-GR" sz="3400" dirty="0">
                <a:solidFill>
                  <a:srgbClr val="000000"/>
                </a:solidFill>
                <a:effectLst/>
                <a:ea typeface="Times New Roman" panose="02020603050405020304" pitchFamily="18" charset="0"/>
              </a:rPr>
              <a:t>ως εκκλησιαστικό αξίωμα εμφανίζεται κατά τον 6</a:t>
            </a:r>
            <a:r>
              <a:rPr lang="el-GR" sz="3400" baseline="30000" dirty="0">
                <a:solidFill>
                  <a:srgbClr val="000000"/>
                </a:solidFill>
                <a:effectLst/>
                <a:ea typeface="Times New Roman" panose="02020603050405020304" pitchFamily="18" charset="0"/>
              </a:rPr>
              <a:t>ο</a:t>
            </a:r>
            <a:r>
              <a:rPr lang="el-GR" sz="3400" dirty="0">
                <a:solidFill>
                  <a:srgbClr val="000000"/>
                </a:solidFill>
                <a:effectLst/>
                <a:ea typeface="Times New Roman" panose="02020603050405020304" pitchFamily="18" charset="0"/>
              </a:rPr>
              <a:t>  αιώνα μ.Χ. </a:t>
            </a:r>
            <a:r>
              <a:rPr lang="el-GR" sz="3400" i="1" dirty="0">
                <a:solidFill>
                  <a:srgbClr val="000000"/>
                </a:solidFill>
                <a:effectLst/>
                <a:ea typeface="Times New Roman" panose="02020603050405020304" pitchFamily="18" charset="0"/>
              </a:rPr>
              <a:t> </a:t>
            </a:r>
            <a:r>
              <a:rPr lang="el-GR" sz="3400" dirty="0">
                <a:solidFill>
                  <a:srgbClr val="000000"/>
                </a:solidFill>
                <a:effectLst/>
                <a:ea typeface="Times New Roman" panose="02020603050405020304" pitchFamily="18" charset="0"/>
              </a:rPr>
              <a:t>Κατά την έναρξη των εργασιών της ΣΤ΄ Οικουμενικής Συνόδου, το έτος 680 μ.Χ., </a:t>
            </a:r>
            <a:r>
              <a:rPr lang="el-GR" sz="3400" dirty="0">
                <a:solidFill>
                  <a:srgbClr val="000000"/>
                </a:solidFill>
                <a:ea typeface="Times New Roman" panose="02020603050405020304" pitchFamily="18" charset="0"/>
              </a:rPr>
              <a:t>στην </a:t>
            </a:r>
            <a:r>
              <a:rPr lang="el-GR" sz="3400" dirty="0">
                <a:solidFill>
                  <a:srgbClr val="000000"/>
                </a:solidFill>
                <a:effectLst/>
                <a:ea typeface="Times New Roman" panose="02020603050405020304" pitchFamily="18" charset="0"/>
              </a:rPr>
              <a:t>Κωνσταντινού</a:t>
            </a:r>
            <a:r>
              <a:rPr lang="el-GR" sz="3400" dirty="0">
                <a:solidFill>
                  <a:srgbClr val="000000"/>
                </a:solidFill>
                <a:ea typeface="Times New Roman" panose="02020603050405020304" pitchFamily="18" charset="0"/>
              </a:rPr>
              <a:t>πολη</a:t>
            </a:r>
            <a:r>
              <a:rPr lang="el-GR" sz="3400" dirty="0">
                <a:solidFill>
                  <a:srgbClr val="000000"/>
                </a:solidFill>
                <a:effectLst/>
                <a:ea typeface="Times New Roman" panose="02020603050405020304" pitchFamily="18" charset="0"/>
              </a:rPr>
              <a:t>, ο </a:t>
            </a:r>
            <a:r>
              <a:rPr lang="el-GR" sz="3400" dirty="0" err="1">
                <a:solidFill>
                  <a:srgbClr val="000000"/>
                </a:solidFill>
                <a:effectLst/>
                <a:ea typeface="Times New Roman" panose="02020603050405020304" pitchFamily="18" charset="0"/>
              </a:rPr>
              <a:t>Χαρτοφύλαξ</a:t>
            </a:r>
            <a:r>
              <a:rPr lang="el-GR" sz="3400" dirty="0">
                <a:solidFill>
                  <a:srgbClr val="000000"/>
                </a:solidFill>
                <a:effectLst/>
                <a:ea typeface="Times New Roman" panose="02020603050405020304" pitchFamily="18" charset="0"/>
              </a:rPr>
              <a:t>, ο οποίος ήταν </a:t>
            </a:r>
            <a:r>
              <a:rPr lang="el-GR" sz="3400" b="1" dirty="0">
                <a:solidFill>
                  <a:srgbClr val="000000"/>
                </a:solidFill>
                <a:effectLst/>
                <a:ea typeface="Times New Roman" panose="02020603050405020304" pitchFamily="18" charset="0"/>
              </a:rPr>
              <a:t>ο φύλακας των αρχείων της Μεγάλης Εκκλησίας</a:t>
            </a:r>
            <a:r>
              <a:rPr lang="el-GR" sz="3400" dirty="0">
                <a:solidFill>
                  <a:srgbClr val="000000"/>
                </a:solidFill>
                <a:effectLst/>
                <a:ea typeface="Times New Roman" panose="02020603050405020304" pitchFamily="18" charset="0"/>
              </a:rPr>
              <a:t>, παρουσίασε, κατ' εντολή του αυτοκράτορος Κωνσταντίνου Δ του Πωγωνάτου (668-685 μ.Χ.), τα βιβλία με τις Αποφάσεις και τους Κανόνες των προηγουμένων Οικουμενικών Συνόδων, τα οποία υπήρχαν και φυλάσσονταν </a:t>
            </a:r>
            <a:r>
              <a:rPr lang="el-GR" sz="3400" dirty="0">
                <a:solidFill>
                  <a:srgbClr val="000000"/>
                </a:solidFill>
                <a:ea typeface="Times New Roman" panose="02020603050405020304" pitchFamily="18" charset="0"/>
              </a:rPr>
              <a:t>σ</a:t>
            </a:r>
            <a:r>
              <a:rPr lang="el-GR" sz="3400" dirty="0">
                <a:solidFill>
                  <a:srgbClr val="000000"/>
                </a:solidFill>
                <a:effectLst/>
                <a:ea typeface="Times New Roman" panose="02020603050405020304" pitchFamily="18" charset="0"/>
              </a:rPr>
              <a:t>την Πατριαρχική Βιβλιοθήκη. Εκτός δε των άλλων καθηκόντων είχε και </a:t>
            </a:r>
            <a:r>
              <a:rPr lang="el-GR" sz="3400" b="1" dirty="0">
                <a:solidFill>
                  <a:srgbClr val="000000"/>
                </a:solidFill>
                <a:effectLst/>
                <a:ea typeface="Times New Roman" panose="02020603050405020304" pitchFamily="18" charset="0"/>
              </a:rPr>
              <a:t>δικαστική εξουσία</a:t>
            </a:r>
            <a:r>
              <a:rPr lang="el-GR" sz="3400" dirty="0">
                <a:solidFill>
                  <a:srgbClr val="000000"/>
                </a:solidFill>
                <a:effectLst/>
                <a:ea typeface="Times New Roman" panose="02020603050405020304" pitchFamily="18" charset="0"/>
              </a:rPr>
              <a:t>, ως πρόεδρος του Πατριαρχικού Δικαστηρίου, εκφωνούσε λόγους σε εξαιρετικές περιστάσεις, πανηγύρεις και άλλες τελετές και φρόντιζε </a:t>
            </a:r>
            <a:r>
              <a:rPr lang="el-GR" sz="3400" dirty="0">
                <a:solidFill>
                  <a:srgbClr val="000000"/>
                </a:solidFill>
                <a:ea typeface="Times New Roman" panose="02020603050405020304" pitchFamily="18" charset="0"/>
              </a:rPr>
              <a:t>γ</a:t>
            </a:r>
            <a:r>
              <a:rPr lang="el-GR" sz="3400" dirty="0">
                <a:solidFill>
                  <a:srgbClr val="000000"/>
                </a:solidFill>
                <a:effectLst/>
                <a:ea typeface="Times New Roman" panose="02020603050405020304" pitchFamily="18" charset="0"/>
              </a:rPr>
              <a:t>ια την προετοιμασία της Θείας Λειτουργίας και τη ιεροπρεπή τέλεσή της.</a:t>
            </a:r>
          </a:p>
          <a:p>
            <a:r>
              <a:rPr lang="el-GR" sz="3600" dirty="0"/>
              <a:t>Ο </a:t>
            </a:r>
            <a:r>
              <a:rPr lang="el-GR" sz="3600" b="1" dirty="0"/>
              <a:t>Νοτάριος</a:t>
            </a:r>
            <a:r>
              <a:rPr lang="el-GR" sz="3600" dirty="0">
                <a:solidFill>
                  <a:srgbClr val="222222"/>
                </a:solidFill>
                <a:effectLst/>
                <a:ea typeface="Times New Roman" panose="02020603050405020304" pitchFamily="18" charset="0"/>
                <a:cs typeface="Times New Roman" panose="02020603050405020304" pitchFamily="18" charset="0"/>
              </a:rPr>
              <a:t> ήταν ο ταχυγράφος. </a:t>
            </a:r>
            <a:r>
              <a:rPr lang="el-GR" sz="3600" dirty="0">
                <a:solidFill>
                  <a:srgbClr val="000000"/>
                </a:solidFill>
                <a:effectLst/>
                <a:ea typeface="Times New Roman" panose="02020603050405020304" pitchFamily="18" charset="0"/>
              </a:rPr>
              <a:t>Η λέξις «νοτάριος» </a:t>
            </a:r>
            <a:r>
              <a:rPr lang="el-GR" sz="3600" dirty="0">
                <a:solidFill>
                  <a:srgbClr val="000000"/>
                </a:solidFill>
                <a:ea typeface="Times New Roman" panose="02020603050405020304" pitchFamily="18" charset="0"/>
              </a:rPr>
              <a:t>σ</a:t>
            </a:r>
            <a:r>
              <a:rPr lang="el-GR" sz="3600" dirty="0">
                <a:solidFill>
                  <a:srgbClr val="000000"/>
                </a:solidFill>
                <a:effectLst/>
                <a:ea typeface="Times New Roman" panose="02020603050405020304" pitchFamily="18" charset="0"/>
              </a:rPr>
              <a:t>την βυζαντινή εποχή σήμαινε τον στενογράφο και μεταγενέστερα  τον συμβολαιογράφο. Η λέξη προέρχεται από τη λατινική «</a:t>
            </a:r>
            <a:r>
              <a:rPr lang="el-GR" sz="3600" dirty="0" err="1">
                <a:solidFill>
                  <a:srgbClr val="000000"/>
                </a:solidFill>
                <a:effectLst/>
                <a:ea typeface="Times New Roman" panose="02020603050405020304" pitchFamily="18" charset="0"/>
              </a:rPr>
              <a:t>nota</a:t>
            </a:r>
            <a:r>
              <a:rPr lang="el-GR" sz="3600" dirty="0">
                <a:solidFill>
                  <a:srgbClr val="000000"/>
                </a:solidFill>
                <a:effectLst/>
                <a:ea typeface="Times New Roman" panose="02020603050405020304" pitchFamily="18" charset="0"/>
              </a:rPr>
              <a:t>», η οποία σημαίνει την γραπτή σημείωση. </a:t>
            </a:r>
            <a:endParaRPr lang="el-GR" sz="3400" dirty="0"/>
          </a:p>
          <a:p>
            <a:r>
              <a:rPr lang="el-GR" sz="3400" b="1" dirty="0"/>
              <a:t>Πρωτονοτάριος</a:t>
            </a:r>
            <a:r>
              <a:rPr lang="el-GR" sz="3400" dirty="0"/>
              <a:t>. </a:t>
            </a:r>
            <a:r>
              <a:rPr lang="el-GR" sz="3400" dirty="0">
                <a:solidFill>
                  <a:srgbClr val="000000"/>
                </a:solidFill>
                <a:effectLst/>
                <a:ea typeface="Times New Roman" panose="02020603050405020304" pitchFamily="18" charset="0"/>
              </a:rPr>
              <a:t>Ο Πρωτονοτάριος χαρακτηρίζεται </a:t>
            </a:r>
            <a:r>
              <a:rPr lang="el-GR" sz="3400" i="1" dirty="0">
                <a:solidFill>
                  <a:srgbClr val="000000"/>
                </a:solidFill>
                <a:effectLst/>
                <a:ea typeface="Times New Roman" panose="02020603050405020304" pitchFamily="18" charset="0"/>
              </a:rPr>
              <a:t>«θύρα των </a:t>
            </a:r>
            <a:r>
              <a:rPr lang="el-GR" sz="3400" i="1" dirty="0" err="1">
                <a:solidFill>
                  <a:srgbClr val="000000"/>
                </a:solidFill>
                <a:effectLst/>
                <a:ea typeface="Times New Roman" panose="02020603050405020304" pitchFamily="18" charset="0"/>
              </a:rPr>
              <a:t>εξωκατακοίλων</a:t>
            </a:r>
            <a:r>
              <a:rPr lang="el-GR" sz="3400" i="1" dirty="0">
                <a:solidFill>
                  <a:srgbClr val="000000"/>
                </a:solidFill>
                <a:effectLst/>
                <a:ea typeface="Times New Roman" panose="02020603050405020304" pitchFamily="18" charset="0"/>
              </a:rPr>
              <a:t>» </a:t>
            </a:r>
            <a:r>
              <a:rPr lang="el-GR" sz="3400" dirty="0">
                <a:solidFill>
                  <a:srgbClr val="000000"/>
                </a:solidFill>
                <a:effectLst/>
                <a:ea typeface="Times New Roman" panose="02020603050405020304" pitchFamily="18" charset="0"/>
              </a:rPr>
              <a:t>ως κείμενος αμέσως μετά τους αξιωματούχους της πρώτης πεντάδας. Στην Αρχαία Εκκλησία ο νοτάριος ήταν υπεύθυνος για την διαχείριση των κτημάτων της Εκκλησίας, ενώ στον μοναχικό βίο είχε ως καθήκον την γραφική υπηρεσία και την αλληλογραφία της μονής, όπως και την ευθύνη της βιβλιοθήκης. Εκτός από τη σύνταξη διαφόρων εγγράφων και του νομικού έργου του, είχε και τελετουργικά καθήκοντα, μεταξύ των οποίων: α) να κρατεί το </a:t>
            </a:r>
            <a:r>
              <a:rPr lang="el-GR" sz="3400" dirty="0" err="1">
                <a:solidFill>
                  <a:srgbClr val="000000"/>
                </a:solidFill>
                <a:effectLst/>
                <a:ea typeface="Times New Roman" panose="02020603050405020304" pitchFamily="18" charset="0"/>
              </a:rPr>
              <a:t>δικήριο</a:t>
            </a:r>
            <a:r>
              <a:rPr lang="el-GR" sz="3400" dirty="0">
                <a:solidFill>
                  <a:srgbClr val="000000"/>
                </a:solidFill>
                <a:effectLst/>
                <a:ea typeface="Times New Roman" panose="02020603050405020304" pitchFamily="18" charset="0"/>
              </a:rPr>
              <a:t> κατά την ώρα της αρχιερατικής λειτουργίας, β) να δίδει </a:t>
            </a:r>
            <a:r>
              <a:rPr lang="el-GR" sz="3400" dirty="0">
                <a:solidFill>
                  <a:srgbClr val="000000"/>
                </a:solidFill>
                <a:ea typeface="Times New Roman" panose="02020603050405020304" pitchFamily="18" charset="0"/>
              </a:rPr>
              <a:t>σ</a:t>
            </a:r>
            <a:r>
              <a:rPr lang="el-GR" sz="3400" dirty="0">
                <a:solidFill>
                  <a:srgbClr val="000000"/>
                </a:solidFill>
                <a:effectLst/>
                <a:ea typeface="Times New Roman" panose="02020603050405020304" pitchFamily="18" charset="0"/>
              </a:rPr>
              <a:t>τον Αρχιερέα </a:t>
            </a:r>
            <a:r>
              <a:rPr lang="el-GR" sz="3400" dirty="0">
                <a:solidFill>
                  <a:srgbClr val="000000"/>
                </a:solidFill>
                <a:ea typeface="Times New Roman" panose="02020603050405020304" pitchFamily="18" charset="0"/>
              </a:rPr>
              <a:t>α</a:t>
            </a:r>
            <a:r>
              <a:rPr lang="el-GR" sz="3400" dirty="0">
                <a:solidFill>
                  <a:srgbClr val="000000"/>
                </a:solidFill>
                <a:effectLst/>
                <a:ea typeface="Times New Roman" panose="02020603050405020304" pitchFamily="18" charset="0"/>
              </a:rPr>
              <a:t>γιασμένο ύδωρ κατά την ώρα της υψώσεως, γ) να αναγιγνώσκει το Ευαγγέλιο κατά την Κυριακή των Βαΐων. </a:t>
            </a:r>
            <a:r>
              <a:rPr lang="el-GR" sz="3400" dirty="0">
                <a:solidFill>
                  <a:srgbClr val="000000"/>
                </a:solidFill>
                <a:ea typeface="Times New Roman" panose="02020603050405020304" pitchFamily="18" charset="0"/>
              </a:rPr>
              <a:t>Στις</a:t>
            </a:r>
            <a:r>
              <a:rPr lang="el-GR" sz="3400" dirty="0">
                <a:solidFill>
                  <a:srgbClr val="000000"/>
                </a:solidFill>
                <a:effectLst/>
                <a:ea typeface="Times New Roman" panose="02020603050405020304" pitchFamily="18" charset="0"/>
              </a:rPr>
              <a:t> Οικουμενικές Συνόδους, όπως και στις Τοπικές η Επαρχιακές, προσλαμβάνονταν νοτάριοι, οι οποίοι κατέγραφαν τα Πρακτικά των Συνόδων. Κατά τον 12</a:t>
            </a:r>
            <a:r>
              <a:rPr lang="el-GR" sz="3400" baseline="30000" dirty="0">
                <a:solidFill>
                  <a:srgbClr val="000000"/>
                </a:solidFill>
                <a:effectLst/>
                <a:ea typeface="Times New Roman" panose="02020603050405020304" pitchFamily="18" charset="0"/>
              </a:rPr>
              <a:t>ο</a:t>
            </a:r>
            <a:r>
              <a:rPr lang="el-GR" sz="3400" dirty="0">
                <a:solidFill>
                  <a:srgbClr val="000000"/>
                </a:solidFill>
                <a:effectLst/>
                <a:ea typeface="Times New Roman" panose="02020603050405020304" pitchFamily="18" charset="0"/>
              </a:rPr>
              <a:t>  αιώνα μ.Χ. και επί </a:t>
            </a:r>
            <a:r>
              <a:rPr lang="el-GR" sz="3400" dirty="0" err="1">
                <a:solidFill>
                  <a:srgbClr val="000000"/>
                </a:solidFill>
                <a:effectLst/>
                <a:ea typeface="Times New Roman" panose="02020603050405020304" pitchFamily="18" charset="0"/>
              </a:rPr>
              <a:t>Πατριάρχου</a:t>
            </a:r>
            <a:r>
              <a:rPr lang="el-GR" sz="3400" dirty="0">
                <a:solidFill>
                  <a:srgbClr val="000000"/>
                </a:solidFill>
                <a:effectLst/>
                <a:ea typeface="Times New Roman" panose="02020603050405020304" pitchFamily="18" charset="0"/>
              </a:rPr>
              <a:t> Γεωργίου Β΄ του </a:t>
            </a:r>
            <a:r>
              <a:rPr lang="el-GR" sz="3400" dirty="0" err="1">
                <a:solidFill>
                  <a:srgbClr val="000000"/>
                </a:solidFill>
                <a:effectLst/>
                <a:ea typeface="Times New Roman" panose="02020603050405020304" pitchFamily="18" charset="0"/>
              </a:rPr>
              <a:t>Ξιφιλίνου</a:t>
            </a:r>
            <a:r>
              <a:rPr lang="el-GR" sz="3400" dirty="0">
                <a:solidFill>
                  <a:srgbClr val="000000"/>
                </a:solidFill>
                <a:effectLst/>
                <a:ea typeface="Times New Roman" panose="02020603050405020304" pitchFamily="18" charset="0"/>
              </a:rPr>
              <a:t> (1191-1198 μ.Χ.) ο Πρωτονοτάριος χάνει την ιδιαίτερη θέση την οποίαν είχε και αντικαθίσταται από τον </a:t>
            </a:r>
            <a:r>
              <a:rPr lang="el-GR" sz="3400" dirty="0" err="1">
                <a:solidFill>
                  <a:srgbClr val="000000"/>
                </a:solidFill>
                <a:effectLst/>
                <a:ea typeface="Times New Roman" panose="02020603050405020304" pitchFamily="18" charset="0"/>
              </a:rPr>
              <a:t>Πρωτέκδικο</a:t>
            </a:r>
            <a:r>
              <a:rPr lang="el-GR" sz="3400" dirty="0">
                <a:solidFill>
                  <a:srgbClr val="000000"/>
                </a:solidFill>
                <a:effectLst/>
                <a:ea typeface="Times New Roman" panose="02020603050405020304" pitchFamily="18" charset="0"/>
              </a:rPr>
              <a:t>.</a:t>
            </a:r>
            <a:endParaRPr lang="el-GR" sz="3400" dirty="0">
              <a:effectLst/>
              <a:ea typeface="Times New Roman" panose="02020603050405020304" pitchFamily="18" charset="0"/>
            </a:endParaRPr>
          </a:p>
          <a:p>
            <a:endParaRPr lang="el-GR" dirty="0"/>
          </a:p>
        </p:txBody>
      </p:sp>
    </p:spTree>
    <p:extLst>
      <p:ext uri="{BB962C8B-B14F-4D97-AF65-F5344CB8AC3E}">
        <p14:creationId xmlns:p14="http://schemas.microsoft.com/office/powerpoint/2010/main" val="42124857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A760213-A62D-514A-115D-664E0F4041FB}"/>
              </a:ext>
            </a:extLst>
          </p:cNvPr>
          <p:cNvSpPr>
            <a:spLocks noGrp="1"/>
          </p:cNvSpPr>
          <p:nvPr>
            <p:ph type="title"/>
          </p:nvPr>
        </p:nvSpPr>
        <p:spPr>
          <a:xfrm>
            <a:off x="838200" y="18255"/>
            <a:ext cx="10515600" cy="558215"/>
          </a:xfrm>
        </p:spPr>
        <p:txBody>
          <a:bodyPr>
            <a:normAutofit fontScale="90000"/>
          </a:bodyPr>
          <a:lstStyle/>
          <a:p>
            <a:pPr algn="ctr"/>
            <a:r>
              <a:rPr lang="el-GR" b="1" dirty="0"/>
              <a:t>Τα υπόλοιπα </a:t>
            </a:r>
            <a:r>
              <a:rPr lang="el-GR" b="1" dirty="0" err="1"/>
              <a:t>Οφφίκια</a:t>
            </a:r>
            <a:r>
              <a:rPr lang="el-GR" b="1" dirty="0"/>
              <a:t> των πρώτων έξη πεντάδων</a:t>
            </a:r>
            <a:endParaRPr lang="el-GR" dirty="0"/>
          </a:p>
        </p:txBody>
      </p:sp>
      <p:sp>
        <p:nvSpPr>
          <p:cNvPr id="3" name="Θέση περιεχομένου 2">
            <a:extLst>
              <a:ext uri="{FF2B5EF4-FFF2-40B4-BE49-F238E27FC236}">
                <a16:creationId xmlns:a16="http://schemas.microsoft.com/office/drawing/2014/main" id="{B9DB06C2-1084-BF6D-2253-EFFE4FCB999E}"/>
              </a:ext>
            </a:extLst>
          </p:cNvPr>
          <p:cNvSpPr>
            <a:spLocks noGrp="1"/>
          </p:cNvSpPr>
          <p:nvPr>
            <p:ph idx="1"/>
          </p:nvPr>
        </p:nvSpPr>
        <p:spPr>
          <a:xfrm>
            <a:off x="0" y="576470"/>
            <a:ext cx="12192000" cy="6263275"/>
          </a:xfrm>
        </p:spPr>
        <p:txBody>
          <a:bodyPr>
            <a:normAutofit/>
          </a:bodyPr>
          <a:lstStyle/>
          <a:p>
            <a:r>
              <a:rPr lang="el-GR" sz="2400" dirty="0"/>
              <a:t>Το εκκλησιαστικό αξίωμα του </a:t>
            </a:r>
            <a:r>
              <a:rPr lang="el-GR" sz="2400" b="1" dirty="0" err="1"/>
              <a:t>Καστρίνσιου</a:t>
            </a:r>
            <a:r>
              <a:rPr lang="el-GR" sz="2400" dirty="0">
                <a:solidFill>
                  <a:srgbClr val="000000"/>
                </a:solidFill>
                <a:effectLst/>
                <a:ea typeface="Times New Roman" panose="02020603050405020304" pitchFamily="18" charset="0"/>
              </a:rPr>
              <a:t> δίδονταν σε κληρικούς, </a:t>
            </a:r>
            <a:r>
              <a:rPr lang="el-GR" sz="2400" dirty="0">
                <a:solidFill>
                  <a:srgbClr val="000000"/>
                </a:solidFill>
                <a:ea typeface="Times New Roman" panose="02020603050405020304" pitchFamily="18" charset="0"/>
              </a:rPr>
              <a:t>σε </a:t>
            </a:r>
            <a:r>
              <a:rPr lang="el-GR" sz="2400" dirty="0">
                <a:solidFill>
                  <a:srgbClr val="000000"/>
                </a:solidFill>
                <a:effectLst/>
                <a:ea typeface="Times New Roman" panose="02020603050405020304" pitchFamily="18" charset="0"/>
              </a:rPr>
              <a:t>διακόνους, </a:t>
            </a:r>
            <a:r>
              <a:rPr lang="el-GR" sz="2400" dirty="0">
                <a:solidFill>
                  <a:srgbClr val="000000"/>
                </a:solidFill>
                <a:ea typeface="Times New Roman" panose="02020603050405020304" pitchFamily="18" charset="0"/>
              </a:rPr>
              <a:t>και </a:t>
            </a:r>
            <a:r>
              <a:rPr lang="el-GR" sz="2400" dirty="0">
                <a:solidFill>
                  <a:srgbClr val="000000"/>
                </a:solidFill>
                <a:effectLst/>
                <a:ea typeface="Times New Roman" panose="02020603050405020304" pitchFamily="18" charset="0"/>
              </a:rPr>
              <a:t>σπανίως σε πρεσβυτέρους. Ήταν ο </a:t>
            </a:r>
            <a:r>
              <a:rPr lang="el-GR" sz="2400" b="1" dirty="0">
                <a:solidFill>
                  <a:srgbClr val="000000"/>
                </a:solidFill>
                <a:effectLst/>
                <a:ea typeface="Times New Roman" panose="02020603050405020304" pitchFamily="18" charset="0"/>
              </a:rPr>
              <a:t>βοηθός στις ιερές Ακολουθίες και στο ιερό βήμα</a:t>
            </a:r>
            <a:r>
              <a:rPr lang="el-GR" sz="2400" dirty="0">
                <a:solidFill>
                  <a:srgbClr val="000000"/>
                </a:solidFill>
                <a:effectLst/>
                <a:ea typeface="Times New Roman" panose="02020603050405020304" pitchFamily="18" charset="0"/>
              </a:rPr>
              <a:t>. </a:t>
            </a:r>
            <a:r>
              <a:rPr lang="el-GR" sz="2400" dirty="0">
                <a:solidFill>
                  <a:srgbClr val="000000"/>
                </a:solidFill>
                <a:ea typeface="Times New Roman" panose="02020603050405020304" pitchFamily="18" charset="0"/>
              </a:rPr>
              <a:t>Αυτός</a:t>
            </a:r>
            <a:r>
              <a:rPr lang="el-GR" sz="2400" dirty="0">
                <a:solidFill>
                  <a:srgbClr val="000000"/>
                </a:solidFill>
                <a:effectLst/>
                <a:ea typeface="Times New Roman" panose="02020603050405020304" pitchFamily="18" charset="0"/>
              </a:rPr>
              <a:t> προετοίμαζε τα αρχιερατικά άμφια για τον μέλλοντα να ιερουργήσει Επίσκοπο, ανελάμβανε το ωμοφόριο του Αρχιερέως πριν από την ανάγνωση του ιερού Ευαγγελίου, κρατούσε το κάνιστρο με τα θυμιάματα και προετοίμαζε το θυμιατό το οποίο παρέδιδε στον Πατριάρχη κατά την είσοδο, κρατούσε κατά τον τριαδικό ύμνο τον αέρα </a:t>
            </a:r>
            <a:r>
              <a:rPr lang="el-GR" sz="2400" dirty="0">
                <a:solidFill>
                  <a:srgbClr val="000000"/>
                </a:solidFill>
                <a:ea typeface="Times New Roman" panose="02020603050405020304" pitchFamily="18" charset="0"/>
              </a:rPr>
              <a:t>σ</a:t>
            </a:r>
            <a:r>
              <a:rPr lang="el-GR" sz="2400" dirty="0">
                <a:solidFill>
                  <a:srgbClr val="000000"/>
                </a:solidFill>
                <a:effectLst/>
                <a:ea typeface="Times New Roman" panose="02020603050405020304" pitchFamily="18" charset="0"/>
              </a:rPr>
              <a:t>τον ώμο του και ράντιζε με μύρα τον λαό, είχε υπό την ευθύνη του το κιβώτιο με τα αρώματα, αναγίγνωσκε, εν απουσία του </a:t>
            </a:r>
            <a:r>
              <a:rPr lang="el-GR" sz="2400" dirty="0" err="1">
                <a:solidFill>
                  <a:srgbClr val="000000"/>
                </a:solidFill>
                <a:effectLst/>
                <a:ea typeface="Times New Roman" panose="02020603050405020304" pitchFamily="18" charset="0"/>
              </a:rPr>
              <a:t>Χαρτοφύλακος</a:t>
            </a:r>
            <a:r>
              <a:rPr lang="el-GR" sz="2400" dirty="0">
                <a:solidFill>
                  <a:srgbClr val="000000"/>
                </a:solidFill>
                <a:effectLst/>
                <a:ea typeface="Times New Roman" panose="02020603050405020304" pitchFamily="18" charset="0"/>
              </a:rPr>
              <a:t>, τα Πρακτικά των προηγουμένων συνεδριάσεων και αποφάσεων των επισκοπικών συνεδριάσεων και εν τέλει, πολλές φορές, εκπλήρωνε χρέη γραμματέως συντάσσοντας τα διάφορα έγγραφα στις διάφορες δικαιοπραξίες.</a:t>
            </a:r>
          </a:p>
          <a:p>
            <a:r>
              <a:rPr lang="el-GR" sz="2400" b="1" dirty="0" err="1"/>
              <a:t>Υπομνηματογράφος</a:t>
            </a:r>
            <a:r>
              <a:rPr lang="el-GR" sz="2400" dirty="0">
                <a:solidFill>
                  <a:srgbClr val="000000"/>
                </a:solidFill>
                <a:effectLst/>
                <a:ea typeface="Times New Roman" panose="02020603050405020304" pitchFamily="18" charset="0"/>
              </a:rPr>
              <a:t>. Το αξίωμα τούτο έχει την αρχή του </a:t>
            </a:r>
            <a:r>
              <a:rPr lang="el-GR" sz="2400" dirty="0">
                <a:solidFill>
                  <a:srgbClr val="000000"/>
                </a:solidFill>
                <a:ea typeface="Times New Roman" panose="02020603050405020304" pitchFamily="18" charset="0"/>
              </a:rPr>
              <a:t>σ</a:t>
            </a:r>
            <a:r>
              <a:rPr lang="el-GR" sz="2400" dirty="0">
                <a:solidFill>
                  <a:srgbClr val="000000"/>
                </a:solidFill>
                <a:effectLst/>
                <a:ea typeface="Times New Roman" panose="02020603050405020304" pitchFamily="18" charset="0"/>
              </a:rPr>
              <a:t>την πρωτοχριστιανική εποχή, την ρωμαϊκή αυτοκρατορία, και συνεχίζει κατά τους βυζαντινούς χρόνους </a:t>
            </a:r>
            <a:r>
              <a:rPr lang="el-GR" sz="2400" dirty="0">
                <a:solidFill>
                  <a:srgbClr val="000000"/>
                </a:solidFill>
                <a:ea typeface="Times New Roman" panose="02020603050405020304" pitchFamily="18" charset="0"/>
              </a:rPr>
              <a:t>σ</a:t>
            </a:r>
            <a:r>
              <a:rPr lang="el-GR" sz="2400" dirty="0">
                <a:solidFill>
                  <a:srgbClr val="000000"/>
                </a:solidFill>
                <a:effectLst/>
                <a:ea typeface="Times New Roman" panose="02020603050405020304" pitchFamily="18" charset="0"/>
              </a:rPr>
              <a:t>την Εκκλησία. Η υπηρεσία του </a:t>
            </a:r>
            <a:r>
              <a:rPr lang="el-GR" sz="2400" dirty="0" err="1">
                <a:solidFill>
                  <a:srgbClr val="000000"/>
                </a:solidFill>
                <a:effectLst/>
                <a:ea typeface="Times New Roman" panose="02020603050405020304" pitchFamily="18" charset="0"/>
              </a:rPr>
              <a:t>Υπομνηματογράφου</a:t>
            </a:r>
            <a:r>
              <a:rPr lang="el-GR" sz="2400" dirty="0">
                <a:solidFill>
                  <a:srgbClr val="000000"/>
                </a:solidFill>
                <a:effectLst/>
                <a:ea typeface="Times New Roman" panose="02020603050405020304" pitchFamily="18" charset="0"/>
              </a:rPr>
              <a:t> ήταν </a:t>
            </a:r>
            <a:r>
              <a:rPr lang="el-GR" sz="2400" b="1" dirty="0">
                <a:solidFill>
                  <a:srgbClr val="000000"/>
                </a:solidFill>
                <a:effectLst/>
                <a:ea typeface="Times New Roman" panose="02020603050405020304" pitchFamily="18" charset="0"/>
              </a:rPr>
              <a:t>γραφική εργασία γενικής φύσεως</a:t>
            </a:r>
            <a:r>
              <a:rPr lang="el-GR" sz="2400" dirty="0">
                <a:solidFill>
                  <a:srgbClr val="000000"/>
                </a:solidFill>
                <a:effectLst/>
                <a:ea typeface="Times New Roman" panose="02020603050405020304" pitchFamily="18" charset="0"/>
              </a:rPr>
              <a:t>. Στην Εκκλησία το αξίωμα του </a:t>
            </a:r>
            <a:r>
              <a:rPr lang="el-GR" sz="2400" dirty="0" err="1">
                <a:solidFill>
                  <a:srgbClr val="000000"/>
                </a:solidFill>
                <a:effectLst/>
                <a:ea typeface="Times New Roman" panose="02020603050405020304" pitchFamily="18" charset="0"/>
              </a:rPr>
              <a:t>Υπομνηματογράφου</a:t>
            </a:r>
            <a:r>
              <a:rPr lang="el-GR" sz="2400" dirty="0">
                <a:solidFill>
                  <a:srgbClr val="000000"/>
                </a:solidFill>
                <a:effectLst/>
                <a:ea typeface="Times New Roman" panose="02020603050405020304" pitchFamily="18" charset="0"/>
              </a:rPr>
              <a:t>, ο οποίος διορίζονταν από τον Πατριάρχη, δημιουργείται για </a:t>
            </a:r>
            <a:r>
              <a:rPr lang="el-GR" sz="2400" u="sng" dirty="0">
                <a:solidFill>
                  <a:srgbClr val="000000"/>
                </a:solidFill>
                <a:effectLst/>
                <a:ea typeface="Times New Roman" panose="02020603050405020304" pitchFamily="18" charset="0"/>
              </a:rPr>
              <a:t>τα διάφορα υπομνηματικά έργα της Εκκλησίας</a:t>
            </a:r>
            <a:r>
              <a:rPr lang="el-GR" sz="2400" dirty="0">
                <a:solidFill>
                  <a:srgbClr val="000000"/>
                </a:solidFill>
                <a:effectLst/>
                <a:ea typeface="Times New Roman" panose="02020603050405020304" pitchFamily="18" charset="0"/>
              </a:rPr>
              <a:t>, τα οποία εμπεριείχαν προσευχές, νόμους και ιερούς κανονισμούς, όπως και άλλα σχετικά θέματα. Επίσης, αυτός παρευρίσκονταν με τον Επίσκοπο, ως βοηθός του, </a:t>
            </a:r>
            <a:r>
              <a:rPr lang="el-GR" sz="2400" dirty="0">
                <a:solidFill>
                  <a:srgbClr val="000000"/>
                </a:solidFill>
                <a:ea typeface="Times New Roman" panose="02020603050405020304" pitchFamily="18" charset="0"/>
              </a:rPr>
              <a:t>στις </a:t>
            </a:r>
            <a:r>
              <a:rPr lang="el-GR" sz="2400" dirty="0">
                <a:solidFill>
                  <a:srgbClr val="000000"/>
                </a:solidFill>
                <a:effectLst/>
                <a:ea typeface="Times New Roman" panose="02020603050405020304" pitchFamily="18" charset="0"/>
              </a:rPr>
              <a:t>συνεδριάσεις της Ιεραρχίας και </a:t>
            </a:r>
            <a:r>
              <a:rPr lang="el-GR" sz="2400" u="sng" dirty="0">
                <a:solidFill>
                  <a:srgbClr val="000000"/>
                </a:solidFill>
                <a:effectLst/>
                <a:ea typeface="Times New Roman" panose="02020603050405020304" pitchFamily="18" charset="0"/>
              </a:rPr>
              <a:t>κατέγραφε τα Πρακτικά στις εκλογές των Επισκόπων </a:t>
            </a:r>
            <a:r>
              <a:rPr lang="el-GR" sz="2400" dirty="0">
                <a:solidFill>
                  <a:srgbClr val="000000"/>
                </a:solidFill>
                <a:effectLst/>
                <a:ea typeface="Times New Roman" panose="02020603050405020304" pitchFamily="18" charset="0"/>
              </a:rPr>
              <a:t>ως ο αρμόδιος </a:t>
            </a:r>
            <a:r>
              <a:rPr lang="el-GR" sz="2400" dirty="0" err="1">
                <a:solidFill>
                  <a:srgbClr val="000000"/>
                </a:solidFill>
                <a:effectLst/>
                <a:ea typeface="Times New Roman" panose="02020603050405020304" pitchFamily="18" charset="0"/>
              </a:rPr>
              <a:t>Υπομνηματογράφος</a:t>
            </a:r>
            <a:r>
              <a:rPr lang="el-GR" sz="2400" dirty="0">
                <a:solidFill>
                  <a:srgbClr val="000000"/>
                </a:solidFill>
                <a:effectLst/>
                <a:ea typeface="Times New Roman" panose="02020603050405020304" pitchFamily="18" charset="0"/>
              </a:rPr>
              <a:t> του Πατριαρχείου.</a:t>
            </a:r>
            <a:endParaRPr lang="el-GR" sz="2400" dirty="0"/>
          </a:p>
        </p:txBody>
      </p:sp>
    </p:spTree>
    <p:extLst>
      <p:ext uri="{BB962C8B-B14F-4D97-AF65-F5344CB8AC3E}">
        <p14:creationId xmlns:p14="http://schemas.microsoft.com/office/powerpoint/2010/main" val="25247001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4D47E7A-A935-6148-C61A-2DA130945A4D}"/>
              </a:ext>
            </a:extLst>
          </p:cNvPr>
          <p:cNvSpPr>
            <a:spLocks noGrp="1"/>
          </p:cNvSpPr>
          <p:nvPr>
            <p:ph type="title"/>
          </p:nvPr>
        </p:nvSpPr>
        <p:spPr>
          <a:xfrm>
            <a:off x="838200" y="1"/>
            <a:ext cx="10515600" cy="697116"/>
          </a:xfrm>
        </p:spPr>
        <p:txBody>
          <a:bodyPr>
            <a:normAutofit fontScale="90000"/>
          </a:bodyPr>
          <a:lstStyle/>
          <a:p>
            <a:pPr algn="ctr"/>
            <a:r>
              <a:rPr lang="el-GR" b="1" dirty="0"/>
              <a:t>Τα υπόλοιπα </a:t>
            </a:r>
            <a:r>
              <a:rPr lang="el-GR" b="1" dirty="0" err="1"/>
              <a:t>Οφφίκια</a:t>
            </a:r>
            <a:r>
              <a:rPr lang="el-GR" b="1" dirty="0"/>
              <a:t> των πρώτων έξη πεντάδων</a:t>
            </a:r>
            <a:endParaRPr lang="el-GR" dirty="0"/>
          </a:p>
        </p:txBody>
      </p:sp>
      <p:sp>
        <p:nvSpPr>
          <p:cNvPr id="3" name="Θέση περιεχομένου 2">
            <a:extLst>
              <a:ext uri="{FF2B5EF4-FFF2-40B4-BE49-F238E27FC236}">
                <a16:creationId xmlns:a16="http://schemas.microsoft.com/office/drawing/2014/main" id="{C2EC4B73-BCF2-882E-713E-F1078F732A9B}"/>
              </a:ext>
            </a:extLst>
          </p:cNvPr>
          <p:cNvSpPr>
            <a:spLocks noGrp="1"/>
          </p:cNvSpPr>
          <p:nvPr>
            <p:ph idx="1"/>
          </p:nvPr>
        </p:nvSpPr>
        <p:spPr>
          <a:xfrm>
            <a:off x="0" y="697118"/>
            <a:ext cx="12192000" cy="6360058"/>
          </a:xfrm>
        </p:spPr>
        <p:txBody>
          <a:bodyPr>
            <a:normAutofit fontScale="92500" lnSpcReduction="20000"/>
          </a:bodyPr>
          <a:lstStyle/>
          <a:p>
            <a:r>
              <a:rPr lang="el-GR" dirty="0"/>
              <a:t>Ο </a:t>
            </a:r>
            <a:r>
              <a:rPr lang="el-GR" b="1" dirty="0" err="1"/>
              <a:t>Ρήτωρ</a:t>
            </a:r>
            <a:r>
              <a:rPr lang="el-GR" sz="2800" dirty="0">
                <a:solidFill>
                  <a:srgbClr val="000000"/>
                </a:solidFill>
                <a:effectLst/>
                <a:ea typeface="Calibri" panose="020F0502020204030204" pitchFamily="34" charset="0"/>
                <a:cs typeface="Times New Roman" panose="02020603050405020304" pitchFamily="18" charset="0"/>
              </a:rPr>
              <a:t> είναι εκκλησιαστικό αξίωμα το οποίο υπάρχει σε ολόκληρη την ιστορική πορεία της Εκκλησίας στον κόσμο. Το αξίωμα του </a:t>
            </a:r>
            <a:r>
              <a:rPr lang="el-GR" sz="2800" dirty="0" err="1">
                <a:solidFill>
                  <a:srgbClr val="000000"/>
                </a:solidFill>
                <a:effectLst/>
                <a:ea typeface="Calibri" panose="020F0502020204030204" pitchFamily="34" charset="0"/>
                <a:cs typeface="Times New Roman" panose="02020603050405020304" pitchFamily="18" charset="0"/>
              </a:rPr>
              <a:t>Ρήτορος</a:t>
            </a:r>
            <a:r>
              <a:rPr lang="el-GR" sz="2800" dirty="0">
                <a:solidFill>
                  <a:srgbClr val="000000"/>
                </a:solidFill>
                <a:effectLst/>
                <a:ea typeface="Calibri" panose="020F0502020204030204" pitchFamily="34" charset="0"/>
                <a:cs typeface="Times New Roman" panose="02020603050405020304" pitchFamily="18" charset="0"/>
              </a:rPr>
              <a:t> είναι χάρισμα, γι’ αυτό και απονέμεται ως </a:t>
            </a:r>
            <a:r>
              <a:rPr lang="el-GR" dirty="0" err="1">
                <a:solidFill>
                  <a:srgbClr val="000000"/>
                </a:solidFill>
                <a:ea typeface="Calibri" panose="020F0502020204030204" pitchFamily="34" charset="0"/>
                <a:cs typeface="Times New Roman" panose="02020603050405020304" pitchFamily="18" charset="0"/>
              </a:rPr>
              <a:t>Ο</a:t>
            </a:r>
            <a:r>
              <a:rPr lang="el-GR" sz="2800" dirty="0" err="1">
                <a:solidFill>
                  <a:srgbClr val="000000"/>
                </a:solidFill>
                <a:effectLst/>
                <a:ea typeface="Calibri" panose="020F0502020204030204" pitchFamily="34" charset="0"/>
                <a:cs typeface="Times New Roman" panose="02020603050405020304" pitchFamily="18" charset="0"/>
              </a:rPr>
              <a:t>φφίκιο</a:t>
            </a:r>
            <a:r>
              <a:rPr lang="el-GR" dirty="0">
                <a:solidFill>
                  <a:srgbClr val="000000"/>
                </a:solidFill>
                <a:ea typeface="Calibri" panose="020F0502020204030204" pitchFamily="34" charset="0"/>
                <a:cs typeface="Times New Roman" panose="02020603050405020304" pitchFamily="18" charset="0"/>
              </a:rPr>
              <a:t> σ’ </a:t>
            </a:r>
            <a:r>
              <a:rPr lang="el-GR" sz="2800" dirty="0">
                <a:solidFill>
                  <a:srgbClr val="000000"/>
                </a:solidFill>
                <a:effectLst/>
                <a:ea typeface="Calibri" panose="020F0502020204030204" pitchFamily="34" charset="0"/>
                <a:cs typeface="Times New Roman" panose="02020603050405020304" pitchFamily="18" charset="0"/>
              </a:rPr>
              <a:t>εκείνους οι οποίοι κηρύττουν τον λόγο του Θεού και ενισχύουν τον λαό Του οδηγώντας τον </a:t>
            </a:r>
            <a:r>
              <a:rPr lang="el-GR" dirty="0">
                <a:solidFill>
                  <a:srgbClr val="000000"/>
                </a:solidFill>
                <a:ea typeface="Calibri" panose="020F0502020204030204" pitchFamily="34" charset="0"/>
                <a:cs typeface="Times New Roman" panose="02020603050405020304" pitchFamily="18" charset="0"/>
              </a:rPr>
              <a:t>σ</a:t>
            </a:r>
            <a:r>
              <a:rPr lang="el-GR" sz="2800" dirty="0">
                <a:solidFill>
                  <a:srgbClr val="000000"/>
                </a:solidFill>
                <a:effectLst/>
                <a:ea typeface="Calibri" panose="020F0502020204030204" pitchFamily="34" charset="0"/>
                <a:cs typeface="Times New Roman" panose="02020603050405020304" pitchFamily="18" charset="0"/>
              </a:rPr>
              <a:t>την επίγνωση του Αληθινού Θεού και του λόγου του Ιησού Χριστού.</a:t>
            </a:r>
          </a:p>
          <a:p>
            <a:r>
              <a:rPr lang="el-GR" b="1" dirty="0" err="1"/>
              <a:t>Δικαιοφύλαξ</a:t>
            </a:r>
            <a:r>
              <a:rPr lang="el-GR" sz="2800" dirty="0">
                <a:solidFill>
                  <a:srgbClr val="000000"/>
                </a:solidFill>
                <a:effectLst/>
                <a:ea typeface="Times New Roman" panose="02020603050405020304" pitchFamily="18" charset="0"/>
              </a:rPr>
              <a:t> . </a:t>
            </a:r>
            <a:r>
              <a:rPr lang="el-GR" dirty="0">
                <a:solidFill>
                  <a:srgbClr val="000000"/>
                </a:solidFill>
                <a:ea typeface="Times New Roman" panose="02020603050405020304" pitchFamily="18" charset="0"/>
              </a:rPr>
              <a:t>Στις </a:t>
            </a:r>
            <a:r>
              <a:rPr lang="el-GR" sz="2800" dirty="0">
                <a:solidFill>
                  <a:srgbClr val="000000"/>
                </a:solidFill>
                <a:effectLst/>
                <a:ea typeface="Times New Roman" panose="02020603050405020304" pitchFamily="18" charset="0"/>
              </a:rPr>
              <a:t>διάφορες Συνόδους, όπως και στο συγγραφικό έργο των Πατέρων της Εκκλησίας, γίνεται μνεία της θέσεως του </a:t>
            </a:r>
            <a:r>
              <a:rPr lang="el-GR" sz="2800" dirty="0" err="1">
                <a:solidFill>
                  <a:srgbClr val="000000"/>
                </a:solidFill>
                <a:effectLst/>
                <a:ea typeface="Times New Roman" panose="02020603050405020304" pitchFamily="18" charset="0"/>
              </a:rPr>
              <a:t>Δικαιοφύλακος</a:t>
            </a:r>
            <a:r>
              <a:rPr lang="el-GR" sz="2800" dirty="0">
                <a:solidFill>
                  <a:srgbClr val="000000"/>
                </a:solidFill>
                <a:effectLst/>
                <a:ea typeface="Times New Roman" panose="02020603050405020304" pitchFamily="18" charset="0"/>
              </a:rPr>
              <a:t> και το νομικό έργο του, το οποίο απέβλεπε </a:t>
            </a:r>
            <a:r>
              <a:rPr lang="el-GR" dirty="0">
                <a:solidFill>
                  <a:srgbClr val="000000"/>
                </a:solidFill>
                <a:ea typeface="Times New Roman" panose="02020603050405020304" pitchFamily="18" charset="0"/>
              </a:rPr>
              <a:t>σ</a:t>
            </a:r>
            <a:r>
              <a:rPr lang="el-GR" sz="2800" dirty="0">
                <a:solidFill>
                  <a:srgbClr val="000000"/>
                </a:solidFill>
                <a:effectLst/>
                <a:ea typeface="Times New Roman" panose="02020603050405020304" pitchFamily="18" charset="0"/>
              </a:rPr>
              <a:t>την διαχείριση των δικαίων της Εκκλησίας και των δικαιωμάτων του ανθρώπου. </a:t>
            </a:r>
            <a:r>
              <a:rPr lang="el-GR" dirty="0">
                <a:solidFill>
                  <a:srgbClr val="000000"/>
                </a:solidFill>
                <a:ea typeface="Times New Roman" panose="02020603050405020304" pitchFamily="18" charset="0"/>
              </a:rPr>
              <a:t>Αυτός</a:t>
            </a:r>
            <a:r>
              <a:rPr lang="el-GR" sz="2800" dirty="0">
                <a:solidFill>
                  <a:srgbClr val="000000"/>
                </a:solidFill>
                <a:effectLst/>
                <a:ea typeface="Times New Roman" panose="02020603050405020304" pitchFamily="18" charset="0"/>
              </a:rPr>
              <a:t> δεν θεωρούνταν νομικός, αλλά σύμβουλος και προστάτης του δικαίου. Κατά τον  6</a:t>
            </a:r>
            <a:r>
              <a:rPr lang="el-GR" sz="2800" baseline="30000" dirty="0">
                <a:solidFill>
                  <a:srgbClr val="000000"/>
                </a:solidFill>
                <a:effectLst/>
                <a:ea typeface="Times New Roman" panose="02020603050405020304" pitchFamily="18" charset="0"/>
              </a:rPr>
              <a:t>ο</a:t>
            </a:r>
            <a:r>
              <a:rPr lang="el-GR" sz="2800" dirty="0">
                <a:solidFill>
                  <a:srgbClr val="000000"/>
                </a:solidFill>
                <a:effectLst/>
                <a:ea typeface="Times New Roman" panose="02020603050405020304" pitchFamily="18" charset="0"/>
              </a:rPr>
              <a:t> αιώνα μ.Χ. ο </a:t>
            </a:r>
            <a:r>
              <a:rPr lang="el-GR" sz="2800" dirty="0" err="1">
                <a:solidFill>
                  <a:srgbClr val="000000"/>
                </a:solidFill>
                <a:effectLst/>
                <a:ea typeface="Times New Roman" panose="02020603050405020304" pitchFamily="18" charset="0"/>
              </a:rPr>
              <a:t>Δικαιοφύλαξ</a:t>
            </a:r>
            <a:r>
              <a:rPr lang="el-GR" sz="2800" dirty="0">
                <a:solidFill>
                  <a:srgbClr val="000000"/>
                </a:solidFill>
                <a:effectLst/>
                <a:ea typeface="Times New Roman" panose="02020603050405020304" pitchFamily="18" charset="0"/>
              </a:rPr>
              <a:t> καθίσταται ο πραγματικός ερμηνευτής των νόμων και ο φύλακας και προστάτης των δικαίων του λαού του Βυζαντίου.</a:t>
            </a:r>
            <a:r>
              <a:rPr lang="el-GR" dirty="0"/>
              <a:t> </a:t>
            </a:r>
          </a:p>
          <a:p>
            <a:r>
              <a:rPr lang="el-GR" sz="2800" dirty="0">
                <a:solidFill>
                  <a:srgbClr val="000000"/>
                </a:solidFill>
                <a:effectLst/>
                <a:ea typeface="Times New Roman" panose="02020603050405020304" pitchFamily="18" charset="0"/>
              </a:rPr>
              <a:t>Ο </a:t>
            </a:r>
            <a:r>
              <a:rPr lang="el-GR" sz="2800" b="1" dirty="0" err="1">
                <a:solidFill>
                  <a:srgbClr val="000000"/>
                </a:solidFill>
                <a:effectLst/>
                <a:ea typeface="Times New Roman" panose="02020603050405020304" pitchFamily="18" charset="0"/>
              </a:rPr>
              <a:t>Νομοφύλαξ</a:t>
            </a:r>
            <a:r>
              <a:rPr lang="el-GR" sz="2800" dirty="0">
                <a:solidFill>
                  <a:srgbClr val="000000"/>
                </a:solidFill>
                <a:effectLst/>
                <a:ea typeface="Times New Roman" panose="02020603050405020304" pitchFamily="18" charset="0"/>
              </a:rPr>
              <a:t> ήταν πολιτικό αξίωμα </a:t>
            </a:r>
            <a:r>
              <a:rPr lang="el-GR" dirty="0">
                <a:solidFill>
                  <a:srgbClr val="000000"/>
                </a:solidFill>
                <a:ea typeface="Times New Roman" panose="02020603050405020304" pitchFamily="18" charset="0"/>
              </a:rPr>
              <a:t>σ</a:t>
            </a:r>
            <a:r>
              <a:rPr lang="el-GR" sz="2800" dirty="0">
                <a:solidFill>
                  <a:srgbClr val="000000"/>
                </a:solidFill>
                <a:effectLst/>
                <a:ea typeface="Times New Roman" panose="02020603050405020304" pitchFamily="18" charset="0"/>
              </a:rPr>
              <a:t>την Βυζαντινή εποχή συνδεόμενο και με τον εκκλησιαστικό βίο, ιδιαιτέρως δε μετά την επανίδρυση του Πανεπιστημίου της Κωνσταντινουπόλεως, το 1045 μ.Χ., από τον αυτοκράτορα Κωνσταντίνου Θ΄ τον </a:t>
            </a:r>
            <a:r>
              <a:rPr lang="el-GR" sz="2800" dirty="0">
                <a:solidFill>
                  <a:srgbClr val="000000"/>
                </a:solidFill>
                <a:effectLst/>
                <a:ea typeface="Times New Roman" panose="02020603050405020304" pitchFamily="18" charset="0"/>
                <a:cs typeface="Georgia" panose="02040502050405020303" pitchFamily="18" charset="0"/>
              </a:rPr>
              <a:t>Μονομάχο</a:t>
            </a:r>
            <a:r>
              <a:rPr lang="el-GR" sz="2800" dirty="0">
                <a:solidFill>
                  <a:srgbClr val="000000"/>
                </a:solidFill>
                <a:effectLst/>
                <a:ea typeface="Times New Roman" panose="02020603050405020304" pitchFamily="18" charset="0"/>
              </a:rPr>
              <a:t> (1042-1055 </a:t>
            </a:r>
            <a:r>
              <a:rPr lang="el-GR" sz="2800" dirty="0">
                <a:solidFill>
                  <a:srgbClr val="000000"/>
                </a:solidFill>
                <a:effectLst/>
                <a:ea typeface="Times New Roman" panose="02020603050405020304" pitchFamily="18" charset="0"/>
                <a:cs typeface="Georgia" panose="02040502050405020303" pitchFamily="18" charset="0"/>
              </a:rPr>
              <a:t>μ</a:t>
            </a:r>
            <a:r>
              <a:rPr lang="el-GR" sz="2800" dirty="0">
                <a:solidFill>
                  <a:srgbClr val="000000"/>
                </a:solidFill>
                <a:effectLst/>
                <a:ea typeface="Times New Roman" panose="02020603050405020304" pitchFamily="18" charset="0"/>
              </a:rPr>
              <a:t>.</a:t>
            </a:r>
            <a:r>
              <a:rPr lang="el-GR" sz="2800" dirty="0">
                <a:solidFill>
                  <a:srgbClr val="000000"/>
                </a:solidFill>
                <a:effectLst/>
                <a:ea typeface="Times New Roman" panose="02020603050405020304" pitchFamily="18" charset="0"/>
                <a:cs typeface="Georgia" panose="02040502050405020303" pitchFamily="18" charset="0"/>
              </a:rPr>
              <a:t>Χ</a:t>
            </a:r>
            <a:r>
              <a:rPr lang="el-GR" sz="2800" dirty="0">
                <a:solidFill>
                  <a:srgbClr val="000000"/>
                </a:solidFill>
                <a:effectLst/>
                <a:ea typeface="Times New Roman" panose="02020603050405020304" pitchFamily="18" charset="0"/>
              </a:rPr>
              <a:t>.), </a:t>
            </a:r>
            <a:r>
              <a:rPr lang="el-GR" sz="2800" dirty="0">
                <a:solidFill>
                  <a:srgbClr val="000000"/>
                </a:solidFill>
                <a:effectLst/>
                <a:ea typeface="Times New Roman" panose="02020603050405020304" pitchFamily="18" charset="0"/>
                <a:cs typeface="Georgia" panose="02040502050405020303" pitchFamily="18" charset="0"/>
              </a:rPr>
              <a:t>με</a:t>
            </a:r>
            <a:r>
              <a:rPr lang="el-GR" sz="2800" dirty="0">
                <a:solidFill>
                  <a:srgbClr val="000000"/>
                </a:solidFill>
                <a:effectLst/>
                <a:ea typeface="Times New Roman" panose="02020603050405020304" pitchFamily="18" charset="0"/>
              </a:rPr>
              <a:t> </a:t>
            </a:r>
            <a:r>
              <a:rPr lang="el-GR" sz="2800" dirty="0">
                <a:solidFill>
                  <a:srgbClr val="000000"/>
                </a:solidFill>
                <a:effectLst/>
                <a:ea typeface="Times New Roman" panose="02020603050405020304" pitchFamily="18" charset="0"/>
                <a:cs typeface="Georgia" panose="02040502050405020303" pitchFamily="18" charset="0"/>
              </a:rPr>
              <a:t>τις</a:t>
            </a:r>
            <a:r>
              <a:rPr lang="el-GR" sz="2800" dirty="0">
                <a:solidFill>
                  <a:srgbClr val="000000"/>
                </a:solidFill>
                <a:effectLst/>
                <a:ea typeface="Times New Roman" panose="02020603050405020304" pitchFamily="18" charset="0"/>
              </a:rPr>
              <a:t> </a:t>
            </a:r>
            <a:r>
              <a:rPr lang="el-GR" sz="2800" dirty="0">
                <a:solidFill>
                  <a:srgbClr val="000000"/>
                </a:solidFill>
                <a:effectLst/>
                <a:ea typeface="Times New Roman" panose="02020603050405020304" pitchFamily="18" charset="0"/>
                <a:cs typeface="Georgia" panose="02040502050405020303" pitchFamily="18" charset="0"/>
              </a:rPr>
              <a:t>δύο</a:t>
            </a:r>
            <a:r>
              <a:rPr lang="el-GR" sz="2800" dirty="0">
                <a:solidFill>
                  <a:srgbClr val="000000"/>
                </a:solidFill>
                <a:effectLst/>
                <a:ea typeface="Times New Roman" panose="02020603050405020304" pitchFamily="18" charset="0"/>
              </a:rPr>
              <a:t> </a:t>
            </a:r>
            <a:r>
              <a:rPr lang="el-GR" dirty="0">
                <a:solidFill>
                  <a:srgbClr val="000000"/>
                </a:solidFill>
                <a:ea typeface="Times New Roman" panose="02020603050405020304" pitchFamily="18" charset="0"/>
              </a:rPr>
              <a:t>Σ</a:t>
            </a:r>
            <a:r>
              <a:rPr lang="el-GR" sz="2800" dirty="0">
                <a:solidFill>
                  <a:srgbClr val="000000"/>
                </a:solidFill>
                <a:effectLst/>
                <a:ea typeface="Times New Roman" panose="02020603050405020304" pitchFamily="18" charset="0"/>
                <a:cs typeface="Georgia" panose="02040502050405020303" pitchFamily="18" charset="0"/>
              </a:rPr>
              <a:t>χολάς</a:t>
            </a:r>
            <a:r>
              <a:rPr lang="el-GR" sz="2800" dirty="0">
                <a:solidFill>
                  <a:srgbClr val="000000"/>
                </a:solidFill>
                <a:effectLst/>
                <a:ea typeface="Times New Roman" panose="02020603050405020304" pitchFamily="18" charset="0"/>
              </a:rPr>
              <a:t>, </a:t>
            </a:r>
            <a:r>
              <a:rPr lang="el-GR" sz="2800" dirty="0">
                <a:solidFill>
                  <a:srgbClr val="000000"/>
                </a:solidFill>
                <a:effectLst/>
                <a:ea typeface="Times New Roman" panose="02020603050405020304" pitchFamily="18" charset="0"/>
                <a:cs typeface="Georgia" panose="02040502050405020303" pitchFamily="18" charset="0"/>
              </a:rPr>
              <a:t>την</a:t>
            </a:r>
            <a:r>
              <a:rPr lang="el-GR" sz="2800" dirty="0">
                <a:solidFill>
                  <a:srgbClr val="000000"/>
                </a:solidFill>
                <a:effectLst/>
                <a:ea typeface="Times New Roman" panose="02020603050405020304" pitchFamily="18" charset="0"/>
              </a:rPr>
              <a:t> </a:t>
            </a:r>
            <a:r>
              <a:rPr lang="el-GR" dirty="0">
                <a:solidFill>
                  <a:srgbClr val="000000"/>
                </a:solidFill>
                <a:ea typeface="Times New Roman" panose="02020603050405020304" pitchFamily="18" charset="0"/>
              </a:rPr>
              <a:t>Φ</a:t>
            </a:r>
            <a:r>
              <a:rPr lang="el-GR" sz="2800" dirty="0">
                <a:solidFill>
                  <a:srgbClr val="000000"/>
                </a:solidFill>
                <a:effectLst/>
                <a:ea typeface="Times New Roman" panose="02020603050405020304" pitchFamily="18" charset="0"/>
                <a:cs typeface="Georgia" panose="02040502050405020303" pitchFamily="18" charset="0"/>
              </a:rPr>
              <a:t>ιλοσοφική</a:t>
            </a:r>
            <a:r>
              <a:rPr lang="el-GR" sz="2800" dirty="0">
                <a:solidFill>
                  <a:srgbClr val="000000"/>
                </a:solidFill>
                <a:effectLst/>
                <a:ea typeface="Times New Roman" panose="02020603050405020304" pitchFamily="18" charset="0"/>
              </a:rPr>
              <a:t> </a:t>
            </a:r>
            <a:r>
              <a:rPr lang="el-GR" sz="2800" dirty="0">
                <a:solidFill>
                  <a:srgbClr val="000000"/>
                </a:solidFill>
                <a:effectLst/>
                <a:ea typeface="Times New Roman" panose="02020603050405020304" pitchFamily="18" charset="0"/>
                <a:cs typeface="Georgia" panose="02040502050405020303" pitchFamily="18" charset="0"/>
              </a:rPr>
              <a:t>και</a:t>
            </a:r>
            <a:r>
              <a:rPr lang="el-GR" sz="2800" dirty="0">
                <a:solidFill>
                  <a:srgbClr val="000000"/>
                </a:solidFill>
                <a:effectLst/>
                <a:ea typeface="Times New Roman" panose="02020603050405020304" pitchFamily="18" charset="0"/>
              </a:rPr>
              <a:t> </a:t>
            </a:r>
            <a:r>
              <a:rPr lang="el-GR" sz="2800" dirty="0">
                <a:solidFill>
                  <a:srgbClr val="000000"/>
                </a:solidFill>
                <a:effectLst/>
                <a:ea typeface="Times New Roman" panose="02020603050405020304" pitchFamily="18" charset="0"/>
                <a:cs typeface="Georgia" panose="02040502050405020303" pitchFamily="18" charset="0"/>
              </a:rPr>
              <a:t>την</a:t>
            </a:r>
            <a:r>
              <a:rPr lang="el-GR" sz="2800" dirty="0">
                <a:solidFill>
                  <a:srgbClr val="000000"/>
                </a:solidFill>
                <a:effectLst/>
                <a:ea typeface="Times New Roman" panose="02020603050405020304" pitchFamily="18" charset="0"/>
              </a:rPr>
              <a:t> </a:t>
            </a:r>
            <a:r>
              <a:rPr lang="el-GR" dirty="0">
                <a:solidFill>
                  <a:srgbClr val="000000"/>
                </a:solidFill>
                <a:ea typeface="Times New Roman" panose="02020603050405020304" pitchFamily="18" charset="0"/>
              </a:rPr>
              <a:t>Ν</a:t>
            </a:r>
            <a:r>
              <a:rPr lang="el-GR" sz="2800" dirty="0">
                <a:solidFill>
                  <a:srgbClr val="000000"/>
                </a:solidFill>
                <a:effectLst/>
                <a:ea typeface="Times New Roman" panose="02020603050405020304" pitchFamily="18" charset="0"/>
                <a:cs typeface="Georgia" panose="02040502050405020303" pitchFamily="18" charset="0"/>
              </a:rPr>
              <a:t>ομική</a:t>
            </a:r>
            <a:r>
              <a:rPr lang="el-GR" sz="2800" dirty="0">
                <a:solidFill>
                  <a:srgbClr val="000000"/>
                </a:solidFill>
                <a:effectLst/>
                <a:ea typeface="Times New Roman" panose="02020603050405020304" pitchFamily="18" charset="0"/>
              </a:rPr>
              <a:t>. </a:t>
            </a:r>
            <a:r>
              <a:rPr lang="el-GR" sz="2800" dirty="0">
                <a:solidFill>
                  <a:srgbClr val="000000"/>
                </a:solidFill>
                <a:effectLst/>
                <a:ea typeface="Times New Roman" panose="02020603050405020304" pitchFamily="18" charset="0"/>
                <a:cs typeface="Georgia" panose="02040502050405020303" pitchFamily="18" charset="0"/>
              </a:rPr>
              <a:t>Επικεφαλής</a:t>
            </a:r>
            <a:r>
              <a:rPr lang="el-GR" sz="2800" dirty="0">
                <a:solidFill>
                  <a:srgbClr val="000000"/>
                </a:solidFill>
                <a:effectLst/>
                <a:ea typeface="Times New Roman" panose="02020603050405020304" pitchFamily="18" charset="0"/>
              </a:rPr>
              <a:t> </a:t>
            </a:r>
            <a:r>
              <a:rPr lang="el-GR" sz="2800" dirty="0">
                <a:solidFill>
                  <a:srgbClr val="000000"/>
                </a:solidFill>
                <a:effectLst/>
                <a:ea typeface="Times New Roman" panose="02020603050405020304" pitchFamily="18" charset="0"/>
                <a:cs typeface="Georgia" panose="02040502050405020303" pitchFamily="18" charset="0"/>
              </a:rPr>
              <a:t>της</a:t>
            </a:r>
            <a:r>
              <a:rPr lang="el-GR" sz="2800" dirty="0">
                <a:solidFill>
                  <a:srgbClr val="000000"/>
                </a:solidFill>
                <a:effectLst/>
                <a:ea typeface="Times New Roman" panose="02020603050405020304" pitchFamily="18" charset="0"/>
              </a:rPr>
              <a:t> </a:t>
            </a:r>
            <a:r>
              <a:rPr lang="el-GR" dirty="0">
                <a:solidFill>
                  <a:srgbClr val="000000"/>
                </a:solidFill>
                <a:ea typeface="Times New Roman" panose="02020603050405020304" pitchFamily="18" charset="0"/>
              </a:rPr>
              <a:t>Ν</a:t>
            </a:r>
            <a:r>
              <a:rPr lang="el-GR" sz="2800" dirty="0">
                <a:solidFill>
                  <a:srgbClr val="000000"/>
                </a:solidFill>
                <a:effectLst/>
                <a:ea typeface="Times New Roman" panose="02020603050405020304" pitchFamily="18" charset="0"/>
                <a:cs typeface="Georgia" panose="02040502050405020303" pitchFamily="18" charset="0"/>
              </a:rPr>
              <a:t>ομικής</a:t>
            </a:r>
            <a:r>
              <a:rPr lang="el-GR" sz="2800" dirty="0">
                <a:solidFill>
                  <a:srgbClr val="000000"/>
                </a:solidFill>
                <a:effectLst/>
                <a:ea typeface="Times New Roman" panose="02020603050405020304" pitchFamily="18" charset="0"/>
              </a:rPr>
              <a:t> </a:t>
            </a:r>
            <a:r>
              <a:rPr lang="el-GR" dirty="0">
                <a:solidFill>
                  <a:srgbClr val="000000"/>
                </a:solidFill>
                <a:ea typeface="Times New Roman" panose="02020603050405020304" pitchFamily="18" charset="0"/>
              </a:rPr>
              <a:t>Σ</a:t>
            </a:r>
            <a:r>
              <a:rPr lang="el-GR" sz="2800" dirty="0">
                <a:solidFill>
                  <a:srgbClr val="000000"/>
                </a:solidFill>
                <a:effectLst/>
                <a:ea typeface="Times New Roman" panose="02020603050405020304" pitchFamily="18" charset="0"/>
                <a:cs typeface="Georgia" panose="02040502050405020303" pitchFamily="18" charset="0"/>
              </a:rPr>
              <a:t>χολής</a:t>
            </a:r>
            <a:r>
              <a:rPr lang="el-GR" sz="2800" dirty="0">
                <a:solidFill>
                  <a:srgbClr val="000000"/>
                </a:solidFill>
                <a:effectLst/>
                <a:ea typeface="Times New Roman" panose="02020603050405020304" pitchFamily="18" charset="0"/>
              </a:rPr>
              <a:t> </a:t>
            </a:r>
            <a:r>
              <a:rPr lang="el-GR" sz="2800" dirty="0">
                <a:solidFill>
                  <a:srgbClr val="000000"/>
                </a:solidFill>
                <a:effectLst/>
                <a:ea typeface="Times New Roman" panose="02020603050405020304" pitchFamily="18" charset="0"/>
                <a:cs typeface="Georgia" panose="02040502050405020303" pitchFamily="18" charset="0"/>
              </a:rPr>
              <a:t>διορίστηκε</a:t>
            </a:r>
            <a:r>
              <a:rPr lang="el-GR" sz="2800" dirty="0">
                <a:solidFill>
                  <a:srgbClr val="000000"/>
                </a:solidFill>
                <a:effectLst/>
                <a:ea typeface="Times New Roman" panose="02020603050405020304" pitchFamily="18" charset="0"/>
              </a:rPr>
              <a:t> </a:t>
            </a:r>
            <a:r>
              <a:rPr lang="el-GR" sz="2800" dirty="0">
                <a:solidFill>
                  <a:srgbClr val="000000"/>
                </a:solidFill>
                <a:effectLst/>
                <a:ea typeface="Times New Roman" panose="02020603050405020304" pitchFamily="18" charset="0"/>
                <a:cs typeface="Georgia" panose="02040502050405020303" pitchFamily="18" charset="0"/>
              </a:rPr>
              <a:t>ο</a:t>
            </a:r>
            <a:r>
              <a:rPr lang="el-GR" sz="2800" dirty="0">
                <a:solidFill>
                  <a:srgbClr val="000000"/>
                </a:solidFill>
                <a:effectLst/>
                <a:ea typeface="Times New Roman" panose="02020603050405020304" pitchFamily="18" charset="0"/>
              </a:rPr>
              <a:t> </a:t>
            </a:r>
            <a:r>
              <a:rPr lang="el-GR" sz="2800" dirty="0">
                <a:solidFill>
                  <a:srgbClr val="000000"/>
                </a:solidFill>
                <a:effectLst/>
                <a:ea typeface="Times New Roman" panose="02020603050405020304" pitchFamily="18" charset="0"/>
                <a:cs typeface="Georgia" panose="02040502050405020303" pitchFamily="18" charset="0"/>
              </a:rPr>
              <a:t>Ιωάννης</a:t>
            </a:r>
            <a:r>
              <a:rPr lang="el-GR" sz="2800" dirty="0">
                <a:solidFill>
                  <a:srgbClr val="000000"/>
                </a:solidFill>
                <a:effectLst/>
                <a:ea typeface="Times New Roman" panose="02020603050405020304" pitchFamily="18" charset="0"/>
              </a:rPr>
              <a:t> </a:t>
            </a:r>
            <a:r>
              <a:rPr lang="el-GR" sz="2800" dirty="0">
                <a:solidFill>
                  <a:srgbClr val="000000"/>
                </a:solidFill>
                <a:effectLst/>
                <a:ea typeface="Times New Roman" panose="02020603050405020304" pitchFamily="18" charset="0"/>
                <a:cs typeface="Georgia" panose="02040502050405020303" pitchFamily="18" charset="0"/>
              </a:rPr>
              <a:t>ο</a:t>
            </a:r>
            <a:r>
              <a:rPr lang="el-GR" sz="2800" dirty="0">
                <a:solidFill>
                  <a:srgbClr val="000000"/>
                </a:solidFill>
                <a:effectLst/>
                <a:ea typeface="Times New Roman" panose="02020603050405020304" pitchFamily="18" charset="0"/>
              </a:rPr>
              <a:t> </a:t>
            </a:r>
            <a:r>
              <a:rPr lang="el-GR" sz="2800" dirty="0" err="1">
                <a:solidFill>
                  <a:srgbClr val="000000"/>
                </a:solidFill>
                <a:effectLst/>
                <a:ea typeface="Times New Roman" panose="02020603050405020304" pitchFamily="18" charset="0"/>
                <a:cs typeface="Georgia" panose="02040502050405020303" pitchFamily="18" charset="0"/>
              </a:rPr>
              <a:t>Ξιφιλίνος</a:t>
            </a:r>
            <a:r>
              <a:rPr lang="el-GR" sz="2800" dirty="0">
                <a:solidFill>
                  <a:srgbClr val="000000"/>
                </a:solidFill>
                <a:effectLst/>
                <a:ea typeface="Times New Roman" panose="02020603050405020304" pitchFamily="18" charset="0"/>
              </a:rPr>
              <a:t> (1005-1075 </a:t>
            </a:r>
            <a:r>
              <a:rPr lang="el-GR" sz="2800" dirty="0">
                <a:solidFill>
                  <a:srgbClr val="000000"/>
                </a:solidFill>
                <a:effectLst/>
                <a:ea typeface="Times New Roman" panose="02020603050405020304" pitchFamily="18" charset="0"/>
                <a:cs typeface="Georgia" panose="02040502050405020303" pitchFamily="18" charset="0"/>
              </a:rPr>
              <a:t>μ</a:t>
            </a:r>
            <a:r>
              <a:rPr lang="el-GR" sz="2800" dirty="0">
                <a:solidFill>
                  <a:srgbClr val="000000"/>
                </a:solidFill>
                <a:effectLst/>
                <a:ea typeface="Times New Roman" panose="02020603050405020304" pitchFamily="18" charset="0"/>
              </a:rPr>
              <a:t>.</a:t>
            </a:r>
            <a:r>
              <a:rPr lang="el-GR" sz="2800" dirty="0">
                <a:solidFill>
                  <a:srgbClr val="000000"/>
                </a:solidFill>
                <a:effectLst/>
                <a:ea typeface="Times New Roman" panose="02020603050405020304" pitchFamily="18" charset="0"/>
                <a:cs typeface="Georgia" panose="02040502050405020303" pitchFamily="18" charset="0"/>
              </a:rPr>
              <a:t>Χ</a:t>
            </a:r>
            <a:r>
              <a:rPr lang="el-GR" sz="2800" dirty="0">
                <a:solidFill>
                  <a:srgbClr val="000000"/>
                </a:solidFill>
                <a:effectLst/>
                <a:ea typeface="Times New Roman" panose="02020603050405020304" pitchFamily="18" charset="0"/>
              </a:rPr>
              <a:t>.), </a:t>
            </a:r>
            <a:r>
              <a:rPr lang="el-GR" sz="2800" dirty="0">
                <a:solidFill>
                  <a:srgbClr val="000000"/>
                </a:solidFill>
                <a:effectLst/>
                <a:ea typeface="Times New Roman" panose="02020603050405020304" pitchFamily="18" charset="0"/>
                <a:cs typeface="Georgia" panose="02040502050405020303" pitchFamily="18" charset="0"/>
              </a:rPr>
              <a:t>διαπρεπής</a:t>
            </a:r>
            <a:r>
              <a:rPr lang="el-GR" sz="2800" dirty="0">
                <a:solidFill>
                  <a:srgbClr val="000000"/>
                </a:solidFill>
                <a:effectLst/>
                <a:ea typeface="Times New Roman" panose="02020603050405020304" pitchFamily="18" charset="0"/>
              </a:rPr>
              <a:t> </a:t>
            </a:r>
            <a:r>
              <a:rPr lang="el-GR" sz="2800" dirty="0">
                <a:solidFill>
                  <a:srgbClr val="000000"/>
                </a:solidFill>
                <a:effectLst/>
                <a:ea typeface="Times New Roman" panose="02020603050405020304" pitchFamily="18" charset="0"/>
                <a:cs typeface="Georgia" panose="02040502050405020303" pitchFamily="18" charset="0"/>
              </a:rPr>
              <a:t>νομομαθής</a:t>
            </a:r>
            <a:r>
              <a:rPr lang="el-GR" sz="2800" dirty="0">
                <a:solidFill>
                  <a:srgbClr val="000000"/>
                </a:solidFill>
                <a:effectLst/>
                <a:ea typeface="Times New Roman" panose="02020603050405020304" pitchFamily="18" charset="0"/>
              </a:rPr>
              <a:t> </a:t>
            </a:r>
            <a:r>
              <a:rPr lang="el-GR" sz="2800" dirty="0">
                <a:solidFill>
                  <a:srgbClr val="000000"/>
                </a:solidFill>
                <a:effectLst/>
                <a:ea typeface="Times New Roman" panose="02020603050405020304" pitchFamily="18" charset="0"/>
                <a:cs typeface="Georgia" panose="02040502050405020303" pitchFamily="18" charset="0"/>
              </a:rPr>
              <a:t>και</a:t>
            </a:r>
            <a:r>
              <a:rPr lang="el-GR" sz="2800" dirty="0">
                <a:solidFill>
                  <a:srgbClr val="000000"/>
                </a:solidFill>
                <a:effectLst/>
                <a:ea typeface="Times New Roman" panose="02020603050405020304" pitchFamily="18" charset="0"/>
              </a:rPr>
              <a:t> </a:t>
            </a:r>
            <a:r>
              <a:rPr lang="el-GR" sz="2800" dirty="0">
                <a:solidFill>
                  <a:srgbClr val="000000"/>
                </a:solidFill>
                <a:effectLst/>
                <a:ea typeface="Times New Roman" panose="02020603050405020304" pitchFamily="18" charset="0"/>
                <a:cs typeface="Georgia" panose="02040502050405020303" pitchFamily="18" charset="0"/>
              </a:rPr>
              <a:t>νομοθέτης</a:t>
            </a:r>
            <a:r>
              <a:rPr lang="el-GR" sz="2800" dirty="0">
                <a:solidFill>
                  <a:srgbClr val="000000"/>
                </a:solidFill>
                <a:effectLst/>
                <a:ea typeface="Times New Roman" panose="02020603050405020304" pitchFamily="18" charset="0"/>
              </a:rPr>
              <a:t>, </a:t>
            </a:r>
            <a:r>
              <a:rPr lang="el-GR" dirty="0">
                <a:solidFill>
                  <a:srgbClr val="000000"/>
                </a:solidFill>
                <a:ea typeface="Times New Roman" panose="02020603050405020304" pitchFamily="18" charset="0"/>
              </a:rPr>
              <a:t>σ</a:t>
            </a:r>
            <a:r>
              <a:rPr lang="el-GR" sz="2800" dirty="0">
                <a:solidFill>
                  <a:srgbClr val="000000"/>
                </a:solidFill>
                <a:effectLst/>
                <a:ea typeface="Times New Roman" panose="02020603050405020304" pitchFamily="18" charset="0"/>
                <a:cs typeface="Georgia" panose="02040502050405020303" pitchFamily="18" charset="0"/>
              </a:rPr>
              <a:t>τον</a:t>
            </a:r>
            <a:r>
              <a:rPr lang="el-GR" sz="2800" dirty="0">
                <a:solidFill>
                  <a:srgbClr val="000000"/>
                </a:solidFill>
                <a:effectLst/>
                <a:ea typeface="Times New Roman" panose="02020603050405020304" pitchFamily="18" charset="0"/>
              </a:rPr>
              <a:t> </a:t>
            </a:r>
            <a:r>
              <a:rPr lang="el-GR" sz="2800" dirty="0">
                <a:solidFill>
                  <a:srgbClr val="000000"/>
                </a:solidFill>
                <a:effectLst/>
                <a:ea typeface="Times New Roman" panose="02020603050405020304" pitchFamily="18" charset="0"/>
                <a:cs typeface="Georgia" panose="02040502050405020303" pitchFamily="18" charset="0"/>
              </a:rPr>
              <a:t>οποίο</a:t>
            </a:r>
            <a:r>
              <a:rPr lang="el-GR" sz="2800" dirty="0">
                <a:solidFill>
                  <a:srgbClr val="000000"/>
                </a:solidFill>
                <a:effectLst/>
                <a:ea typeface="Times New Roman" panose="02020603050405020304" pitchFamily="18" charset="0"/>
              </a:rPr>
              <a:t> </a:t>
            </a:r>
            <a:r>
              <a:rPr lang="el-GR" sz="2800" dirty="0">
                <a:solidFill>
                  <a:srgbClr val="000000"/>
                </a:solidFill>
                <a:effectLst/>
                <a:ea typeface="Times New Roman" panose="02020603050405020304" pitchFamily="18" charset="0"/>
                <a:cs typeface="Georgia" panose="02040502050405020303" pitchFamily="18" charset="0"/>
              </a:rPr>
              <a:t>δόθηκε</a:t>
            </a:r>
            <a:r>
              <a:rPr lang="el-GR" sz="2800" dirty="0">
                <a:solidFill>
                  <a:srgbClr val="000000"/>
                </a:solidFill>
                <a:effectLst/>
                <a:ea typeface="Times New Roman" panose="02020603050405020304" pitchFamily="18" charset="0"/>
              </a:rPr>
              <a:t> </a:t>
            </a:r>
            <a:r>
              <a:rPr lang="el-GR" dirty="0">
                <a:solidFill>
                  <a:srgbClr val="000000"/>
                </a:solidFill>
                <a:ea typeface="Times New Roman" panose="02020603050405020304" pitchFamily="18" charset="0"/>
              </a:rPr>
              <a:t>από</a:t>
            </a:r>
            <a:r>
              <a:rPr lang="el-GR" sz="2800" dirty="0">
                <a:solidFill>
                  <a:srgbClr val="000000"/>
                </a:solidFill>
                <a:effectLst/>
                <a:ea typeface="Times New Roman" panose="02020603050405020304" pitchFamily="18" charset="0"/>
              </a:rPr>
              <a:t> </a:t>
            </a:r>
            <a:r>
              <a:rPr lang="el-GR" sz="2800" dirty="0">
                <a:solidFill>
                  <a:srgbClr val="000000"/>
                </a:solidFill>
                <a:effectLst/>
                <a:ea typeface="Times New Roman" panose="02020603050405020304" pitchFamily="18" charset="0"/>
                <a:cs typeface="Georgia" panose="02040502050405020303" pitchFamily="18" charset="0"/>
              </a:rPr>
              <a:t>τον</a:t>
            </a:r>
            <a:r>
              <a:rPr lang="el-GR" sz="2800" dirty="0">
                <a:solidFill>
                  <a:srgbClr val="000000"/>
                </a:solidFill>
                <a:effectLst/>
                <a:ea typeface="Times New Roman" panose="02020603050405020304" pitchFamily="18" charset="0"/>
              </a:rPr>
              <a:t> </a:t>
            </a:r>
            <a:r>
              <a:rPr lang="el-GR" sz="2800" dirty="0">
                <a:solidFill>
                  <a:srgbClr val="000000"/>
                </a:solidFill>
                <a:effectLst/>
                <a:ea typeface="Times New Roman" panose="02020603050405020304" pitchFamily="18" charset="0"/>
                <a:cs typeface="Georgia" panose="02040502050405020303" pitchFamily="18" charset="0"/>
              </a:rPr>
              <a:t>αυτοκράτο</a:t>
            </a:r>
            <a:r>
              <a:rPr lang="el-GR" dirty="0">
                <a:solidFill>
                  <a:srgbClr val="000000"/>
                </a:solidFill>
                <a:ea typeface="Times New Roman" panose="02020603050405020304" pitchFamily="18" charset="0"/>
                <a:cs typeface="Georgia" panose="02040502050405020303" pitchFamily="18" charset="0"/>
              </a:rPr>
              <a:t>ρα</a:t>
            </a:r>
            <a:r>
              <a:rPr lang="el-GR" sz="2800" dirty="0">
                <a:solidFill>
                  <a:srgbClr val="000000"/>
                </a:solidFill>
                <a:effectLst/>
                <a:ea typeface="Times New Roman" panose="02020603050405020304" pitchFamily="18" charset="0"/>
              </a:rPr>
              <a:t> </a:t>
            </a:r>
            <a:r>
              <a:rPr lang="el-GR" sz="2800" dirty="0">
                <a:solidFill>
                  <a:srgbClr val="000000"/>
                </a:solidFill>
                <a:effectLst/>
                <a:ea typeface="Times New Roman" panose="02020603050405020304" pitchFamily="18" charset="0"/>
                <a:cs typeface="Georgia" panose="02040502050405020303" pitchFamily="18" charset="0"/>
              </a:rPr>
              <a:t>ο</a:t>
            </a:r>
            <a:r>
              <a:rPr lang="el-GR" sz="2800" dirty="0">
                <a:solidFill>
                  <a:srgbClr val="000000"/>
                </a:solidFill>
                <a:effectLst/>
                <a:ea typeface="Times New Roman" panose="02020603050405020304" pitchFamily="18" charset="0"/>
              </a:rPr>
              <a:t> </a:t>
            </a:r>
            <a:r>
              <a:rPr lang="el-GR" sz="2800" dirty="0">
                <a:solidFill>
                  <a:srgbClr val="000000"/>
                </a:solidFill>
                <a:effectLst/>
                <a:ea typeface="Times New Roman" panose="02020603050405020304" pitchFamily="18" charset="0"/>
                <a:cs typeface="Georgia" panose="02040502050405020303" pitchFamily="18" charset="0"/>
              </a:rPr>
              <a:t>τίτ</a:t>
            </a:r>
            <a:r>
              <a:rPr lang="el-GR" sz="2800" dirty="0">
                <a:solidFill>
                  <a:srgbClr val="000000"/>
                </a:solidFill>
                <a:effectLst/>
                <a:ea typeface="Times New Roman" panose="02020603050405020304" pitchFamily="18" charset="0"/>
              </a:rPr>
              <a:t>λος «</a:t>
            </a:r>
            <a:r>
              <a:rPr lang="el-GR" sz="2800" dirty="0" err="1">
                <a:solidFill>
                  <a:srgbClr val="000000"/>
                </a:solidFill>
                <a:effectLst/>
                <a:ea typeface="Times New Roman" panose="02020603050405020304" pitchFamily="18" charset="0"/>
              </a:rPr>
              <a:t>Νομοφύλαξ</a:t>
            </a:r>
            <a:r>
              <a:rPr lang="el-GR" sz="2800" dirty="0">
                <a:solidFill>
                  <a:srgbClr val="000000"/>
                </a:solidFill>
                <a:effectLst/>
                <a:ea typeface="Times New Roman" panose="02020603050405020304" pitchFamily="18" charset="0"/>
              </a:rPr>
              <a:t>». Επί αυτοκράτορος Μανουήλ Α του </a:t>
            </a:r>
            <a:r>
              <a:rPr lang="el-GR" sz="2800" dirty="0">
                <a:solidFill>
                  <a:srgbClr val="000000"/>
                </a:solidFill>
                <a:effectLst/>
                <a:ea typeface="Times New Roman" panose="02020603050405020304" pitchFamily="18" charset="0"/>
                <a:cs typeface="Georgia" panose="02040502050405020303" pitchFamily="18" charset="0"/>
              </a:rPr>
              <a:t>Κομνηνού</a:t>
            </a:r>
            <a:r>
              <a:rPr lang="el-GR" sz="2800" dirty="0">
                <a:solidFill>
                  <a:srgbClr val="000000"/>
                </a:solidFill>
                <a:effectLst/>
                <a:ea typeface="Times New Roman" panose="02020603050405020304" pitchFamily="18" charset="0"/>
              </a:rPr>
              <a:t> (1143-1180 </a:t>
            </a:r>
            <a:r>
              <a:rPr lang="el-GR" sz="2800" dirty="0">
                <a:solidFill>
                  <a:srgbClr val="000000"/>
                </a:solidFill>
                <a:effectLst/>
                <a:ea typeface="Times New Roman" panose="02020603050405020304" pitchFamily="18" charset="0"/>
                <a:cs typeface="Georgia" panose="02040502050405020303" pitchFamily="18" charset="0"/>
              </a:rPr>
              <a:t>μ</a:t>
            </a:r>
            <a:r>
              <a:rPr lang="el-GR" sz="2800" dirty="0">
                <a:solidFill>
                  <a:srgbClr val="000000"/>
                </a:solidFill>
                <a:effectLst/>
                <a:ea typeface="Times New Roman" panose="02020603050405020304" pitchFamily="18" charset="0"/>
              </a:rPr>
              <a:t>.</a:t>
            </a:r>
            <a:r>
              <a:rPr lang="el-GR" sz="2800" dirty="0">
                <a:solidFill>
                  <a:srgbClr val="000000"/>
                </a:solidFill>
                <a:effectLst/>
                <a:ea typeface="Times New Roman" panose="02020603050405020304" pitchFamily="18" charset="0"/>
                <a:cs typeface="Georgia" panose="02040502050405020303" pitchFamily="18" charset="0"/>
              </a:rPr>
              <a:t>Χ</a:t>
            </a:r>
            <a:r>
              <a:rPr lang="el-GR" sz="2800" dirty="0">
                <a:solidFill>
                  <a:srgbClr val="000000"/>
                </a:solidFill>
                <a:effectLst/>
                <a:ea typeface="Times New Roman" panose="02020603050405020304" pitchFamily="18" charset="0"/>
              </a:rPr>
              <a:t>.), </a:t>
            </a:r>
            <a:r>
              <a:rPr lang="el-GR" sz="2800" dirty="0">
                <a:solidFill>
                  <a:srgbClr val="000000"/>
                </a:solidFill>
                <a:effectLst/>
                <a:ea typeface="Times New Roman" panose="02020603050405020304" pitchFamily="18" charset="0"/>
                <a:cs typeface="Georgia" panose="02040502050405020303" pitchFamily="18" charset="0"/>
              </a:rPr>
              <a:t>το</a:t>
            </a:r>
            <a:r>
              <a:rPr lang="el-GR" sz="2800" dirty="0">
                <a:solidFill>
                  <a:srgbClr val="000000"/>
                </a:solidFill>
                <a:effectLst/>
                <a:ea typeface="Times New Roman" panose="02020603050405020304" pitchFamily="18" charset="0"/>
              </a:rPr>
              <a:t> </a:t>
            </a:r>
            <a:r>
              <a:rPr lang="el-GR" sz="2800" dirty="0">
                <a:solidFill>
                  <a:srgbClr val="000000"/>
                </a:solidFill>
                <a:effectLst/>
                <a:ea typeface="Times New Roman" panose="02020603050405020304" pitchFamily="18" charset="0"/>
                <a:cs typeface="Georgia" panose="02040502050405020303" pitchFamily="18" charset="0"/>
              </a:rPr>
              <a:t>αξίωμα</a:t>
            </a:r>
            <a:r>
              <a:rPr lang="el-GR" sz="2800" dirty="0">
                <a:solidFill>
                  <a:srgbClr val="000000"/>
                </a:solidFill>
                <a:effectLst/>
                <a:ea typeface="Times New Roman" panose="02020603050405020304" pitchFamily="18" charset="0"/>
              </a:rPr>
              <a:t> </a:t>
            </a:r>
            <a:r>
              <a:rPr lang="el-GR" sz="2800" dirty="0">
                <a:solidFill>
                  <a:srgbClr val="000000"/>
                </a:solidFill>
                <a:effectLst/>
                <a:ea typeface="Times New Roman" panose="02020603050405020304" pitchFamily="18" charset="0"/>
                <a:cs typeface="Georgia" panose="02040502050405020303" pitchFamily="18" charset="0"/>
              </a:rPr>
              <a:t>του</a:t>
            </a:r>
            <a:r>
              <a:rPr lang="el-GR" sz="2800" dirty="0">
                <a:solidFill>
                  <a:srgbClr val="000000"/>
                </a:solidFill>
                <a:effectLst/>
                <a:ea typeface="Times New Roman" panose="02020603050405020304" pitchFamily="18" charset="0"/>
              </a:rPr>
              <a:t> </a:t>
            </a:r>
            <a:r>
              <a:rPr lang="el-GR" sz="2800" dirty="0" err="1">
                <a:solidFill>
                  <a:srgbClr val="000000"/>
                </a:solidFill>
                <a:effectLst/>
                <a:ea typeface="Times New Roman" panose="02020603050405020304" pitchFamily="18" charset="0"/>
                <a:cs typeface="Georgia" panose="02040502050405020303" pitchFamily="18" charset="0"/>
              </a:rPr>
              <a:t>Νομοφύλακος</a:t>
            </a:r>
            <a:r>
              <a:rPr lang="el-GR" sz="2800" dirty="0">
                <a:solidFill>
                  <a:srgbClr val="000000"/>
                </a:solidFill>
                <a:effectLst/>
                <a:ea typeface="Times New Roman" panose="02020603050405020304" pitchFamily="18" charset="0"/>
              </a:rPr>
              <a:t> </a:t>
            </a:r>
            <a:r>
              <a:rPr lang="el-GR" sz="2800" dirty="0">
                <a:solidFill>
                  <a:srgbClr val="000000"/>
                </a:solidFill>
                <a:effectLst/>
                <a:ea typeface="Times New Roman" panose="02020603050405020304" pitchFamily="18" charset="0"/>
                <a:cs typeface="Georgia" panose="02040502050405020303" pitchFamily="18" charset="0"/>
              </a:rPr>
              <a:t>δίνονταν</a:t>
            </a:r>
            <a:r>
              <a:rPr lang="el-GR" sz="2800" dirty="0">
                <a:solidFill>
                  <a:srgbClr val="000000"/>
                </a:solidFill>
                <a:effectLst/>
                <a:ea typeface="Times New Roman" panose="02020603050405020304" pitchFamily="18" charset="0"/>
              </a:rPr>
              <a:t> </a:t>
            </a:r>
            <a:r>
              <a:rPr lang="el-GR" sz="2800" dirty="0">
                <a:solidFill>
                  <a:srgbClr val="000000"/>
                </a:solidFill>
                <a:effectLst/>
                <a:ea typeface="Times New Roman" panose="02020603050405020304" pitchFamily="18" charset="0"/>
                <a:cs typeface="Georgia" panose="02040502050405020303" pitchFamily="18" charset="0"/>
              </a:rPr>
              <a:t>και</a:t>
            </a:r>
            <a:r>
              <a:rPr lang="el-GR" sz="2800" dirty="0">
                <a:solidFill>
                  <a:srgbClr val="000000"/>
                </a:solidFill>
                <a:effectLst/>
                <a:ea typeface="Times New Roman" panose="02020603050405020304" pitchFamily="18" charset="0"/>
              </a:rPr>
              <a:t> </a:t>
            </a:r>
            <a:r>
              <a:rPr lang="el-GR" dirty="0">
                <a:solidFill>
                  <a:srgbClr val="000000"/>
                </a:solidFill>
                <a:ea typeface="Times New Roman" panose="02020603050405020304" pitchFamily="18" charset="0"/>
              </a:rPr>
              <a:t>στους</a:t>
            </a:r>
            <a:r>
              <a:rPr lang="el-GR" sz="2800" dirty="0">
                <a:solidFill>
                  <a:srgbClr val="000000"/>
                </a:solidFill>
                <a:effectLst/>
                <a:ea typeface="Times New Roman" panose="02020603050405020304" pitchFamily="18" charset="0"/>
              </a:rPr>
              <a:t> </a:t>
            </a:r>
            <a:r>
              <a:rPr lang="el-GR" sz="2800" dirty="0">
                <a:solidFill>
                  <a:srgbClr val="000000"/>
                </a:solidFill>
                <a:effectLst/>
                <a:ea typeface="Times New Roman" panose="02020603050405020304" pitchFamily="18" charset="0"/>
                <a:cs typeface="Georgia" panose="02040502050405020303" pitchFamily="18" charset="0"/>
              </a:rPr>
              <a:t>κληρικούς</a:t>
            </a:r>
            <a:r>
              <a:rPr lang="el-GR" sz="2800" dirty="0">
                <a:solidFill>
                  <a:srgbClr val="000000"/>
                </a:solidFill>
                <a:effectLst/>
                <a:ea typeface="Times New Roman" panose="02020603050405020304" pitchFamily="18" charset="0"/>
              </a:rPr>
              <a:t>, </a:t>
            </a:r>
            <a:r>
              <a:rPr lang="el-GR" sz="2800" dirty="0">
                <a:solidFill>
                  <a:srgbClr val="000000"/>
                </a:solidFill>
                <a:effectLst/>
                <a:ea typeface="Times New Roman" panose="02020603050405020304" pitchFamily="18" charset="0"/>
                <a:cs typeface="Georgia" panose="02040502050405020303" pitchFamily="18" charset="0"/>
              </a:rPr>
              <a:t>οι</a:t>
            </a:r>
            <a:r>
              <a:rPr lang="el-GR" sz="2800" dirty="0">
                <a:solidFill>
                  <a:srgbClr val="000000"/>
                </a:solidFill>
                <a:effectLst/>
                <a:ea typeface="Times New Roman" panose="02020603050405020304" pitchFamily="18" charset="0"/>
              </a:rPr>
              <a:t> </a:t>
            </a:r>
            <a:r>
              <a:rPr lang="el-GR" sz="2800" dirty="0">
                <a:solidFill>
                  <a:srgbClr val="000000"/>
                </a:solidFill>
                <a:effectLst/>
                <a:ea typeface="Times New Roman" panose="02020603050405020304" pitchFamily="18" charset="0"/>
                <a:cs typeface="Georgia" panose="02040502050405020303" pitchFamily="18" charset="0"/>
              </a:rPr>
              <a:t>οποίοι</a:t>
            </a:r>
            <a:r>
              <a:rPr lang="el-GR" sz="2800" dirty="0">
                <a:solidFill>
                  <a:srgbClr val="000000"/>
                </a:solidFill>
                <a:effectLst/>
                <a:ea typeface="Times New Roman" panose="02020603050405020304" pitchFamily="18" charset="0"/>
              </a:rPr>
              <a:t> </a:t>
            </a:r>
            <a:r>
              <a:rPr lang="el-GR" sz="2800" dirty="0">
                <a:solidFill>
                  <a:srgbClr val="000000"/>
                </a:solidFill>
                <a:effectLst/>
                <a:ea typeface="Times New Roman" panose="02020603050405020304" pitchFamily="18" charset="0"/>
                <a:cs typeface="Georgia" panose="02040502050405020303" pitchFamily="18" charset="0"/>
              </a:rPr>
              <a:t>διακρίνονταν</a:t>
            </a:r>
            <a:r>
              <a:rPr lang="el-GR" sz="2800" dirty="0">
                <a:solidFill>
                  <a:srgbClr val="000000"/>
                </a:solidFill>
                <a:effectLst/>
                <a:ea typeface="Times New Roman" panose="02020603050405020304" pitchFamily="18" charset="0"/>
              </a:rPr>
              <a:t> </a:t>
            </a:r>
            <a:r>
              <a:rPr lang="el-GR" dirty="0">
                <a:solidFill>
                  <a:srgbClr val="000000"/>
                </a:solidFill>
                <a:ea typeface="Times New Roman" panose="02020603050405020304" pitchFamily="18" charset="0"/>
              </a:rPr>
              <a:t>γ</a:t>
            </a:r>
            <a:r>
              <a:rPr lang="el-GR" sz="2800" dirty="0">
                <a:solidFill>
                  <a:srgbClr val="000000"/>
                </a:solidFill>
                <a:effectLst/>
                <a:ea typeface="Times New Roman" panose="02020603050405020304" pitchFamily="18" charset="0"/>
                <a:cs typeface="Georgia" panose="02040502050405020303" pitchFamily="18" charset="0"/>
              </a:rPr>
              <a:t>ια</a:t>
            </a:r>
            <a:r>
              <a:rPr lang="el-GR" sz="2800" dirty="0">
                <a:solidFill>
                  <a:srgbClr val="000000"/>
                </a:solidFill>
                <a:effectLst/>
                <a:ea typeface="Times New Roman" panose="02020603050405020304" pitchFamily="18" charset="0"/>
              </a:rPr>
              <a:t> </a:t>
            </a:r>
            <a:r>
              <a:rPr lang="el-GR" sz="2800" dirty="0">
                <a:solidFill>
                  <a:srgbClr val="000000"/>
                </a:solidFill>
                <a:effectLst/>
                <a:ea typeface="Times New Roman" panose="02020603050405020304" pitchFamily="18" charset="0"/>
                <a:cs typeface="Georgia" panose="02040502050405020303" pitchFamily="18" charset="0"/>
              </a:rPr>
              <a:t>τις</a:t>
            </a:r>
            <a:r>
              <a:rPr lang="el-GR" sz="2800" dirty="0">
                <a:solidFill>
                  <a:srgbClr val="000000"/>
                </a:solidFill>
                <a:effectLst/>
                <a:ea typeface="Times New Roman" panose="02020603050405020304" pitchFamily="18" charset="0"/>
              </a:rPr>
              <a:t> </a:t>
            </a:r>
            <a:r>
              <a:rPr lang="el-GR" sz="2800" dirty="0">
                <a:solidFill>
                  <a:srgbClr val="000000"/>
                </a:solidFill>
                <a:effectLst/>
                <a:ea typeface="Times New Roman" panose="02020603050405020304" pitchFamily="18" charset="0"/>
                <a:cs typeface="Georgia" panose="02040502050405020303" pitchFamily="18" charset="0"/>
              </a:rPr>
              <a:t>γνώσεις</a:t>
            </a:r>
            <a:r>
              <a:rPr lang="el-GR" sz="2800" dirty="0">
                <a:solidFill>
                  <a:srgbClr val="000000"/>
                </a:solidFill>
                <a:effectLst/>
                <a:ea typeface="Times New Roman" panose="02020603050405020304" pitchFamily="18" charset="0"/>
              </a:rPr>
              <a:t> </a:t>
            </a:r>
            <a:r>
              <a:rPr lang="el-GR" dirty="0">
                <a:solidFill>
                  <a:srgbClr val="000000"/>
                </a:solidFill>
                <a:ea typeface="Times New Roman" panose="02020603050405020304" pitchFamily="18" charset="0"/>
              </a:rPr>
              <a:t>τους</a:t>
            </a:r>
            <a:r>
              <a:rPr lang="el-GR" sz="2800" dirty="0">
                <a:solidFill>
                  <a:srgbClr val="000000"/>
                </a:solidFill>
                <a:effectLst/>
                <a:ea typeface="Times New Roman" panose="02020603050405020304" pitchFamily="18" charset="0"/>
              </a:rPr>
              <a:t> </a:t>
            </a:r>
            <a:r>
              <a:rPr lang="el-GR" dirty="0">
                <a:solidFill>
                  <a:srgbClr val="000000"/>
                </a:solidFill>
                <a:ea typeface="Times New Roman" panose="02020603050405020304" pitchFamily="18" charset="0"/>
              </a:rPr>
              <a:t>σ</a:t>
            </a:r>
            <a:r>
              <a:rPr lang="el-GR" sz="2800" dirty="0">
                <a:solidFill>
                  <a:srgbClr val="000000"/>
                </a:solidFill>
                <a:effectLst/>
                <a:ea typeface="Times New Roman" panose="02020603050405020304" pitchFamily="18" charset="0"/>
                <a:cs typeface="Georgia" panose="02040502050405020303" pitchFamily="18" charset="0"/>
              </a:rPr>
              <a:t>την</a:t>
            </a:r>
            <a:r>
              <a:rPr lang="el-GR" sz="2800" dirty="0">
                <a:solidFill>
                  <a:srgbClr val="000000"/>
                </a:solidFill>
                <a:effectLst/>
                <a:ea typeface="Times New Roman" panose="02020603050405020304" pitchFamily="18" charset="0"/>
              </a:rPr>
              <a:t> </a:t>
            </a:r>
            <a:r>
              <a:rPr lang="el-GR" sz="2800" dirty="0">
                <a:solidFill>
                  <a:srgbClr val="000000"/>
                </a:solidFill>
                <a:effectLst/>
                <a:ea typeface="Times New Roman" panose="02020603050405020304" pitchFamily="18" charset="0"/>
                <a:cs typeface="Georgia" panose="02040502050405020303" pitchFamily="18" charset="0"/>
              </a:rPr>
              <a:t>νομική</a:t>
            </a:r>
            <a:r>
              <a:rPr lang="el-GR" sz="2800" dirty="0">
                <a:solidFill>
                  <a:srgbClr val="000000"/>
                </a:solidFill>
                <a:effectLst/>
                <a:ea typeface="Times New Roman" panose="02020603050405020304" pitchFamily="18" charset="0"/>
              </a:rPr>
              <a:t> </a:t>
            </a:r>
            <a:r>
              <a:rPr lang="el-GR" sz="2800" dirty="0">
                <a:solidFill>
                  <a:srgbClr val="000000"/>
                </a:solidFill>
                <a:effectLst/>
                <a:ea typeface="Times New Roman" panose="02020603050405020304" pitchFamily="18" charset="0"/>
                <a:cs typeface="Georgia" panose="02040502050405020303" pitchFamily="18" charset="0"/>
              </a:rPr>
              <a:t>επιστήμη</a:t>
            </a:r>
            <a:r>
              <a:rPr lang="el-GR" sz="2800" dirty="0">
                <a:solidFill>
                  <a:srgbClr val="000000"/>
                </a:solidFill>
                <a:effectLst/>
                <a:ea typeface="Times New Roman" panose="02020603050405020304" pitchFamily="18" charset="0"/>
              </a:rPr>
              <a:t> </a:t>
            </a:r>
            <a:r>
              <a:rPr lang="el-GR" sz="2800" dirty="0">
                <a:solidFill>
                  <a:srgbClr val="000000"/>
                </a:solidFill>
                <a:effectLst/>
                <a:ea typeface="Times New Roman" panose="02020603050405020304" pitchFamily="18" charset="0"/>
                <a:cs typeface="Georgia" panose="02040502050405020303" pitchFamily="18" charset="0"/>
              </a:rPr>
              <a:t>και</a:t>
            </a:r>
            <a:r>
              <a:rPr lang="el-GR" sz="2800" dirty="0">
                <a:solidFill>
                  <a:srgbClr val="000000"/>
                </a:solidFill>
                <a:effectLst/>
                <a:ea typeface="Times New Roman" panose="02020603050405020304" pitchFamily="18" charset="0"/>
              </a:rPr>
              <a:t> </a:t>
            </a:r>
            <a:r>
              <a:rPr lang="el-GR" sz="2800" dirty="0">
                <a:solidFill>
                  <a:srgbClr val="000000"/>
                </a:solidFill>
                <a:effectLst/>
                <a:ea typeface="Times New Roman" panose="02020603050405020304" pitchFamily="18" charset="0"/>
                <a:cs typeface="Georgia" panose="02040502050405020303" pitchFamily="18" charset="0"/>
              </a:rPr>
              <a:t>τα</a:t>
            </a:r>
            <a:r>
              <a:rPr lang="el-GR" sz="2800" dirty="0">
                <a:solidFill>
                  <a:srgbClr val="000000"/>
                </a:solidFill>
                <a:effectLst/>
                <a:ea typeface="Times New Roman" panose="02020603050405020304" pitchFamily="18" charset="0"/>
              </a:rPr>
              <a:t> </a:t>
            </a:r>
            <a:r>
              <a:rPr lang="el-GR" sz="2800" dirty="0">
                <a:solidFill>
                  <a:srgbClr val="000000"/>
                </a:solidFill>
                <a:effectLst/>
                <a:ea typeface="Times New Roman" panose="02020603050405020304" pitchFamily="18" charset="0"/>
                <a:cs typeface="Georgia" panose="02040502050405020303" pitchFamily="18" charset="0"/>
              </a:rPr>
              <a:t>νομικά</a:t>
            </a:r>
            <a:r>
              <a:rPr lang="el-GR" sz="2800" dirty="0">
                <a:solidFill>
                  <a:srgbClr val="000000"/>
                </a:solidFill>
                <a:effectLst/>
                <a:ea typeface="Times New Roman" panose="02020603050405020304" pitchFamily="18" charset="0"/>
              </a:rPr>
              <a:t> </a:t>
            </a:r>
            <a:r>
              <a:rPr lang="el-GR" sz="2800" dirty="0">
                <a:solidFill>
                  <a:srgbClr val="000000"/>
                </a:solidFill>
                <a:effectLst/>
                <a:ea typeface="Times New Roman" panose="02020603050405020304" pitchFamily="18" charset="0"/>
                <a:cs typeface="Georgia" panose="02040502050405020303" pitchFamily="18" charset="0"/>
              </a:rPr>
              <a:t>θέματα</a:t>
            </a:r>
            <a:r>
              <a:rPr lang="el-GR" sz="2800" dirty="0">
                <a:solidFill>
                  <a:srgbClr val="000000"/>
                </a:solidFill>
                <a:effectLst/>
                <a:ea typeface="Times New Roman" panose="02020603050405020304" pitchFamily="18" charset="0"/>
              </a:rPr>
              <a:t>.</a:t>
            </a:r>
            <a:endParaRPr lang="el-GR" sz="2800" dirty="0">
              <a:solidFill>
                <a:srgbClr val="000000"/>
              </a:solidFill>
              <a:effectLst/>
              <a:ea typeface="Calibri" panose="020F0502020204030204" pitchFamily="34" charset="0"/>
              <a:cs typeface="Times New Roman" panose="02020603050405020304" pitchFamily="18" charset="0"/>
            </a:endParaRPr>
          </a:p>
          <a:p>
            <a:endParaRPr lang="el-GR" dirty="0"/>
          </a:p>
          <a:p>
            <a:endParaRPr lang="el-GR" dirty="0"/>
          </a:p>
        </p:txBody>
      </p:sp>
    </p:spTree>
    <p:extLst>
      <p:ext uri="{BB962C8B-B14F-4D97-AF65-F5344CB8AC3E}">
        <p14:creationId xmlns:p14="http://schemas.microsoft.com/office/powerpoint/2010/main" val="30313559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3E14964-18C1-D60C-3B71-7A017A4E485D}"/>
              </a:ext>
            </a:extLst>
          </p:cNvPr>
          <p:cNvSpPr>
            <a:spLocks noGrp="1"/>
          </p:cNvSpPr>
          <p:nvPr>
            <p:ph type="title"/>
          </p:nvPr>
        </p:nvSpPr>
        <p:spPr>
          <a:xfrm>
            <a:off x="838200" y="18256"/>
            <a:ext cx="10515600" cy="740870"/>
          </a:xfrm>
        </p:spPr>
        <p:txBody>
          <a:bodyPr>
            <a:normAutofit fontScale="90000"/>
          </a:bodyPr>
          <a:lstStyle/>
          <a:p>
            <a:pPr algn="ctr"/>
            <a:r>
              <a:rPr lang="el-GR" b="1" dirty="0"/>
              <a:t>Τα υπόλοιπα </a:t>
            </a:r>
            <a:r>
              <a:rPr lang="el-GR" b="1" dirty="0" err="1"/>
              <a:t>Οφφίκια</a:t>
            </a:r>
            <a:r>
              <a:rPr lang="el-GR" b="1" dirty="0"/>
              <a:t> των πρώτων έξη πεντάδων</a:t>
            </a:r>
            <a:endParaRPr lang="el-GR" dirty="0"/>
          </a:p>
        </p:txBody>
      </p:sp>
      <p:sp>
        <p:nvSpPr>
          <p:cNvPr id="3" name="Θέση περιεχομένου 2">
            <a:extLst>
              <a:ext uri="{FF2B5EF4-FFF2-40B4-BE49-F238E27FC236}">
                <a16:creationId xmlns:a16="http://schemas.microsoft.com/office/drawing/2014/main" id="{F7C113DB-15F5-5152-FA10-ED9F4ED21E94}"/>
              </a:ext>
            </a:extLst>
          </p:cNvPr>
          <p:cNvSpPr>
            <a:spLocks noGrp="1"/>
          </p:cNvSpPr>
          <p:nvPr>
            <p:ph idx="1"/>
          </p:nvPr>
        </p:nvSpPr>
        <p:spPr>
          <a:xfrm>
            <a:off x="0" y="759126"/>
            <a:ext cx="12192000" cy="6098874"/>
          </a:xfrm>
        </p:spPr>
        <p:txBody>
          <a:bodyPr>
            <a:normAutofit fontScale="92500" lnSpcReduction="20000"/>
          </a:bodyPr>
          <a:lstStyle/>
          <a:p>
            <a:r>
              <a:rPr lang="el-GR" dirty="0">
                <a:solidFill>
                  <a:srgbClr val="000000"/>
                </a:solidFill>
                <a:effectLst/>
                <a:ea typeface="Times New Roman" panose="02020603050405020304" pitchFamily="18" charset="0"/>
              </a:rPr>
              <a:t>Ο </a:t>
            </a:r>
            <a:r>
              <a:rPr lang="el-GR" b="1" dirty="0" err="1">
                <a:solidFill>
                  <a:srgbClr val="000000"/>
                </a:solidFill>
                <a:effectLst/>
                <a:ea typeface="Times New Roman" panose="02020603050405020304" pitchFamily="18" charset="0"/>
              </a:rPr>
              <a:t>Ιερομνήμων</a:t>
            </a:r>
            <a:r>
              <a:rPr lang="el-GR" dirty="0">
                <a:solidFill>
                  <a:srgbClr val="000000"/>
                </a:solidFill>
                <a:effectLst/>
                <a:ea typeface="Times New Roman" panose="02020603050405020304" pitchFamily="18" charset="0"/>
              </a:rPr>
              <a:t>, ως </a:t>
            </a:r>
            <a:r>
              <a:rPr lang="el-GR" dirty="0" err="1">
                <a:solidFill>
                  <a:srgbClr val="000000"/>
                </a:solidFill>
                <a:effectLst/>
                <a:ea typeface="Times New Roman" panose="02020603050405020304" pitchFamily="18" charset="0"/>
              </a:rPr>
              <a:t>εκκλησιαστικόν</a:t>
            </a:r>
            <a:r>
              <a:rPr lang="el-GR" dirty="0">
                <a:solidFill>
                  <a:srgbClr val="000000"/>
                </a:solidFill>
                <a:effectLst/>
                <a:ea typeface="Times New Roman" panose="02020603050405020304" pitchFamily="18" charset="0"/>
              </a:rPr>
              <a:t> αξίωμα, απονέμεται από τον Οικουμενικό Πατριάρχη σ’ αυτούς που προσφέρουν ανώτερες υπηρεσίες </a:t>
            </a:r>
            <a:r>
              <a:rPr lang="el-GR" dirty="0">
                <a:solidFill>
                  <a:srgbClr val="000000"/>
                </a:solidFill>
                <a:ea typeface="Times New Roman" panose="02020603050405020304" pitchFamily="18" charset="0"/>
              </a:rPr>
              <a:t>σ</a:t>
            </a:r>
            <a:r>
              <a:rPr lang="el-GR" dirty="0">
                <a:solidFill>
                  <a:srgbClr val="000000"/>
                </a:solidFill>
                <a:effectLst/>
                <a:ea typeface="Times New Roman" panose="02020603050405020304" pitchFamily="18" charset="0"/>
              </a:rPr>
              <a:t>το έργο και την αποστολή της Εκκλησίας. Αυτός είχε </a:t>
            </a:r>
            <a:r>
              <a:rPr lang="el-GR" b="1" dirty="0">
                <a:solidFill>
                  <a:srgbClr val="000000"/>
                </a:solidFill>
                <a:effectLst/>
                <a:ea typeface="Times New Roman" panose="02020603050405020304" pitchFamily="18" charset="0"/>
              </a:rPr>
              <a:t>καθήκοντα Αρχειοφύλακα </a:t>
            </a:r>
            <a:r>
              <a:rPr lang="el-GR" dirty="0">
                <a:solidFill>
                  <a:srgbClr val="000000"/>
                </a:solidFill>
                <a:effectLst/>
                <a:ea typeface="Times New Roman" panose="02020603050405020304" pitchFamily="18" charset="0"/>
              </a:rPr>
              <a:t>και </a:t>
            </a:r>
            <a:r>
              <a:rPr lang="el-GR" b="1" dirty="0" err="1">
                <a:solidFill>
                  <a:srgbClr val="000000"/>
                </a:solidFill>
                <a:effectLst/>
                <a:ea typeface="Times New Roman" panose="02020603050405020304" pitchFamily="18" charset="0"/>
              </a:rPr>
              <a:t>φύλαττε</a:t>
            </a:r>
            <a:r>
              <a:rPr lang="el-GR" b="1" dirty="0">
                <a:solidFill>
                  <a:srgbClr val="000000"/>
                </a:solidFill>
                <a:effectLst/>
                <a:ea typeface="Times New Roman" panose="02020603050405020304" pitchFamily="18" charset="0"/>
              </a:rPr>
              <a:t> τον Κώδικα της Εκκλησίας</a:t>
            </a:r>
            <a:r>
              <a:rPr lang="el-GR" dirty="0">
                <a:solidFill>
                  <a:srgbClr val="000000"/>
                </a:solidFill>
                <a:effectLst/>
                <a:ea typeface="Times New Roman" panose="02020603050405020304" pitchFamily="18" charset="0"/>
              </a:rPr>
              <a:t>, συμμετείχε στην εκλογή του Επισκόπου της περιφέρειάς του, και ως πρεσβύτερος  μπορούσε να εγκαινιάζει νέα Εκκλησία και να </a:t>
            </a:r>
            <a:r>
              <a:rPr lang="el-GR" dirty="0" err="1">
                <a:solidFill>
                  <a:srgbClr val="000000"/>
                </a:solidFill>
                <a:effectLst/>
                <a:ea typeface="Times New Roman" panose="02020603050405020304" pitchFamily="18" charset="0"/>
              </a:rPr>
              <a:t>χειροθετεί</a:t>
            </a:r>
            <a:r>
              <a:rPr lang="el-GR" dirty="0">
                <a:solidFill>
                  <a:srgbClr val="000000"/>
                </a:solidFill>
                <a:effectLst/>
                <a:ea typeface="Times New Roman" panose="02020603050405020304" pitchFamily="18" charset="0"/>
              </a:rPr>
              <a:t> Αναγνώστες.</a:t>
            </a:r>
          </a:p>
          <a:p>
            <a:r>
              <a:rPr lang="el-GR" b="1" dirty="0">
                <a:solidFill>
                  <a:srgbClr val="000000"/>
                </a:solidFill>
                <a:effectLst/>
                <a:ea typeface="Times New Roman" panose="02020603050405020304" pitchFamily="18" charset="0"/>
              </a:rPr>
              <a:t>Ο Διδάσκαλος</a:t>
            </a:r>
            <a:r>
              <a:rPr lang="el-GR" dirty="0">
                <a:solidFill>
                  <a:srgbClr val="000000"/>
                </a:solidFill>
                <a:effectLst/>
                <a:ea typeface="Times New Roman" panose="02020603050405020304" pitchFamily="18" charset="0"/>
              </a:rPr>
              <a:t>. Είναι τίτλος και θεσμός εκκλησιαστικός ο οποίος υπάρχει σε ολόκληρη τη ζωή της Εκκλησίας. Το υπούργημα του Διδασκάλου απαντάται εν τη Καινή Διαθήκη, </a:t>
            </a:r>
            <a:r>
              <a:rPr lang="el-GR" i="1" dirty="0">
                <a:solidFill>
                  <a:srgbClr val="000000"/>
                </a:solidFill>
                <a:effectLst/>
                <a:ea typeface="Times New Roman" panose="02020603050405020304" pitchFamily="18" charset="0"/>
              </a:rPr>
              <a:t>«η πίστις εξ ακοής, η δε ακοή δια ρήματος Θεού» </a:t>
            </a:r>
            <a:r>
              <a:rPr lang="el-GR" dirty="0">
                <a:solidFill>
                  <a:srgbClr val="000000"/>
                </a:solidFill>
                <a:effectLst/>
                <a:ea typeface="Times New Roman" panose="02020603050405020304" pitchFamily="18" charset="0"/>
              </a:rPr>
              <a:t>(</a:t>
            </a:r>
            <a:r>
              <a:rPr lang="el-GR" i="1" dirty="0">
                <a:solidFill>
                  <a:srgbClr val="000000"/>
                </a:solidFill>
                <a:effectLst/>
                <a:ea typeface="Times New Roman" panose="02020603050405020304" pitchFamily="18" charset="0"/>
              </a:rPr>
              <a:t>Α </a:t>
            </a:r>
            <a:r>
              <a:rPr lang="el-GR" i="1" dirty="0" err="1">
                <a:solidFill>
                  <a:srgbClr val="000000"/>
                </a:solidFill>
                <a:effectLst/>
                <a:ea typeface="Times New Roman" panose="02020603050405020304" pitchFamily="18" charset="0"/>
              </a:rPr>
              <a:t>Κορ</a:t>
            </a:r>
            <a:r>
              <a:rPr lang="el-GR" dirty="0">
                <a:solidFill>
                  <a:srgbClr val="000000"/>
                </a:solidFill>
                <a:effectLst/>
                <a:ea typeface="Times New Roman" panose="02020603050405020304" pitchFamily="18" charset="0"/>
              </a:rPr>
              <a:t>. 12, 28). </a:t>
            </a:r>
            <a:r>
              <a:rPr lang="el-GR" dirty="0">
                <a:solidFill>
                  <a:srgbClr val="000000"/>
                </a:solidFill>
                <a:ea typeface="Times New Roman" panose="02020603050405020304" pitchFamily="18" charset="0"/>
              </a:rPr>
              <a:t>Στους</a:t>
            </a:r>
            <a:r>
              <a:rPr lang="el-GR" dirty="0">
                <a:solidFill>
                  <a:srgbClr val="000000"/>
                </a:solidFill>
                <a:effectLst/>
                <a:ea typeface="Times New Roman" panose="02020603050405020304" pitchFamily="18" charset="0"/>
              </a:rPr>
              <a:t> Διδασκάλους </a:t>
            </a:r>
            <a:r>
              <a:rPr lang="el-GR" dirty="0" err="1">
                <a:solidFill>
                  <a:srgbClr val="000000"/>
                </a:solidFill>
                <a:effectLst/>
                <a:ea typeface="Times New Roman" panose="02020603050405020304" pitchFamily="18" charset="0"/>
              </a:rPr>
              <a:t>ανατίθονταν</a:t>
            </a:r>
            <a:r>
              <a:rPr lang="el-GR" dirty="0">
                <a:solidFill>
                  <a:srgbClr val="000000"/>
                </a:solidFill>
                <a:effectLst/>
                <a:ea typeface="Times New Roman" panose="02020603050405020304" pitchFamily="18" charset="0"/>
              </a:rPr>
              <a:t> και η ευθύνη της διδασκαλίας των Κατηχουμένων και η προετοιμασία τους για το ιερό Βάπτισμα. Ο αυτοκράτωρ Αλέξιος Α΄ ο Κομνηνός (1081-1118 μ.Χ.) διόρισε Διδασκάλους στις διάφορες Εκκλησίες στην Κωνσταντινούπολη με την εντολή να διδάσκουν τον λαό και να κηρύττουν πάντοτε την Κυριακή. </a:t>
            </a:r>
          </a:p>
          <a:p>
            <a:r>
              <a:rPr lang="el-GR" dirty="0">
                <a:solidFill>
                  <a:srgbClr val="000000"/>
                </a:solidFill>
                <a:effectLst/>
                <a:ea typeface="Times New Roman" panose="02020603050405020304" pitchFamily="18" charset="0"/>
              </a:rPr>
              <a:t>Ο θεσμός των Διδασκάλων συνεχίζεται </a:t>
            </a:r>
            <a:r>
              <a:rPr lang="el-GR" dirty="0">
                <a:solidFill>
                  <a:srgbClr val="000000"/>
                </a:solidFill>
                <a:ea typeface="Times New Roman" panose="02020603050405020304" pitchFamily="18" charset="0"/>
              </a:rPr>
              <a:t>μέχρι </a:t>
            </a:r>
            <a:r>
              <a:rPr lang="el-GR" dirty="0">
                <a:solidFill>
                  <a:srgbClr val="000000"/>
                </a:solidFill>
                <a:effectLst/>
                <a:ea typeface="Times New Roman" panose="02020603050405020304" pitchFamily="18" charset="0"/>
              </a:rPr>
              <a:t>σήμερα και απονέμεται από τον Οικουμενικό Πατριάρχη </a:t>
            </a:r>
            <a:r>
              <a:rPr lang="el-GR" dirty="0">
                <a:solidFill>
                  <a:srgbClr val="000000"/>
                </a:solidFill>
                <a:ea typeface="Times New Roman" panose="02020603050405020304" pitchFamily="18" charset="0"/>
              </a:rPr>
              <a:t>σε όσους έχουν </a:t>
            </a:r>
            <a:r>
              <a:rPr lang="el-GR" dirty="0">
                <a:solidFill>
                  <a:srgbClr val="000000"/>
                </a:solidFill>
                <a:effectLst/>
                <a:ea typeface="Times New Roman" panose="02020603050405020304" pitchFamily="18" charset="0"/>
              </a:rPr>
              <a:t>διακριθεί </a:t>
            </a:r>
            <a:r>
              <a:rPr lang="el-GR" dirty="0">
                <a:solidFill>
                  <a:srgbClr val="000000"/>
                </a:solidFill>
                <a:ea typeface="Times New Roman" panose="02020603050405020304" pitchFamily="18" charset="0"/>
              </a:rPr>
              <a:t>γ</a:t>
            </a:r>
            <a:r>
              <a:rPr lang="el-GR" dirty="0">
                <a:solidFill>
                  <a:srgbClr val="000000"/>
                </a:solidFill>
                <a:effectLst/>
                <a:ea typeface="Times New Roman" panose="02020603050405020304" pitchFamily="18" charset="0"/>
              </a:rPr>
              <a:t>ια τη θεολογική και γενικά για την παιδεία και την προσφορά τους. Έτσι, έχουμε τον </a:t>
            </a:r>
            <a:r>
              <a:rPr lang="el-GR" u="sng" dirty="0">
                <a:solidFill>
                  <a:srgbClr val="000000"/>
                </a:solidFill>
                <a:effectLst/>
                <a:ea typeface="Times New Roman" panose="02020603050405020304" pitchFamily="18" charset="0"/>
              </a:rPr>
              <a:t>Διδάσκαλο του Ευαγγελίου</a:t>
            </a:r>
            <a:r>
              <a:rPr lang="el-GR" dirty="0">
                <a:solidFill>
                  <a:srgbClr val="000000"/>
                </a:solidFill>
                <a:effectLst/>
                <a:ea typeface="Times New Roman" panose="02020603050405020304" pitchFamily="18" charset="0"/>
              </a:rPr>
              <a:t>, τον </a:t>
            </a:r>
            <a:r>
              <a:rPr lang="el-GR" u="sng" dirty="0">
                <a:solidFill>
                  <a:srgbClr val="000000"/>
                </a:solidFill>
                <a:effectLst/>
                <a:ea typeface="Times New Roman" panose="02020603050405020304" pitchFamily="18" charset="0"/>
              </a:rPr>
              <a:t>Διδάσκαλο του Αποστόλου</a:t>
            </a:r>
            <a:r>
              <a:rPr lang="el-GR" dirty="0">
                <a:solidFill>
                  <a:srgbClr val="000000"/>
                </a:solidFill>
                <a:effectLst/>
                <a:ea typeface="Times New Roman" panose="02020603050405020304" pitchFamily="18" charset="0"/>
              </a:rPr>
              <a:t>, τον </a:t>
            </a:r>
            <a:r>
              <a:rPr lang="el-GR" u="sng" dirty="0">
                <a:solidFill>
                  <a:srgbClr val="000000"/>
                </a:solidFill>
                <a:effectLst/>
                <a:ea typeface="Times New Roman" panose="02020603050405020304" pitchFamily="18" charset="0"/>
              </a:rPr>
              <a:t>Διδάσκαλο του Γένους</a:t>
            </a:r>
            <a:r>
              <a:rPr lang="el-GR" dirty="0">
                <a:solidFill>
                  <a:srgbClr val="000000"/>
                </a:solidFill>
                <a:effectLst/>
                <a:ea typeface="Times New Roman" panose="02020603050405020304" pitchFamily="18" charset="0"/>
              </a:rPr>
              <a:t>, τον </a:t>
            </a:r>
            <a:r>
              <a:rPr lang="el-GR" u="sng" dirty="0">
                <a:solidFill>
                  <a:srgbClr val="000000"/>
                </a:solidFill>
                <a:effectLst/>
                <a:ea typeface="Times New Roman" panose="02020603050405020304" pitchFamily="18" charset="0"/>
              </a:rPr>
              <a:t>Διδάσκαλο της Εκκλησίας</a:t>
            </a:r>
            <a:r>
              <a:rPr lang="el-GR" dirty="0">
                <a:solidFill>
                  <a:srgbClr val="000000"/>
                </a:solidFill>
                <a:effectLst/>
                <a:ea typeface="Times New Roman" panose="02020603050405020304" pitchFamily="18" charset="0"/>
              </a:rPr>
              <a:t>, τον </a:t>
            </a:r>
            <a:r>
              <a:rPr lang="el-GR" u="sng" dirty="0">
                <a:solidFill>
                  <a:srgbClr val="000000"/>
                </a:solidFill>
                <a:effectLst/>
                <a:ea typeface="Times New Roman" panose="02020603050405020304" pitchFamily="18" charset="0"/>
              </a:rPr>
              <a:t>Διδάσκαλο των Ελληνικών Γραμμάτων</a:t>
            </a:r>
            <a:r>
              <a:rPr lang="el-GR" dirty="0">
                <a:solidFill>
                  <a:srgbClr val="000000"/>
                </a:solidFill>
                <a:effectLst/>
                <a:ea typeface="Times New Roman" panose="02020603050405020304" pitchFamily="18" charset="0"/>
              </a:rPr>
              <a:t>, τον </a:t>
            </a:r>
            <a:r>
              <a:rPr lang="el-GR" u="sng" dirty="0">
                <a:solidFill>
                  <a:srgbClr val="000000"/>
                </a:solidFill>
                <a:effectLst/>
                <a:ea typeface="Times New Roman" panose="02020603050405020304" pitchFamily="18" charset="0"/>
              </a:rPr>
              <a:t>Προστάτη των Γραμμάτων</a:t>
            </a:r>
            <a:r>
              <a:rPr lang="el-GR" dirty="0">
                <a:solidFill>
                  <a:srgbClr val="000000"/>
                </a:solidFill>
                <a:effectLst/>
                <a:ea typeface="Times New Roman" panose="02020603050405020304" pitchFamily="18" charset="0"/>
              </a:rPr>
              <a:t>, τον </a:t>
            </a:r>
            <a:r>
              <a:rPr lang="el-GR" u="sng" dirty="0">
                <a:solidFill>
                  <a:srgbClr val="000000"/>
                </a:solidFill>
                <a:effectLst/>
                <a:ea typeface="Times New Roman" panose="02020603050405020304" pitchFamily="18" charset="0"/>
              </a:rPr>
              <a:t>Μουσικοδιδάσκαλο</a:t>
            </a:r>
            <a:r>
              <a:rPr lang="el-GR" dirty="0">
                <a:solidFill>
                  <a:srgbClr val="000000"/>
                </a:solidFill>
                <a:effectLst/>
                <a:ea typeface="Times New Roman" panose="02020603050405020304" pitchFamily="18" charset="0"/>
              </a:rPr>
              <a:t>.</a:t>
            </a:r>
            <a:endParaRPr lang="el-GR" dirty="0">
              <a:effectLst/>
              <a:ea typeface="Times New Roman" panose="02020603050405020304" pitchFamily="18" charset="0"/>
            </a:endParaRPr>
          </a:p>
          <a:p>
            <a:endParaRPr lang="el-GR" dirty="0"/>
          </a:p>
        </p:txBody>
      </p:sp>
    </p:spTree>
    <p:extLst>
      <p:ext uri="{BB962C8B-B14F-4D97-AF65-F5344CB8AC3E}">
        <p14:creationId xmlns:p14="http://schemas.microsoft.com/office/powerpoint/2010/main" val="21602408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5513588-312C-3CD8-DB1B-184B256492CD}"/>
              </a:ext>
            </a:extLst>
          </p:cNvPr>
          <p:cNvSpPr>
            <a:spLocks noGrp="1"/>
          </p:cNvSpPr>
          <p:nvPr>
            <p:ph type="title"/>
          </p:nvPr>
        </p:nvSpPr>
        <p:spPr>
          <a:xfrm>
            <a:off x="838200" y="18255"/>
            <a:ext cx="10515600" cy="732243"/>
          </a:xfrm>
        </p:spPr>
        <p:txBody>
          <a:bodyPr>
            <a:normAutofit fontScale="90000"/>
          </a:bodyPr>
          <a:lstStyle/>
          <a:p>
            <a:pPr algn="ctr"/>
            <a:r>
              <a:rPr lang="el-GR" b="1" dirty="0"/>
              <a:t>Τα υπόλοιπα </a:t>
            </a:r>
            <a:r>
              <a:rPr lang="el-GR" b="1" dirty="0" err="1"/>
              <a:t>Οφφίκια</a:t>
            </a:r>
            <a:r>
              <a:rPr lang="el-GR" b="1" dirty="0"/>
              <a:t> των πρώτων έξη πεντάδων</a:t>
            </a:r>
            <a:endParaRPr lang="el-GR" dirty="0"/>
          </a:p>
        </p:txBody>
      </p:sp>
      <p:sp>
        <p:nvSpPr>
          <p:cNvPr id="3" name="Θέση περιεχομένου 2">
            <a:extLst>
              <a:ext uri="{FF2B5EF4-FFF2-40B4-BE49-F238E27FC236}">
                <a16:creationId xmlns:a16="http://schemas.microsoft.com/office/drawing/2014/main" id="{81841AC1-81C6-967A-0BA1-867DAC632A3D}"/>
              </a:ext>
            </a:extLst>
          </p:cNvPr>
          <p:cNvSpPr>
            <a:spLocks noGrp="1"/>
          </p:cNvSpPr>
          <p:nvPr>
            <p:ph idx="1"/>
          </p:nvPr>
        </p:nvSpPr>
        <p:spPr>
          <a:xfrm>
            <a:off x="0" y="750498"/>
            <a:ext cx="12192000" cy="6107502"/>
          </a:xfrm>
        </p:spPr>
        <p:txBody>
          <a:bodyPr>
            <a:normAutofit fontScale="92500" lnSpcReduction="20000"/>
          </a:bodyPr>
          <a:lstStyle/>
          <a:p>
            <a:r>
              <a:rPr lang="el-GR" dirty="0"/>
              <a:t>Ο τίτλος </a:t>
            </a:r>
            <a:r>
              <a:rPr lang="el-GR" b="1" dirty="0"/>
              <a:t>Έξαρχος</a:t>
            </a:r>
            <a:r>
              <a:rPr lang="el-GR" sz="2800" dirty="0">
                <a:solidFill>
                  <a:srgbClr val="000000"/>
                </a:solidFill>
                <a:effectLst/>
                <a:ea typeface="Times New Roman" panose="02020603050405020304" pitchFamily="18" charset="0"/>
              </a:rPr>
              <a:t> απονέμεται από τον Πατριάρχη σε κληρικούς, και λαϊκούς ακόμη, οι οποίοι αποστέλλονται ως τοποτηρητές ή αντιπρόσωποι για την άσκηση των εκκλησιαστικών και πατριαρχικών δικαίων ή για κάποια άλλη ειδική και εμπιστευτική αποστολή.</a:t>
            </a:r>
          </a:p>
          <a:p>
            <a:r>
              <a:rPr lang="el-GR" dirty="0"/>
              <a:t>Ο </a:t>
            </a:r>
            <a:r>
              <a:rPr lang="el-GR" b="1" dirty="0" err="1"/>
              <a:t>Πριμικήριος</a:t>
            </a:r>
            <a:r>
              <a:rPr lang="el-GR" b="1" dirty="0"/>
              <a:t> </a:t>
            </a:r>
            <a:r>
              <a:rPr lang="el-GR" dirty="0"/>
              <a:t>αρχικά</a:t>
            </a:r>
            <a:r>
              <a:rPr lang="el-GR" sz="2800" dirty="0">
                <a:solidFill>
                  <a:srgbClr val="000000"/>
                </a:solidFill>
                <a:effectLst/>
                <a:ea typeface="Times New Roman" panose="02020603050405020304" pitchFamily="18" charset="0"/>
              </a:rPr>
              <a:t> συνδέεται με τους εκκλησιαστικούς Γραμματείς-Νοταρίους. Στην Εκκλησία ήταν υπεύθυνος για την ιερά μουσική, </a:t>
            </a:r>
            <a:r>
              <a:rPr lang="el-GR" dirty="0">
                <a:solidFill>
                  <a:srgbClr val="000000"/>
                </a:solidFill>
                <a:ea typeface="Times New Roman" panose="02020603050405020304" pitchFamily="18" charset="0"/>
              </a:rPr>
              <a:t>γ</a:t>
            </a:r>
            <a:r>
              <a:rPr lang="el-GR" sz="2800" dirty="0">
                <a:solidFill>
                  <a:srgbClr val="000000"/>
                </a:solidFill>
                <a:effectLst/>
                <a:ea typeface="Times New Roman" panose="02020603050405020304" pitchFamily="18" charset="0"/>
              </a:rPr>
              <a:t>ια τα ιερά Αναγνώσματα τα οποία αναγίγνωσκε στις ιερές Ακολουθίες, όπως και </a:t>
            </a:r>
            <a:r>
              <a:rPr lang="el-GR" dirty="0">
                <a:solidFill>
                  <a:srgbClr val="000000"/>
                </a:solidFill>
                <a:ea typeface="Times New Roman" panose="02020603050405020304" pitchFamily="18" charset="0"/>
              </a:rPr>
              <a:t>για </a:t>
            </a:r>
            <a:r>
              <a:rPr lang="el-GR" sz="2800" dirty="0">
                <a:solidFill>
                  <a:srgbClr val="000000"/>
                </a:solidFill>
                <a:effectLst/>
                <a:ea typeface="Times New Roman" panose="02020603050405020304" pitchFamily="18" charset="0"/>
              </a:rPr>
              <a:t>την εκκλησιαστική τάξη στον ναό. </a:t>
            </a:r>
            <a:r>
              <a:rPr lang="el-GR" dirty="0">
                <a:solidFill>
                  <a:srgbClr val="000000"/>
                </a:solidFill>
                <a:ea typeface="Times New Roman" panose="02020603050405020304" pitchFamily="18" charset="0"/>
              </a:rPr>
              <a:t>Στις</a:t>
            </a:r>
            <a:r>
              <a:rPr lang="el-GR" sz="2800" dirty="0">
                <a:solidFill>
                  <a:srgbClr val="000000"/>
                </a:solidFill>
                <a:effectLst/>
                <a:ea typeface="Times New Roman" panose="02020603050405020304" pitchFamily="18" charset="0"/>
              </a:rPr>
              <a:t> Ακολουθίες, τις μεγάλες εορτές και τελετές ο </a:t>
            </a:r>
            <a:r>
              <a:rPr lang="el-GR" sz="2800" dirty="0" err="1">
                <a:solidFill>
                  <a:srgbClr val="000000"/>
                </a:solidFill>
                <a:effectLst/>
                <a:ea typeface="Times New Roman" panose="02020603050405020304" pitchFamily="18" charset="0"/>
              </a:rPr>
              <a:t>Πριμικήριος</a:t>
            </a:r>
            <a:r>
              <a:rPr lang="el-GR" sz="2800" dirty="0">
                <a:solidFill>
                  <a:srgbClr val="000000"/>
                </a:solidFill>
                <a:effectLst/>
                <a:ea typeface="Times New Roman" panose="02020603050405020304" pitchFamily="18" charset="0"/>
              </a:rPr>
              <a:t> υποδέχονταν τον Αρχιερέα λαμπαδηφορώντας κατά την είσοδό του στον ναό και </a:t>
            </a:r>
            <a:r>
              <a:rPr lang="el-GR" dirty="0">
                <a:solidFill>
                  <a:srgbClr val="000000"/>
                </a:solidFill>
                <a:ea typeface="Times New Roman" panose="02020603050405020304" pitchFamily="18" charset="0"/>
              </a:rPr>
              <a:t>τον α</a:t>
            </a:r>
            <a:r>
              <a:rPr lang="el-GR" sz="2800" dirty="0">
                <a:solidFill>
                  <a:srgbClr val="000000"/>
                </a:solidFill>
                <a:effectLst/>
                <a:ea typeface="Times New Roman" panose="02020603050405020304" pitchFamily="18" charset="0"/>
              </a:rPr>
              <a:t>κολουθούσε. Υπέγραφε, επίσης τα διάφορα δικαιοπρακτικά έγγραφα, όπως και τις ομολογίες πίστεως.</a:t>
            </a:r>
          </a:p>
          <a:p>
            <a:r>
              <a:rPr lang="el-GR" dirty="0"/>
              <a:t>Ο </a:t>
            </a:r>
            <a:r>
              <a:rPr lang="el-GR" b="1" dirty="0" err="1"/>
              <a:t>Δεπουτάτος</a:t>
            </a:r>
            <a:r>
              <a:rPr lang="el-GR" sz="2800" b="1" dirty="0">
                <a:solidFill>
                  <a:srgbClr val="000000"/>
                </a:solidFill>
                <a:effectLst/>
                <a:ea typeface="Times New Roman" panose="02020603050405020304" pitchFamily="18" charset="0"/>
              </a:rPr>
              <a:t> </a:t>
            </a:r>
            <a:r>
              <a:rPr lang="el-GR" sz="2800" dirty="0">
                <a:solidFill>
                  <a:srgbClr val="000000"/>
                </a:solidFill>
                <a:effectLst/>
                <a:ea typeface="Times New Roman" panose="02020603050405020304" pitchFamily="18" charset="0"/>
              </a:rPr>
              <a:t>ήταν πολύτιμος βοηθός του Επισκόπου στο έργο του. </a:t>
            </a:r>
            <a:r>
              <a:rPr lang="el-GR" dirty="0">
                <a:solidFill>
                  <a:srgbClr val="000000"/>
                </a:solidFill>
                <a:ea typeface="Times New Roman" panose="02020603050405020304" pitchFamily="18" charset="0"/>
              </a:rPr>
              <a:t>Στις </a:t>
            </a:r>
            <a:r>
              <a:rPr lang="el-GR" sz="2800" dirty="0">
                <a:solidFill>
                  <a:srgbClr val="000000"/>
                </a:solidFill>
                <a:effectLst/>
                <a:ea typeface="Times New Roman" panose="02020603050405020304" pitchFamily="18" charset="0"/>
              </a:rPr>
              <a:t> ποιμαντορικές επισκέψεις του Αρχιερέως ο </a:t>
            </a:r>
            <a:r>
              <a:rPr lang="el-GR" sz="2800" dirty="0" err="1">
                <a:solidFill>
                  <a:srgbClr val="000000"/>
                </a:solidFill>
                <a:effectLst/>
                <a:ea typeface="Times New Roman" panose="02020603050405020304" pitchFamily="18" charset="0"/>
              </a:rPr>
              <a:t>Δεπουτάτος</a:t>
            </a:r>
            <a:r>
              <a:rPr lang="el-GR" sz="2800" dirty="0">
                <a:solidFill>
                  <a:srgbClr val="000000"/>
                </a:solidFill>
                <a:effectLst/>
                <a:ea typeface="Times New Roman" panose="02020603050405020304" pitchFamily="18" charset="0"/>
              </a:rPr>
              <a:t> προετοίμαζε τον λαό </a:t>
            </a:r>
            <a:r>
              <a:rPr lang="el-GR" dirty="0">
                <a:solidFill>
                  <a:srgbClr val="000000"/>
                </a:solidFill>
                <a:ea typeface="Times New Roman" panose="02020603050405020304" pitchFamily="18" charset="0"/>
              </a:rPr>
              <a:t>γ</a:t>
            </a:r>
            <a:r>
              <a:rPr lang="el-GR" sz="2800" dirty="0">
                <a:solidFill>
                  <a:srgbClr val="000000"/>
                </a:solidFill>
                <a:effectLst/>
                <a:ea typeface="Times New Roman" panose="02020603050405020304" pitchFamily="18" charset="0"/>
              </a:rPr>
              <a:t>ια την επίσκεψή του και προέβαινε στις αναγκαίες προετοιμασίες </a:t>
            </a:r>
            <a:r>
              <a:rPr lang="el-GR" dirty="0">
                <a:solidFill>
                  <a:srgbClr val="000000"/>
                </a:solidFill>
                <a:ea typeface="Times New Roman" panose="02020603050405020304" pitchFamily="18" charset="0"/>
              </a:rPr>
              <a:t>γ</a:t>
            </a:r>
            <a:r>
              <a:rPr lang="el-GR" sz="2800" dirty="0">
                <a:solidFill>
                  <a:srgbClr val="000000"/>
                </a:solidFill>
                <a:effectLst/>
                <a:ea typeface="Times New Roman" panose="02020603050405020304" pitchFamily="18" charset="0"/>
              </a:rPr>
              <a:t>ια την τέλεση των ιερών Ακολουθιών. Κατά την Θεία Λειτουργία προπορεύονταν των ιερέων φέροντας λαμπάδα κατά τις δύο Εισόδους, του Ευαγγελίου, και φορούσε ειδικό μανδύα, χαρακτηριστικό του αξιώματός του. Κατά την στέψη των Βυζαντινών αυτοκρατόρων </a:t>
            </a:r>
            <a:r>
              <a:rPr lang="el-GR" dirty="0">
                <a:solidFill>
                  <a:srgbClr val="000000"/>
                </a:solidFill>
                <a:ea typeface="Times New Roman" panose="02020603050405020304" pitchFamily="18" charset="0"/>
              </a:rPr>
              <a:t>σ</a:t>
            </a:r>
            <a:r>
              <a:rPr lang="el-GR" sz="2800" dirty="0">
                <a:solidFill>
                  <a:srgbClr val="000000"/>
                </a:solidFill>
                <a:effectLst/>
                <a:ea typeface="Times New Roman" panose="02020603050405020304" pitchFamily="18" charset="0"/>
              </a:rPr>
              <a:t>την Αγία Σοφία, τη Μεγάλη Εκκλησία, απονέμονταν σ’ αυτούς από τον Πατριάρχη ο τίτλος του </a:t>
            </a:r>
            <a:r>
              <a:rPr lang="el-GR" sz="2800" dirty="0" err="1">
                <a:solidFill>
                  <a:srgbClr val="000000"/>
                </a:solidFill>
                <a:effectLst/>
                <a:ea typeface="Times New Roman" panose="02020603050405020304" pitchFamily="18" charset="0"/>
              </a:rPr>
              <a:t>Δεπουτάτου</a:t>
            </a:r>
            <a:r>
              <a:rPr lang="el-GR" sz="2800" dirty="0">
                <a:solidFill>
                  <a:srgbClr val="000000"/>
                </a:solidFill>
                <a:effectLst/>
                <a:ea typeface="Times New Roman" panose="02020603050405020304" pitchFamily="18" charset="0"/>
              </a:rPr>
              <a:t> με την έννοια ότι πράττουν αγαθά υπέρ της Εκκλησίας και του λαού.</a:t>
            </a:r>
            <a:endParaRPr lang="el-GR" sz="2800" dirty="0">
              <a:effectLst/>
              <a:ea typeface="Times New Roman" panose="02020603050405020304" pitchFamily="18" charset="0"/>
            </a:endParaRPr>
          </a:p>
          <a:p>
            <a:endParaRPr lang="el-GR" sz="2800" dirty="0">
              <a:solidFill>
                <a:srgbClr val="000000"/>
              </a:solidFill>
              <a:effectLst/>
              <a:ea typeface="Times New Roman" panose="02020603050405020304" pitchFamily="18" charset="0"/>
            </a:endParaRPr>
          </a:p>
          <a:p>
            <a:endParaRPr lang="el-GR" sz="2800" dirty="0">
              <a:effectLst/>
              <a:ea typeface="Times New Roman" panose="02020603050405020304" pitchFamily="18" charset="0"/>
            </a:endParaRPr>
          </a:p>
          <a:p>
            <a:endParaRPr lang="el-GR" dirty="0"/>
          </a:p>
          <a:p>
            <a:endParaRPr lang="el-GR" dirty="0"/>
          </a:p>
        </p:txBody>
      </p:sp>
    </p:spTree>
    <p:extLst>
      <p:ext uri="{BB962C8B-B14F-4D97-AF65-F5344CB8AC3E}">
        <p14:creationId xmlns:p14="http://schemas.microsoft.com/office/powerpoint/2010/main" val="36685394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E60BE50-D220-B38F-CDC0-53292200B09C}"/>
              </a:ext>
            </a:extLst>
          </p:cNvPr>
          <p:cNvSpPr>
            <a:spLocks noGrp="1"/>
          </p:cNvSpPr>
          <p:nvPr>
            <p:ph type="title"/>
          </p:nvPr>
        </p:nvSpPr>
        <p:spPr>
          <a:xfrm>
            <a:off x="838200" y="1"/>
            <a:ext cx="10515600" cy="495299"/>
          </a:xfrm>
        </p:spPr>
        <p:txBody>
          <a:bodyPr>
            <a:normAutofit fontScale="90000"/>
          </a:bodyPr>
          <a:lstStyle/>
          <a:p>
            <a:r>
              <a:rPr lang="el-GR" b="1" dirty="0"/>
              <a:t>Τα υπόλοιπα </a:t>
            </a:r>
            <a:r>
              <a:rPr lang="el-GR" b="1" dirty="0" err="1"/>
              <a:t>Οφφίκια</a:t>
            </a:r>
            <a:r>
              <a:rPr lang="el-GR" b="1" dirty="0"/>
              <a:t> των πρώτων έξη πεντάδων</a:t>
            </a:r>
            <a:endParaRPr lang="el-GR" dirty="0"/>
          </a:p>
        </p:txBody>
      </p:sp>
      <p:sp>
        <p:nvSpPr>
          <p:cNvPr id="3" name="Θέση περιεχομένου 2">
            <a:extLst>
              <a:ext uri="{FF2B5EF4-FFF2-40B4-BE49-F238E27FC236}">
                <a16:creationId xmlns:a16="http://schemas.microsoft.com/office/drawing/2014/main" id="{3B67FAE6-D559-597C-3147-A23EC3ABB1E0}"/>
              </a:ext>
            </a:extLst>
          </p:cNvPr>
          <p:cNvSpPr>
            <a:spLocks noGrp="1"/>
          </p:cNvSpPr>
          <p:nvPr>
            <p:ph idx="1"/>
          </p:nvPr>
        </p:nvSpPr>
        <p:spPr>
          <a:xfrm>
            <a:off x="0" y="390525"/>
            <a:ext cx="12192000" cy="6467475"/>
          </a:xfrm>
        </p:spPr>
        <p:txBody>
          <a:bodyPr>
            <a:normAutofit lnSpcReduction="10000"/>
          </a:bodyPr>
          <a:lstStyle/>
          <a:p>
            <a:r>
              <a:rPr lang="el-GR" sz="2200" dirty="0">
                <a:solidFill>
                  <a:srgbClr val="000000"/>
                </a:solidFill>
                <a:effectLst/>
                <a:ea typeface="Times New Roman" panose="02020603050405020304" pitchFamily="18" charset="0"/>
              </a:rPr>
              <a:t>Ο </a:t>
            </a:r>
            <a:r>
              <a:rPr lang="el-GR" sz="2200" b="1" dirty="0" err="1">
                <a:solidFill>
                  <a:srgbClr val="000000"/>
                </a:solidFill>
                <a:effectLst/>
                <a:ea typeface="Times New Roman" panose="02020603050405020304" pitchFamily="18" charset="0"/>
              </a:rPr>
              <a:t>Ακτουάριος</a:t>
            </a:r>
            <a:r>
              <a:rPr lang="el-GR" sz="2200" dirty="0">
                <a:solidFill>
                  <a:srgbClr val="000000"/>
                </a:solidFill>
                <a:effectLst/>
                <a:ea typeface="Times New Roman" panose="02020603050405020304" pitchFamily="18" charset="0"/>
              </a:rPr>
              <a:t> εμφανίζεται για πρώτη φορά ως αξιωματούχος στην ρωμαϊκή ιστορία κατά τον 5</a:t>
            </a:r>
            <a:r>
              <a:rPr lang="el-GR" sz="2200" baseline="30000" dirty="0">
                <a:solidFill>
                  <a:srgbClr val="000000"/>
                </a:solidFill>
                <a:effectLst/>
                <a:ea typeface="Times New Roman" panose="02020603050405020304" pitchFamily="18" charset="0"/>
              </a:rPr>
              <a:t>ο</a:t>
            </a:r>
            <a:r>
              <a:rPr lang="el-GR" sz="2200" dirty="0">
                <a:solidFill>
                  <a:srgbClr val="000000"/>
                </a:solidFill>
                <a:effectLst/>
                <a:ea typeface="Times New Roman" panose="02020603050405020304" pitchFamily="18" charset="0"/>
              </a:rPr>
              <a:t> αιώνα π.Χ. και είχε την ευθύνη της συλλογής των πράξεων των δημοσίων υπηρεσιών και της καταγραφής των ομιλιών </a:t>
            </a:r>
            <a:r>
              <a:rPr lang="el-GR" sz="2200" dirty="0">
                <a:solidFill>
                  <a:srgbClr val="000000"/>
                </a:solidFill>
                <a:ea typeface="Times New Roman" panose="02020603050405020304" pitchFamily="18" charset="0"/>
              </a:rPr>
              <a:t>σ</a:t>
            </a:r>
            <a:r>
              <a:rPr lang="el-GR" sz="2200" dirty="0">
                <a:solidFill>
                  <a:srgbClr val="000000"/>
                </a:solidFill>
                <a:effectLst/>
                <a:ea typeface="Times New Roman" panose="02020603050405020304" pitchFamily="18" charset="0"/>
              </a:rPr>
              <a:t>την Γερουσία και τα Δικαστήρια. Κατά τον 7</a:t>
            </a:r>
            <a:r>
              <a:rPr lang="el-GR" sz="2200" baseline="30000" dirty="0">
                <a:solidFill>
                  <a:srgbClr val="000000"/>
                </a:solidFill>
                <a:effectLst/>
                <a:ea typeface="Times New Roman" panose="02020603050405020304" pitchFamily="18" charset="0"/>
              </a:rPr>
              <a:t>ο</a:t>
            </a:r>
            <a:r>
              <a:rPr lang="el-GR" sz="2200" dirty="0">
                <a:solidFill>
                  <a:srgbClr val="000000"/>
                </a:solidFill>
                <a:effectLst/>
                <a:ea typeface="Times New Roman" panose="02020603050405020304" pitchFamily="18" charset="0"/>
              </a:rPr>
              <a:t> αιώνα μ.Χ. αναλαμβάνει καθήκοντα </a:t>
            </a:r>
            <a:r>
              <a:rPr lang="el-GR" sz="2200" dirty="0">
                <a:solidFill>
                  <a:srgbClr val="000000"/>
                </a:solidFill>
                <a:ea typeface="Times New Roman" panose="02020603050405020304" pitchFamily="18" charset="0"/>
              </a:rPr>
              <a:t>σ</a:t>
            </a:r>
            <a:r>
              <a:rPr lang="el-GR" sz="2200" dirty="0">
                <a:solidFill>
                  <a:srgbClr val="000000"/>
                </a:solidFill>
                <a:effectLst/>
                <a:ea typeface="Times New Roman" panose="02020603050405020304" pitchFamily="18" charset="0"/>
              </a:rPr>
              <a:t>την οικονομική υπηρεσία του κράτους, ενώ κατά τον 12</a:t>
            </a:r>
            <a:r>
              <a:rPr lang="el-GR" sz="2200" baseline="30000" dirty="0">
                <a:solidFill>
                  <a:srgbClr val="000000"/>
                </a:solidFill>
                <a:effectLst/>
                <a:ea typeface="Times New Roman" panose="02020603050405020304" pitchFamily="18" charset="0"/>
              </a:rPr>
              <a:t>ο</a:t>
            </a:r>
            <a:r>
              <a:rPr lang="el-GR" sz="2200" dirty="0">
                <a:solidFill>
                  <a:srgbClr val="000000"/>
                </a:solidFill>
                <a:effectLst/>
                <a:ea typeface="Times New Roman" panose="02020603050405020304" pitchFamily="18" charset="0"/>
              </a:rPr>
              <a:t> αιώνα μ.Χ. το αξίωμα του </a:t>
            </a:r>
            <a:r>
              <a:rPr lang="el-GR" sz="2200" dirty="0" err="1">
                <a:solidFill>
                  <a:srgbClr val="000000"/>
                </a:solidFill>
                <a:effectLst/>
                <a:ea typeface="Times New Roman" panose="02020603050405020304" pitchFamily="18" charset="0"/>
              </a:rPr>
              <a:t>Ακτουαρίου</a:t>
            </a:r>
            <a:r>
              <a:rPr lang="el-GR" sz="2200" dirty="0">
                <a:solidFill>
                  <a:srgbClr val="000000"/>
                </a:solidFill>
                <a:effectLst/>
                <a:ea typeface="Times New Roman" panose="02020603050405020304" pitchFamily="18" charset="0"/>
              </a:rPr>
              <a:t> δίνονταν ως τίτλος μόνο </a:t>
            </a:r>
            <a:r>
              <a:rPr lang="el-GR" sz="2200" dirty="0">
                <a:solidFill>
                  <a:srgbClr val="000000"/>
                </a:solidFill>
                <a:ea typeface="Times New Roman" panose="02020603050405020304" pitchFamily="18" charset="0"/>
              </a:rPr>
              <a:t>σ</a:t>
            </a:r>
            <a:r>
              <a:rPr lang="el-GR" sz="2200" dirty="0">
                <a:solidFill>
                  <a:srgbClr val="000000"/>
                </a:solidFill>
                <a:effectLst/>
                <a:ea typeface="Times New Roman" panose="02020603050405020304" pitchFamily="18" charset="0"/>
              </a:rPr>
              <a:t>τους </a:t>
            </a:r>
            <a:r>
              <a:rPr lang="el-GR" sz="2200" b="1" dirty="0">
                <a:solidFill>
                  <a:srgbClr val="000000"/>
                </a:solidFill>
                <a:effectLst/>
                <a:ea typeface="Times New Roman" panose="02020603050405020304" pitchFamily="18" charset="0"/>
              </a:rPr>
              <a:t>ειδικούς ιατρούς των ανακτόρων</a:t>
            </a:r>
            <a:r>
              <a:rPr lang="el-GR" sz="2200" dirty="0">
                <a:solidFill>
                  <a:srgbClr val="000000"/>
                </a:solidFill>
                <a:effectLst/>
                <a:ea typeface="Times New Roman" panose="02020603050405020304" pitchFamily="18" charset="0"/>
              </a:rPr>
              <a:t>. Ως θέση και αξίωμα </a:t>
            </a:r>
            <a:r>
              <a:rPr lang="el-GR" sz="2200" dirty="0">
                <a:solidFill>
                  <a:srgbClr val="000000"/>
                </a:solidFill>
                <a:ea typeface="Times New Roman" panose="02020603050405020304" pitchFamily="18" charset="0"/>
              </a:rPr>
              <a:t>β</a:t>
            </a:r>
            <a:r>
              <a:rPr lang="el-GR" sz="2200" dirty="0">
                <a:solidFill>
                  <a:srgbClr val="000000"/>
                </a:solidFill>
                <a:effectLst/>
                <a:ea typeface="Times New Roman" panose="02020603050405020304" pitchFamily="18" charset="0"/>
              </a:rPr>
              <a:t>ρίσκεται, επίσης, και </a:t>
            </a:r>
            <a:r>
              <a:rPr lang="el-GR" sz="2200" dirty="0">
                <a:solidFill>
                  <a:srgbClr val="000000"/>
                </a:solidFill>
                <a:ea typeface="Times New Roman" panose="02020603050405020304" pitchFamily="18" charset="0"/>
              </a:rPr>
              <a:t>σ</a:t>
            </a:r>
            <a:r>
              <a:rPr lang="el-GR" sz="2200" dirty="0">
                <a:solidFill>
                  <a:srgbClr val="000000"/>
                </a:solidFill>
                <a:effectLst/>
                <a:ea typeface="Times New Roman" panose="02020603050405020304" pitchFamily="18" charset="0"/>
              </a:rPr>
              <a:t>την υπηρεσία του Ιπποδρομίου με τον τίτλο «</a:t>
            </a:r>
            <a:r>
              <a:rPr lang="el-GR" sz="2200" dirty="0" err="1">
                <a:solidFill>
                  <a:srgbClr val="000000"/>
                </a:solidFill>
                <a:effectLst/>
                <a:ea typeface="Times New Roman" panose="02020603050405020304" pitchFamily="18" charset="0"/>
              </a:rPr>
              <a:t>Ακτουάριος</a:t>
            </a:r>
            <a:r>
              <a:rPr lang="el-GR" sz="2200" dirty="0">
                <a:solidFill>
                  <a:srgbClr val="000000"/>
                </a:solidFill>
                <a:effectLst/>
                <a:ea typeface="Times New Roman" panose="02020603050405020304" pitchFamily="18" charset="0"/>
              </a:rPr>
              <a:t> του Ιπποδρομίου».</a:t>
            </a:r>
            <a:endParaRPr lang="el-GR" sz="2200" dirty="0"/>
          </a:p>
          <a:p>
            <a:r>
              <a:rPr lang="el-GR" sz="2200" dirty="0">
                <a:solidFill>
                  <a:srgbClr val="000000"/>
                </a:solidFill>
                <a:effectLst/>
                <a:ea typeface="Times New Roman" panose="02020603050405020304" pitchFamily="18" charset="0"/>
              </a:rPr>
              <a:t>Ο </a:t>
            </a:r>
            <a:r>
              <a:rPr lang="el-GR" sz="2200" b="1" dirty="0">
                <a:solidFill>
                  <a:srgbClr val="000000"/>
                </a:solidFill>
                <a:effectLst/>
                <a:ea typeface="Times New Roman" panose="02020603050405020304" pitchFamily="18" charset="0"/>
              </a:rPr>
              <a:t>Διερμηνεύς</a:t>
            </a:r>
            <a:r>
              <a:rPr lang="el-GR" sz="2200" dirty="0">
                <a:solidFill>
                  <a:srgbClr val="000000"/>
                </a:solidFill>
                <a:effectLst/>
                <a:ea typeface="Times New Roman" panose="02020603050405020304" pitchFamily="18" charset="0"/>
              </a:rPr>
              <a:t> ε</a:t>
            </a:r>
            <a:r>
              <a:rPr lang="el-GR" sz="2200" dirty="0">
                <a:solidFill>
                  <a:srgbClr val="222222"/>
                </a:solidFill>
                <a:effectLst/>
                <a:ea typeface="Times New Roman" panose="02020603050405020304" pitchFamily="18" charset="0"/>
                <a:cs typeface="Times New Roman" panose="02020603050405020304" pitchFamily="18" charset="0"/>
              </a:rPr>
              <a:t>ίναι πολιτικό και εκκλησιαστικό αξίωμα στην αρχαία </a:t>
            </a:r>
            <a:r>
              <a:rPr lang="el-GR" sz="2200" dirty="0" err="1">
                <a:solidFill>
                  <a:srgbClr val="222222"/>
                </a:solidFill>
                <a:ea typeface="Times New Roman" panose="02020603050405020304" pitchFamily="18" charset="0"/>
                <a:cs typeface="Times New Roman" panose="02020603050405020304" pitchFamily="18" charset="0"/>
              </a:rPr>
              <a:t>ε</a:t>
            </a:r>
            <a:r>
              <a:rPr lang="el-GR" sz="2200" dirty="0" err="1">
                <a:solidFill>
                  <a:srgbClr val="222222"/>
                </a:solidFill>
                <a:effectLst/>
                <a:ea typeface="Times New Roman" panose="02020603050405020304" pitchFamily="18" charset="0"/>
                <a:cs typeface="Times New Roman" panose="02020603050405020304" pitchFamily="18" charset="0"/>
              </a:rPr>
              <a:t>λληνο</a:t>
            </a:r>
            <a:r>
              <a:rPr lang="el-GR" sz="2200" dirty="0">
                <a:solidFill>
                  <a:srgbClr val="222222"/>
                </a:solidFill>
                <a:effectLst/>
                <a:ea typeface="Times New Roman" panose="02020603050405020304" pitchFamily="18" charset="0"/>
                <a:cs typeface="Times New Roman" panose="02020603050405020304" pitchFamily="18" charset="0"/>
              </a:rPr>
              <a:t>-ρωμαϊκή ιστορία, βυζαντινή αυτοκρατορία και Ορθόδοξη Χριστιανική Εκκλησία. Το αξίωμα αυτό είναι πολύ παλαιό στη ζωή των διαφόρων λαών, αν και με όχι επίσημο χαρακτήρα. Διακρίνεται σε πολλές μορφές. Στην αρχή ο διερμηνέας θεωρείτο ο ερμηνευτής των λογίων του Θεού. Η λέξη διερμηνεύς προέρχεται από το ρήμα "ερμηνεύω", το οποίο έχει διπλή μορφή και σημαίνει: </a:t>
            </a:r>
          </a:p>
          <a:p>
            <a:pPr lvl="1">
              <a:buFont typeface="Wingdings" panose="05000000000000000000" pitchFamily="2" charset="2"/>
              <a:buChar char="v"/>
            </a:pPr>
            <a:r>
              <a:rPr lang="el-GR" sz="2000" dirty="0">
                <a:solidFill>
                  <a:srgbClr val="222222"/>
                </a:solidFill>
                <a:effectLst/>
                <a:ea typeface="Times New Roman" panose="02020603050405020304" pitchFamily="18" charset="0"/>
                <a:cs typeface="Times New Roman" panose="02020603050405020304" pitchFamily="18" charset="0"/>
              </a:rPr>
              <a:t>πρώτο, ότι </a:t>
            </a:r>
            <a:r>
              <a:rPr lang="el-GR" sz="2000" u="sng" dirty="0">
                <a:solidFill>
                  <a:srgbClr val="222222"/>
                </a:solidFill>
                <a:effectLst/>
                <a:ea typeface="Times New Roman" panose="02020603050405020304" pitchFamily="18" charset="0"/>
                <a:cs typeface="Times New Roman" panose="02020603050405020304" pitchFamily="18" charset="0"/>
              </a:rPr>
              <a:t>κάποιος μπορεί να εξηγήσει την έννοια ενός πράγματος</a:t>
            </a:r>
            <a:r>
              <a:rPr lang="el-GR" sz="2000" dirty="0">
                <a:solidFill>
                  <a:srgbClr val="222222"/>
                </a:solidFill>
                <a:effectLst/>
                <a:ea typeface="Times New Roman" panose="02020603050405020304" pitchFamily="18" charset="0"/>
                <a:cs typeface="Times New Roman" panose="02020603050405020304" pitchFamily="18" charset="0"/>
              </a:rPr>
              <a:t>, ή να συλλάβει μέσα από την ατομική του πίστη, την κρίση ή και τις περιστάσεις, το νόημα ενός πράγματος και να δώσει μια ερμηνεία σε αυτό, και </a:t>
            </a:r>
          </a:p>
          <a:p>
            <a:pPr lvl="1">
              <a:buFont typeface="Wingdings" panose="05000000000000000000" pitchFamily="2" charset="2"/>
              <a:buChar char="v"/>
            </a:pPr>
            <a:r>
              <a:rPr lang="el-GR" sz="2000" dirty="0">
                <a:solidFill>
                  <a:srgbClr val="222222"/>
                </a:solidFill>
                <a:effectLst/>
                <a:ea typeface="Times New Roman" panose="02020603050405020304" pitchFamily="18" charset="0"/>
                <a:cs typeface="Times New Roman" panose="02020603050405020304" pitchFamily="18" charset="0"/>
              </a:rPr>
              <a:t>δεύτερο, ο διερμηνεύς </a:t>
            </a:r>
            <a:r>
              <a:rPr lang="el-GR" sz="2000" u="sng" dirty="0">
                <a:solidFill>
                  <a:srgbClr val="222222"/>
                </a:solidFill>
                <a:effectLst/>
                <a:ea typeface="Times New Roman" panose="02020603050405020304" pitchFamily="18" charset="0"/>
                <a:cs typeface="Times New Roman" panose="02020603050405020304" pitchFamily="18" charset="0"/>
              </a:rPr>
              <a:t>μπορεί να εκπροσωπήσει κάτι με την εκτέλεση ενός έργου, ή να ενεργήσει ως διερμηνεύς μεταξύ δύο ή και πλέον ομιλητών διαφόρων γλωσσών</a:t>
            </a:r>
            <a:r>
              <a:rPr lang="el-GR" sz="2000" dirty="0">
                <a:solidFill>
                  <a:srgbClr val="222222"/>
                </a:solidFill>
                <a:effectLst/>
                <a:ea typeface="Times New Roman" panose="02020603050405020304" pitchFamily="18" charset="0"/>
                <a:cs typeface="Times New Roman" panose="02020603050405020304" pitchFamily="18" charset="0"/>
              </a:rPr>
              <a:t>. Οι διερμηνείς ανελάμβαναν την ερμηνεία των διαφόρων συζητήσεων κοινών θεμάτων μαζί με άλλες Εκκλησίες. Ο πρώτος των διερμηνέων </a:t>
            </a:r>
            <a:r>
              <a:rPr lang="el-GR" sz="2000" dirty="0">
                <a:solidFill>
                  <a:srgbClr val="222222"/>
                </a:solidFill>
                <a:ea typeface="Times New Roman" panose="02020603050405020304" pitchFamily="18" charset="0"/>
                <a:cs typeface="Times New Roman" panose="02020603050405020304" pitchFamily="18" charset="0"/>
              </a:rPr>
              <a:t>ονομάζονταν </a:t>
            </a:r>
            <a:r>
              <a:rPr lang="el-GR" sz="2000" dirty="0">
                <a:solidFill>
                  <a:srgbClr val="222222"/>
                </a:solidFill>
                <a:effectLst/>
                <a:ea typeface="Times New Roman" panose="02020603050405020304" pitchFamily="18" charset="0"/>
                <a:cs typeface="Times New Roman" panose="02020603050405020304" pitchFamily="18" charset="0"/>
              </a:rPr>
              <a:t>«Μέγας Διερμηνεύς».</a:t>
            </a:r>
            <a:endParaRPr lang="el-GR" sz="2000" dirty="0"/>
          </a:p>
          <a:p>
            <a:r>
              <a:rPr lang="el-GR" sz="2200" dirty="0"/>
              <a:t>Ο </a:t>
            </a:r>
            <a:r>
              <a:rPr lang="el-GR" sz="2200" b="1" dirty="0" err="1"/>
              <a:t>Αρχιτέκτων</a:t>
            </a:r>
            <a:r>
              <a:rPr lang="el-GR" sz="2200" dirty="0"/>
              <a:t> είναι</a:t>
            </a:r>
            <a:r>
              <a:rPr lang="el-GR" sz="2200" dirty="0">
                <a:solidFill>
                  <a:srgbClr val="222222"/>
                </a:solidFill>
                <a:effectLst/>
                <a:ea typeface="Times New Roman" panose="02020603050405020304" pitchFamily="18" charset="0"/>
                <a:cs typeface="Times New Roman" panose="02020603050405020304" pitchFamily="18" charset="0"/>
              </a:rPr>
              <a:t> </a:t>
            </a:r>
            <a:r>
              <a:rPr lang="el-GR" sz="2200" dirty="0" err="1">
                <a:solidFill>
                  <a:srgbClr val="222222"/>
                </a:solidFill>
                <a:effectLst/>
                <a:ea typeface="Times New Roman" panose="02020603050405020304" pitchFamily="18" charset="0"/>
                <a:cs typeface="Times New Roman" panose="02020603050405020304" pitchFamily="18" charset="0"/>
              </a:rPr>
              <a:t>Οφφίκιο</a:t>
            </a:r>
            <a:r>
              <a:rPr lang="el-GR" sz="2200" dirty="0">
                <a:solidFill>
                  <a:srgbClr val="222222"/>
                </a:solidFill>
                <a:effectLst/>
                <a:ea typeface="Times New Roman" panose="02020603050405020304" pitchFamily="18" charset="0"/>
                <a:cs typeface="Times New Roman" panose="02020603050405020304" pitchFamily="18" charset="0"/>
              </a:rPr>
              <a:t>, που απονέμεται σε αρχιτέκτονες, που υπηρετούν στο Οικουμενικό Πατριαρχείο.</a:t>
            </a:r>
            <a:endParaRPr lang="el-GR" sz="2200" dirty="0"/>
          </a:p>
          <a:p>
            <a:r>
              <a:rPr lang="el-GR" sz="2200" b="1" dirty="0" err="1"/>
              <a:t>Λαοσυντάκτης</a:t>
            </a:r>
            <a:r>
              <a:rPr lang="el-GR" sz="2200" dirty="0"/>
              <a:t>. Ήταν δύο και το έργο τους ήταν να συνάγουν τους Άρχοντες και τον λαό στην Εκκλησία. </a:t>
            </a:r>
          </a:p>
          <a:p>
            <a:endParaRPr lang="el-GR" dirty="0"/>
          </a:p>
        </p:txBody>
      </p:sp>
    </p:spTree>
    <p:extLst>
      <p:ext uri="{BB962C8B-B14F-4D97-AF65-F5344CB8AC3E}">
        <p14:creationId xmlns:p14="http://schemas.microsoft.com/office/powerpoint/2010/main" val="34154354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666758B-3598-0E60-D85E-E2248CFA1E20}"/>
              </a:ext>
            </a:extLst>
          </p:cNvPr>
          <p:cNvSpPr>
            <a:spLocks noGrp="1"/>
          </p:cNvSpPr>
          <p:nvPr>
            <p:ph type="title"/>
          </p:nvPr>
        </p:nvSpPr>
        <p:spPr>
          <a:xfrm>
            <a:off x="838200" y="18256"/>
            <a:ext cx="10515600" cy="896144"/>
          </a:xfrm>
        </p:spPr>
        <p:txBody>
          <a:bodyPr>
            <a:normAutofit fontScale="90000"/>
          </a:bodyPr>
          <a:lstStyle/>
          <a:p>
            <a:pPr algn="ctr"/>
            <a:r>
              <a:rPr lang="el-GR" b="1" dirty="0" err="1"/>
              <a:t>Οφφίκια</a:t>
            </a:r>
            <a:r>
              <a:rPr lang="el-GR" b="1" dirty="0"/>
              <a:t> κληρικών Πατριαρχικής Αυλής</a:t>
            </a:r>
            <a:br>
              <a:rPr lang="el-GR" b="1" dirty="0"/>
            </a:br>
            <a:r>
              <a:rPr lang="el-GR" b="1" dirty="0"/>
              <a:t>Ετυμολογία του όρου </a:t>
            </a:r>
            <a:r>
              <a:rPr lang="el-GR" b="1" dirty="0" err="1"/>
              <a:t>Οφφίκιο</a:t>
            </a:r>
            <a:endParaRPr lang="el-GR" b="1" dirty="0"/>
          </a:p>
        </p:txBody>
      </p:sp>
      <p:sp>
        <p:nvSpPr>
          <p:cNvPr id="3" name="Θέση περιεχομένου 2">
            <a:extLst>
              <a:ext uri="{FF2B5EF4-FFF2-40B4-BE49-F238E27FC236}">
                <a16:creationId xmlns:a16="http://schemas.microsoft.com/office/drawing/2014/main" id="{7479E981-CD55-00DB-E081-5BA9DE852ADD}"/>
              </a:ext>
            </a:extLst>
          </p:cNvPr>
          <p:cNvSpPr>
            <a:spLocks noGrp="1"/>
          </p:cNvSpPr>
          <p:nvPr>
            <p:ph idx="1"/>
          </p:nvPr>
        </p:nvSpPr>
        <p:spPr>
          <a:xfrm>
            <a:off x="0" y="914400"/>
            <a:ext cx="12192000" cy="5943600"/>
          </a:xfrm>
        </p:spPr>
        <p:txBody>
          <a:bodyPr>
            <a:normAutofit fontScale="92500"/>
          </a:bodyPr>
          <a:lstStyle/>
          <a:p>
            <a:r>
              <a:rPr lang="el-GR" dirty="0"/>
              <a:t>Το </a:t>
            </a:r>
            <a:r>
              <a:rPr lang="el-GR" dirty="0" err="1"/>
              <a:t>Οφφίκιο</a:t>
            </a:r>
            <a:r>
              <a:rPr lang="el-GR" dirty="0"/>
              <a:t> προέρχεται από την </a:t>
            </a:r>
            <a:r>
              <a:rPr lang="el-GR" b="1" dirty="0"/>
              <a:t>λατινική λέξη «</a:t>
            </a:r>
            <a:r>
              <a:rPr lang="en-GB" b="1" dirty="0"/>
              <a:t>Officium</a:t>
            </a:r>
            <a:r>
              <a:rPr lang="el-GR" b="1" dirty="0"/>
              <a:t>» </a:t>
            </a:r>
            <a:r>
              <a:rPr lang="el-GR" dirty="0"/>
              <a:t>και σημαίνει το τιμητικό αξίωμα, τον τίτλο τιμής ή ακόμη και την υπηρεσία. Ο όρος χρησιμοποιήθηκε από τους Βυζαντινούς, οι οποίοι απέδιδαν πραγματική αξία στον όρο, δηλώνοντας κατ’ αυτόν τον τρόπο το στρατιωτικό, πολιτικό και εκκλησιαστικό αξίωμα. </a:t>
            </a:r>
          </a:p>
          <a:p>
            <a:r>
              <a:rPr lang="el-GR" dirty="0"/>
              <a:t>Ο όρος </a:t>
            </a:r>
            <a:r>
              <a:rPr lang="el-GR" b="1" dirty="0" err="1"/>
              <a:t>Οφφίκιο</a:t>
            </a:r>
            <a:r>
              <a:rPr lang="el-GR" dirty="0"/>
              <a:t> ή </a:t>
            </a:r>
            <a:r>
              <a:rPr lang="el-GR" b="1" dirty="0" err="1"/>
              <a:t>Αρχοντίκιο</a:t>
            </a:r>
            <a:r>
              <a:rPr lang="el-GR" dirty="0"/>
              <a:t>, όπως αλλιώς λεγόταν στην εκκλησιαστική χρήση του, αποδίδονταν στα μέλη της Πατριαρχικής Αυλής, χωρίς να περιορίζεται μόνο στους κληρικούς ή μόνο στους μοναχούς. Ο Ιωάννης Ζωναράς στην ερμηνεία του στον ζ΄ κανόνα της ΣΤ΄ Οικουμενικής Συνόδου κάνει λόγο για τα </a:t>
            </a:r>
            <a:r>
              <a:rPr lang="el-GR" dirty="0" err="1"/>
              <a:t>Οφφίκια</a:t>
            </a:r>
            <a:r>
              <a:rPr lang="el-GR" dirty="0"/>
              <a:t> και </a:t>
            </a:r>
            <a:r>
              <a:rPr lang="el-GR" dirty="0" err="1"/>
              <a:t>Αρχοντίκια</a:t>
            </a:r>
            <a:r>
              <a:rPr lang="el-GR" dirty="0"/>
              <a:t>.</a:t>
            </a:r>
          </a:p>
          <a:p>
            <a:r>
              <a:rPr lang="el-GR" dirty="0"/>
              <a:t>Δεν είναι γνωστό ποια περίοδο εισήλθαν τα </a:t>
            </a:r>
            <a:r>
              <a:rPr lang="el-GR" dirty="0" err="1"/>
              <a:t>Οφφίκια</a:t>
            </a:r>
            <a:r>
              <a:rPr lang="el-GR" dirty="0"/>
              <a:t> στην εκκλησιαστική διοίκηση, αλλά δεν είναι πολύ παλιά, πλην το </a:t>
            </a:r>
            <a:r>
              <a:rPr lang="el-GR" dirty="0" err="1"/>
              <a:t>Οφφίκιο</a:t>
            </a:r>
            <a:r>
              <a:rPr lang="el-GR" dirty="0"/>
              <a:t> του αρχιδιακόνου, που ανάγεται χρονικά στον 3</a:t>
            </a:r>
            <a:r>
              <a:rPr lang="el-GR" baseline="30000" dirty="0"/>
              <a:t>ο</a:t>
            </a:r>
            <a:r>
              <a:rPr lang="el-GR" dirty="0"/>
              <a:t> αιώνα. Τα άτομα στα οποία δίνονταν τα </a:t>
            </a:r>
            <a:r>
              <a:rPr lang="el-GR" dirty="0" err="1"/>
              <a:t>Οφφίκια</a:t>
            </a:r>
            <a:r>
              <a:rPr lang="el-GR" dirty="0"/>
              <a:t> ονομάζονταν </a:t>
            </a:r>
            <a:r>
              <a:rPr lang="el-GR" u="sng" dirty="0" err="1"/>
              <a:t>Οφφικίαλοι</a:t>
            </a:r>
            <a:r>
              <a:rPr lang="el-GR" dirty="0"/>
              <a:t> ή </a:t>
            </a:r>
            <a:r>
              <a:rPr lang="el-GR" u="sng" dirty="0" err="1"/>
              <a:t>Οφφικιούχοι</a:t>
            </a:r>
            <a:r>
              <a:rPr lang="el-GR" dirty="0"/>
              <a:t>, καθώς επίσης </a:t>
            </a:r>
            <a:r>
              <a:rPr lang="el-GR" u="sng" dirty="0"/>
              <a:t>Αξιωματικοί της Επισκοπής </a:t>
            </a:r>
            <a:r>
              <a:rPr lang="el-GR" dirty="0"/>
              <a:t>ή </a:t>
            </a:r>
            <a:r>
              <a:rPr lang="el-GR" u="sng" dirty="0"/>
              <a:t>Άρχοντες Εκκλησιαστικοί</a:t>
            </a:r>
            <a:r>
              <a:rPr lang="el-GR"/>
              <a:t>. </a:t>
            </a:r>
          </a:p>
          <a:p>
            <a:r>
              <a:rPr lang="el-GR"/>
              <a:t>Τα </a:t>
            </a:r>
            <a:r>
              <a:rPr lang="el-GR" dirty="0"/>
              <a:t>ονόματα των </a:t>
            </a:r>
            <a:r>
              <a:rPr lang="el-GR" dirty="0" err="1"/>
              <a:t>Οφφικίων</a:t>
            </a:r>
            <a:r>
              <a:rPr lang="el-GR" dirty="0"/>
              <a:t> είναι ενδεικτικά του διακονήματος που τους έχει αναθέσει η Εκκλησία δια του </a:t>
            </a:r>
            <a:r>
              <a:rPr lang="el-GR" dirty="0" err="1"/>
              <a:t>Μητροπολίτου</a:t>
            </a:r>
            <a:r>
              <a:rPr lang="el-GR" dirty="0"/>
              <a:t>. </a:t>
            </a:r>
          </a:p>
        </p:txBody>
      </p:sp>
    </p:spTree>
    <p:extLst>
      <p:ext uri="{BB962C8B-B14F-4D97-AF65-F5344CB8AC3E}">
        <p14:creationId xmlns:p14="http://schemas.microsoft.com/office/powerpoint/2010/main" val="36551787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DDF017D-B7CA-D0C1-701E-F574A222254C}"/>
              </a:ext>
            </a:extLst>
          </p:cNvPr>
          <p:cNvSpPr>
            <a:spLocks noGrp="1"/>
          </p:cNvSpPr>
          <p:nvPr>
            <p:ph type="title"/>
          </p:nvPr>
        </p:nvSpPr>
        <p:spPr>
          <a:xfrm>
            <a:off x="838200" y="18256"/>
            <a:ext cx="10515600" cy="662782"/>
          </a:xfrm>
        </p:spPr>
        <p:txBody>
          <a:bodyPr>
            <a:normAutofit fontScale="90000"/>
          </a:bodyPr>
          <a:lstStyle/>
          <a:p>
            <a:pPr algn="ctr"/>
            <a:r>
              <a:rPr lang="el-GR" sz="4400" b="1" dirty="0"/>
              <a:t>Προσαγορεύσεις Λαϊκών </a:t>
            </a:r>
            <a:r>
              <a:rPr lang="el-GR" sz="4400" b="1" dirty="0" err="1"/>
              <a:t>Οφφικιούχων</a:t>
            </a:r>
            <a:endParaRPr lang="el-GR" dirty="0"/>
          </a:p>
        </p:txBody>
      </p:sp>
      <p:sp>
        <p:nvSpPr>
          <p:cNvPr id="3" name="Θέση περιεχομένου 2">
            <a:extLst>
              <a:ext uri="{FF2B5EF4-FFF2-40B4-BE49-F238E27FC236}">
                <a16:creationId xmlns:a16="http://schemas.microsoft.com/office/drawing/2014/main" id="{699F7D0D-EBFD-F12B-12A8-6E6F551CEAAC}"/>
              </a:ext>
            </a:extLst>
          </p:cNvPr>
          <p:cNvSpPr>
            <a:spLocks noGrp="1"/>
          </p:cNvSpPr>
          <p:nvPr>
            <p:ph idx="1"/>
          </p:nvPr>
        </p:nvSpPr>
        <p:spPr>
          <a:xfrm>
            <a:off x="0" y="531662"/>
            <a:ext cx="12192000" cy="6308082"/>
          </a:xfrm>
        </p:spPr>
        <p:txBody>
          <a:bodyPr>
            <a:normAutofit fontScale="92500" lnSpcReduction="20000"/>
          </a:bodyPr>
          <a:lstStyle/>
          <a:p>
            <a:r>
              <a:rPr lang="el-GR" dirty="0"/>
              <a:t>Υπάρχουν τίτλοι και αξιώματα τα οποία παραχωρούνται σε λαϊκούς από τον Οικουμενικό Πατριάρχη, γεγονός που ισχύει μέχρι και σήμερα. Τα Εκκλησιαστικά </a:t>
            </a:r>
            <a:r>
              <a:rPr lang="el-GR" dirty="0" err="1"/>
              <a:t>Οφφίκια</a:t>
            </a:r>
            <a:r>
              <a:rPr lang="el-GR" dirty="0"/>
              <a:t> απονέμονται σε πρόσωπα που αφιερώνουν περισσότερο χρόνο και περιττή ζέση σε υπηρεσίες που ο καθένας κλήθηκε να διακονήσει. Η προαγωγή σε ένα Εκκλησιαστικό αξίωμα είναι αποτέλεσμα της αυταπάρνησης και της αφοσίωσης στη Μητέρα Εκκλησία, το οποίο συναντούμε σε όλη τη μακραίωνη ιστορία του Οικουμενικού Πατριαρχείου μέχρι και σήμερα. </a:t>
            </a:r>
          </a:p>
          <a:p>
            <a:r>
              <a:rPr lang="el-GR" dirty="0"/>
              <a:t>Τα </a:t>
            </a:r>
            <a:r>
              <a:rPr lang="el-GR" dirty="0" err="1"/>
              <a:t>Οφφίκια</a:t>
            </a:r>
            <a:r>
              <a:rPr lang="el-GR" dirty="0"/>
              <a:t> μοιάζουν πολύ με τα αξιώματα που συναντώνται στην αυτοκρατορική αυλή και διακρίνονται σε πεντάδες. Οι πρώτες έξη είναι οι ακόλουθες:</a:t>
            </a:r>
          </a:p>
          <a:p>
            <a:r>
              <a:rPr lang="el-GR" b="1" dirty="0"/>
              <a:t>Α΄ </a:t>
            </a:r>
            <a:r>
              <a:rPr lang="el-GR" b="1" dirty="0" err="1"/>
              <a:t>Πεντάς</a:t>
            </a:r>
            <a:r>
              <a:rPr lang="el-GR" dirty="0"/>
              <a:t>: Μ. Λογοθέτης – Μ. </a:t>
            </a:r>
            <a:r>
              <a:rPr lang="el-GR" dirty="0" err="1"/>
              <a:t>Ρήτωρ</a:t>
            </a:r>
            <a:r>
              <a:rPr lang="el-GR" dirty="0"/>
              <a:t> – Μ. </a:t>
            </a:r>
            <a:r>
              <a:rPr lang="el-GR" dirty="0" err="1"/>
              <a:t>Χαρτοφύλαξ</a:t>
            </a:r>
            <a:r>
              <a:rPr lang="el-GR" dirty="0"/>
              <a:t> – Μ. </a:t>
            </a:r>
            <a:r>
              <a:rPr lang="el-GR" dirty="0" err="1"/>
              <a:t>Πρωτέκδικος</a:t>
            </a:r>
            <a:r>
              <a:rPr lang="el-GR" dirty="0"/>
              <a:t> – Μ. </a:t>
            </a:r>
            <a:r>
              <a:rPr lang="el-GR" dirty="0" err="1"/>
              <a:t>Ρεφενδάριος</a:t>
            </a:r>
            <a:endParaRPr lang="el-GR" dirty="0"/>
          </a:p>
          <a:p>
            <a:r>
              <a:rPr lang="el-GR" b="1" dirty="0"/>
              <a:t>Β΄ </a:t>
            </a:r>
            <a:r>
              <a:rPr lang="el-GR" b="1" dirty="0" err="1"/>
              <a:t>Πεντάς</a:t>
            </a:r>
            <a:r>
              <a:rPr lang="el-GR" dirty="0"/>
              <a:t>: Μ. Πρωτονοτάριος – Μ. </a:t>
            </a:r>
            <a:r>
              <a:rPr lang="el-GR" dirty="0" err="1"/>
              <a:t>Υπομνηματογράφος</a:t>
            </a:r>
            <a:r>
              <a:rPr lang="el-GR" dirty="0"/>
              <a:t> – Μ. </a:t>
            </a:r>
            <a:r>
              <a:rPr lang="el-GR" dirty="0" err="1"/>
              <a:t>Δικαιοφύλαξ</a:t>
            </a:r>
            <a:r>
              <a:rPr lang="el-GR" dirty="0"/>
              <a:t> – Μυρεψός – Μ. </a:t>
            </a:r>
            <a:r>
              <a:rPr lang="el-GR" dirty="0" err="1"/>
              <a:t>Ιερομνήμων</a:t>
            </a:r>
            <a:endParaRPr lang="el-GR" dirty="0"/>
          </a:p>
          <a:p>
            <a:r>
              <a:rPr lang="el-GR" b="1" dirty="0"/>
              <a:t>Γ΄ </a:t>
            </a:r>
            <a:r>
              <a:rPr lang="el-GR" b="1" dirty="0" err="1"/>
              <a:t>Πεντάς</a:t>
            </a:r>
            <a:r>
              <a:rPr lang="el-GR" dirty="0"/>
              <a:t>: Μ. </a:t>
            </a:r>
            <a:r>
              <a:rPr lang="el-GR" dirty="0" err="1"/>
              <a:t>Νομοφύλαξ</a:t>
            </a:r>
            <a:r>
              <a:rPr lang="el-GR" dirty="0"/>
              <a:t> – Διδάσκαλος του Ευαγγελίου – Διδάσκαλος του Γένους – </a:t>
            </a:r>
            <a:r>
              <a:rPr lang="el-GR" dirty="0" err="1"/>
              <a:t>Ορφανοτρόφος</a:t>
            </a:r>
            <a:r>
              <a:rPr lang="el-GR" dirty="0"/>
              <a:t> – </a:t>
            </a:r>
            <a:r>
              <a:rPr lang="el-GR" dirty="0" err="1"/>
              <a:t>Ακτουάριος</a:t>
            </a:r>
            <a:endParaRPr lang="el-GR" dirty="0"/>
          </a:p>
          <a:p>
            <a:r>
              <a:rPr lang="el-GR" b="1" dirty="0"/>
              <a:t>Δ΄ </a:t>
            </a:r>
            <a:r>
              <a:rPr lang="el-GR" b="1" dirty="0" err="1"/>
              <a:t>Πεντάς</a:t>
            </a:r>
            <a:r>
              <a:rPr lang="el-GR" dirty="0"/>
              <a:t>: Νοτάριος – </a:t>
            </a:r>
            <a:r>
              <a:rPr lang="el-GR" dirty="0" err="1"/>
              <a:t>Έκδικος</a:t>
            </a:r>
            <a:r>
              <a:rPr lang="el-GR" dirty="0"/>
              <a:t> – Διερμηνεύς – </a:t>
            </a:r>
            <a:r>
              <a:rPr lang="el-GR" dirty="0" err="1"/>
              <a:t>Χαρτουλάριος</a:t>
            </a:r>
            <a:r>
              <a:rPr lang="el-GR" dirty="0"/>
              <a:t> – </a:t>
            </a:r>
            <a:r>
              <a:rPr lang="el-GR" dirty="0" err="1"/>
              <a:t>Πριμικήριος</a:t>
            </a:r>
            <a:r>
              <a:rPr lang="el-GR" dirty="0"/>
              <a:t> </a:t>
            </a:r>
          </a:p>
          <a:p>
            <a:r>
              <a:rPr lang="el-GR" b="1" dirty="0"/>
              <a:t>Ε΄ </a:t>
            </a:r>
            <a:r>
              <a:rPr lang="el-GR" b="1" dirty="0" err="1"/>
              <a:t>Πεντάς</a:t>
            </a:r>
            <a:r>
              <a:rPr lang="el-GR" dirty="0"/>
              <a:t>: Μουσικοδιδάσκαλος – Πρωτοψάλτης – Λαμπαδάριος – Α΄ </a:t>
            </a:r>
            <a:r>
              <a:rPr lang="el-GR" dirty="0" err="1"/>
              <a:t>Δομέστιχος</a:t>
            </a:r>
            <a:r>
              <a:rPr lang="el-GR" dirty="0"/>
              <a:t> – Β΄ </a:t>
            </a:r>
            <a:r>
              <a:rPr lang="el-GR" dirty="0" err="1"/>
              <a:t>Δομέστιχος</a:t>
            </a:r>
            <a:endParaRPr lang="el-GR" dirty="0"/>
          </a:p>
          <a:p>
            <a:r>
              <a:rPr lang="el-GR" b="1" dirty="0"/>
              <a:t>ΣΤ΄ </a:t>
            </a:r>
            <a:r>
              <a:rPr lang="el-GR" b="1" dirty="0" err="1"/>
              <a:t>Πεντάς</a:t>
            </a:r>
            <a:r>
              <a:rPr lang="el-GR" dirty="0"/>
              <a:t>: Έξαρχος – </a:t>
            </a:r>
            <a:r>
              <a:rPr lang="el-GR" dirty="0" err="1"/>
              <a:t>Αρχιτέκτων</a:t>
            </a:r>
            <a:r>
              <a:rPr lang="el-GR" dirty="0"/>
              <a:t> – </a:t>
            </a:r>
            <a:r>
              <a:rPr lang="el-GR" dirty="0" err="1"/>
              <a:t>Καστρίνσιος</a:t>
            </a:r>
            <a:r>
              <a:rPr lang="el-GR" dirty="0"/>
              <a:t> – </a:t>
            </a:r>
            <a:r>
              <a:rPr lang="el-GR" dirty="0" err="1"/>
              <a:t>Δεπουτάτος</a:t>
            </a:r>
            <a:r>
              <a:rPr lang="el-GR" dirty="0"/>
              <a:t> – </a:t>
            </a:r>
            <a:r>
              <a:rPr lang="el-GR" dirty="0" err="1"/>
              <a:t>Λαοσυντάκτης</a:t>
            </a:r>
            <a:r>
              <a:rPr lang="el-GR" dirty="0"/>
              <a:t> </a:t>
            </a:r>
          </a:p>
          <a:p>
            <a:endParaRPr lang="el-GR" dirty="0"/>
          </a:p>
        </p:txBody>
      </p:sp>
    </p:spTree>
    <p:extLst>
      <p:ext uri="{BB962C8B-B14F-4D97-AF65-F5344CB8AC3E}">
        <p14:creationId xmlns:p14="http://schemas.microsoft.com/office/powerpoint/2010/main" val="2382445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4E5B3BC-0F6A-B51F-FEE8-94CFC1B1DE6D}"/>
              </a:ext>
            </a:extLst>
          </p:cNvPr>
          <p:cNvSpPr>
            <a:spLocks noGrp="1"/>
          </p:cNvSpPr>
          <p:nvPr>
            <p:ph type="title"/>
          </p:nvPr>
        </p:nvSpPr>
        <p:spPr>
          <a:xfrm>
            <a:off x="0" y="18255"/>
            <a:ext cx="12192000" cy="1085925"/>
          </a:xfrm>
        </p:spPr>
        <p:txBody>
          <a:bodyPr>
            <a:normAutofit fontScale="90000"/>
          </a:bodyPr>
          <a:lstStyle/>
          <a:p>
            <a:pPr algn="ctr"/>
            <a:r>
              <a:rPr lang="el-GR" b="1" dirty="0" err="1"/>
              <a:t>Οφφίκια</a:t>
            </a:r>
            <a:r>
              <a:rPr lang="el-GR" b="1" dirty="0"/>
              <a:t> κληρικών Πατριαρχικής Αυλής</a:t>
            </a:r>
            <a:br>
              <a:rPr lang="el-GR" b="1" dirty="0"/>
            </a:br>
            <a:r>
              <a:rPr lang="el-GR" b="1" dirty="0"/>
              <a:t>Ο όρος Μέγας στην Πατριαρχική Αυλή</a:t>
            </a:r>
            <a:endParaRPr lang="el-GR" dirty="0"/>
          </a:p>
        </p:txBody>
      </p:sp>
      <p:sp>
        <p:nvSpPr>
          <p:cNvPr id="3" name="Θέση περιεχομένου 2">
            <a:extLst>
              <a:ext uri="{FF2B5EF4-FFF2-40B4-BE49-F238E27FC236}">
                <a16:creationId xmlns:a16="http://schemas.microsoft.com/office/drawing/2014/main" id="{9A4764F4-6600-3A2E-C7BB-9250CED93D77}"/>
              </a:ext>
            </a:extLst>
          </p:cNvPr>
          <p:cNvSpPr>
            <a:spLocks noGrp="1"/>
          </p:cNvSpPr>
          <p:nvPr>
            <p:ph idx="1"/>
          </p:nvPr>
        </p:nvSpPr>
        <p:spPr>
          <a:xfrm>
            <a:off x="0" y="1190445"/>
            <a:ext cx="12192000" cy="5649300"/>
          </a:xfrm>
        </p:spPr>
        <p:txBody>
          <a:bodyPr>
            <a:normAutofit fontScale="85000" lnSpcReduction="20000"/>
          </a:bodyPr>
          <a:lstStyle/>
          <a:p>
            <a:r>
              <a:rPr lang="el-GR" dirty="0"/>
              <a:t>Η σειρά των </a:t>
            </a:r>
            <a:r>
              <a:rPr lang="el-GR" dirty="0" err="1"/>
              <a:t>Οφφικίων</a:t>
            </a:r>
            <a:r>
              <a:rPr lang="el-GR" dirty="0"/>
              <a:t>, δεν ήταν αυστηρά καθορισμένη από την αρχή, γι’ αυτό και υπάρχει μεγάλη ασυμφωνία των κωδίκων στην καταγραφή τους. Φαίνεται πως η αυξομείωση της θέσης ενός </a:t>
            </a:r>
            <a:r>
              <a:rPr lang="el-GR" dirty="0" err="1"/>
              <a:t>Οφφικίου</a:t>
            </a:r>
            <a:r>
              <a:rPr lang="el-GR" dirty="0"/>
              <a:t> οφείλονταν στη βούληση του κάθε αυτοκράτορα ή του Πατριάρχη, ανάλογα με την χρησιμότητα και την αναγκαιότητα του αξιώματος. </a:t>
            </a:r>
          </a:p>
          <a:p>
            <a:r>
              <a:rPr lang="el-GR" dirty="0"/>
              <a:t>Τον τίτλο του Μέγα έφερε στο κάθε </a:t>
            </a:r>
            <a:r>
              <a:rPr lang="el-GR" dirty="0" err="1"/>
              <a:t>Οφφίκιο</a:t>
            </a:r>
            <a:r>
              <a:rPr lang="el-GR" dirty="0"/>
              <a:t> ένας και μοναδικός, εργαζόμενος στην Εκκλησία κληρικός. Η χρήση του όρου Μέγας ήταν προνόμιο μόνο της Μεγάλης του Χριστού Εκκλησίας, και κανένα από τα </a:t>
            </a:r>
            <a:r>
              <a:rPr lang="el-GR" dirty="0" err="1"/>
              <a:t>Παλαίφατα</a:t>
            </a:r>
            <a:r>
              <a:rPr lang="el-GR" dirty="0"/>
              <a:t> Πατριαρχεία της Μέσης Ανατολής δεν είχε το δικαίωμα να ονομάσει με τον όρο αυτό τα </a:t>
            </a:r>
            <a:r>
              <a:rPr lang="el-GR" dirty="0" err="1"/>
              <a:t>Οφφίκια</a:t>
            </a:r>
            <a:r>
              <a:rPr lang="el-GR" dirty="0"/>
              <a:t> που απένειμε στους συνεργάτες του. Ο τίτλος Μέγας Αρχιμανδρίτης, Μέγας </a:t>
            </a:r>
            <a:r>
              <a:rPr lang="el-GR" dirty="0" err="1"/>
              <a:t>Σύγκελλος</a:t>
            </a:r>
            <a:r>
              <a:rPr lang="el-GR" dirty="0"/>
              <a:t> και τα υπόλοιπα που παρατίθενται στη συνέχεια υπάρχουν για όλη την Ορθοδοξία μόνο στο Φανάρι.</a:t>
            </a:r>
          </a:p>
          <a:p>
            <a:r>
              <a:rPr lang="el-GR" dirty="0"/>
              <a:t>Μετά την Άλωσης της Πόλης το 1453, το Οικουμενικό Πατριαρχείο αναλαμβάνει την εκπροσώπηση και προστασία των ορθοδόξων χριστιανών, απέναντι στην εξουσία της Οθωμανικής αυτοκρατορίας, λειτουργεί ως κράτος εν </a:t>
            </a:r>
            <a:r>
              <a:rPr lang="el-GR" dirty="0" err="1"/>
              <a:t>κράτει</a:t>
            </a:r>
            <a:r>
              <a:rPr lang="el-GR" dirty="0"/>
              <a:t> και πετυχαίνει συμφωνίες των προνομίων του. Για να ανταπεξέλθει στον αγώνα του χρησιμοποιεί </a:t>
            </a:r>
            <a:r>
              <a:rPr lang="el-GR" dirty="0" err="1"/>
              <a:t>επιλεκτικότερα</a:t>
            </a:r>
            <a:r>
              <a:rPr lang="el-GR" dirty="0"/>
              <a:t> τον θεσμό των </a:t>
            </a:r>
            <a:r>
              <a:rPr lang="el-GR" dirty="0" err="1"/>
              <a:t>Οφφικιάλων</a:t>
            </a:r>
            <a:r>
              <a:rPr lang="el-GR" dirty="0"/>
              <a:t> και ανυψώνει το αξίωμα του Λογοθέτη σε Μέγα, στην κορυφή των </a:t>
            </a:r>
            <a:r>
              <a:rPr lang="el-GR" dirty="0" err="1"/>
              <a:t>Οφφικίων</a:t>
            </a:r>
            <a:r>
              <a:rPr lang="el-GR" dirty="0"/>
              <a:t> του. Ο Μέγας Λογοθέτης ασκεί πλέον καθήκοντα υπουργού και είναι ο συνδετικός κρίκος του Πατριάρχη και του Σουλτάνου. Πολλά </a:t>
            </a:r>
            <a:r>
              <a:rPr lang="el-GR" dirty="0" err="1"/>
              <a:t>Οφφίκια</a:t>
            </a:r>
            <a:r>
              <a:rPr lang="el-GR" dirty="0"/>
              <a:t> πέφτουν σε αχρηστία ενώ άλλα αναβαθμίζονται και ανυψώνονται στην πρώτη Πεντάδα με το επίθετο Μέγας και γίνονται συνώνυμα της εξουσίας. Στο τέλος, διαχωρίζονται τα </a:t>
            </a:r>
            <a:r>
              <a:rPr lang="el-GR" dirty="0" err="1"/>
              <a:t>Οφφίκια</a:t>
            </a:r>
            <a:r>
              <a:rPr lang="el-GR" dirty="0"/>
              <a:t> των κληρικών από εκείνα των λαϊκών. </a:t>
            </a:r>
          </a:p>
        </p:txBody>
      </p:sp>
    </p:spTree>
    <p:extLst>
      <p:ext uri="{BB962C8B-B14F-4D97-AF65-F5344CB8AC3E}">
        <p14:creationId xmlns:p14="http://schemas.microsoft.com/office/powerpoint/2010/main" val="12618869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0225F3D-02A1-2826-A8B4-84647F9AD7D3}"/>
              </a:ext>
            </a:extLst>
          </p:cNvPr>
          <p:cNvSpPr>
            <a:spLocks noGrp="1"/>
          </p:cNvSpPr>
          <p:nvPr>
            <p:ph type="title"/>
          </p:nvPr>
        </p:nvSpPr>
        <p:spPr>
          <a:xfrm>
            <a:off x="838200" y="18255"/>
            <a:ext cx="10515600" cy="939277"/>
          </a:xfrm>
        </p:spPr>
        <p:txBody>
          <a:bodyPr>
            <a:normAutofit fontScale="90000"/>
          </a:bodyPr>
          <a:lstStyle/>
          <a:p>
            <a:pPr algn="ctr"/>
            <a:r>
              <a:rPr lang="el-GR" b="1" dirty="0" err="1"/>
              <a:t>Οφφίκια</a:t>
            </a:r>
            <a:r>
              <a:rPr lang="el-GR" b="1" dirty="0"/>
              <a:t> κληρικών Πατριαρχικής Αυλής</a:t>
            </a:r>
            <a:br>
              <a:rPr lang="el-GR" b="1" dirty="0"/>
            </a:br>
            <a:r>
              <a:rPr lang="el-GR" b="1" dirty="0"/>
              <a:t>Ο όρος Μέγας στην Πατριαρχική Αυλή</a:t>
            </a:r>
            <a:endParaRPr lang="el-GR" dirty="0"/>
          </a:p>
        </p:txBody>
      </p:sp>
      <p:sp>
        <p:nvSpPr>
          <p:cNvPr id="3" name="Θέση περιεχομένου 2">
            <a:extLst>
              <a:ext uri="{FF2B5EF4-FFF2-40B4-BE49-F238E27FC236}">
                <a16:creationId xmlns:a16="http://schemas.microsoft.com/office/drawing/2014/main" id="{08AD342E-7B61-4DA0-D031-BB76FD043A94}"/>
              </a:ext>
            </a:extLst>
          </p:cNvPr>
          <p:cNvSpPr>
            <a:spLocks noGrp="1"/>
          </p:cNvSpPr>
          <p:nvPr>
            <p:ph idx="1"/>
          </p:nvPr>
        </p:nvSpPr>
        <p:spPr>
          <a:xfrm>
            <a:off x="0" y="1023368"/>
            <a:ext cx="12192000" cy="5834632"/>
          </a:xfrm>
        </p:spPr>
        <p:txBody>
          <a:bodyPr>
            <a:normAutofit lnSpcReduction="10000"/>
          </a:bodyPr>
          <a:lstStyle/>
          <a:p>
            <a:r>
              <a:rPr lang="el-GR" dirty="0"/>
              <a:t>Όλοι οι </a:t>
            </a:r>
            <a:r>
              <a:rPr lang="el-GR" dirty="0" err="1"/>
              <a:t>Οφφικίαλοι</a:t>
            </a:r>
            <a:r>
              <a:rPr lang="el-GR" dirty="0"/>
              <a:t> είναι </a:t>
            </a:r>
            <a:r>
              <a:rPr lang="el-GR" b="1" dirty="0"/>
              <a:t>Άρχοντες του Οικουμενικού Θρόνου </a:t>
            </a:r>
            <a:r>
              <a:rPr lang="el-GR" dirty="0"/>
              <a:t>και αυτή τους η ιδιότητα προτάσσεται του τίτλου τους. </a:t>
            </a:r>
            <a:r>
              <a:rPr lang="el-GR" dirty="0" err="1"/>
              <a:t>Προσφωνούνται</a:t>
            </a:r>
            <a:r>
              <a:rPr lang="el-GR" dirty="0"/>
              <a:t>: </a:t>
            </a:r>
          </a:p>
          <a:p>
            <a:pPr>
              <a:buFont typeface="Wingdings" panose="05000000000000000000" pitchFamily="2" charset="2"/>
              <a:buChar char="v"/>
            </a:pPr>
            <a:r>
              <a:rPr lang="el-GR" b="1" dirty="0" err="1"/>
              <a:t>Εντιμολογιώτατοι</a:t>
            </a:r>
            <a:r>
              <a:rPr lang="el-GR" dirty="0"/>
              <a:t> όσοι είναι επιστήμονες και λόγιοι, </a:t>
            </a:r>
          </a:p>
          <a:p>
            <a:pPr>
              <a:buFont typeface="Wingdings" panose="05000000000000000000" pitchFamily="2" charset="2"/>
              <a:buChar char="v"/>
            </a:pPr>
            <a:r>
              <a:rPr lang="el-GR" b="1" dirty="0"/>
              <a:t>Εντιμότατοι</a:t>
            </a:r>
            <a:r>
              <a:rPr lang="el-GR" dirty="0"/>
              <a:t> οι υπόλοιποι, </a:t>
            </a:r>
          </a:p>
          <a:p>
            <a:pPr>
              <a:buFont typeface="Wingdings" panose="05000000000000000000" pitchFamily="2" charset="2"/>
              <a:buChar char="v"/>
            </a:pPr>
            <a:r>
              <a:rPr lang="el-GR" b="1" dirty="0" err="1"/>
              <a:t>Μουσικολογιώτατοι</a:t>
            </a:r>
            <a:r>
              <a:rPr lang="el-GR" b="1" dirty="0"/>
              <a:t> </a:t>
            </a:r>
            <a:r>
              <a:rPr lang="el-GR" dirty="0"/>
              <a:t>όσοι έχουν σχέση με τη ψαλτική τέχνη, ενώ </a:t>
            </a:r>
          </a:p>
          <a:p>
            <a:pPr>
              <a:buFont typeface="Wingdings" panose="05000000000000000000" pitchFamily="2" charset="2"/>
              <a:buChar char="v"/>
            </a:pPr>
            <a:r>
              <a:rPr lang="el-GR" dirty="0"/>
              <a:t>στους κληρικούς </a:t>
            </a:r>
            <a:r>
              <a:rPr lang="el-GR" dirty="0" err="1"/>
              <a:t>Οφφικιάλους</a:t>
            </a:r>
            <a:r>
              <a:rPr lang="el-GR" dirty="0"/>
              <a:t> υπερισχύει η καθιερωμένη για την τάξη τους εκκλησιαστική προσφώνηση. </a:t>
            </a:r>
          </a:p>
          <a:p>
            <a:r>
              <a:rPr lang="el-GR" dirty="0"/>
              <a:t>Στο τυπικό της Μεγάλης του Χριστού Εκκλησίας, όταν ένας </a:t>
            </a:r>
            <a:r>
              <a:rPr lang="el-GR" dirty="0" err="1"/>
              <a:t>Οφφικίαλος</a:t>
            </a:r>
            <a:r>
              <a:rPr lang="el-GR" dirty="0"/>
              <a:t> εκκλησιάζεται: </a:t>
            </a:r>
          </a:p>
          <a:p>
            <a:pPr>
              <a:buFont typeface="Wingdings" panose="05000000000000000000" pitchFamily="2" charset="2"/>
              <a:buChar char="v"/>
            </a:pPr>
            <a:r>
              <a:rPr lang="el-GR" dirty="0"/>
              <a:t>στην Αρχιερατική Θεία Λειτουργία, ο Αρχιερέας τον μνημονεύει στη Μεγάλη Είσοδο, </a:t>
            </a:r>
          </a:p>
          <a:p>
            <a:pPr>
              <a:buFont typeface="Wingdings" panose="05000000000000000000" pitchFamily="2" charset="2"/>
              <a:buChar char="v"/>
            </a:pPr>
            <a:r>
              <a:rPr lang="el-GR" dirty="0"/>
              <a:t>οι δε ιερείς κατά τις απλές Θείες Λειτουργίες μόνο στην Αγία Πρόθεση ενώ ο Εκκλησιάρχης τους προσφέρει, κατά το «</a:t>
            </a:r>
            <a:r>
              <a:rPr lang="el-GR" i="1" dirty="0" err="1"/>
              <a:t>Ἄξιον</a:t>
            </a:r>
            <a:r>
              <a:rPr lang="el-GR" i="1" dirty="0"/>
              <a:t> </a:t>
            </a:r>
            <a:r>
              <a:rPr lang="el-GR" i="1" dirty="0" err="1"/>
              <a:t>ἐστίν</a:t>
            </a:r>
            <a:r>
              <a:rPr lang="el-GR" dirty="0"/>
              <a:t>», το Ύψωμα.   </a:t>
            </a:r>
          </a:p>
        </p:txBody>
      </p:sp>
    </p:spTree>
    <p:extLst>
      <p:ext uri="{BB962C8B-B14F-4D97-AF65-F5344CB8AC3E}">
        <p14:creationId xmlns:p14="http://schemas.microsoft.com/office/powerpoint/2010/main" val="31348431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76DF0EA-FE4E-90C2-AD28-27D60A43D538}"/>
              </a:ext>
            </a:extLst>
          </p:cNvPr>
          <p:cNvSpPr>
            <a:spLocks noGrp="1"/>
          </p:cNvSpPr>
          <p:nvPr>
            <p:ph type="title"/>
          </p:nvPr>
        </p:nvSpPr>
        <p:spPr>
          <a:xfrm>
            <a:off x="838200" y="18255"/>
            <a:ext cx="10515600" cy="861639"/>
          </a:xfrm>
        </p:spPr>
        <p:txBody>
          <a:bodyPr>
            <a:normAutofit fontScale="90000"/>
          </a:bodyPr>
          <a:lstStyle/>
          <a:p>
            <a:pPr algn="ctr"/>
            <a:r>
              <a:rPr lang="el-GR" b="1" dirty="0" err="1"/>
              <a:t>Οφφίκια</a:t>
            </a:r>
            <a:r>
              <a:rPr lang="el-GR" b="1" dirty="0"/>
              <a:t> κληρικών Πατριαρχικής Αυλής</a:t>
            </a:r>
            <a:br>
              <a:rPr lang="el-GR" b="1" dirty="0"/>
            </a:br>
            <a:r>
              <a:rPr lang="el-GR" b="1" dirty="0"/>
              <a:t>Ο Μέγας Αρχιμανδρίτης</a:t>
            </a:r>
            <a:endParaRPr lang="el-GR" dirty="0"/>
          </a:p>
        </p:txBody>
      </p:sp>
      <p:sp>
        <p:nvSpPr>
          <p:cNvPr id="3" name="Θέση περιεχομένου 2">
            <a:extLst>
              <a:ext uri="{FF2B5EF4-FFF2-40B4-BE49-F238E27FC236}">
                <a16:creationId xmlns:a16="http://schemas.microsoft.com/office/drawing/2014/main" id="{1A7ECA40-2C57-1685-2C6D-4B3E1B92FF21}"/>
              </a:ext>
            </a:extLst>
          </p:cNvPr>
          <p:cNvSpPr>
            <a:spLocks noGrp="1"/>
          </p:cNvSpPr>
          <p:nvPr>
            <p:ph idx="1"/>
          </p:nvPr>
        </p:nvSpPr>
        <p:spPr>
          <a:xfrm>
            <a:off x="0" y="963985"/>
            <a:ext cx="12192000" cy="5875759"/>
          </a:xfrm>
        </p:spPr>
        <p:txBody>
          <a:bodyPr>
            <a:normAutofit fontScale="92500" lnSpcReduction="20000"/>
          </a:bodyPr>
          <a:lstStyle/>
          <a:p>
            <a:r>
              <a:rPr lang="el-GR" dirty="0"/>
              <a:t>Το </a:t>
            </a:r>
            <a:r>
              <a:rPr lang="el-GR" dirty="0" err="1"/>
              <a:t>Οφφίκιο</a:t>
            </a:r>
            <a:r>
              <a:rPr lang="el-GR" dirty="0"/>
              <a:t> του Αρχιμανδρίτη είναι εκκλησιαστικό και αποδίδεται στους αγάμους κληρικούς ή τους «</a:t>
            </a:r>
            <a:r>
              <a:rPr lang="el-GR" i="1" dirty="0" err="1"/>
              <a:t>ἐν</a:t>
            </a:r>
            <a:r>
              <a:rPr lang="el-GR" i="1" dirty="0"/>
              <a:t> </a:t>
            </a:r>
            <a:r>
              <a:rPr lang="el-GR" i="1" dirty="0" err="1"/>
              <a:t>χηρείᾳ</a:t>
            </a:r>
            <a:r>
              <a:rPr lang="el-GR" dirty="0"/>
              <a:t>», οι οποίοι έχουν λάβει τον δεύτερο βαθμό της ιεροσύνης. Ο αρχιμανδρίτης είναι ο αρχηγός της πνευματικής μάνδρας, δηλαδή ο ηγούμενος της μονής. Σταδιακά ο όρος από τη μοναχική χρήση εξελίχθηκε στην εκκλησιαστική πράξη σε μοναστηριακό αξίωμα, που αποδίδονταν μόνο από τον Επίσκοπο στον ηγούμενο της Μονής και αργότερα στον άγαμο πρεσβύτερο, ο οποίος είχε διοικητική θέση στην Εκκλησία.</a:t>
            </a:r>
          </a:p>
          <a:p>
            <a:r>
              <a:rPr lang="el-GR" dirty="0"/>
              <a:t>Υπάρχουν αρκετοί όροι που είναι σχεδόν ταυτόσημοι με αυτόν του Αρχιμανδρίτη, όπως Ηγούμενος, Καθηγούμενος, </a:t>
            </a:r>
            <a:r>
              <a:rPr lang="el-GR" dirty="0" err="1"/>
              <a:t>Προεστώς</a:t>
            </a:r>
            <a:r>
              <a:rPr lang="el-GR" dirty="0"/>
              <a:t>, </a:t>
            </a:r>
            <a:r>
              <a:rPr lang="el-GR" dirty="0" err="1"/>
              <a:t>Αββάς</a:t>
            </a:r>
            <a:r>
              <a:rPr lang="el-GR" dirty="0"/>
              <a:t>. Ο 6</a:t>
            </a:r>
            <a:r>
              <a:rPr lang="el-GR" baseline="30000" dirty="0"/>
              <a:t>ος</a:t>
            </a:r>
            <a:r>
              <a:rPr lang="el-GR" dirty="0"/>
              <a:t> αιώνας είναι σημαντικός για τον τίτλο, γιατί ταυτίστηκε με τον ηγούμενο της μονής αλλά και τον υπεύθυνο προϊστάμενο ομάδας Μοναστηριών. Στο πέρασμα των ετών ο αρχιμανδρίτης έφθασε στο σημείο να θεωρείται ανώτερος από τον ηγούμενο, αφού πλέον επόπτευε περισσότερο από μία μονή. Χαρακτηριστικά παραδείγματα είναι ο άγιος Θεόδωρος ο </a:t>
            </a:r>
            <a:r>
              <a:rPr lang="el-GR" dirty="0" err="1"/>
              <a:t>Κοινοβιάρχης</a:t>
            </a:r>
            <a:r>
              <a:rPr lang="el-GR" dirty="0"/>
              <a:t> και ο όσιος Σάββας ο Ηγιασμένος. </a:t>
            </a:r>
          </a:p>
          <a:p>
            <a:r>
              <a:rPr lang="el-GR" dirty="0"/>
              <a:t>Το </a:t>
            </a:r>
            <a:r>
              <a:rPr lang="el-GR" dirty="0" err="1"/>
              <a:t>Οφφίκιο</a:t>
            </a:r>
            <a:r>
              <a:rPr lang="el-GR" dirty="0"/>
              <a:t> χρησιμοποιήθηκε κατά κόρον και απέκτησε μεγάλη αίγλη τον 7</a:t>
            </a:r>
            <a:r>
              <a:rPr lang="el-GR" baseline="30000" dirty="0"/>
              <a:t>ο</a:t>
            </a:r>
            <a:r>
              <a:rPr lang="el-GR" dirty="0"/>
              <a:t> αιώνα και ενώ στη συνέχεια άρχισε να μειώνεται η αξία του τίτλου, διατηρήθηκε μέχρι τον 10</a:t>
            </a:r>
            <a:r>
              <a:rPr lang="el-GR" baseline="30000" dirty="0"/>
              <a:t>ο</a:t>
            </a:r>
            <a:r>
              <a:rPr lang="el-GR" dirty="0"/>
              <a:t> αιώνα. Αυτό συνέβη γιατί την αρμοδιότητα της επίβλεψης των μονών επιφορτίστηκε ο Μέγας Σακελλάριος. </a:t>
            </a:r>
          </a:p>
        </p:txBody>
      </p:sp>
    </p:spTree>
    <p:extLst>
      <p:ext uri="{BB962C8B-B14F-4D97-AF65-F5344CB8AC3E}">
        <p14:creationId xmlns:p14="http://schemas.microsoft.com/office/powerpoint/2010/main" val="39986078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1F07CCC-2E50-6646-C852-42DBAE3F1A17}"/>
              </a:ext>
            </a:extLst>
          </p:cNvPr>
          <p:cNvSpPr>
            <a:spLocks noGrp="1"/>
          </p:cNvSpPr>
          <p:nvPr>
            <p:ph type="title"/>
          </p:nvPr>
        </p:nvSpPr>
        <p:spPr>
          <a:xfrm>
            <a:off x="838200" y="18255"/>
            <a:ext cx="10515600" cy="939277"/>
          </a:xfrm>
        </p:spPr>
        <p:txBody>
          <a:bodyPr>
            <a:normAutofit fontScale="90000"/>
          </a:bodyPr>
          <a:lstStyle/>
          <a:p>
            <a:pPr algn="ctr"/>
            <a:r>
              <a:rPr lang="el-GR" b="1" dirty="0" err="1"/>
              <a:t>Οφφίκια</a:t>
            </a:r>
            <a:r>
              <a:rPr lang="el-GR" b="1" dirty="0"/>
              <a:t> κληρικών Πατριαρχικής Αυλής</a:t>
            </a:r>
            <a:br>
              <a:rPr lang="el-GR" b="1" dirty="0"/>
            </a:br>
            <a:r>
              <a:rPr lang="el-GR" b="1" dirty="0"/>
              <a:t>Ο Μέγας Αρχιμανδρίτης</a:t>
            </a:r>
            <a:endParaRPr lang="el-GR" dirty="0"/>
          </a:p>
        </p:txBody>
      </p:sp>
      <p:sp>
        <p:nvSpPr>
          <p:cNvPr id="3" name="Θέση περιεχομένου 2">
            <a:extLst>
              <a:ext uri="{FF2B5EF4-FFF2-40B4-BE49-F238E27FC236}">
                <a16:creationId xmlns:a16="http://schemas.microsoft.com/office/drawing/2014/main" id="{2E26C3DA-B076-8A10-D406-708814037FDF}"/>
              </a:ext>
            </a:extLst>
          </p:cNvPr>
          <p:cNvSpPr>
            <a:spLocks noGrp="1"/>
          </p:cNvSpPr>
          <p:nvPr>
            <p:ph idx="1"/>
          </p:nvPr>
        </p:nvSpPr>
        <p:spPr>
          <a:xfrm>
            <a:off x="0" y="1031993"/>
            <a:ext cx="12192000" cy="5807751"/>
          </a:xfrm>
        </p:spPr>
        <p:txBody>
          <a:bodyPr>
            <a:normAutofit lnSpcReduction="10000"/>
          </a:bodyPr>
          <a:lstStyle/>
          <a:p>
            <a:r>
              <a:rPr lang="el-GR" dirty="0"/>
              <a:t>Το αξίωμα του αρχιμανδρίτη από τον 10</a:t>
            </a:r>
            <a:r>
              <a:rPr lang="el-GR" baseline="30000" dirty="0"/>
              <a:t>ο</a:t>
            </a:r>
            <a:r>
              <a:rPr lang="el-GR" dirty="0"/>
              <a:t> αιώνα και μετά αποτελούσε έναν απλό τιμητικό τίτλο χωρίς καμία ιδιαίτερη σημασία. Πρέπει να σημειωθεί ότι έχει καθαρά μοναστική προέλευση.  </a:t>
            </a:r>
          </a:p>
          <a:p>
            <a:r>
              <a:rPr lang="el-GR" dirty="0"/>
              <a:t>Το Οικουμενικό Πατριαρχείο διατηρεί τον τίτλο του </a:t>
            </a:r>
            <a:r>
              <a:rPr lang="el-GR" b="1" dirty="0"/>
              <a:t>Μεγάλου </a:t>
            </a:r>
            <a:r>
              <a:rPr lang="el-GR" b="1" dirty="0" err="1"/>
              <a:t>Αρχιμανδρίτου</a:t>
            </a:r>
            <a:r>
              <a:rPr lang="el-GR" b="1" dirty="0"/>
              <a:t> </a:t>
            </a:r>
            <a:r>
              <a:rPr lang="el-GR" dirty="0"/>
              <a:t>που είναι ο </a:t>
            </a:r>
            <a:r>
              <a:rPr lang="el-GR" b="1" dirty="0"/>
              <a:t>επικεφαλής των Πατριαρχικών εφημέριων</a:t>
            </a:r>
            <a:r>
              <a:rPr lang="el-GR" dirty="0"/>
              <a:t>. Το ιδιαίτερο της περίπτωσης αυτής είναι ότι Πατριαρχικός Ναός του Αγίου Γεωργίου δεν είναι ενοριακός αλλά λειτουργεί ως Μονή, με ηγούμενο τον εκάστοτε Οικουμενικό Πατριάρχη. </a:t>
            </a:r>
          </a:p>
          <a:p>
            <a:r>
              <a:rPr lang="el-GR" dirty="0"/>
              <a:t>Έχει συνταχθεί ειδική ακολουθία για τη χειροθεσία του αρχιμανδρίτη και βρίσκεται στο ευχολόγιο της Εκκλησίας. Το </a:t>
            </a:r>
            <a:r>
              <a:rPr lang="el-GR" dirty="0" err="1"/>
              <a:t>Οφφίκιο</a:t>
            </a:r>
            <a:r>
              <a:rPr lang="el-GR" dirty="0"/>
              <a:t> σήμερα προσδίδει στους φέροντες κάποια δικαιώματα, όπως </a:t>
            </a:r>
          </a:p>
          <a:p>
            <a:pPr lvl="1">
              <a:buFont typeface="Wingdings" panose="05000000000000000000" pitchFamily="2" charset="2"/>
              <a:buChar char="v"/>
            </a:pPr>
            <a:r>
              <a:rPr lang="el-GR" dirty="0"/>
              <a:t>το προβάδισμα κατά την τέλεση των ιερών ακολουθιών και </a:t>
            </a:r>
          </a:p>
          <a:p>
            <a:pPr lvl="1">
              <a:buFont typeface="Wingdings" panose="05000000000000000000" pitchFamily="2" charset="2"/>
              <a:buChar char="v"/>
            </a:pPr>
            <a:r>
              <a:rPr lang="el-GR" dirty="0"/>
              <a:t>το να προΐστανται των ενοριακών Εκκλησιαστικών συμβουλίων. </a:t>
            </a:r>
          </a:p>
          <a:p>
            <a:r>
              <a:rPr lang="el-GR" dirty="0"/>
              <a:t>Τα προνόμια αυτά στηρίζονται στην υπ. </a:t>
            </a:r>
            <a:r>
              <a:rPr lang="el-GR" dirty="0" err="1"/>
              <a:t>Αριθμ</a:t>
            </a:r>
            <a:r>
              <a:rPr lang="el-GR" dirty="0"/>
              <a:t>. 695/10.12.1929 εγκύκλιο της Ιεράς Συνόδου της Εκκλησίας της Ελλάδος. </a:t>
            </a:r>
          </a:p>
        </p:txBody>
      </p:sp>
    </p:spTree>
    <p:extLst>
      <p:ext uri="{BB962C8B-B14F-4D97-AF65-F5344CB8AC3E}">
        <p14:creationId xmlns:p14="http://schemas.microsoft.com/office/powerpoint/2010/main" val="40912955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0BA0657-6AAE-B100-2FF6-6AFA0D86B99B}"/>
              </a:ext>
            </a:extLst>
          </p:cNvPr>
          <p:cNvSpPr>
            <a:spLocks noGrp="1"/>
          </p:cNvSpPr>
          <p:nvPr>
            <p:ph type="title"/>
          </p:nvPr>
        </p:nvSpPr>
        <p:spPr>
          <a:xfrm>
            <a:off x="838200" y="18256"/>
            <a:ext cx="10515600" cy="870266"/>
          </a:xfrm>
        </p:spPr>
        <p:txBody>
          <a:bodyPr>
            <a:normAutofit fontScale="90000"/>
          </a:bodyPr>
          <a:lstStyle/>
          <a:p>
            <a:pPr algn="ctr"/>
            <a:r>
              <a:rPr lang="el-GR" b="1" dirty="0" err="1"/>
              <a:t>Οφφίκια</a:t>
            </a:r>
            <a:r>
              <a:rPr lang="el-GR" b="1" dirty="0"/>
              <a:t> κληρικών Πατριαρχικής Αυλής</a:t>
            </a:r>
            <a:br>
              <a:rPr lang="el-GR" b="1" dirty="0"/>
            </a:br>
            <a:r>
              <a:rPr lang="el-GR" b="1" dirty="0"/>
              <a:t>Ο Μέγας Ιεροκήρυκας</a:t>
            </a:r>
            <a:endParaRPr lang="el-GR" dirty="0"/>
          </a:p>
        </p:txBody>
      </p:sp>
      <p:sp>
        <p:nvSpPr>
          <p:cNvPr id="3" name="Θέση περιεχομένου 2">
            <a:extLst>
              <a:ext uri="{FF2B5EF4-FFF2-40B4-BE49-F238E27FC236}">
                <a16:creationId xmlns:a16="http://schemas.microsoft.com/office/drawing/2014/main" id="{78AEDDBF-1997-FFB3-DAC8-82C565CD8B55}"/>
              </a:ext>
            </a:extLst>
          </p:cNvPr>
          <p:cNvSpPr>
            <a:spLocks noGrp="1"/>
          </p:cNvSpPr>
          <p:nvPr>
            <p:ph idx="1"/>
          </p:nvPr>
        </p:nvSpPr>
        <p:spPr>
          <a:xfrm>
            <a:off x="0" y="955358"/>
            <a:ext cx="12192000" cy="5902641"/>
          </a:xfrm>
        </p:spPr>
        <p:txBody>
          <a:bodyPr/>
          <a:lstStyle/>
          <a:p>
            <a:r>
              <a:rPr lang="el-GR" dirty="0"/>
              <a:t>Ο Μέγας Ιεροκήρυκας είναι </a:t>
            </a:r>
            <a:r>
              <a:rPr lang="el-GR" b="1" dirty="0"/>
              <a:t>κληρικός </a:t>
            </a:r>
            <a:r>
              <a:rPr lang="el-GR" dirty="0"/>
              <a:t>της Πατριαρχικής αυλής και </a:t>
            </a:r>
            <a:r>
              <a:rPr lang="el-GR" b="1" dirty="0"/>
              <a:t>λειτουργεί στον Πατριαρχικό Ναό </a:t>
            </a:r>
            <a:r>
              <a:rPr lang="el-GR" dirty="0"/>
              <a:t>μόνο όταν ο Μέγας Αρχιμανδρίτης και Μέγας </a:t>
            </a:r>
            <a:r>
              <a:rPr lang="el-GR" dirty="0" err="1"/>
              <a:t>Σύγκελος</a:t>
            </a:r>
            <a:r>
              <a:rPr lang="el-GR" dirty="0"/>
              <a:t> δεν μπορούν να παραστούν. </a:t>
            </a:r>
            <a:r>
              <a:rPr lang="el-GR" b="1" dirty="0"/>
              <a:t>Συλλειτουργεί με όλους τους </a:t>
            </a:r>
            <a:r>
              <a:rPr lang="el-GR" b="1" dirty="0" err="1"/>
              <a:t>Οφφικιάλους</a:t>
            </a:r>
            <a:r>
              <a:rPr lang="el-GR" b="1" dirty="0"/>
              <a:t> της Πατριαρχικής Αυλής</a:t>
            </a:r>
            <a:r>
              <a:rPr lang="el-GR" dirty="0"/>
              <a:t> σε όλη τη διάρκεια του χρόνου και λαμβάνει μέρος στους καθορισμένους εσπερινούς κατ’ εντολή του Μ. Αρχιδιακόνου.</a:t>
            </a:r>
          </a:p>
          <a:p>
            <a:r>
              <a:rPr lang="el-GR" dirty="0"/>
              <a:t>Είναι </a:t>
            </a:r>
            <a:r>
              <a:rPr lang="el-GR" b="1" dirty="0"/>
              <a:t>επιφορτισμένος με το κήρυγμα του Θείου Λόγου</a:t>
            </a:r>
            <a:r>
              <a:rPr lang="el-GR" dirty="0"/>
              <a:t>. Μάλιστα ξεκινάει πρώτος τα κηρύγματα της Μεγάλης Τεσσαρακοστής, εντός των ορίων της αρχιεπισκοπής και την διδασκαλία των πιστών για διάφορα εκκλησιαστικά θέματα. </a:t>
            </a:r>
          </a:p>
          <a:p>
            <a:r>
              <a:rPr lang="el-GR" dirty="0"/>
              <a:t>Επισκέπτεται και </a:t>
            </a:r>
            <a:r>
              <a:rPr lang="el-GR" b="1" dirty="0"/>
              <a:t>κατηχεί τα παιδιά όλων των βαθμίδων στα σχολεία της ομογένειας</a:t>
            </a:r>
            <a:r>
              <a:rPr lang="el-GR" dirty="0"/>
              <a:t>.</a:t>
            </a:r>
          </a:p>
          <a:p>
            <a:r>
              <a:rPr lang="el-GR" dirty="0"/>
              <a:t>Επιπλέον, ο Μέγας Ιεροκήρυκας </a:t>
            </a:r>
            <a:r>
              <a:rPr lang="el-GR" b="1" dirty="0"/>
              <a:t>εκφωνεί τον Επικήδειο Λόγο στην κηδεία Συνοδικού Αρχιερέως</a:t>
            </a:r>
            <a:r>
              <a:rPr lang="el-GR" dirty="0"/>
              <a:t>. </a:t>
            </a:r>
          </a:p>
        </p:txBody>
      </p:sp>
    </p:spTree>
    <p:extLst>
      <p:ext uri="{BB962C8B-B14F-4D97-AF65-F5344CB8AC3E}">
        <p14:creationId xmlns:p14="http://schemas.microsoft.com/office/powerpoint/2010/main" val="476142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094D2AC-9A15-657D-95D1-5F33953A27F1}"/>
              </a:ext>
            </a:extLst>
          </p:cNvPr>
          <p:cNvSpPr>
            <a:spLocks noGrp="1"/>
          </p:cNvSpPr>
          <p:nvPr>
            <p:ph type="title"/>
          </p:nvPr>
        </p:nvSpPr>
        <p:spPr>
          <a:xfrm>
            <a:off x="838200" y="18255"/>
            <a:ext cx="10515600" cy="861639"/>
          </a:xfrm>
        </p:spPr>
        <p:txBody>
          <a:bodyPr>
            <a:normAutofit fontScale="90000"/>
          </a:bodyPr>
          <a:lstStyle/>
          <a:p>
            <a:pPr algn="ctr"/>
            <a:r>
              <a:rPr lang="el-GR" b="1" dirty="0" err="1"/>
              <a:t>Οφφίκια</a:t>
            </a:r>
            <a:r>
              <a:rPr lang="el-GR" b="1" dirty="0"/>
              <a:t> κληρικών Πατριαρχικής Αυλής</a:t>
            </a:r>
            <a:br>
              <a:rPr lang="el-GR" b="1" dirty="0"/>
            </a:br>
            <a:r>
              <a:rPr lang="el-GR" b="1" dirty="0"/>
              <a:t>Ο Μέγας </a:t>
            </a:r>
            <a:r>
              <a:rPr lang="el-GR" b="1" dirty="0" err="1"/>
              <a:t>Σύγκελλος</a:t>
            </a:r>
            <a:endParaRPr lang="el-GR" dirty="0"/>
          </a:p>
        </p:txBody>
      </p:sp>
      <p:sp>
        <p:nvSpPr>
          <p:cNvPr id="3" name="Θέση περιεχομένου 2">
            <a:extLst>
              <a:ext uri="{FF2B5EF4-FFF2-40B4-BE49-F238E27FC236}">
                <a16:creationId xmlns:a16="http://schemas.microsoft.com/office/drawing/2014/main" id="{B19DA6A5-9144-4E23-FD09-9F8505AA57A7}"/>
              </a:ext>
            </a:extLst>
          </p:cNvPr>
          <p:cNvSpPr>
            <a:spLocks noGrp="1"/>
          </p:cNvSpPr>
          <p:nvPr>
            <p:ph idx="1"/>
          </p:nvPr>
        </p:nvSpPr>
        <p:spPr>
          <a:xfrm>
            <a:off x="0" y="879893"/>
            <a:ext cx="12192000" cy="5959851"/>
          </a:xfrm>
        </p:spPr>
        <p:txBody>
          <a:bodyPr>
            <a:normAutofit lnSpcReduction="10000"/>
          </a:bodyPr>
          <a:lstStyle/>
          <a:p>
            <a:r>
              <a:rPr lang="el-GR" dirty="0"/>
              <a:t>Το </a:t>
            </a:r>
            <a:r>
              <a:rPr lang="el-GR" dirty="0" err="1"/>
              <a:t>Οφφίκιο</a:t>
            </a:r>
            <a:r>
              <a:rPr lang="el-GR" dirty="0"/>
              <a:t> του </a:t>
            </a:r>
            <a:r>
              <a:rPr lang="el-GR" dirty="0" err="1"/>
              <a:t>Συγκέλλου</a:t>
            </a:r>
            <a:r>
              <a:rPr lang="el-GR" dirty="0"/>
              <a:t> εμφανίστηκε στις αρχές του 5</a:t>
            </a:r>
            <a:r>
              <a:rPr lang="el-GR" baseline="30000" dirty="0"/>
              <a:t>ου</a:t>
            </a:r>
            <a:r>
              <a:rPr lang="el-GR" dirty="0"/>
              <a:t> αιώνα και η χρήση φτάνει μέχρι τον 11</a:t>
            </a:r>
            <a:r>
              <a:rPr lang="el-GR" baseline="30000" dirty="0"/>
              <a:t>ο</a:t>
            </a:r>
            <a:r>
              <a:rPr lang="el-GR" dirty="0"/>
              <a:t> αιώνα. Επί Πατριάρχη Νεστορίου (428-531), ο πρώτος που τιμήθηκε με το αξίωμα αυτό ήταν </a:t>
            </a:r>
            <a:r>
              <a:rPr lang="el-GR" u="sng" dirty="0"/>
              <a:t>ο Αναστάσιος</a:t>
            </a:r>
            <a:r>
              <a:rPr lang="el-GR" dirty="0"/>
              <a:t>. Αργότερα, </a:t>
            </a:r>
            <a:r>
              <a:rPr lang="el-GR" u="sng" dirty="0"/>
              <a:t>ο Στέφανος</a:t>
            </a:r>
            <a:r>
              <a:rPr lang="el-GR" dirty="0"/>
              <a:t>, γιος του αυτοκράτορα Βασιλείου Α΄, και </a:t>
            </a:r>
            <a:r>
              <a:rPr lang="el-GR" u="sng" dirty="0"/>
              <a:t>ο Θεοφύλακτος</a:t>
            </a:r>
            <a:r>
              <a:rPr lang="el-GR" dirty="0"/>
              <a:t>, γιος του αυτοκράτορα Ρωμανού Α΄ </a:t>
            </a:r>
            <a:r>
              <a:rPr lang="el-GR" dirty="0" err="1"/>
              <a:t>Λεκαπηνού</a:t>
            </a:r>
            <a:r>
              <a:rPr lang="el-GR" dirty="0"/>
              <a:t>, έφεραν το </a:t>
            </a:r>
            <a:r>
              <a:rPr lang="el-GR" dirty="0" err="1"/>
              <a:t>Οφφίκιο</a:t>
            </a:r>
            <a:r>
              <a:rPr lang="el-GR" dirty="0"/>
              <a:t> του </a:t>
            </a:r>
            <a:r>
              <a:rPr lang="el-GR" dirty="0" err="1"/>
              <a:t>Συγκέλλου</a:t>
            </a:r>
            <a:r>
              <a:rPr lang="el-GR" dirty="0"/>
              <a:t> πριν αναρριχηθούν στον Πατριαρχικό Θρόνο το 886 και 933 αντίστοιχα. Παράλληλα, ο αυτοκράτορας Ρωμανός Γ΄ ο Αργυρός (1028-1034) φρόντισε να λάβουν το </a:t>
            </a:r>
            <a:r>
              <a:rPr lang="el-GR" dirty="0" err="1"/>
              <a:t>Οφφίκιο</a:t>
            </a:r>
            <a:r>
              <a:rPr lang="el-GR" dirty="0"/>
              <a:t> αγαπητά πρόσωπα της Αυτοκρατορικής αυλής αλλά και άλλων μητροπόλεων. </a:t>
            </a:r>
          </a:p>
          <a:p>
            <a:r>
              <a:rPr lang="el-GR" dirty="0"/>
              <a:t>Ο </a:t>
            </a:r>
            <a:r>
              <a:rPr lang="el-GR" dirty="0" err="1"/>
              <a:t>Σύγκελλος</a:t>
            </a:r>
            <a:r>
              <a:rPr lang="el-GR" dirty="0"/>
              <a:t> ήταν </a:t>
            </a:r>
            <a:r>
              <a:rPr lang="el-GR" b="1" dirty="0"/>
              <a:t>το σπουδαιότερο πρόσωπο</a:t>
            </a:r>
            <a:r>
              <a:rPr lang="el-GR" dirty="0"/>
              <a:t>, </a:t>
            </a:r>
            <a:r>
              <a:rPr lang="el-GR" b="1" dirty="0"/>
              <a:t>βοηθός και σύμβουλος του Πατριάρχη</a:t>
            </a:r>
            <a:r>
              <a:rPr lang="el-GR" dirty="0"/>
              <a:t>, αναλάμβανε τα καθήκοντά του σε μία πομπώδη τελετή που γινόταν στο παλάτι και </a:t>
            </a:r>
            <a:r>
              <a:rPr lang="el-GR" b="1" dirty="0"/>
              <a:t>έπαιζε μεσάζοντα ρόλο ανάμεσα στον αυτοκράτορα και στον Πατριάρχη</a:t>
            </a:r>
            <a:r>
              <a:rPr lang="el-GR" dirty="0"/>
              <a:t>. Η επίσημη αναγνώρισή τους από τον κλήρο γινόταν από </a:t>
            </a:r>
            <a:r>
              <a:rPr lang="el-GR" u="sng" dirty="0"/>
              <a:t>ειδική σύνοδο μητροπολιτών και επισκόπων που συγκαλούσε ο ίδιος ο Πατριάρχης</a:t>
            </a:r>
            <a:r>
              <a:rPr lang="el-GR" dirty="0"/>
              <a:t>. Επηρέαζε τον προκαθήμενο της Εκκλησίας της Κωνσταντινουπόλεως αφού συμμετείχε στις συνεδριάσεις, στις εκκλησιαστικές συνελεύσεις ως </a:t>
            </a:r>
            <a:r>
              <a:rPr lang="el-GR" b="1" dirty="0"/>
              <a:t>ιδιαίτερος σύμβουλος και πνευματικός πατέρας του Πατριάρχη και του Αυτοκράτορα</a:t>
            </a:r>
            <a:r>
              <a:rPr lang="el-GR" dirty="0"/>
              <a:t>. </a:t>
            </a:r>
          </a:p>
        </p:txBody>
      </p:sp>
    </p:spTree>
    <p:extLst>
      <p:ext uri="{BB962C8B-B14F-4D97-AF65-F5344CB8AC3E}">
        <p14:creationId xmlns:p14="http://schemas.microsoft.com/office/powerpoint/2010/main" val="20376392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1539C18-BB0C-F4E5-0198-173943C793F8}"/>
              </a:ext>
            </a:extLst>
          </p:cNvPr>
          <p:cNvSpPr>
            <a:spLocks noGrp="1"/>
          </p:cNvSpPr>
          <p:nvPr>
            <p:ph type="title"/>
          </p:nvPr>
        </p:nvSpPr>
        <p:spPr>
          <a:xfrm>
            <a:off x="1010728" y="0"/>
            <a:ext cx="10515600" cy="1061049"/>
          </a:xfrm>
        </p:spPr>
        <p:txBody>
          <a:bodyPr>
            <a:normAutofit fontScale="90000"/>
          </a:bodyPr>
          <a:lstStyle/>
          <a:p>
            <a:pPr algn="ctr"/>
            <a:r>
              <a:rPr lang="el-GR" b="1" dirty="0" err="1"/>
              <a:t>Οφφίκια</a:t>
            </a:r>
            <a:r>
              <a:rPr lang="el-GR" b="1" dirty="0"/>
              <a:t> κληρικών Πατριαρχικής Αυλής</a:t>
            </a:r>
            <a:br>
              <a:rPr lang="el-GR" b="1" dirty="0"/>
            </a:br>
            <a:r>
              <a:rPr lang="el-GR" b="1" dirty="0"/>
              <a:t>Ο Μέγας </a:t>
            </a:r>
            <a:r>
              <a:rPr lang="el-GR" b="1" dirty="0" err="1"/>
              <a:t>Σύγκελλος</a:t>
            </a:r>
            <a:endParaRPr lang="el-GR" dirty="0"/>
          </a:p>
        </p:txBody>
      </p:sp>
      <p:sp>
        <p:nvSpPr>
          <p:cNvPr id="3" name="Θέση περιεχομένου 2">
            <a:extLst>
              <a:ext uri="{FF2B5EF4-FFF2-40B4-BE49-F238E27FC236}">
                <a16:creationId xmlns:a16="http://schemas.microsoft.com/office/drawing/2014/main" id="{8A5423EF-AA4C-2EA5-C572-20E19AF5B210}"/>
              </a:ext>
            </a:extLst>
          </p:cNvPr>
          <p:cNvSpPr>
            <a:spLocks noGrp="1"/>
          </p:cNvSpPr>
          <p:nvPr>
            <p:ph idx="1"/>
          </p:nvPr>
        </p:nvSpPr>
        <p:spPr>
          <a:xfrm>
            <a:off x="0" y="997490"/>
            <a:ext cx="12192000" cy="5860510"/>
          </a:xfrm>
        </p:spPr>
        <p:txBody>
          <a:bodyPr>
            <a:normAutofit lnSpcReduction="10000"/>
          </a:bodyPr>
          <a:lstStyle/>
          <a:p>
            <a:r>
              <a:rPr lang="el-GR" dirty="0"/>
              <a:t>Από τον 6</a:t>
            </a:r>
            <a:r>
              <a:rPr lang="el-GR" baseline="30000" dirty="0"/>
              <a:t>ο</a:t>
            </a:r>
            <a:r>
              <a:rPr lang="el-GR" dirty="0"/>
              <a:t> αιώνα και μετά προηγούνταν των μητροπολιτών και επισκόπων, διαδεχόταν συχνά τον Πατριάρχη στο ανώτερο εκκλησιαστικό αξίωμα, είχε το δικαίωμα να γίνει μέλος της συγκλήτου και απολάμβανε επισκοπικά προνόμια ακόμα και αν ήταν απλός ιερέας ή διάκονος. Ο αυτοκράτορας Κωνσταντίνος </a:t>
            </a:r>
            <a:r>
              <a:rPr lang="el-GR" dirty="0" err="1"/>
              <a:t>Θ΄ο</a:t>
            </a:r>
            <a:r>
              <a:rPr lang="el-GR" dirty="0"/>
              <a:t> Μονομάχος (1042-1055) βλέποντας τον μεγάλο αριθμό μητροπολιτών </a:t>
            </a:r>
            <a:r>
              <a:rPr lang="el-GR" dirty="0" err="1"/>
              <a:t>Συγκέλλων</a:t>
            </a:r>
            <a:r>
              <a:rPr lang="el-GR" dirty="0"/>
              <a:t> αναγκάστηκε να επινοήσει έναν νέο τίτλο, εκείνου του </a:t>
            </a:r>
            <a:r>
              <a:rPr lang="el-GR" dirty="0" err="1"/>
              <a:t>Πρωτοσύγκελλου</a:t>
            </a:r>
            <a:r>
              <a:rPr lang="el-GR" dirty="0"/>
              <a:t>, για να διακρίνει και να περιορίσει τους μητροπολίτες </a:t>
            </a:r>
            <a:r>
              <a:rPr lang="el-GR" dirty="0" err="1"/>
              <a:t>Συγκέλλους</a:t>
            </a:r>
            <a:r>
              <a:rPr lang="el-GR" dirty="0"/>
              <a:t> από τους υπόλοιπους </a:t>
            </a:r>
            <a:r>
              <a:rPr lang="el-GR" dirty="0" err="1"/>
              <a:t>επαρχειούχους</a:t>
            </a:r>
            <a:r>
              <a:rPr lang="el-GR" dirty="0"/>
              <a:t>.</a:t>
            </a:r>
          </a:p>
          <a:p>
            <a:r>
              <a:rPr lang="el-GR" dirty="0"/>
              <a:t>Στο δεύτερο μισό του 19</a:t>
            </a:r>
            <a:r>
              <a:rPr lang="el-GR" baseline="30000" dirty="0"/>
              <a:t>ου</a:t>
            </a:r>
            <a:r>
              <a:rPr lang="el-GR" dirty="0"/>
              <a:t> αιώνα το αξίωμα του </a:t>
            </a:r>
            <a:r>
              <a:rPr lang="el-GR" dirty="0" err="1"/>
              <a:t>Συγκέλλου</a:t>
            </a:r>
            <a:r>
              <a:rPr lang="el-GR" dirty="0"/>
              <a:t> γίνεται τιμητικός τίτλος και αλλάζει ουσιαστικά περιεχόμενο.</a:t>
            </a:r>
          </a:p>
          <a:p>
            <a:r>
              <a:rPr lang="el-GR" dirty="0"/>
              <a:t>Σήμερα χρησιμοποιείται από την Πατριαρχική Αυλή ως: </a:t>
            </a:r>
          </a:p>
          <a:p>
            <a:pPr>
              <a:lnSpc>
                <a:spcPct val="110000"/>
              </a:lnSpc>
              <a:buFont typeface="Wingdings" panose="05000000000000000000" pitchFamily="2" charset="2"/>
              <a:buChar char="v"/>
            </a:pPr>
            <a:r>
              <a:rPr lang="el-GR" b="1" dirty="0" err="1"/>
              <a:t>Οφφικιούχος</a:t>
            </a:r>
            <a:r>
              <a:rPr lang="el-GR" b="1" dirty="0"/>
              <a:t> κληρικός μετά τον Μέγα Αρχιμανδρίτη,</a:t>
            </a:r>
            <a:r>
              <a:rPr lang="el-GR" dirty="0"/>
              <a:t> </a:t>
            </a:r>
          </a:p>
          <a:p>
            <a:pPr>
              <a:lnSpc>
                <a:spcPct val="110000"/>
              </a:lnSpc>
              <a:buFont typeface="Wingdings" panose="05000000000000000000" pitchFamily="2" charset="2"/>
              <a:buChar char="v"/>
            </a:pPr>
            <a:r>
              <a:rPr lang="el-GR" dirty="0"/>
              <a:t>είναι ουσιαστικά </a:t>
            </a:r>
            <a:r>
              <a:rPr lang="el-GR" b="1" dirty="0"/>
              <a:t>ο δεύτερος εφημέριος του Πατριαρχικού Ναού</a:t>
            </a:r>
            <a:r>
              <a:rPr lang="el-GR" dirty="0"/>
              <a:t> και </a:t>
            </a:r>
          </a:p>
          <a:p>
            <a:pPr>
              <a:lnSpc>
                <a:spcPct val="110000"/>
              </a:lnSpc>
              <a:buFont typeface="Wingdings" panose="05000000000000000000" pitchFamily="2" charset="2"/>
              <a:buChar char="v"/>
            </a:pPr>
            <a:r>
              <a:rPr lang="el-GR" b="1" dirty="0"/>
              <a:t>προάγεται κατευθείαν σε Επίσκοπο</a:t>
            </a:r>
            <a:r>
              <a:rPr lang="el-GR" dirty="0"/>
              <a:t>.  </a:t>
            </a:r>
          </a:p>
        </p:txBody>
      </p:sp>
    </p:spTree>
    <p:extLst>
      <p:ext uri="{BB962C8B-B14F-4D97-AF65-F5344CB8AC3E}">
        <p14:creationId xmlns:p14="http://schemas.microsoft.com/office/powerpoint/2010/main" val="17152084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CC2C00B-2991-10EE-C4B5-81828C0DFDFD}"/>
              </a:ext>
            </a:extLst>
          </p:cNvPr>
          <p:cNvSpPr>
            <a:spLocks noGrp="1"/>
          </p:cNvSpPr>
          <p:nvPr>
            <p:ph type="title"/>
          </p:nvPr>
        </p:nvSpPr>
        <p:spPr>
          <a:xfrm>
            <a:off x="838200" y="18255"/>
            <a:ext cx="10515600" cy="861639"/>
          </a:xfrm>
        </p:spPr>
        <p:txBody>
          <a:bodyPr>
            <a:normAutofit fontScale="90000"/>
          </a:bodyPr>
          <a:lstStyle/>
          <a:p>
            <a:pPr algn="ctr"/>
            <a:r>
              <a:rPr lang="el-GR" b="1" dirty="0" err="1"/>
              <a:t>Οφφίκια</a:t>
            </a:r>
            <a:r>
              <a:rPr lang="el-GR" b="1" dirty="0"/>
              <a:t> κληρικών Πατριαρχικής Αυλής</a:t>
            </a:r>
            <a:br>
              <a:rPr lang="el-GR" b="1" dirty="0"/>
            </a:br>
            <a:r>
              <a:rPr lang="el-GR" b="1" dirty="0"/>
              <a:t>Ο Μέγας Εκκλησιάρχης</a:t>
            </a:r>
            <a:endParaRPr lang="el-GR" dirty="0"/>
          </a:p>
        </p:txBody>
      </p:sp>
      <p:sp>
        <p:nvSpPr>
          <p:cNvPr id="3" name="Θέση περιεχομένου 2">
            <a:extLst>
              <a:ext uri="{FF2B5EF4-FFF2-40B4-BE49-F238E27FC236}">
                <a16:creationId xmlns:a16="http://schemas.microsoft.com/office/drawing/2014/main" id="{47BD3732-7E7E-52CC-DD6F-30117A7F1356}"/>
              </a:ext>
            </a:extLst>
          </p:cNvPr>
          <p:cNvSpPr>
            <a:spLocks noGrp="1"/>
          </p:cNvSpPr>
          <p:nvPr>
            <p:ph idx="1"/>
          </p:nvPr>
        </p:nvSpPr>
        <p:spPr>
          <a:xfrm>
            <a:off x="0" y="879894"/>
            <a:ext cx="12192000" cy="5978106"/>
          </a:xfrm>
        </p:spPr>
        <p:txBody>
          <a:bodyPr>
            <a:normAutofit fontScale="92500" lnSpcReduction="10000"/>
          </a:bodyPr>
          <a:lstStyle/>
          <a:p>
            <a:r>
              <a:rPr lang="el-GR" dirty="0"/>
              <a:t>Ο Εκκλησιάρχης είναι μεσαιωνική ελληνική λέξη και προέρχεται από την αρχαία ελληνική εκκλησία (εκκλησία +</a:t>
            </a:r>
            <a:r>
              <a:rPr lang="el-GR" dirty="0" err="1"/>
              <a:t>άρχης</a:t>
            </a:r>
            <a:r>
              <a:rPr lang="el-GR" dirty="0"/>
              <a:t> &lt; άρχω = κυβερνώ, ασκώ εξουσία).</a:t>
            </a:r>
          </a:p>
          <a:p>
            <a:r>
              <a:rPr lang="el-GR" dirty="0"/>
              <a:t>Είναι ο ιερέας ή ιερομόναχος που </a:t>
            </a:r>
            <a:r>
              <a:rPr lang="el-GR" b="1" dirty="0"/>
              <a:t>είναι υπεύθυνος για τη γενική φροντίδα και διαχείριση ενός ναού</a:t>
            </a:r>
            <a:r>
              <a:rPr lang="el-GR" dirty="0"/>
              <a:t>. Θεωρείται κυρίως ως εκκλησιαστικό αξίωμα.</a:t>
            </a:r>
          </a:p>
          <a:p>
            <a:r>
              <a:rPr lang="el-GR" dirty="0"/>
              <a:t>Ο Μέγας Εκκλησιάρχης </a:t>
            </a:r>
            <a:r>
              <a:rPr lang="el-GR" b="1" dirty="0"/>
              <a:t>ακολουθεί τον Πατριάρχη σε όλες τις λειτουργίες και ιεροτελεστίες εντός και εκτός του Πατριαρχικού Ναού</a:t>
            </a:r>
            <a:r>
              <a:rPr lang="el-GR" dirty="0"/>
              <a:t>. Είναι υπεύθυνος μαζί με τον Μέγα Αρχιδιάκονο για την ώρα και κρούση των καμπανών, ενώ προπορεύεται του Πατριάρχη κρατώντας πατερίτσα ή </a:t>
            </a:r>
            <a:r>
              <a:rPr lang="el-GR" dirty="0" err="1"/>
              <a:t>χαζράνιο</a:t>
            </a:r>
            <a:r>
              <a:rPr lang="el-GR" dirty="0"/>
              <a:t> κατά την είσοδο της Πατριαρχικής Αυλής στον Ναό.</a:t>
            </a:r>
          </a:p>
          <a:p>
            <a:r>
              <a:rPr lang="el-GR" dirty="0"/>
              <a:t>Στον Όρθρο, στους Αίνους μαζί με έναν ακόμη Πατριαρχικό Εφημέριο κρατάει τις δίπτυχες Εικόνες για την Προσκύνηση του Πατριάρχη. </a:t>
            </a:r>
          </a:p>
          <a:p>
            <a:r>
              <a:rPr lang="el-GR" dirty="0"/>
              <a:t>Στη Θεία Λειτουργία φορώντας επιτραχήλιο: </a:t>
            </a:r>
          </a:p>
          <a:p>
            <a:pPr lvl="1">
              <a:buFont typeface="Wingdings" panose="05000000000000000000" pitchFamily="2" charset="2"/>
              <a:buChar char="v"/>
            </a:pPr>
            <a:r>
              <a:rPr lang="el-GR" dirty="0"/>
              <a:t>θυμιάζει τα Άγια στη Μεγάλη Είσοδο, </a:t>
            </a:r>
          </a:p>
          <a:p>
            <a:pPr lvl="1">
              <a:buFont typeface="Wingdings" panose="05000000000000000000" pitchFamily="2" charset="2"/>
              <a:buChar char="v"/>
            </a:pPr>
            <a:r>
              <a:rPr lang="el-GR" dirty="0"/>
              <a:t>κρατάει τα δίπτυχα στον Αρχιερέα κατά τη μνημόνευση των ονομάτων, </a:t>
            </a:r>
          </a:p>
          <a:p>
            <a:pPr lvl="1">
              <a:buFont typeface="Wingdings" panose="05000000000000000000" pitchFamily="2" charset="2"/>
              <a:buChar char="v"/>
            </a:pPr>
            <a:r>
              <a:rPr lang="el-GR" dirty="0"/>
              <a:t>διανέμει τα άμφια για την τέλεση της αρτοκλασίας και </a:t>
            </a:r>
          </a:p>
          <a:p>
            <a:pPr lvl="1">
              <a:buFont typeface="Wingdings" panose="05000000000000000000" pitchFamily="2" charset="2"/>
              <a:buChar char="v"/>
            </a:pPr>
            <a:r>
              <a:rPr lang="el-GR" dirty="0"/>
              <a:t>μεταφέρει το αντίδωρο στον Πατριαρχικό Θρόνο προς διανομή. </a:t>
            </a:r>
          </a:p>
        </p:txBody>
      </p:sp>
    </p:spTree>
    <p:extLst>
      <p:ext uri="{BB962C8B-B14F-4D97-AF65-F5344CB8AC3E}">
        <p14:creationId xmlns:p14="http://schemas.microsoft.com/office/powerpoint/2010/main" val="6938084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DCB974D-F5BE-1EED-0C6F-4C1176F8EB20}"/>
              </a:ext>
            </a:extLst>
          </p:cNvPr>
          <p:cNvSpPr>
            <a:spLocks noGrp="1"/>
          </p:cNvSpPr>
          <p:nvPr>
            <p:ph type="title"/>
          </p:nvPr>
        </p:nvSpPr>
        <p:spPr>
          <a:xfrm>
            <a:off x="838200" y="18255"/>
            <a:ext cx="10515600" cy="1026774"/>
          </a:xfrm>
        </p:spPr>
        <p:txBody>
          <a:bodyPr>
            <a:normAutofit fontScale="90000"/>
          </a:bodyPr>
          <a:lstStyle/>
          <a:p>
            <a:pPr algn="ctr"/>
            <a:r>
              <a:rPr lang="el-GR" b="1" dirty="0" err="1"/>
              <a:t>Οφφίκια</a:t>
            </a:r>
            <a:r>
              <a:rPr lang="el-GR" b="1" dirty="0"/>
              <a:t> κληρικών Πατριαρχικής Αυλής</a:t>
            </a:r>
            <a:br>
              <a:rPr lang="el-GR" b="1" dirty="0"/>
            </a:br>
            <a:r>
              <a:rPr lang="el-GR" b="1" dirty="0"/>
              <a:t>Ο Μέγας Εκκλησιάρχης</a:t>
            </a:r>
            <a:endParaRPr lang="el-GR" dirty="0"/>
          </a:p>
        </p:txBody>
      </p:sp>
      <p:sp>
        <p:nvSpPr>
          <p:cNvPr id="3" name="Θέση περιεχομένου 2">
            <a:extLst>
              <a:ext uri="{FF2B5EF4-FFF2-40B4-BE49-F238E27FC236}">
                <a16:creationId xmlns:a16="http://schemas.microsoft.com/office/drawing/2014/main" id="{8A370753-A75B-C52A-2E62-64643E8B6ACC}"/>
              </a:ext>
            </a:extLst>
          </p:cNvPr>
          <p:cNvSpPr>
            <a:spLocks noGrp="1"/>
          </p:cNvSpPr>
          <p:nvPr>
            <p:ph idx="1"/>
          </p:nvPr>
        </p:nvSpPr>
        <p:spPr>
          <a:xfrm>
            <a:off x="0" y="1045028"/>
            <a:ext cx="12192000" cy="5812971"/>
          </a:xfrm>
        </p:spPr>
        <p:txBody>
          <a:bodyPr>
            <a:normAutofit fontScale="92500" lnSpcReduction="20000"/>
          </a:bodyPr>
          <a:lstStyle/>
          <a:p>
            <a:r>
              <a:rPr lang="el-GR" dirty="0"/>
              <a:t>Στις εκλογές Επισκόπων και Μητροπολιτών διανέμει τα ψηφοδέλτια στους Αρχιερείς, διαβάζει το Τρισάγιο και απαγγέλει το Μέγα Μήνυμα. Επιπροσθέτως, είναι υπεύθυνος του </a:t>
            </a:r>
            <a:r>
              <a:rPr lang="el-GR" dirty="0" err="1"/>
              <a:t>Μυροφυλακίου</a:t>
            </a:r>
            <a:r>
              <a:rPr lang="el-GR" dirty="0"/>
              <a:t> και για την αποστολή του Αγίου Μύρου σε εκκλησίες που έχουν έλλειψη.</a:t>
            </a:r>
          </a:p>
          <a:p>
            <a:r>
              <a:rPr lang="el-GR" dirty="0"/>
              <a:t>Συνήθως, ο κληρικός που έχει το </a:t>
            </a:r>
            <a:r>
              <a:rPr lang="el-GR" dirty="0" err="1"/>
              <a:t>Οφφίκιο</a:t>
            </a:r>
            <a:r>
              <a:rPr lang="el-GR" dirty="0"/>
              <a:t> είναι άγαμος και διαμένει εντός της Πατριαρχικής Αυλής (</a:t>
            </a:r>
            <a:r>
              <a:rPr lang="el-GR" dirty="0" err="1"/>
              <a:t>εσωκατάκοιλος</a:t>
            </a:r>
            <a:r>
              <a:rPr lang="el-GR" dirty="0"/>
              <a:t>). Μαζί με τον Πατριάρχη συγκατοικούσαν εντός του Πατριαρχικού οίκου οι συνεργάτες του, που ήταν ο </a:t>
            </a:r>
            <a:r>
              <a:rPr lang="el-GR" u="sng" dirty="0"/>
              <a:t>Μέγας </a:t>
            </a:r>
            <a:r>
              <a:rPr lang="el-GR" u="sng" dirty="0" err="1"/>
              <a:t>Πρωτοσύγκελλος</a:t>
            </a:r>
            <a:r>
              <a:rPr lang="el-GR" dirty="0"/>
              <a:t>, ο </a:t>
            </a:r>
            <a:r>
              <a:rPr lang="el-GR" u="sng" dirty="0"/>
              <a:t>Μέγας Αρχιμανδρίτης</a:t>
            </a:r>
            <a:r>
              <a:rPr lang="el-GR" dirty="0"/>
              <a:t>, ο </a:t>
            </a:r>
            <a:r>
              <a:rPr lang="el-GR" u="sng" dirty="0"/>
              <a:t>Μέγας Αρχιδιάκονος </a:t>
            </a:r>
            <a:r>
              <a:rPr lang="el-GR" dirty="0"/>
              <a:t>και οι </a:t>
            </a:r>
            <a:r>
              <a:rPr lang="el-GR" u="sng" dirty="0"/>
              <a:t>Πατριαρχικοί εφημέριοι και διάκονοι</a:t>
            </a:r>
            <a:r>
              <a:rPr lang="el-GR" dirty="0"/>
              <a:t>, ενώ ο Μέγας Εκκλησιάρχης έμενε εκτός ως </a:t>
            </a:r>
            <a:r>
              <a:rPr lang="el-GR" dirty="0" err="1"/>
              <a:t>εξωκατάκοιλος</a:t>
            </a:r>
            <a:r>
              <a:rPr lang="el-GR" dirty="0"/>
              <a:t>. Ο Πατριάρχης Ιεροσολύμων Χρύσανθος αναφέρει στο </a:t>
            </a:r>
            <a:r>
              <a:rPr lang="el-GR" i="1" dirty="0" err="1"/>
              <a:t>Συνταγμάτιο</a:t>
            </a:r>
            <a:r>
              <a:rPr lang="el-GR" dirty="0"/>
              <a:t> του 1715, πως κατά την οθωμανική περίοδο επήλθαν κάποιες μεταβολές και αναβαθμίστηκε ο ρόλος του Μέγα Εκκλησιάρχη ως άμεσου συνεργάτη του κεντρικού μηχανισμού που περιστοίχιζε τον Οικουμενικό Πατριάρχη. Από εκείνη την περίοδο μέχρι και σήμερα </a:t>
            </a:r>
            <a:r>
              <a:rPr lang="el-GR" b="1" dirty="0"/>
              <a:t>ο Μέγας Εκκλησιάρχης είναι </a:t>
            </a:r>
            <a:r>
              <a:rPr lang="el-GR" b="1" dirty="0" err="1"/>
              <a:t>εσωκατάκοιλος</a:t>
            </a:r>
            <a:r>
              <a:rPr lang="el-GR" dirty="0"/>
              <a:t>.</a:t>
            </a:r>
          </a:p>
          <a:p>
            <a:r>
              <a:rPr lang="el-GR" dirty="0"/>
              <a:t>Τα τελευταία χρόνια </a:t>
            </a:r>
            <a:r>
              <a:rPr lang="el-GR" b="1" dirty="0" err="1"/>
              <a:t>προβιβάζεται</a:t>
            </a:r>
            <a:r>
              <a:rPr lang="el-GR" b="1" dirty="0"/>
              <a:t> στον βαθμό του Επισκόπου</a:t>
            </a:r>
            <a:r>
              <a:rPr lang="el-GR" dirty="0"/>
              <a:t>, ενώ παλαιότερα μπορούσε να μείνει απλός ιερέας. </a:t>
            </a:r>
          </a:p>
          <a:p>
            <a:r>
              <a:rPr lang="el-GR" dirty="0"/>
              <a:t>Ένα προνόμιο που έχει ο Μέγας Εκκλησιάρχης, σε σχέση με τους άλλους </a:t>
            </a:r>
            <a:r>
              <a:rPr lang="el-GR" dirty="0" err="1"/>
              <a:t>Οφφικιάλους</a:t>
            </a:r>
            <a:r>
              <a:rPr lang="el-GR" dirty="0"/>
              <a:t> της Πατριαρχικής Αυλής, είναι πως </a:t>
            </a:r>
            <a:r>
              <a:rPr lang="el-GR" b="1" dirty="0"/>
              <a:t>στην εκδημία του παρίσταται και τελεί την ακολουθία ο ίδιος ο Οικουμενικός Πατριάρχης</a:t>
            </a:r>
            <a:r>
              <a:rPr lang="el-GR" dirty="0"/>
              <a:t>. </a:t>
            </a:r>
          </a:p>
        </p:txBody>
      </p:sp>
    </p:spTree>
    <p:extLst>
      <p:ext uri="{BB962C8B-B14F-4D97-AF65-F5344CB8AC3E}">
        <p14:creationId xmlns:p14="http://schemas.microsoft.com/office/powerpoint/2010/main" val="3372283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A0AC0D0-7F1F-C0B3-C9C8-0515CDF76D3A}"/>
              </a:ext>
            </a:extLst>
          </p:cNvPr>
          <p:cNvSpPr>
            <a:spLocks noGrp="1"/>
          </p:cNvSpPr>
          <p:nvPr>
            <p:ph type="title"/>
          </p:nvPr>
        </p:nvSpPr>
        <p:spPr>
          <a:xfrm>
            <a:off x="838200" y="18255"/>
            <a:ext cx="10515600" cy="1041424"/>
          </a:xfrm>
        </p:spPr>
        <p:txBody>
          <a:bodyPr>
            <a:noAutofit/>
          </a:bodyPr>
          <a:lstStyle/>
          <a:p>
            <a:pPr algn="ctr"/>
            <a:r>
              <a:rPr lang="el-GR" sz="4000" b="1" dirty="0" err="1"/>
              <a:t>Οφφίκια</a:t>
            </a:r>
            <a:r>
              <a:rPr lang="el-GR" sz="4000" b="1" dirty="0"/>
              <a:t> κληρικών Πατριαρχικής Αυλής</a:t>
            </a:r>
            <a:br>
              <a:rPr lang="el-GR" sz="4000" b="1" dirty="0"/>
            </a:br>
            <a:r>
              <a:rPr lang="el-GR" sz="4000" b="1" dirty="0"/>
              <a:t>Ο Μέγας Πρωτοπρεσβύτερος</a:t>
            </a:r>
          </a:p>
        </p:txBody>
      </p:sp>
      <p:sp>
        <p:nvSpPr>
          <p:cNvPr id="3" name="Θέση περιεχομένου 2">
            <a:extLst>
              <a:ext uri="{FF2B5EF4-FFF2-40B4-BE49-F238E27FC236}">
                <a16:creationId xmlns:a16="http://schemas.microsoft.com/office/drawing/2014/main" id="{54602897-C326-5869-BC9B-B9728C7CAE49}"/>
              </a:ext>
            </a:extLst>
          </p:cNvPr>
          <p:cNvSpPr>
            <a:spLocks noGrp="1"/>
          </p:cNvSpPr>
          <p:nvPr>
            <p:ph idx="1"/>
          </p:nvPr>
        </p:nvSpPr>
        <p:spPr>
          <a:xfrm>
            <a:off x="0" y="974221"/>
            <a:ext cx="12192000" cy="5883779"/>
          </a:xfrm>
        </p:spPr>
        <p:txBody>
          <a:bodyPr>
            <a:normAutofit fontScale="92500" lnSpcReduction="10000"/>
          </a:bodyPr>
          <a:lstStyle/>
          <a:p>
            <a:r>
              <a:rPr lang="el-GR" dirty="0"/>
              <a:t>Το </a:t>
            </a:r>
            <a:r>
              <a:rPr lang="el-GR" dirty="0" err="1"/>
              <a:t>Οφφίκιο</a:t>
            </a:r>
            <a:r>
              <a:rPr lang="el-GR" dirty="0"/>
              <a:t> του πρωτοπρεσβυτέρου είναι εκκλησιαστικό αξίωμα που αποδίδεται μόνο σε έγγαμο κληρικό. Ο Πρωτοπρεσβύτερος ονομάζονταν και </a:t>
            </a:r>
            <a:r>
              <a:rPr lang="el-GR" dirty="0" err="1"/>
              <a:t>Αρχιπρεσβύτερος</a:t>
            </a:r>
            <a:r>
              <a:rPr lang="el-GR" dirty="0"/>
              <a:t>, Πρωτόπαπας, </a:t>
            </a:r>
            <a:r>
              <a:rPr lang="el-GR" dirty="0" err="1"/>
              <a:t>Πρωτοϊερεύς</a:t>
            </a:r>
            <a:r>
              <a:rPr lang="el-GR" dirty="0"/>
              <a:t> ή Ηγούμενος των Πρεσβυτέρων. Παράλληλα του παρέχονταν συγκεκριμένα δικαιώματα σχετικά με το τελετουργικό μέρος και κυρίως στη διοίκηση και οργάνωση της ενορίας και γενικότερα της μητροπόλεως. Τα εξωτερικά στοιχεία του </a:t>
            </a:r>
            <a:r>
              <a:rPr lang="el-GR" dirty="0" err="1"/>
              <a:t>Οφφικίου</a:t>
            </a:r>
            <a:r>
              <a:rPr lang="el-GR" dirty="0"/>
              <a:t> που τον διακρίνουν από τον πρεσβύτερο είναι ο Σταυρός και το </a:t>
            </a:r>
            <a:r>
              <a:rPr lang="el-GR" dirty="0" err="1"/>
              <a:t>Επιγονάτιο</a:t>
            </a:r>
            <a:r>
              <a:rPr lang="el-GR" dirty="0"/>
              <a:t>. Το </a:t>
            </a:r>
            <a:r>
              <a:rPr lang="el-GR" dirty="0" err="1"/>
              <a:t>Οφφίκιο</a:t>
            </a:r>
            <a:r>
              <a:rPr lang="el-GR" dirty="0"/>
              <a:t> χορηγείται με χειροθεσία από τον Επίσκοπο.</a:t>
            </a:r>
          </a:p>
          <a:p>
            <a:r>
              <a:rPr lang="el-GR" dirty="0"/>
              <a:t>Χρονικά ανάγεται στον 4</a:t>
            </a:r>
            <a:r>
              <a:rPr lang="el-GR" baseline="30000" dirty="0"/>
              <a:t>ο</a:t>
            </a:r>
            <a:r>
              <a:rPr lang="el-GR" dirty="0"/>
              <a:t> αιώνα. Παράδειγμα ο </a:t>
            </a:r>
            <a:r>
              <a:rPr lang="el-GR" dirty="0" err="1"/>
              <a:t>Αρσάκιος</a:t>
            </a:r>
            <a:r>
              <a:rPr lang="el-GR" dirty="0"/>
              <a:t>, ο πρωτοπρεσβύτερος που διαδέχθηκε το 404 τον Ιωάννη τον Χρυσόστομο στον θρόνο της Κωνσταντινούπολης. Επίσης, στην Εκκλησία της Αλεξάνδρειας υπάρχουν πρωτοπρεσβύτεροι επί των ημερών του Πατριάρχη Θεοφίλου. </a:t>
            </a:r>
          </a:p>
          <a:p>
            <a:r>
              <a:rPr lang="el-GR" dirty="0"/>
              <a:t>Αναφορά κάνει ο </a:t>
            </a:r>
            <a:r>
              <a:rPr lang="el-GR" dirty="0" err="1"/>
              <a:t>Βαλσαμών</a:t>
            </a:r>
            <a:r>
              <a:rPr lang="el-GR" dirty="0"/>
              <a:t> (1140-1190) στην ερμηνεία του ι΄ Κανόνα της Συνόδου της Αντιοχείας (341). Αναφορά στο συγκεκριμένο </a:t>
            </a:r>
            <a:r>
              <a:rPr lang="el-GR" dirty="0" err="1"/>
              <a:t>Οφφίκιο</a:t>
            </a:r>
            <a:r>
              <a:rPr lang="el-GR" dirty="0"/>
              <a:t> υπάρχει και στα πρακτικά της Ζ΄ Οικουμενική Συνόδου, που μαρτυρεί ότι ένας από τους απεσταλμένους του πάπα ήταν «Πρώτος Πρεσβύτερος». Σημαντική θέση είχε ο Πρωτόπαπας στη Βυζαντινή αυλή. Συγκεκριμένα ονομάζονταν «</a:t>
            </a:r>
            <a:r>
              <a:rPr lang="el-GR" dirty="0" err="1"/>
              <a:t>Αρχιπρεσβύτερος</a:t>
            </a:r>
            <a:r>
              <a:rPr lang="el-GR" dirty="0"/>
              <a:t> του Κλήρου του </a:t>
            </a:r>
            <a:r>
              <a:rPr lang="el-GR" dirty="0" err="1"/>
              <a:t>Παλατίου</a:t>
            </a:r>
            <a:r>
              <a:rPr lang="el-GR" dirty="0"/>
              <a:t>», «Πρωτόπαπας του </a:t>
            </a:r>
            <a:r>
              <a:rPr lang="el-GR" dirty="0" err="1"/>
              <a:t>Παλατίου</a:t>
            </a:r>
            <a:r>
              <a:rPr lang="el-GR" dirty="0"/>
              <a:t>». </a:t>
            </a:r>
          </a:p>
        </p:txBody>
      </p:sp>
    </p:spTree>
    <p:extLst>
      <p:ext uri="{BB962C8B-B14F-4D97-AF65-F5344CB8AC3E}">
        <p14:creationId xmlns:p14="http://schemas.microsoft.com/office/powerpoint/2010/main" val="19111218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DD85BF4-A6B3-8EE7-4B06-98CD78F9EEB8}"/>
              </a:ext>
            </a:extLst>
          </p:cNvPr>
          <p:cNvSpPr>
            <a:spLocks noGrp="1"/>
          </p:cNvSpPr>
          <p:nvPr>
            <p:ph type="title"/>
          </p:nvPr>
        </p:nvSpPr>
        <p:spPr>
          <a:xfrm>
            <a:off x="838200" y="18256"/>
            <a:ext cx="10515600" cy="507956"/>
          </a:xfrm>
        </p:spPr>
        <p:txBody>
          <a:bodyPr>
            <a:normAutofit fontScale="90000"/>
          </a:bodyPr>
          <a:lstStyle/>
          <a:p>
            <a:pPr algn="ctr"/>
            <a:r>
              <a:rPr lang="el-GR" b="1" dirty="0"/>
              <a:t>Λογοθέτης </a:t>
            </a:r>
          </a:p>
        </p:txBody>
      </p:sp>
      <p:sp>
        <p:nvSpPr>
          <p:cNvPr id="3" name="Θέση περιεχομένου 2">
            <a:extLst>
              <a:ext uri="{FF2B5EF4-FFF2-40B4-BE49-F238E27FC236}">
                <a16:creationId xmlns:a16="http://schemas.microsoft.com/office/drawing/2014/main" id="{1003CE44-284F-E148-5BB3-A09413EC697F}"/>
              </a:ext>
            </a:extLst>
          </p:cNvPr>
          <p:cNvSpPr>
            <a:spLocks noGrp="1"/>
          </p:cNvSpPr>
          <p:nvPr>
            <p:ph idx="1"/>
          </p:nvPr>
        </p:nvSpPr>
        <p:spPr>
          <a:xfrm>
            <a:off x="0" y="457200"/>
            <a:ext cx="12192000" cy="6400800"/>
          </a:xfrm>
        </p:spPr>
        <p:txBody>
          <a:bodyPr>
            <a:normAutofit fontScale="77500" lnSpcReduction="20000"/>
          </a:bodyPr>
          <a:lstStyle/>
          <a:p>
            <a:r>
              <a:rPr lang="el-GR" dirty="0"/>
              <a:t>Ο Λογοθέτης ήταν αξίωμα στη Βυζαντινή αυτοκρατορία και σήμαινε αυτόν «</a:t>
            </a:r>
            <a:r>
              <a:rPr lang="el-GR" i="1" dirty="0"/>
              <a:t>ο οποίος θέτει τον λόγο</a:t>
            </a:r>
            <a:r>
              <a:rPr lang="el-GR" dirty="0"/>
              <a:t>» (</a:t>
            </a:r>
            <a:r>
              <a:rPr lang="el-GR" dirty="0" err="1"/>
              <a:t>λόγο+θέτης</a:t>
            </a:r>
            <a:r>
              <a:rPr lang="el-GR" dirty="0"/>
              <a:t>), δηλαδή αυτόν που </a:t>
            </a:r>
            <a:r>
              <a:rPr lang="el-GR" u="sng" dirty="0"/>
              <a:t>παίρνει τις αποφάσεις για την Κυβέρνηση</a:t>
            </a:r>
            <a:r>
              <a:rPr lang="el-GR" dirty="0"/>
              <a:t>. Το σημερινό αντίστοιχο αξίωμα είναι αυτό του </a:t>
            </a:r>
            <a:r>
              <a:rPr lang="el-GR" dirty="0">
                <a:effectLst>
                  <a:outerShdw blurRad="38100" dist="38100" dir="2700000" algn="tl">
                    <a:srgbClr val="000000">
                      <a:alpha val="43137"/>
                    </a:srgbClr>
                  </a:outerShdw>
                </a:effectLst>
              </a:rPr>
              <a:t>Υπουργού</a:t>
            </a:r>
            <a:r>
              <a:rPr lang="el-GR" dirty="0"/>
              <a:t>.</a:t>
            </a:r>
          </a:p>
          <a:p>
            <a:r>
              <a:rPr lang="el-GR" dirty="0"/>
              <a:t>Μετά την Άλωση της Κωνσταντινούπολης ο Μέγας Λογοθέτης αποτελούσε τον </a:t>
            </a:r>
            <a:r>
              <a:rPr lang="el-GR" u="sng" dirty="0"/>
              <a:t>σύνδεσμο του Πατριαρχείου με τις οθωμανικές Αρχές </a:t>
            </a:r>
            <a:r>
              <a:rPr lang="el-GR" dirty="0"/>
              <a:t>και συνόδευε τον ίδιο τον Πατριάρχη όταν κρίνονταν αναγκαία η επίσκεψή του στην Υψηλή Πύλη. </a:t>
            </a:r>
          </a:p>
          <a:p>
            <a:r>
              <a:rPr lang="el-GR" dirty="0"/>
              <a:t>Ο τίτλος αυτός είχε αρχικά </a:t>
            </a:r>
            <a:r>
              <a:rPr lang="el-GR" u="sng" dirty="0"/>
              <a:t>διαφορετικές βαθμίδες και επιστασίες</a:t>
            </a:r>
            <a:r>
              <a:rPr lang="el-GR" dirty="0"/>
              <a:t>, όπως: </a:t>
            </a:r>
          </a:p>
          <a:p>
            <a:r>
              <a:rPr lang="el-GR" dirty="0">
                <a:highlight>
                  <a:srgbClr val="FF00FF"/>
                </a:highlight>
              </a:rPr>
              <a:t>Λογοθέτης του Γενικού</a:t>
            </a:r>
            <a:r>
              <a:rPr lang="el-GR" dirty="0"/>
              <a:t>, που ήταν υπεύθυνος να υπολογίζει και να ρυθμίζει τα της συλλογής των φόρων σε ολόκληρο το Βυζαντινό κράτος. </a:t>
            </a:r>
          </a:p>
          <a:p>
            <a:r>
              <a:rPr lang="el-GR" dirty="0">
                <a:highlight>
                  <a:srgbClr val="FF00FF"/>
                </a:highlight>
              </a:rPr>
              <a:t>Λογοθέτης του δρόμου</a:t>
            </a:r>
            <a:r>
              <a:rPr lang="el-GR" dirty="0"/>
              <a:t>, το αξίωμα αυτό ανάγεται στο </a:t>
            </a:r>
            <a:r>
              <a:rPr lang="el-GR" dirty="0" err="1"/>
              <a:t>στ</a:t>
            </a:r>
            <a:r>
              <a:rPr lang="el-GR" dirty="0"/>
              <a:t>΄ αιώνα. Όσοι είχαν αυτό το αξίωμα είχαν έδρα την Κωνσταντινούπολη. Σταδιακά αυξήθηκε το κύρος του αξιώματος και έφθασε να είναι αντίστοιχο με αυτό του σημερινού </a:t>
            </a:r>
            <a:r>
              <a:rPr lang="el-GR" dirty="0">
                <a:effectLst>
                  <a:outerShdw blurRad="38100" dist="38100" dir="2700000" algn="tl">
                    <a:srgbClr val="000000">
                      <a:alpha val="43137"/>
                    </a:srgbClr>
                  </a:outerShdw>
                </a:effectLst>
              </a:rPr>
              <a:t>Πρωθυπουργού</a:t>
            </a:r>
            <a:r>
              <a:rPr lang="el-GR" dirty="0"/>
              <a:t>. Η υπευθυνότητά τους ήταν το οδικό δίκτυο και οι μεταφορές μέσα στο κράτος κυρίως των πρεσβευτών, αλλά και η διπλωματία, η πολιτική και οι σχέσεις με τα άλλα κράτη. Επίσης, δική του αρμοδιότητα ήταν να ελέγχει όλα τα έσοδα καθώς και τις δαπάνες των ταχυδρομικών κέντρων της χώρας. </a:t>
            </a:r>
          </a:p>
          <a:p>
            <a:r>
              <a:rPr lang="el-GR" dirty="0">
                <a:highlight>
                  <a:srgbClr val="FF00FF"/>
                </a:highlight>
              </a:rPr>
              <a:t>Λογοθέτης του Στρατιωτικού ή των Στρατιωτικών</a:t>
            </a:r>
            <a:r>
              <a:rPr lang="el-GR" dirty="0"/>
              <a:t>, που ήταν υπεύθυνος να επιβλέπει τις οικονομικές δαπάνες που αφορούν τον στρατό. </a:t>
            </a:r>
          </a:p>
          <a:p>
            <a:r>
              <a:rPr lang="el-GR" dirty="0">
                <a:highlight>
                  <a:srgbClr val="FF00FF"/>
                </a:highlight>
              </a:rPr>
              <a:t>Λογοθέτης των Οικιακών</a:t>
            </a:r>
            <a:r>
              <a:rPr lang="el-GR" dirty="0"/>
              <a:t>, </a:t>
            </a:r>
          </a:p>
          <a:p>
            <a:r>
              <a:rPr lang="el-GR" dirty="0">
                <a:highlight>
                  <a:srgbClr val="FF00FF"/>
                </a:highlight>
              </a:rPr>
              <a:t>Λογοθέτης των </a:t>
            </a:r>
            <a:r>
              <a:rPr lang="el-GR" dirty="0" err="1">
                <a:highlight>
                  <a:srgbClr val="FF00FF"/>
                </a:highlight>
              </a:rPr>
              <a:t>Σεκρετών</a:t>
            </a:r>
            <a:r>
              <a:rPr lang="el-GR" dirty="0"/>
              <a:t>, </a:t>
            </a:r>
          </a:p>
          <a:p>
            <a:r>
              <a:rPr lang="el-GR" dirty="0">
                <a:highlight>
                  <a:srgbClr val="FF00FF"/>
                </a:highlight>
              </a:rPr>
              <a:t>Λογοθέτης των Υδάτων</a:t>
            </a:r>
            <a:r>
              <a:rPr lang="el-GR" dirty="0"/>
              <a:t>, </a:t>
            </a:r>
          </a:p>
          <a:p>
            <a:r>
              <a:rPr lang="el-GR" dirty="0">
                <a:highlight>
                  <a:srgbClr val="FF00FF"/>
                </a:highlight>
              </a:rPr>
              <a:t>Λογοθέτης του </a:t>
            </a:r>
            <a:r>
              <a:rPr lang="el-GR" dirty="0" err="1">
                <a:highlight>
                  <a:srgbClr val="FF00FF"/>
                </a:highlight>
              </a:rPr>
              <a:t>Πραιτωρίου</a:t>
            </a:r>
            <a:r>
              <a:rPr lang="el-GR" dirty="0"/>
              <a:t>, που ήταν αρμόδιος για τα δικαστήρια.</a:t>
            </a:r>
          </a:p>
        </p:txBody>
      </p:sp>
    </p:spTree>
    <p:extLst>
      <p:ext uri="{BB962C8B-B14F-4D97-AF65-F5344CB8AC3E}">
        <p14:creationId xmlns:p14="http://schemas.microsoft.com/office/powerpoint/2010/main" val="372230095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F5AEA49-41E0-8FA2-A68A-8C3E1B2D35B8}"/>
              </a:ext>
            </a:extLst>
          </p:cNvPr>
          <p:cNvSpPr>
            <a:spLocks noGrp="1"/>
          </p:cNvSpPr>
          <p:nvPr>
            <p:ph type="title"/>
          </p:nvPr>
        </p:nvSpPr>
        <p:spPr>
          <a:xfrm>
            <a:off x="778379" y="18255"/>
            <a:ext cx="10515600" cy="913237"/>
          </a:xfrm>
        </p:spPr>
        <p:txBody>
          <a:bodyPr>
            <a:normAutofit fontScale="90000"/>
          </a:bodyPr>
          <a:lstStyle/>
          <a:p>
            <a:pPr algn="ctr"/>
            <a:r>
              <a:rPr lang="el-GR" b="1" dirty="0" err="1"/>
              <a:t>Οφφίκια</a:t>
            </a:r>
            <a:r>
              <a:rPr lang="el-GR" b="1" dirty="0"/>
              <a:t> κληρικών Πατριαρχικής Αυλής</a:t>
            </a:r>
            <a:br>
              <a:rPr lang="el-GR" b="1" dirty="0"/>
            </a:br>
            <a:r>
              <a:rPr lang="el-GR" b="1" dirty="0"/>
              <a:t>Ο Μέγας Πρωτοπρεσβύτερος</a:t>
            </a:r>
            <a:endParaRPr lang="el-GR" dirty="0"/>
          </a:p>
        </p:txBody>
      </p:sp>
      <p:sp>
        <p:nvSpPr>
          <p:cNvPr id="3" name="Θέση περιεχομένου 2">
            <a:extLst>
              <a:ext uri="{FF2B5EF4-FFF2-40B4-BE49-F238E27FC236}">
                <a16:creationId xmlns:a16="http://schemas.microsoft.com/office/drawing/2014/main" id="{2BF4145C-6C1E-4675-2CD3-EC1F3CA90410}"/>
              </a:ext>
            </a:extLst>
          </p:cNvPr>
          <p:cNvSpPr>
            <a:spLocks noGrp="1"/>
          </p:cNvSpPr>
          <p:nvPr>
            <p:ph idx="1"/>
          </p:nvPr>
        </p:nvSpPr>
        <p:spPr>
          <a:xfrm>
            <a:off x="0" y="931492"/>
            <a:ext cx="12192000" cy="5908253"/>
          </a:xfrm>
        </p:spPr>
        <p:txBody>
          <a:bodyPr>
            <a:normAutofit fontScale="92500" lnSpcReduction="10000"/>
          </a:bodyPr>
          <a:lstStyle/>
          <a:p>
            <a:r>
              <a:rPr lang="el-GR" dirty="0"/>
              <a:t>Η τιμητική του θέση κατανοείται από το γεγονός ότι ο Πρωτόπαπας στην Αρχιερατική Θεία Λειτουργία υπερείχε όλων γενικά των Αρχόντων της Εκκλησίας. Επίσης, μεταλάμβανε τους ιερείς και δέχονταν τη μετάληψη ο ίδιος κατευθείαν από τον Επίσκοπο. Ακόμη, στην Εκκλησία είχε τον τόπο του Αρχιερέα. </a:t>
            </a:r>
          </a:p>
          <a:p>
            <a:r>
              <a:rPr lang="el-GR" dirty="0"/>
              <a:t>Σχετικά με το τελετουργικό ο Πρωτοπρεσβύτερος είχε τα πρωτεία στην Εκκλησία μετά τον Επίσκοπο, στο βαθμό που ηγούνταν όλων των άλλων </a:t>
            </a:r>
            <a:r>
              <a:rPr lang="el-GR" dirty="0" err="1"/>
              <a:t>Οφφικίων</a:t>
            </a:r>
            <a:r>
              <a:rPr lang="el-GR" dirty="0"/>
              <a:t> κατά την τέλεση της αρχιερατικής λειτουργίας. </a:t>
            </a:r>
          </a:p>
          <a:p>
            <a:r>
              <a:rPr lang="el-GR" dirty="0"/>
              <a:t>Ο Μέγας Πρωτοπρεσβύτερος είναι </a:t>
            </a:r>
            <a:r>
              <a:rPr lang="el-GR" dirty="0" err="1"/>
              <a:t>Οφφίκιο</a:t>
            </a:r>
            <a:r>
              <a:rPr lang="el-GR" dirty="0"/>
              <a:t> του Οικουμενικού Πατριαρχείου και απονέμεται σε εγγάμους ιερείς, που είναι </a:t>
            </a:r>
            <a:r>
              <a:rPr lang="el-GR" dirty="0" err="1"/>
              <a:t>εξωκατάκοιλοι</a:t>
            </a:r>
            <a:r>
              <a:rPr lang="el-GR" dirty="0"/>
              <a:t> και </a:t>
            </a:r>
            <a:r>
              <a:rPr lang="el-GR" dirty="0" err="1"/>
              <a:t>τιμούνται</a:t>
            </a:r>
            <a:r>
              <a:rPr lang="el-GR" dirty="0"/>
              <a:t> με το ευεργετικό γράμμα (</a:t>
            </a:r>
            <a:r>
              <a:rPr lang="el-GR" dirty="0" err="1"/>
              <a:t>πιττάκιον</a:t>
            </a:r>
            <a:r>
              <a:rPr lang="el-GR" dirty="0"/>
              <a:t>). </a:t>
            </a:r>
            <a:r>
              <a:rPr lang="el-GR" b="1" dirty="0"/>
              <a:t>Αναλαμβάνουν διάφορες έκτακτες αποστολές ως έμπιστοι και δοκιμασμένοι απεσταλμένοι του Πατριάρχη</a:t>
            </a:r>
            <a:r>
              <a:rPr lang="el-GR" dirty="0"/>
              <a:t>. Παρίστανται τιμητικά και κατά την ιεραρχία τους, στις Πατριαρχικές ή Αρχιερατικές χοροστασίες. </a:t>
            </a:r>
          </a:p>
          <a:p>
            <a:r>
              <a:rPr lang="el-GR" dirty="0"/>
              <a:t>Η τιμητική </a:t>
            </a:r>
            <a:r>
              <a:rPr lang="el-GR" dirty="0" err="1"/>
              <a:t>πρόβληση</a:t>
            </a:r>
            <a:r>
              <a:rPr lang="el-GR" dirty="0"/>
              <a:t> και εκλογή του νέου εκκλησιαστικού </a:t>
            </a:r>
            <a:r>
              <a:rPr lang="el-GR" dirty="0" err="1"/>
              <a:t>Οφφικιάλλου</a:t>
            </a:r>
            <a:r>
              <a:rPr lang="el-GR" dirty="0"/>
              <a:t> ή Άρχοντος γίνεται με την </a:t>
            </a:r>
            <a:r>
              <a:rPr lang="el-GR" b="1" dirty="0"/>
              <a:t>ακολουθία της χειροθεσίας </a:t>
            </a:r>
            <a:r>
              <a:rPr lang="el-GR" dirty="0"/>
              <a:t>σε ναό ή παρεκκλήσιο. Αυτή περιλαμβάνει </a:t>
            </a:r>
            <a:r>
              <a:rPr lang="el-GR" u="sng" dirty="0"/>
              <a:t>ύμνους</a:t>
            </a:r>
            <a:r>
              <a:rPr lang="el-GR" dirty="0"/>
              <a:t>, </a:t>
            </a:r>
            <a:r>
              <a:rPr lang="el-GR" u="sng" dirty="0"/>
              <a:t>δέηση</a:t>
            </a:r>
            <a:r>
              <a:rPr lang="el-GR" dirty="0"/>
              <a:t>, </a:t>
            </a:r>
            <a:r>
              <a:rPr lang="el-GR" u="sng" dirty="0"/>
              <a:t>ειδική ευχή </a:t>
            </a:r>
            <a:r>
              <a:rPr lang="el-GR" dirty="0"/>
              <a:t>και </a:t>
            </a:r>
            <a:r>
              <a:rPr lang="el-GR" u="sng" dirty="0"/>
              <a:t>ευλογία του προκαθημένου ή εκπροσώπου του</a:t>
            </a:r>
            <a:r>
              <a:rPr lang="el-GR" dirty="0"/>
              <a:t>. Σήμερα η τελετή ολοκληρώνεται </a:t>
            </a:r>
            <a:r>
              <a:rPr lang="el-GR" u="sng" dirty="0"/>
              <a:t>με προσφώνηση και αντιφώνηση</a:t>
            </a:r>
            <a:r>
              <a:rPr lang="el-GR" dirty="0"/>
              <a:t>, και </a:t>
            </a:r>
            <a:r>
              <a:rPr lang="el-GR" u="sng" dirty="0"/>
              <a:t>την ανάγνωση του πιττακίου</a:t>
            </a:r>
            <a:r>
              <a:rPr lang="el-GR" dirty="0"/>
              <a:t>. </a:t>
            </a:r>
          </a:p>
        </p:txBody>
      </p:sp>
    </p:spTree>
    <p:extLst>
      <p:ext uri="{BB962C8B-B14F-4D97-AF65-F5344CB8AC3E}">
        <p14:creationId xmlns:p14="http://schemas.microsoft.com/office/powerpoint/2010/main" val="259146773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74E8D1E-D0C9-BD71-DE41-4EB61A7089F5}"/>
              </a:ext>
            </a:extLst>
          </p:cNvPr>
          <p:cNvSpPr>
            <a:spLocks noGrp="1"/>
          </p:cNvSpPr>
          <p:nvPr>
            <p:ph type="title"/>
          </p:nvPr>
        </p:nvSpPr>
        <p:spPr>
          <a:xfrm>
            <a:off x="838200" y="18256"/>
            <a:ext cx="10515600" cy="938874"/>
          </a:xfrm>
        </p:spPr>
        <p:txBody>
          <a:bodyPr>
            <a:normAutofit fontScale="90000"/>
          </a:bodyPr>
          <a:lstStyle/>
          <a:p>
            <a:pPr algn="ctr"/>
            <a:r>
              <a:rPr lang="el-GR" b="1" dirty="0" err="1"/>
              <a:t>Οφφίκια</a:t>
            </a:r>
            <a:r>
              <a:rPr lang="el-GR" b="1" dirty="0"/>
              <a:t> κληρικών Πατριαρχικής Αυλής</a:t>
            </a:r>
            <a:br>
              <a:rPr lang="el-GR" b="1" dirty="0"/>
            </a:br>
            <a:r>
              <a:rPr lang="el-GR" b="1" dirty="0"/>
              <a:t>Ο Μέγας Οικονόμος</a:t>
            </a:r>
            <a:endParaRPr lang="el-GR" dirty="0"/>
          </a:p>
        </p:txBody>
      </p:sp>
      <p:sp>
        <p:nvSpPr>
          <p:cNvPr id="3" name="Θέση περιεχομένου 2">
            <a:extLst>
              <a:ext uri="{FF2B5EF4-FFF2-40B4-BE49-F238E27FC236}">
                <a16:creationId xmlns:a16="http://schemas.microsoft.com/office/drawing/2014/main" id="{F67211A3-548B-4B34-F229-D048956B234E}"/>
              </a:ext>
            </a:extLst>
          </p:cNvPr>
          <p:cNvSpPr>
            <a:spLocks noGrp="1"/>
          </p:cNvSpPr>
          <p:nvPr>
            <p:ph idx="1"/>
          </p:nvPr>
        </p:nvSpPr>
        <p:spPr>
          <a:xfrm>
            <a:off x="0" y="885345"/>
            <a:ext cx="12192000" cy="5954400"/>
          </a:xfrm>
        </p:spPr>
        <p:txBody>
          <a:bodyPr>
            <a:normAutofit fontScale="92500" lnSpcReduction="10000"/>
          </a:bodyPr>
          <a:lstStyle/>
          <a:p>
            <a:r>
              <a:rPr lang="el-GR" dirty="0"/>
              <a:t>Ο Οικονόμος είναι τίτλος πολιτικού και εκκλησιαστικού αξιώματος που ανάγεται στον 4</a:t>
            </a:r>
            <a:r>
              <a:rPr lang="el-GR" baseline="30000" dirty="0"/>
              <a:t>ο</a:t>
            </a:r>
            <a:r>
              <a:rPr lang="el-GR" dirty="0"/>
              <a:t> αιώνα. Η λέξη Οικονόμος είναι σύνθετη από τη λέξη οίκος + το ρήμα νέμω, και χαρακτηρίζει εκείνον που αγαπά την οικονομία και φροντίζει τα του οίκου.</a:t>
            </a:r>
          </a:p>
          <a:p>
            <a:r>
              <a:rPr lang="el-GR" dirty="0"/>
              <a:t>Η λέξη σημαίνει τον </a:t>
            </a:r>
            <a:r>
              <a:rPr lang="el-GR" b="1" dirty="0"/>
              <a:t>υπεύθυνο της οικονομικής διαχείρισης της Επισκοπής -Μητρόπολης</a:t>
            </a:r>
            <a:r>
              <a:rPr lang="el-GR" dirty="0"/>
              <a:t>. Κρατούσε τους </a:t>
            </a:r>
            <a:r>
              <a:rPr lang="el-GR" u="sng" dirty="0"/>
              <a:t>λογαριασμούς εσόδων και εξόδων </a:t>
            </a:r>
            <a:r>
              <a:rPr lang="el-GR" dirty="0"/>
              <a:t>της Επισκοπής με τη βοήθεια του </a:t>
            </a:r>
            <a:r>
              <a:rPr lang="el-GR" dirty="0" err="1"/>
              <a:t>Χαρτουλάριου</a:t>
            </a:r>
            <a:r>
              <a:rPr lang="el-GR" dirty="0"/>
              <a:t> και </a:t>
            </a:r>
            <a:r>
              <a:rPr lang="el-GR" u="sng" dirty="0"/>
              <a:t>κατέγραφε όλη την περιουσία </a:t>
            </a:r>
            <a:r>
              <a:rPr lang="el-GR" dirty="0"/>
              <a:t>σε κτήματα και πράγματα αξίας ενώ </a:t>
            </a:r>
            <a:r>
              <a:rPr lang="el-GR" u="sng" dirty="0"/>
              <a:t>έδινε αναφορά στον Αρχιερέα δύο φορές τον χρόνο</a:t>
            </a:r>
            <a:r>
              <a:rPr lang="el-GR" dirty="0"/>
              <a:t>. Στην Κωνσταντινούπολη ο Οικονόμος ήταν υπεύθυνος της διαχείρισης των οικονομικών του Πατριαρχείου, όπως και των Αυτοκρατορικών επιχορηγήσεων. </a:t>
            </a:r>
          </a:p>
          <a:p>
            <a:r>
              <a:rPr lang="el-GR" dirty="0"/>
              <a:t>Όταν λειτουργούσε ο Αρχιερέας στεκόταν στο δεξί μέρος της Αγίας Τράπεζας φορώντας μόνο στιχάριο, ενώ βαστούσε το Άγιο Ριπίδιο (εξαπτέρυγο). Ο Μέγας Οικονόμος: </a:t>
            </a:r>
          </a:p>
          <a:p>
            <a:pPr lvl="1">
              <a:buFont typeface="Wingdings" panose="05000000000000000000" pitchFamily="2" charset="2"/>
              <a:buChar char="v"/>
            </a:pPr>
            <a:r>
              <a:rPr lang="el-GR" dirty="0"/>
              <a:t>κατά την Αγία και Μεγάλη </a:t>
            </a:r>
            <a:r>
              <a:rPr lang="el-GR" b="1" dirty="0"/>
              <a:t>Κυριακή του Πάσχα αναγίγνωσκε το Ιερό Ευαγγέλιο</a:t>
            </a:r>
            <a:r>
              <a:rPr lang="el-GR" dirty="0"/>
              <a:t>,</a:t>
            </a:r>
          </a:p>
          <a:p>
            <a:pPr lvl="1">
              <a:buFont typeface="Wingdings" panose="05000000000000000000" pitchFamily="2" charset="2"/>
              <a:buChar char="v"/>
            </a:pPr>
            <a:r>
              <a:rPr lang="el-GR" dirty="0"/>
              <a:t>προέπεμπε τον μέλλοντα χειροτονούμενο στον Αρχιερέα, </a:t>
            </a:r>
          </a:p>
          <a:p>
            <a:pPr lvl="1">
              <a:buFont typeface="Wingdings" panose="05000000000000000000" pitchFamily="2" charset="2"/>
              <a:buChar char="v"/>
            </a:pPr>
            <a:r>
              <a:rPr lang="el-GR" dirty="0"/>
              <a:t>προηγούνταν στην εκλογή του νέου Επισκόπου, </a:t>
            </a:r>
          </a:p>
          <a:p>
            <a:pPr lvl="1">
              <a:buFont typeface="Wingdings" panose="05000000000000000000" pitchFamily="2" charset="2"/>
              <a:buChar char="v"/>
            </a:pPr>
            <a:r>
              <a:rPr lang="el-GR" dirty="0"/>
              <a:t>κρατούσε την Επισκοπή μέχρι καλύψεως της θέσης, και </a:t>
            </a:r>
          </a:p>
          <a:p>
            <a:pPr lvl="1">
              <a:buFont typeface="Wingdings" panose="05000000000000000000" pitchFamily="2" charset="2"/>
              <a:buChar char="v"/>
            </a:pPr>
            <a:r>
              <a:rPr lang="el-GR" dirty="0"/>
              <a:t>μεριμνούσε για τις ανάγκες της χειροτονίας.</a:t>
            </a:r>
          </a:p>
        </p:txBody>
      </p:sp>
    </p:spTree>
    <p:extLst>
      <p:ext uri="{BB962C8B-B14F-4D97-AF65-F5344CB8AC3E}">
        <p14:creationId xmlns:p14="http://schemas.microsoft.com/office/powerpoint/2010/main" val="366347793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4EB4C0F-D9A8-0508-AAB9-108B8940BF10}"/>
              </a:ext>
            </a:extLst>
          </p:cNvPr>
          <p:cNvSpPr>
            <a:spLocks noGrp="1"/>
          </p:cNvSpPr>
          <p:nvPr>
            <p:ph type="title"/>
          </p:nvPr>
        </p:nvSpPr>
        <p:spPr>
          <a:xfrm>
            <a:off x="838200" y="18256"/>
            <a:ext cx="10515600" cy="1101244"/>
          </a:xfrm>
        </p:spPr>
        <p:txBody>
          <a:bodyPr>
            <a:normAutofit fontScale="90000"/>
          </a:bodyPr>
          <a:lstStyle/>
          <a:p>
            <a:pPr algn="ctr"/>
            <a:r>
              <a:rPr lang="el-GR" b="1" dirty="0" err="1"/>
              <a:t>Οφφίκια</a:t>
            </a:r>
            <a:r>
              <a:rPr lang="el-GR" b="1" dirty="0"/>
              <a:t> κληρικών Πατριαρχικής Αυλής</a:t>
            </a:r>
            <a:br>
              <a:rPr lang="el-GR" b="1" dirty="0"/>
            </a:br>
            <a:r>
              <a:rPr lang="el-GR" b="1" dirty="0"/>
              <a:t>Ο Μέγας Οικονόμος</a:t>
            </a:r>
            <a:endParaRPr lang="el-GR" dirty="0"/>
          </a:p>
        </p:txBody>
      </p:sp>
      <p:sp>
        <p:nvSpPr>
          <p:cNvPr id="3" name="Θέση περιεχομένου 2">
            <a:extLst>
              <a:ext uri="{FF2B5EF4-FFF2-40B4-BE49-F238E27FC236}">
                <a16:creationId xmlns:a16="http://schemas.microsoft.com/office/drawing/2014/main" id="{B8595F83-1AC6-415A-A189-69D58BE2E5E3}"/>
              </a:ext>
            </a:extLst>
          </p:cNvPr>
          <p:cNvSpPr>
            <a:spLocks noGrp="1"/>
          </p:cNvSpPr>
          <p:nvPr>
            <p:ph idx="1"/>
          </p:nvPr>
        </p:nvSpPr>
        <p:spPr>
          <a:xfrm>
            <a:off x="0" y="1016950"/>
            <a:ext cx="12192000" cy="5841050"/>
          </a:xfrm>
        </p:spPr>
        <p:txBody>
          <a:bodyPr/>
          <a:lstStyle/>
          <a:p>
            <a:r>
              <a:rPr lang="el-GR" dirty="0"/>
              <a:t>Το 1819 Μέγας Οικονόμος της Μεγάλης του Χριστού Εκκλησίας ορίζεται ο </a:t>
            </a:r>
            <a:r>
              <a:rPr lang="el-GR" b="1" dirty="0"/>
              <a:t>Κωνσταντίνος Οικονόμος </a:t>
            </a:r>
            <a:r>
              <a:rPr lang="el-GR" dirty="0"/>
              <a:t>(1780-1857) από τον Οικουμενικό Πατριάρχη Γρηγόριο Ε΄, μάλιστα εκφωνεί και τον ιστορικό επικήδειο λόγο, προς τιμή του μαρτυρικού Πατριάρχη, όταν το λείψανό του μεταφέρθηκε στην </a:t>
            </a:r>
            <a:r>
              <a:rPr lang="el-GR" dirty="0" err="1"/>
              <a:t>Οδησσό</a:t>
            </a:r>
            <a:r>
              <a:rPr lang="el-GR" dirty="0"/>
              <a:t>. Είχε διατελέσει Οικονόμος της επισκοπής Ελάσσωνος, λόγω των ιδιαίτερων διανοητικών χαρισμάτων σε ηλικία μόλις 21 ετών. Έμεινε στην ιστορία ως Κωνσταντίνος Οικονόμος ο εξ’ Οικονόμων, από τον πατέρα του που είχε και ο ίδιος το </a:t>
            </a:r>
            <a:r>
              <a:rPr lang="el-GR" dirty="0" err="1"/>
              <a:t>Οφφίκιο</a:t>
            </a:r>
            <a:r>
              <a:rPr lang="el-GR" dirty="0"/>
              <a:t> του Οικονόμου.</a:t>
            </a:r>
          </a:p>
          <a:p>
            <a:r>
              <a:rPr lang="el-GR" dirty="0"/>
              <a:t>Σήμερα αποτελεί εκκλησιαστικό </a:t>
            </a:r>
            <a:r>
              <a:rPr lang="el-GR" b="1" dirty="0" err="1"/>
              <a:t>Οφφίκιο</a:t>
            </a:r>
            <a:r>
              <a:rPr lang="el-GR" b="1" dirty="0"/>
              <a:t> έγγαμου κληρικού </a:t>
            </a:r>
            <a:r>
              <a:rPr lang="el-GR" dirty="0"/>
              <a:t>που κατέχει το δεύτερο βαθμό της ιεροσύνης και φοράει το </a:t>
            </a:r>
            <a:r>
              <a:rPr lang="el-GR" u="sng" dirty="0" err="1"/>
              <a:t>Επιγονάτιο</a:t>
            </a:r>
            <a:r>
              <a:rPr lang="el-GR" dirty="0"/>
              <a:t>, που είναι διακριτικό γνώρισμα του συγκεκριμένου τίτλου.</a:t>
            </a:r>
          </a:p>
          <a:p>
            <a:r>
              <a:rPr lang="el-GR" dirty="0"/>
              <a:t>Οι Οικονόμοι </a:t>
            </a:r>
            <a:r>
              <a:rPr lang="el-GR" dirty="0" err="1"/>
              <a:t>προσφωνούνται</a:t>
            </a:r>
            <a:r>
              <a:rPr lang="el-GR" dirty="0"/>
              <a:t> με τον τίτλο </a:t>
            </a:r>
            <a:r>
              <a:rPr lang="el-GR" b="1" dirty="0" err="1"/>
              <a:t>Αιδεσιμολογιώτατοι</a:t>
            </a:r>
            <a:r>
              <a:rPr lang="el-GR" dirty="0"/>
              <a:t>.</a:t>
            </a:r>
          </a:p>
        </p:txBody>
      </p:sp>
    </p:spTree>
    <p:extLst>
      <p:ext uri="{BB962C8B-B14F-4D97-AF65-F5344CB8AC3E}">
        <p14:creationId xmlns:p14="http://schemas.microsoft.com/office/powerpoint/2010/main" val="268517169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F395771-47ED-8877-8D7B-A63B8A0169B1}"/>
              </a:ext>
            </a:extLst>
          </p:cNvPr>
          <p:cNvSpPr>
            <a:spLocks noGrp="1"/>
          </p:cNvSpPr>
          <p:nvPr>
            <p:ph type="title"/>
          </p:nvPr>
        </p:nvSpPr>
        <p:spPr>
          <a:xfrm>
            <a:off x="838200" y="18256"/>
            <a:ext cx="10515600" cy="662782"/>
          </a:xfrm>
        </p:spPr>
        <p:txBody>
          <a:bodyPr>
            <a:normAutofit fontScale="90000"/>
          </a:bodyPr>
          <a:lstStyle/>
          <a:p>
            <a:pPr algn="ctr"/>
            <a:r>
              <a:rPr lang="el-GR" dirty="0"/>
              <a:t>ΒΙΒΛΙΟΓΡΑΦΙΑ</a:t>
            </a:r>
          </a:p>
        </p:txBody>
      </p:sp>
      <p:sp>
        <p:nvSpPr>
          <p:cNvPr id="3" name="Θέση περιεχομένου 2">
            <a:extLst>
              <a:ext uri="{FF2B5EF4-FFF2-40B4-BE49-F238E27FC236}">
                <a16:creationId xmlns:a16="http://schemas.microsoft.com/office/drawing/2014/main" id="{E68BF306-93ED-F74A-3B0C-F42235786DEB}"/>
              </a:ext>
            </a:extLst>
          </p:cNvPr>
          <p:cNvSpPr>
            <a:spLocks noGrp="1"/>
          </p:cNvSpPr>
          <p:nvPr>
            <p:ph idx="1"/>
          </p:nvPr>
        </p:nvSpPr>
        <p:spPr>
          <a:xfrm>
            <a:off x="0" y="534838"/>
            <a:ext cx="12192000" cy="6304906"/>
          </a:xfrm>
        </p:spPr>
        <p:txBody>
          <a:bodyPr>
            <a:normAutofit fontScale="92500" lnSpcReduction="10000"/>
          </a:bodyPr>
          <a:lstStyle/>
          <a:p>
            <a:pPr marL="0" indent="0" algn="ctr">
              <a:buNone/>
            </a:pPr>
            <a:r>
              <a:rPr lang="el-GR" sz="1800" b="1" dirty="0">
                <a:solidFill>
                  <a:srgbClr val="000000"/>
                </a:solidFill>
                <a:effectLst/>
                <a:latin typeface="Georgia" panose="02040502050405020303" pitchFamily="18" charset="0"/>
                <a:ea typeface="Times New Roman" panose="02020603050405020304" pitchFamily="18" charset="0"/>
              </a:rPr>
              <a:t> </a:t>
            </a:r>
            <a:endParaRPr lang="el-GR" sz="1800" dirty="0">
              <a:effectLst/>
              <a:latin typeface="Times New Roman" panose="02020603050405020304" pitchFamily="18" charset="0"/>
              <a:ea typeface="Times New Roman" panose="02020603050405020304" pitchFamily="18" charset="0"/>
            </a:endParaRPr>
          </a:p>
          <a:p>
            <a:r>
              <a:rPr lang="el-GR" sz="2800" dirty="0">
                <a:solidFill>
                  <a:srgbClr val="000000"/>
                </a:solidFill>
                <a:effectLst/>
                <a:ea typeface="Times New Roman" panose="02020603050405020304" pitchFamily="18" charset="0"/>
              </a:rPr>
              <a:t>Κυριάκος </a:t>
            </a:r>
            <a:r>
              <a:rPr lang="el-GR" sz="2800" dirty="0" err="1">
                <a:solidFill>
                  <a:srgbClr val="000000"/>
                </a:solidFill>
                <a:effectLst/>
                <a:ea typeface="Times New Roman" panose="02020603050405020304" pitchFamily="18" charset="0"/>
              </a:rPr>
              <a:t>Χατζηστεφάνου</a:t>
            </a:r>
            <a:r>
              <a:rPr lang="el-GR" sz="2800" dirty="0">
                <a:solidFill>
                  <a:srgbClr val="000000"/>
                </a:solidFill>
                <a:effectLst/>
                <a:ea typeface="Times New Roman" panose="02020603050405020304" pitchFamily="18" charset="0"/>
              </a:rPr>
              <a:t>, </a:t>
            </a:r>
            <a:r>
              <a:rPr lang="el-GR" sz="2800" i="1" dirty="0">
                <a:solidFill>
                  <a:srgbClr val="000000"/>
                </a:solidFill>
                <a:effectLst/>
                <a:ea typeface="Times New Roman" panose="02020603050405020304" pitchFamily="18" charset="0"/>
              </a:rPr>
              <a:t>Η Εκκλησιαστική Εθιμοτυπία του Οικουμενικού Πατριαρχείου από τον Πατριάρχη </a:t>
            </a:r>
            <a:r>
              <a:rPr lang="el-GR" sz="2800" i="1" dirty="0" err="1">
                <a:solidFill>
                  <a:srgbClr val="000000"/>
                </a:solidFill>
                <a:effectLst/>
                <a:ea typeface="Times New Roman" panose="02020603050405020304" pitchFamily="18" charset="0"/>
              </a:rPr>
              <a:t>Αθηναγόρα</a:t>
            </a:r>
            <a:r>
              <a:rPr lang="el-GR" sz="2800" i="1" dirty="0">
                <a:solidFill>
                  <a:srgbClr val="000000"/>
                </a:solidFill>
                <a:effectLst/>
                <a:ea typeface="Times New Roman" panose="02020603050405020304" pitchFamily="18" charset="0"/>
              </a:rPr>
              <a:t> μέχρι σήμερα (2021)</a:t>
            </a:r>
            <a:r>
              <a:rPr lang="el-GR" sz="2800" dirty="0">
                <a:solidFill>
                  <a:srgbClr val="000000"/>
                </a:solidFill>
                <a:effectLst/>
                <a:ea typeface="Times New Roman" panose="02020603050405020304" pitchFamily="18" charset="0"/>
              </a:rPr>
              <a:t>,</a:t>
            </a:r>
            <a:r>
              <a:rPr lang="el-GR" sz="2800" i="1" dirty="0">
                <a:solidFill>
                  <a:srgbClr val="000000"/>
                </a:solidFill>
                <a:effectLst/>
                <a:ea typeface="Times New Roman" panose="02020603050405020304" pitchFamily="18" charset="0"/>
              </a:rPr>
              <a:t> </a:t>
            </a:r>
            <a:r>
              <a:rPr lang="el-GR" sz="2800" dirty="0" err="1">
                <a:solidFill>
                  <a:srgbClr val="000000"/>
                </a:solidFill>
                <a:effectLst/>
                <a:ea typeface="Times New Roman" panose="02020603050405020304" pitchFamily="18" charset="0"/>
              </a:rPr>
              <a:t>Διϊδρυματικό</a:t>
            </a:r>
            <a:r>
              <a:rPr lang="el-GR" sz="2800" dirty="0">
                <a:solidFill>
                  <a:srgbClr val="000000"/>
                </a:solidFill>
                <a:effectLst/>
                <a:ea typeface="Times New Roman" panose="02020603050405020304" pitchFamily="18" charset="0"/>
              </a:rPr>
              <a:t> Πρόγραμμα Μεταπτυχιακών Σπουδών «Ελλάδα: Εκκλησιαστική Ιστορία και Πολιτισμός», Θεσσαλονίκη 2021.</a:t>
            </a:r>
          </a:p>
          <a:p>
            <a:r>
              <a:rPr lang="el-GR" dirty="0">
                <a:solidFill>
                  <a:srgbClr val="000000"/>
                </a:solidFill>
                <a:ea typeface="Times New Roman" panose="02020603050405020304" pitchFamily="18" charset="0"/>
              </a:rPr>
              <a:t>Κίμων – Εμμανουήλ </a:t>
            </a:r>
            <a:r>
              <a:rPr lang="el-GR" dirty="0" err="1">
                <a:solidFill>
                  <a:srgbClr val="000000"/>
                </a:solidFill>
                <a:ea typeface="Times New Roman" panose="02020603050405020304" pitchFamily="18" charset="0"/>
              </a:rPr>
              <a:t>Πλακογιαννάκης</a:t>
            </a:r>
            <a:r>
              <a:rPr lang="el-GR" dirty="0">
                <a:solidFill>
                  <a:srgbClr val="000000"/>
                </a:solidFill>
                <a:ea typeface="Times New Roman" panose="02020603050405020304" pitchFamily="18" charset="0"/>
              </a:rPr>
              <a:t>, </a:t>
            </a:r>
            <a:r>
              <a:rPr lang="el-GR" i="1" dirty="0">
                <a:solidFill>
                  <a:srgbClr val="000000"/>
                </a:solidFill>
                <a:ea typeface="Times New Roman" panose="02020603050405020304" pitchFamily="18" charset="0"/>
              </a:rPr>
              <a:t>Ελληνική Ανατολική Αυτοκρατορία των Μέσων Αιώνων, Τιμητικοί τίτλοι και ενεργά αξιώματα στο Βυζάντιο, Εθιμοτυπία, Διοίκηση, Στρατός</a:t>
            </a:r>
            <a:r>
              <a:rPr lang="el-GR" dirty="0">
                <a:solidFill>
                  <a:srgbClr val="000000"/>
                </a:solidFill>
                <a:ea typeface="Times New Roman" panose="02020603050405020304" pitchFamily="18" charset="0"/>
              </a:rPr>
              <a:t>, Εκδόσεις Ιανός, Θεσσαλονίκη 2001.</a:t>
            </a:r>
          </a:p>
          <a:p>
            <a:r>
              <a:rPr lang="el-GR" sz="2800" dirty="0">
                <a:solidFill>
                  <a:srgbClr val="000000"/>
                </a:solidFill>
                <a:effectLst/>
                <a:ea typeface="Times New Roman" panose="02020603050405020304" pitchFamily="18" charset="0"/>
              </a:rPr>
              <a:t>Νίκος Ζαχαρόπουλος, «Εκκλησιαστικά </a:t>
            </a:r>
            <a:r>
              <a:rPr lang="el-GR" sz="2800" dirty="0" err="1">
                <a:solidFill>
                  <a:srgbClr val="000000"/>
                </a:solidFill>
                <a:effectLst/>
                <a:ea typeface="Times New Roman" panose="02020603050405020304" pitchFamily="18" charset="0"/>
              </a:rPr>
              <a:t>Οφφίκια</a:t>
            </a:r>
            <a:r>
              <a:rPr lang="el-GR" sz="2800" dirty="0">
                <a:solidFill>
                  <a:srgbClr val="000000"/>
                </a:solidFill>
                <a:effectLst/>
                <a:ea typeface="Times New Roman" panose="02020603050405020304" pitchFamily="18" charset="0"/>
              </a:rPr>
              <a:t>», </a:t>
            </a:r>
            <a:r>
              <a:rPr lang="el-GR" sz="2800" i="1" dirty="0">
                <a:solidFill>
                  <a:srgbClr val="000000"/>
                </a:solidFill>
                <a:effectLst/>
                <a:ea typeface="Times New Roman" panose="02020603050405020304" pitchFamily="18" charset="0"/>
              </a:rPr>
              <a:t>Επίτομο Ιστορικό – Θεολογικό Λεξικό</a:t>
            </a:r>
            <a:r>
              <a:rPr lang="el-GR" sz="2800" dirty="0">
                <a:solidFill>
                  <a:srgbClr val="000000"/>
                </a:solidFill>
                <a:effectLst/>
                <a:ea typeface="Times New Roman" panose="02020603050405020304" pitchFamily="18" charset="0"/>
              </a:rPr>
              <a:t>, Εκδόσεις </a:t>
            </a:r>
            <a:r>
              <a:rPr lang="en-GB" sz="2800" dirty="0">
                <a:solidFill>
                  <a:srgbClr val="000000"/>
                </a:solidFill>
                <a:effectLst/>
                <a:ea typeface="Times New Roman" panose="02020603050405020304" pitchFamily="18" charset="0"/>
              </a:rPr>
              <a:t>University Studio Press,</a:t>
            </a:r>
            <a:r>
              <a:rPr lang="el-GR" sz="2800" dirty="0">
                <a:solidFill>
                  <a:srgbClr val="000000"/>
                </a:solidFill>
                <a:effectLst/>
                <a:ea typeface="Times New Roman" panose="02020603050405020304" pitchFamily="18" charset="0"/>
              </a:rPr>
              <a:t> Θεσσαλονίκη 2003.</a:t>
            </a:r>
          </a:p>
          <a:p>
            <a:r>
              <a:rPr lang="el-GR" dirty="0">
                <a:solidFill>
                  <a:srgbClr val="000000"/>
                </a:solidFill>
                <a:effectLst/>
                <a:ea typeface="Times New Roman" panose="02020603050405020304" pitchFamily="18" charset="0"/>
              </a:rPr>
              <a:t>Επισκόπου </a:t>
            </a:r>
            <a:r>
              <a:rPr lang="el-GR" dirty="0" err="1">
                <a:solidFill>
                  <a:srgbClr val="000000"/>
                </a:solidFill>
                <a:effectLst/>
                <a:ea typeface="Times New Roman" panose="02020603050405020304" pitchFamily="18" charset="0"/>
              </a:rPr>
              <a:t>Φαναρίου</a:t>
            </a:r>
            <a:r>
              <a:rPr lang="el-GR" dirty="0">
                <a:solidFill>
                  <a:srgbClr val="000000"/>
                </a:solidFill>
                <a:effectLst/>
                <a:ea typeface="Times New Roman" panose="02020603050405020304" pitchFamily="18" charset="0"/>
              </a:rPr>
              <a:t> Αγαθαγγέλου, Γεν. Διευθυντού Αποστολικής Διακονίας της Εκκλησίας της Ελλάδος, </a:t>
            </a:r>
            <a:r>
              <a:rPr lang="el-GR" i="1" dirty="0">
                <a:solidFill>
                  <a:srgbClr val="000000"/>
                </a:solidFill>
                <a:effectLst/>
                <a:ea typeface="Times New Roman" panose="02020603050405020304" pitchFamily="18" charset="0"/>
              </a:rPr>
              <a:t>Ερμηνεία των </a:t>
            </a:r>
            <a:r>
              <a:rPr lang="el-GR" i="1" dirty="0" err="1">
                <a:solidFill>
                  <a:srgbClr val="000000"/>
                </a:solidFill>
                <a:effectLst/>
                <a:ea typeface="Times New Roman" panose="02020603050405020304" pitchFamily="18" charset="0"/>
              </a:rPr>
              <a:t>οφφικίων</a:t>
            </a:r>
            <a:r>
              <a:rPr lang="el-GR" i="1" dirty="0">
                <a:solidFill>
                  <a:srgbClr val="000000"/>
                </a:solidFill>
                <a:effectLst/>
                <a:ea typeface="Times New Roman" panose="02020603050405020304" pitchFamily="18" charset="0"/>
              </a:rPr>
              <a:t> της Αγίας του Χριστού Μεγάλης Εκκλησίας</a:t>
            </a:r>
            <a:r>
              <a:rPr lang="el-GR" dirty="0">
                <a:solidFill>
                  <a:srgbClr val="000000"/>
                </a:solidFill>
                <a:effectLst/>
                <a:ea typeface="Times New Roman" panose="02020603050405020304" pitchFamily="18" charset="0"/>
              </a:rPr>
              <a:t>, </a:t>
            </a:r>
            <a:r>
              <a:rPr lang="el-GR" dirty="0">
                <a:hlinkClick r:id="rId2"/>
              </a:rPr>
              <a:t>Αποστολική Διακονία της Εκκλησίας της Ελλάδος (apostoliki-diakonia.gr)</a:t>
            </a:r>
            <a:r>
              <a:rPr lang="el-GR" dirty="0"/>
              <a:t>, ανακτήθηκε στις 5/4/2023.</a:t>
            </a:r>
          </a:p>
          <a:p>
            <a:r>
              <a:rPr lang="el-GR" kern="1800" dirty="0" err="1">
                <a:solidFill>
                  <a:srgbClr val="000000"/>
                </a:solidFill>
                <a:effectLst/>
                <a:ea typeface="Times New Roman" panose="02020603050405020304" pitchFamily="18" charset="0"/>
                <a:cs typeface="Arial" panose="020B0604020202020204" pitchFamily="34" charset="0"/>
              </a:rPr>
              <a:t>Οφφίκια</a:t>
            </a:r>
            <a:r>
              <a:rPr lang="el-GR" kern="1800" dirty="0">
                <a:solidFill>
                  <a:srgbClr val="000000"/>
                </a:solidFill>
                <a:effectLst/>
                <a:ea typeface="Times New Roman" panose="02020603050405020304" pitchFamily="18" charset="0"/>
                <a:cs typeface="Arial" panose="020B0604020202020204" pitchFamily="34" charset="0"/>
              </a:rPr>
              <a:t> του Οικουμενικού Πατριαρχείου Κωνσταντινουπόλεως, </a:t>
            </a:r>
            <a:r>
              <a:rPr lang="el-GR" dirty="0" err="1">
                <a:hlinkClick r:id="rId3"/>
              </a:rPr>
              <a:t>Οφφίκια</a:t>
            </a:r>
            <a:r>
              <a:rPr lang="el-GR" dirty="0">
                <a:hlinkClick r:id="rId3"/>
              </a:rPr>
              <a:t> του Οικουμενικού Πατριαρχείου Κωνσταντινουπόλεως - </a:t>
            </a:r>
            <a:r>
              <a:rPr lang="el-GR" dirty="0" err="1">
                <a:hlinkClick r:id="rId3"/>
              </a:rPr>
              <a:t>Βικιπαίδεια</a:t>
            </a:r>
            <a:r>
              <a:rPr lang="el-GR" dirty="0">
                <a:hlinkClick r:id="rId3"/>
              </a:rPr>
              <a:t> (wikipedia.org)</a:t>
            </a:r>
            <a:r>
              <a:rPr lang="el-GR" dirty="0"/>
              <a:t>, ανακτήθηκε στις 5/4/2023.</a:t>
            </a:r>
          </a:p>
          <a:p>
            <a:endParaRPr lang="el-GR" dirty="0">
              <a:effectLst/>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4293485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58F263A-9C7A-3E8E-6798-ACD74B527EE0}"/>
              </a:ext>
            </a:extLst>
          </p:cNvPr>
          <p:cNvSpPr>
            <a:spLocks noGrp="1"/>
          </p:cNvSpPr>
          <p:nvPr>
            <p:ph type="title"/>
          </p:nvPr>
        </p:nvSpPr>
        <p:spPr>
          <a:xfrm>
            <a:off x="838200" y="18256"/>
            <a:ext cx="10515600" cy="570220"/>
          </a:xfrm>
        </p:spPr>
        <p:txBody>
          <a:bodyPr>
            <a:normAutofit fontScale="90000"/>
          </a:bodyPr>
          <a:lstStyle/>
          <a:p>
            <a:pPr algn="ctr"/>
            <a:r>
              <a:rPr lang="el-GR" b="1" dirty="0"/>
              <a:t>Λογοθέτης </a:t>
            </a:r>
            <a:endParaRPr lang="el-GR" dirty="0"/>
          </a:p>
        </p:txBody>
      </p:sp>
      <p:sp>
        <p:nvSpPr>
          <p:cNvPr id="3" name="Θέση περιεχομένου 2">
            <a:extLst>
              <a:ext uri="{FF2B5EF4-FFF2-40B4-BE49-F238E27FC236}">
                <a16:creationId xmlns:a16="http://schemas.microsoft.com/office/drawing/2014/main" id="{AC722545-585C-AFEB-A25F-44F9F95E1DAA}"/>
              </a:ext>
            </a:extLst>
          </p:cNvPr>
          <p:cNvSpPr>
            <a:spLocks noGrp="1"/>
          </p:cNvSpPr>
          <p:nvPr>
            <p:ph idx="1"/>
          </p:nvPr>
        </p:nvSpPr>
        <p:spPr>
          <a:xfrm>
            <a:off x="0" y="588476"/>
            <a:ext cx="12192000" cy="6251268"/>
          </a:xfrm>
        </p:spPr>
        <p:txBody>
          <a:bodyPr>
            <a:normAutofit fontScale="85000" lnSpcReduction="20000"/>
          </a:bodyPr>
          <a:lstStyle/>
          <a:p>
            <a:r>
              <a:rPr lang="el-GR" dirty="0"/>
              <a:t>Ο Λογοθέτης μετά την Άλωση ταυτίζεται με το αξίωμα του </a:t>
            </a:r>
            <a:r>
              <a:rPr lang="el-GR" dirty="0">
                <a:effectLst>
                  <a:outerShdw blurRad="38100" dist="38100" dir="2700000" algn="tl">
                    <a:srgbClr val="000000">
                      <a:alpha val="43137"/>
                    </a:srgbClr>
                  </a:outerShdw>
                </a:effectLst>
              </a:rPr>
              <a:t>Μ. Λογοθέτη</a:t>
            </a:r>
            <a:r>
              <a:rPr lang="el-GR" dirty="0"/>
              <a:t>. Μεταξύ των αρμοδιοτήτων του είναι: να ίσταται στον Πατριαρχικό Ναό από τη δεξιά πλευρά του Πατριάρχη κατά τις επίσημες Λειτουργίες και διάφορες σημαντικές τελετές και να απαγγέλει όταν τελείται Πατριαρχική ή Συνοδική Λειτουργία το </a:t>
            </a:r>
            <a:r>
              <a:rPr lang="el-GR" u="sng" dirty="0"/>
              <a:t>Σύμβολο της πίστεως </a:t>
            </a:r>
            <a:r>
              <a:rPr lang="el-GR" dirty="0"/>
              <a:t>και την </a:t>
            </a:r>
            <a:r>
              <a:rPr lang="el-GR" u="sng" dirty="0"/>
              <a:t>Κυριακή προσευχή</a:t>
            </a:r>
            <a:r>
              <a:rPr lang="el-GR" dirty="0"/>
              <a:t>. Στο ίδιο άτομο αρμόζει και ο τίτλος «</a:t>
            </a:r>
            <a:r>
              <a:rPr lang="el-GR" dirty="0" err="1"/>
              <a:t>ἐνδοξότατος</a:t>
            </a:r>
            <a:r>
              <a:rPr lang="el-GR" dirty="0"/>
              <a:t> </a:t>
            </a:r>
            <a:r>
              <a:rPr lang="el-GR" dirty="0" err="1"/>
              <a:t>ἄρχων</a:t>
            </a:r>
            <a:r>
              <a:rPr lang="el-GR" dirty="0"/>
              <a:t>».</a:t>
            </a:r>
          </a:p>
          <a:p>
            <a:r>
              <a:rPr lang="el-GR" dirty="0"/>
              <a:t>Ένας σημαντικός πολιτικός και βυζαντινός φιλόσοφος ήταν ο Άρχων Λογοθέτης του αυτοκράτορα Ανδρόνικου Β΄, </a:t>
            </a:r>
            <a:r>
              <a:rPr lang="el-GR" b="1" dirty="0"/>
              <a:t>Θεόδωρος </a:t>
            </a:r>
            <a:r>
              <a:rPr lang="el-GR" b="1" dirty="0" err="1"/>
              <a:t>Μετοχίτης</a:t>
            </a:r>
            <a:r>
              <a:rPr lang="el-GR" dirty="0"/>
              <a:t>. Υπήρξε ένας από τους σπουδαιότερους λόγιους στον τομέα της πολιτιστικής ιστορίας του Βυζαντίου ως «</a:t>
            </a:r>
            <a:r>
              <a:rPr lang="el-GR" dirty="0" err="1"/>
              <a:t>Παλαιολόγειας</a:t>
            </a:r>
            <a:r>
              <a:rPr lang="el-GR" dirty="0"/>
              <a:t> αναγέννησης». Το περιβάλλον της Κωνσταντινούπολης στο οποίο γεννήθηκε (1269-1270) και ανδρώθηκε κατά το τελευταίο τέταρτο του ΙΓ΄ αιώνα, και οι αναγεννητικές προσπάθειες που ακολούθησαν μετά την ανακατάληψη της Κωνσταντινούπολης από τους Βυζαντινούς (1261) διαμόρφωσαν ένα κλίμα πνευματικής ευφορίας. Συνέβαλε στην </a:t>
            </a:r>
            <a:r>
              <a:rPr lang="el-GR" u="sng" dirty="0"/>
              <a:t>ανακαίνιση της Μονής της Χώρας (1316-1321)</a:t>
            </a:r>
            <a:r>
              <a:rPr lang="el-GR" dirty="0"/>
              <a:t> και ήταν υπεύθυνος για τον εξωραϊσμό του </a:t>
            </a:r>
            <a:r>
              <a:rPr lang="el-GR" dirty="0" err="1"/>
              <a:t>εξωνάρθηκα</a:t>
            </a:r>
            <a:r>
              <a:rPr lang="el-GR" dirty="0"/>
              <a:t>, και του παρεκκλησίου με αξιόλογα </a:t>
            </a:r>
            <a:r>
              <a:rPr lang="el-GR" dirty="0" err="1"/>
              <a:t>ψηφηδωτά</a:t>
            </a:r>
            <a:r>
              <a:rPr lang="el-GR" dirty="0"/>
              <a:t> και τοιχογραφίες. Επίσης κληροδότησε στη μονή νοσοκομείο και παράλληλα μία σημαντική και αξιόλογη βιβλιοθήκη.</a:t>
            </a:r>
          </a:p>
          <a:p>
            <a:r>
              <a:rPr lang="el-GR" dirty="0"/>
              <a:t>Ένας σύγχρονος Θεόδωρος </a:t>
            </a:r>
            <a:r>
              <a:rPr lang="el-GR" dirty="0" err="1"/>
              <a:t>Μετοχίτης</a:t>
            </a:r>
            <a:r>
              <a:rPr lang="el-GR" dirty="0"/>
              <a:t> υπήρξε ο αείμνηστος </a:t>
            </a:r>
            <a:r>
              <a:rPr lang="el-GR" b="1" dirty="0"/>
              <a:t>Παναγιώτης Αγγελόπουλος </a:t>
            </a:r>
            <a:r>
              <a:rPr lang="el-GR" dirty="0"/>
              <a:t>που με τη χορηγία του αποκαταστάθηκαν, ανακαινίστηκαν και συντηρήθηκαν τόσο ο </a:t>
            </a:r>
            <a:r>
              <a:rPr lang="el-GR" u="sng" dirty="0"/>
              <a:t>Πατριαρχικός Ναός του Αγίου Γεωργίου</a:t>
            </a:r>
            <a:r>
              <a:rPr lang="el-GR" dirty="0"/>
              <a:t>, όσο και ο </a:t>
            </a:r>
            <a:r>
              <a:rPr lang="el-GR" u="sng" dirty="0"/>
              <a:t>Πατριαρχικός Οίκος</a:t>
            </a:r>
            <a:r>
              <a:rPr lang="el-GR" dirty="0"/>
              <a:t>, έπειτα από την αποτέφρωση της μεγάλης φωτιάς του 1941, επί Πατριαρχίας του Οικουμενικού Πατριάρχη Βαρθολομαίου. Μετά τον θάνατό του Παναγιώτη Αγγελόπουλου (5 Ιουνίου 2001), ο Οικουμενικός Πατριάρχης απένειμε το </a:t>
            </a:r>
            <a:r>
              <a:rPr lang="el-GR" dirty="0" err="1"/>
              <a:t>Οφφίκιο</a:t>
            </a:r>
            <a:r>
              <a:rPr lang="el-GR" dirty="0"/>
              <a:t> στον γιό του </a:t>
            </a:r>
            <a:r>
              <a:rPr lang="el-GR" b="1" dirty="0"/>
              <a:t>Θεόδωρο</a:t>
            </a:r>
            <a:r>
              <a:rPr lang="el-GR" dirty="0"/>
              <a:t>, ο οποίος συνεχίζει να στηρίζει μέχρι σήμερα το έργο του Οικουμενικού Πατριαρχείου. </a:t>
            </a:r>
          </a:p>
        </p:txBody>
      </p:sp>
    </p:spTree>
    <p:extLst>
      <p:ext uri="{BB962C8B-B14F-4D97-AF65-F5344CB8AC3E}">
        <p14:creationId xmlns:p14="http://schemas.microsoft.com/office/powerpoint/2010/main" val="13831663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3D88F7B-6EE6-711A-45E3-D521235DE901}"/>
              </a:ext>
            </a:extLst>
          </p:cNvPr>
          <p:cNvSpPr>
            <a:spLocks noGrp="1"/>
          </p:cNvSpPr>
          <p:nvPr>
            <p:ph type="title"/>
          </p:nvPr>
        </p:nvSpPr>
        <p:spPr>
          <a:xfrm>
            <a:off x="838200" y="0"/>
            <a:ext cx="10515600" cy="561975"/>
          </a:xfrm>
        </p:spPr>
        <p:txBody>
          <a:bodyPr>
            <a:normAutofit fontScale="90000"/>
          </a:bodyPr>
          <a:lstStyle/>
          <a:p>
            <a:pPr algn="ctr"/>
            <a:r>
              <a:rPr lang="el-GR" b="1" dirty="0" err="1"/>
              <a:t>Έκδικος</a:t>
            </a:r>
            <a:r>
              <a:rPr lang="el-GR" b="1" dirty="0"/>
              <a:t> </a:t>
            </a:r>
          </a:p>
        </p:txBody>
      </p:sp>
      <p:sp>
        <p:nvSpPr>
          <p:cNvPr id="3" name="Θέση περιεχομένου 2">
            <a:extLst>
              <a:ext uri="{FF2B5EF4-FFF2-40B4-BE49-F238E27FC236}">
                <a16:creationId xmlns:a16="http://schemas.microsoft.com/office/drawing/2014/main" id="{DE1595E2-81D9-2CD0-3F63-39F8D9E6F169}"/>
              </a:ext>
            </a:extLst>
          </p:cNvPr>
          <p:cNvSpPr>
            <a:spLocks noGrp="1"/>
          </p:cNvSpPr>
          <p:nvPr>
            <p:ph idx="1"/>
          </p:nvPr>
        </p:nvSpPr>
        <p:spPr>
          <a:xfrm>
            <a:off x="0" y="492124"/>
            <a:ext cx="12192000" cy="6365875"/>
          </a:xfrm>
        </p:spPr>
        <p:txBody>
          <a:bodyPr>
            <a:normAutofit lnSpcReduction="10000"/>
          </a:bodyPr>
          <a:lstStyle/>
          <a:p>
            <a:r>
              <a:rPr lang="el-GR" dirty="0"/>
              <a:t>Σύμφωνα με την Ιουστινιάνεια Νομοθεσία (Νεαρά </a:t>
            </a:r>
            <a:r>
              <a:rPr lang="el-GR" dirty="0" err="1"/>
              <a:t>αρ</a:t>
            </a:r>
            <a:r>
              <a:rPr lang="el-GR" dirty="0"/>
              <a:t>. 131), οι </a:t>
            </a:r>
            <a:r>
              <a:rPr lang="el-GR" dirty="0" err="1"/>
              <a:t>Έκδικοι</a:t>
            </a:r>
            <a:r>
              <a:rPr lang="el-GR" dirty="0"/>
              <a:t> ήταν κρατικοί λειτουργοί μαζί με τους </a:t>
            </a:r>
            <a:r>
              <a:rPr lang="el-GR" dirty="0" err="1"/>
              <a:t>Ταβουλλάριους</a:t>
            </a:r>
            <a:r>
              <a:rPr lang="el-GR" dirty="0"/>
              <a:t>, Συμβολαιογράφους. Η ονομασία συναντάται για πρώτη φορά τον ΙΔ΄ αιώνα. Ήταν στρατιωτικό αξίωμα στο στρατό ξηράς στην οπισθοφυλακή υπό την καθοδήγηση του </a:t>
            </a:r>
            <a:r>
              <a:rPr lang="el-GR" dirty="0" err="1"/>
              <a:t>Πρωτοστράτορος</a:t>
            </a:r>
            <a:r>
              <a:rPr lang="el-GR" dirty="0"/>
              <a:t>, </a:t>
            </a:r>
            <a:r>
              <a:rPr lang="el-GR" dirty="0" err="1"/>
              <a:t>Οφφίκιο</a:t>
            </a:r>
            <a:r>
              <a:rPr lang="el-GR" dirty="0"/>
              <a:t> πολύ σημαντικό μέχρι την περίοδο της εποχής των Παλαιολόγων (1261-1453).</a:t>
            </a:r>
          </a:p>
          <a:p>
            <a:r>
              <a:rPr lang="el-GR" dirty="0"/>
              <a:t>Αργότερα ο </a:t>
            </a:r>
            <a:r>
              <a:rPr lang="el-GR" dirty="0" err="1"/>
              <a:t>Έκδικος</a:t>
            </a:r>
            <a:r>
              <a:rPr lang="el-GR" dirty="0"/>
              <a:t> χρησιμοποιήθηκε από τη διοίκηση της Εκκλησίας ως ένα εκκλησιαστικό αξίωμα, ο κάτοχος του οποίου </a:t>
            </a:r>
            <a:r>
              <a:rPr lang="el-GR" b="1" dirty="0"/>
              <a:t>μεριμνά για την υπεράσπιση των δικαιωμάτων της Εκκλησίας</a:t>
            </a:r>
            <a:r>
              <a:rPr lang="el-GR" dirty="0"/>
              <a:t>, κάθε φορά που χρειάζεται να συμβεί αυτό ενώπιον των πολιτικών αρχών. </a:t>
            </a:r>
          </a:p>
          <a:p>
            <a:r>
              <a:rPr lang="el-GR" dirty="0"/>
              <a:t>Ο τίτλος αυτός είχε αρκετές υποδιαιρέσεις, όπως: </a:t>
            </a:r>
          </a:p>
          <a:p>
            <a:pPr lvl="1">
              <a:buFont typeface="Wingdings" panose="05000000000000000000" pitchFamily="2" charset="2"/>
              <a:buChar char="v"/>
            </a:pPr>
            <a:r>
              <a:rPr lang="el-GR" dirty="0" err="1"/>
              <a:t>Πρωτέκδικος</a:t>
            </a:r>
            <a:r>
              <a:rPr lang="el-GR" dirty="0"/>
              <a:t>, </a:t>
            </a:r>
          </a:p>
          <a:p>
            <a:pPr lvl="1">
              <a:buFont typeface="Wingdings" panose="05000000000000000000" pitchFamily="2" charset="2"/>
              <a:buChar char="v"/>
            </a:pPr>
            <a:r>
              <a:rPr lang="el-GR" dirty="0" err="1"/>
              <a:t>Εκκλησιέκδικος</a:t>
            </a:r>
            <a:r>
              <a:rPr lang="el-GR" dirty="0"/>
              <a:t>, </a:t>
            </a:r>
          </a:p>
          <a:p>
            <a:pPr lvl="1">
              <a:buFont typeface="Wingdings" panose="05000000000000000000" pitchFamily="2" charset="2"/>
              <a:buChar char="v"/>
            </a:pPr>
            <a:r>
              <a:rPr lang="el-GR" dirty="0" err="1"/>
              <a:t>Εκκλησιέκδικος</a:t>
            </a:r>
            <a:r>
              <a:rPr lang="el-GR" dirty="0"/>
              <a:t> του Ιερού Βήματος και </a:t>
            </a:r>
          </a:p>
          <a:p>
            <a:pPr lvl="1">
              <a:buFont typeface="Wingdings" panose="05000000000000000000" pitchFamily="2" charset="2"/>
              <a:buChar char="v"/>
            </a:pPr>
            <a:r>
              <a:rPr lang="el-GR" dirty="0" err="1"/>
              <a:t>Εκκλησιέκδικος</a:t>
            </a:r>
            <a:r>
              <a:rPr lang="el-GR" dirty="0"/>
              <a:t> της Εκκλησίας. </a:t>
            </a:r>
          </a:p>
          <a:p>
            <a:r>
              <a:rPr lang="el-GR" dirty="0"/>
              <a:t>Ο </a:t>
            </a:r>
            <a:r>
              <a:rPr lang="el-GR" dirty="0" err="1"/>
              <a:t>Εκκλησιέκδικος</a:t>
            </a:r>
            <a:r>
              <a:rPr lang="el-GR" dirty="0"/>
              <a:t> </a:t>
            </a:r>
            <a:r>
              <a:rPr lang="el-GR" b="1" dirty="0"/>
              <a:t>υπερασπιζόταν το δίκαιο των κληρικών και της Εκκλησίας </a:t>
            </a:r>
            <a:r>
              <a:rPr lang="el-GR" dirty="0"/>
              <a:t>ανάλογα με το είδος των κατηγοριών ή των διεκδικήσεων. </a:t>
            </a:r>
          </a:p>
        </p:txBody>
      </p:sp>
    </p:spTree>
    <p:extLst>
      <p:ext uri="{BB962C8B-B14F-4D97-AF65-F5344CB8AC3E}">
        <p14:creationId xmlns:p14="http://schemas.microsoft.com/office/powerpoint/2010/main" val="13389299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3D66E05-5E65-DFDF-B27E-820D65F865AD}"/>
              </a:ext>
            </a:extLst>
          </p:cNvPr>
          <p:cNvSpPr>
            <a:spLocks noGrp="1"/>
          </p:cNvSpPr>
          <p:nvPr>
            <p:ph type="title"/>
          </p:nvPr>
        </p:nvSpPr>
        <p:spPr>
          <a:xfrm>
            <a:off x="838200" y="18256"/>
            <a:ext cx="10515600" cy="398203"/>
          </a:xfrm>
        </p:spPr>
        <p:txBody>
          <a:bodyPr>
            <a:normAutofit fontScale="90000"/>
          </a:bodyPr>
          <a:lstStyle/>
          <a:p>
            <a:pPr algn="ctr"/>
            <a:r>
              <a:rPr lang="el-GR" b="1" dirty="0"/>
              <a:t>Μυρεψός </a:t>
            </a:r>
          </a:p>
        </p:txBody>
      </p:sp>
      <p:sp>
        <p:nvSpPr>
          <p:cNvPr id="3" name="Θέση περιεχομένου 2">
            <a:extLst>
              <a:ext uri="{FF2B5EF4-FFF2-40B4-BE49-F238E27FC236}">
                <a16:creationId xmlns:a16="http://schemas.microsoft.com/office/drawing/2014/main" id="{447941C7-A8C2-5C79-D239-2E0A5842AD3D}"/>
              </a:ext>
            </a:extLst>
          </p:cNvPr>
          <p:cNvSpPr>
            <a:spLocks noGrp="1"/>
          </p:cNvSpPr>
          <p:nvPr>
            <p:ph idx="1"/>
          </p:nvPr>
        </p:nvSpPr>
        <p:spPr>
          <a:xfrm>
            <a:off x="0" y="334978"/>
            <a:ext cx="12192000" cy="6504765"/>
          </a:xfrm>
        </p:spPr>
        <p:txBody>
          <a:bodyPr>
            <a:normAutofit fontScale="92500" lnSpcReduction="20000"/>
          </a:bodyPr>
          <a:lstStyle/>
          <a:p>
            <a:r>
              <a:rPr lang="el-GR" dirty="0"/>
              <a:t>Μυρεψός είναι αξίωμα που παλαιότερα κατείχαν οι </a:t>
            </a:r>
            <a:r>
              <a:rPr lang="el-GR" b="1" dirty="0"/>
              <a:t>εμπειρικοί γιατροί </a:t>
            </a:r>
            <a:r>
              <a:rPr lang="el-GR" dirty="0"/>
              <a:t>και οι </a:t>
            </a:r>
            <a:r>
              <a:rPr lang="el-GR" b="1" dirty="0"/>
              <a:t>φαρμακοποιοί</a:t>
            </a:r>
            <a:r>
              <a:rPr lang="el-GR" dirty="0"/>
              <a:t>. Οι Μυρεψοί ασκούσαν την ιατρική τους επιστήμη, θεραπευτική, είτε στα ιδιωτικά ιατρεία τους, είτε στα νοσοκομεία των Μονών με την ονομασία Ξενώνες. Επίσης οι Μυρεψοί χορηγούσαν φάρμακα, που τα παρασκεύαζαν στα </a:t>
            </a:r>
            <a:r>
              <a:rPr lang="el-GR" dirty="0" err="1"/>
              <a:t>μυρεψικά</a:t>
            </a:r>
            <a:r>
              <a:rPr lang="el-GR" dirty="0"/>
              <a:t> εργαστήρια ή </a:t>
            </a:r>
            <a:r>
              <a:rPr lang="el-GR" dirty="0" err="1"/>
              <a:t>μυρεψία</a:t>
            </a:r>
            <a:r>
              <a:rPr lang="el-GR" dirty="0"/>
              <a:t> ή μυροπωλεία. </a:t>
            </a:r>
          </a:p>
          <a:p>
            <a:r>
              <a:rPr lang="el-GR" dirty="0"/>
              <a:t>Συνήθως τα παρασκευάσματά τους ήταν διάφορα φάρμακα, όπως πολυσύνθετα, έμπλαστρα, αλοιφές, βότανα, βαφικές ύλες όπως κρόκος, πορφύρα, αρτύματα, αλλά και αρωματικά είδη, μύρα κ.τ.λ. Τα μύρα τοποθετούνται σε </a:t>
            </a:r>
            <a:r>
              <a:rPr lang="el-GR" dirty="0" err="1"/>
              <a:t>μυροθήκια</a:t>
            </a:r>
            <a:r>
              <a:rPr lang="el-GR" dirty="0"/>
              <a:t> ενώ τα αρώματα σε σκεύη γυάλινα ή αργυρά ή χρυσά. </a:t>
            </a:r>
          </a:p>
          <a:p>
            <a:r>
              <a:rPr lang="el-GR" dirty="0"/>
              <a:t>Ο πιο γνωστός μέχρι σήμερα ιατρός, </a:t>
            </a:r>
            <a:r>
              <a:rPr lang="el-GR" dirty="0" err="1"/>
              <a:t>φαρμακολόγος</a:t>
            </a:r>
            <a:r>
              <a:rPr lang="el-GR" dirty="0"/>
              <a:t> και βοτανολόγος, που δραστηριοποιήθηκε στην Αλεξάνδρεια και έλαβε το όνομα «Μυρεψός», μάλλον λόγω των επιδόσεών του στη </a:t>
            </a:r>
            <a:r>
              <a:rPr lang="el-GR" dirty="0" err="1"/>
              <a:t>μυρεψική</a:t>
            </a:r>
            <a:r>
              <a:rPr lang="el-GR" dirty="0"/>
              <a:t>, είναι ο </a:t>
            </a:r>
            <a:r>
              <a:rPr lang="el-GR" b="1" dirty="0"/>
              <a:t>Νικόλαος Μυρεψός ή Αλεξανδρινός </a:t>
            </a:r>
            <a:r>
              <a:rPr lang="el-GR" dirty="0"/>
              <a:t>(ΙΒ΄ αιώνας). Ιδιαίτερο ενδιαφέρον, όχι μόνο για την εποχή του αλλά και για μεταγενέστερες περιόδους, έχει το φαρμακευτικό του έργο, με τίτλο «</a:t>
            </a:r>
            <a:r>
              <a:rPr lang="el-GR" i="1" dirty="0" err="1"/>
              <a:t>Δυναμερόν</a:t>
            </a:r>
            <a:r>
              <a:rPr lang="el-GR" dirty="0"/>
              <a:t>». Είναι γραμμένο στην ελληνική γλώσσα, περιέχει 2.667 φαρμακευτικά σκευάσματα και είναι το πλουσιότερο συνταγολόγιο που έχει υπάρξει ποτέ. Ο Νικόλαος Μυρεψός διετέλεσε και προσωπικός γιατρός του αυτοκράτορα Ιωάννου Γ΄ </a:t>
            </a:r>
            <a:r>
              <a:rPr lang="el-GR" dirty="0" err="1"/>
              <a:t>Βατάζη</a:t>
            </a:r>
            <a:r>
              <a:rPr lang="el-GR" dirty="0"/>
              <a:t>, στη Νίκαια της Βιθυνίας.</a:t>
            </a:r>
          </a:p>
          <a:p>
            <a:r>
              <a:rPr lang="el-GR" dirty="0"/>
              <a:t>Ο τιμητικός αυτός τίτλος απονέμεται και σήμερα από τον Οικουμενικό Πατριάρχη. Ο Άρχων Μυρεψός </a:t>
            </a:r>
            <a:r>
              <a:rPr lang="el-GR" dirty="0" err="1"/>
              <a:t>χειροθετείται</a:t>
            </a:r>
            <a:r>
              <a:rPr lang="el-GR" dirty="0"/>
              <a:t> σε συγκεκριμένη ημέρα, την Κυριακή των Βαΐων και έχει ως αρμοδιότητα να </a:t>
            </a:r>
            <a:r>
              <a:rPr lang="el-GR" dirty="0">
                <a:effectLst>
                  <a:outerShdw blurRad="38100" dist="38100" dir="2700000" algn="tl">
                    <a:srgbClr val="000000">
                      <a:alpha val="43137"/>
                    </a:srgbClr>
                  </a:outerShdw>
                </a:effectLst>
              </a:rPr>
              <a:t>βοηθάει στην παρασκευή του Μύρου</a:t>
            </a:r>
            <a:r>
              <a:rPr lang="el-GR" dirty="0"/>
              <a:t>. </a:t>
            </a:r>
          </a:p>
        </p:txBody>
      </p:sp>
    </p:spTree>
    <p:extLst>
      <p:ext uri="{BB962C8B-B14F-4D97-AF65-F5344CB8AC3E}">
        <p14:creationId xmlns:p14="http://schemas.microsoft.com/office/powerpoint/2010/main" val="7295410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1B9138C-5C09-CF58-4E50-892D1FA03CBF}"/>
              </a:ext>
            </a:extLst>
          </p:cNvPr>
          <p:cNvSpPr>
            <a:spLocks noGrp="1"/>
          </p:cNvSpPr>
          <p:nvPr>
            <p:ph type="title"/>
          </p:nvPr>
        </p:nvSpPr>
        <p:spPr>
          <a:xfrm>
            <a:off x="838200" y="18256"/>
            <a:ext cx="10515600" cy="508518"/>
          </a:xfrm>
        </p:spPr>
        <p:txBody>
          <a:bodyPr>
            <a:normAutofit fontScale="90000"/>
          </a:bodyPr>
          <a:lstStyle/>
          <a:p>
            <a:pPr algn="ctr"/>
            <a:r>
              <a:rPr lang="el-GR" b="1" dirty="0" err="1"/>
              <a:t>Ορφανοτρόφος</a:t>
            </a:r>
            <a:r>
              <a:rPr lang="el-GR" b="1" dirty="0"/>
              <a:t> </a:t>
            </a:r>
          </a:p>
        </p:txBody>
      </p:sp>
      <p:sp>
        <p:nvSpPr>
          <p:cNvPr id="3" name="Θέση περιεχομένου 2">
            <a:extLst>
              <a:ext uri="{FF2B5EF4-FFF2-40B4-BE49-F238E27FC236}">
                <a16:creationId xmlns:a16="http://schemas.microsoft.com/office/drawing/2014/main" id="{F1287754-7E9B-1778-C08D-42325891CD64}"/>
              </a:ext>
            </a:extLst>
          </p:cNvPr>
          <p:cNvSpPr>
            <a:spLocks noGrp="1"/>
          </p:cNvSpPr>
          <p:nvPr>
            <p:ph idx="1"/>
          </p:nvPr>
        </p:nvSpPr>
        <p:spPr>
          <a:xfrm>
            <a:off x="0" y="546652"/>
            <a:ext cx="12192000" cy="6311348"/>
          </a:xfrm>
        </p:spPr>
        <p:txBody>
          <a:bodyPr>
            <a:normAutofit fontScale="92500" lnSpcReduction="10000"/>
          </a:bodyPr>
          <a:lstStyle/>
          <a:p>
            <a:r>
              <a:rPr lang="el-GR" dirty="0"/>
              <a:t>Ο </a:t>
            </a:r>
            <a:r>
              <a:rPr lang="el-GR" dirty="0" err="1"/>
              <a:t>Ορφανοτρόφος</a:t>
            </a:r>
            <a:r>
              <a:rPr lang="el-GR" dirty="0"/>
              <a:t> αποτελεί έναν τιμητικό τίτλο που αποδίδονταν στον προϊστάμενο ενός ή περισσότερων ορφανοτροφείων, τα οποία τελούσαν υπό την αιγίδα του Κράτους. Το αξίωμα αυτό δίνονταν σε λαϊκούς και σε κληρικούς.</a:t>
            </a:r>
          </a:p>
          <a:p>
            <a:r>
              <a:rPr lang="el-GR" dirty="0"/>
              <a:t>Κυρίως το αξίωμα του </a:t>
            </a:r>
            <a:r>
              <a:rPr lang="el-GR" dirty="0" err="1"/>
              <a:t>Ορφανοτρόφου</a:t>
            </a:r>
            <a:r>
              <a:rPr lang="el-GR" dirty="0"/>
              <a:t> κατείχαν οι </a:t>
            </a:r>
            <a:r>
              <a:rPr lang="el-GR" dirty="0">
                <a:effectLst>
                  <a:outerShdw blurRad="38100" dist="38100" dir="2700000" algn="tl">
                    <a:srgbClr val="000000">
                      <a:alpha val="43137"/>
                    </a:srgbClr>
                  </a:outerShdw>
                </a:effectLst>
              </a:rPr>
              <a:t>λαϊκοί ευγενείς</a:t>
            </a:r>
            <a:r>
              <a:rPr lang="el-GR" dirty="0"/>
              <a:t>, άτομα που διακρίνονταν για τις </a:t>
            </a:r>
            <a:r>
              <a:rPr lang="el-GR" u="sng" dirty="0"/>
              <a:t>διοικητικές ικανότητές </a:t>
            </a:r>
            <a:r>
              <a:rPr lang="el-GR" dirty="0"/>
              <a:t>τους και τη </a:t>
            </a:r>
            <a:r>
              <a:rPr lang="el-GR" u="sng" dirty="0"/>
              <a:t>μόρφωσή</a:t>
            </a:r>
            <a:r>
              <a:rPr lang="el-GR" dirty="0"/>
              <a:t> τους. Ο προϊστάμενος όλων των ιδρυμάτων ξεχώριζε και έφερε τον τίτλο Μέγας </a:t>
            </a:r>
            <a:r>
              <a:rPr lang="el-GR" dirty="0" err="1"/>
              <a:t>Ορφανοτρόφος</a:t>
            </a:r>
            <a:r>
              <a:rPr lang="el-GR" dirty="0"/>
              <a:t>. </a:t>
            </a:r>
          </a:p>
          <a:p>
            <a:r>
              <a:rPr lang="el-GR" dirty="0"/>
              <a:t>Ο επίσκοπος Κίτρους Ιωάννης (ΙΒ΄ αιώνας) αναφέρει πως το λειτούργημα του </a:t>
            </a:r>
            <a:r>
              <a:rPr lang="el-GR" dirty="0" err="1"/>
              <a:t>Ορφανοτρόφου</a:t>
            </a:r>
            <a:r>
              <a:rPr lang="el-GR" dirty="0"/>
              <a:t> ήταν από τα </a:t>
            </a:r>
            <a:r>
              <a:rPr lang="el-GR" dirty="0" err="1"/>
              <a:t>Οφφίκια</a:t>
            </a:r>
            <a:r>
              <a:rPr lang="el-GR" dirty="0"/>
              <a:t> που ταίριαζαν περισσότερο στο ιερατικό αξίωμα. Οι κληρικοί στους οποίους ανέθεταν το αξίωμα του </a:t>
            </a:r>
            <a:r>
              <a:rPr lang="el-GR" dirty="0" err="1"/>
              <a:t>Ορφανοτρόφου</a:t>
            </a:r>
            <a:r>
              <a:rPr lang="el-GR" dirty="0"/>
              <a:t> συχνά προάγονταν σε επισκόπους, ενώ κάποιοι από αυτούς εξελίσσονταν μέχρι μητροπολίτες ή και πατριάρχες. </a:t>
            </a:r>
          </a:p>
          <a:p>
            <a:r>
              <a:rPr lang="el-GR" dirty="0"/>
              <a:t>Αναφορικά οι πατριάρχες Ακάκιος (471-488) και </a:t>
            </a:r>
            <a:r>
              <a:rPr lang="el-GR" dirty="0" err="1"/>
              <a:t>Ευφήμιος</a:t>
            </a:r>
            <a:r>
              <a:rPr lang="el-GR" dirty="0"/>
              <a:t> (489-495) είχαν διατελέσει διευθυντές του «</a:t>
            </a:r>
            <a:r>
              <a:rPr lang="el-GR" i="1" dirty="0"/>
              <a:t>καταγωγίου </a:t>
            </a:r>
            <a:r>
              <a:rPr lang="el-GR" i="1" dirty="0" err="1"/>
              <a:t>τῶν</a:t>
            </a:r>
            <a:r>
              <a:rPr lang="el-GR" i="1" dirty="0"/>
              <a:t> </a:t>
            </a:r>
            <a:r>
              <a:rPr lang="el-GR" i="1" dirty="0" err="1"/>
              <a:t>ὀρφανῶν</a:t>
            </a:r>
            <a:r>
              <a:rPr lang="el-GR" i="1" dirty="0"/>
              <a:t> ὁ </a:t>
            </a:r>
            <a:r>
              <a:rPr lang="el-GR" i="1" dirty="0" err="1"/>
              <a:t>Ἅγιος</a:t>
            </a:r>
            <a:r>
              <a:rPr lang="el-GR" i="1" dirty="0"/>
              <a:t> Ζωτικός</a:t>
            </a:r>
            <a:r>
              <a:rPr lang="el-GR" dirty="0"/>
              <a:t>» στην Κωνσταντινούπολη, όπως και ο πατριάρχης Θεόδοτος Α΄ ο </a:t>
            </a:r>
            <a:r>
              <a:rPr lang="el-GR" dirty="0" err="1"/>
              <a:t>Κασιτεράς</a:t>
            </a:r>
            <a:r>
              <a:rPr lang="el-GR" dirty="0"/>
              <a:t> (815-821) και ο Ανδρέας μητροπολίτης Κρήτης (8</a:t>
            </a:r>
            <a:r>
              <a:rPr lang="el-GR" baseline="30000" dirty="0"/>
              <a:t>ος</a:t>
            </a:r>
            <a:r>
              <a:rPr lang="el-GR" dirty="0"/>
              <a:t> αιώνας) χρημάτισαν προϊστάμενοι του ορφανοτροφείου «</a:t>
            </a:r>
            <a:r>
              <a:rPr lang="el-GR" i="1" dirty="0" err="1"/>
              <a:t>Ἅγιος</a:t>
            </a:r>
            <a:r>
              <a:rPr lang="el-GR" i="1" dirty="0"/>
              <a:t> </a:t>
            </a:r>
            <a:r>
              <a:rPr lang="el-GR" i="1" dirty="0" err="1"/>
              <a:t>Παῦλος</a:t>
            </a:r>
            <a:r>
              <a:rPr lang="el-GR" dirty="0"/>
              <a:t>» στην Κωνσταντινούπολη.   </a:t>
            </a:r>
          </a:p>
        </p:txBody>
      </p:sp>
    </p:spTree>
    <p:extLst>
      <p:ext uri="{BB962C8B-B14F-4D97-AF65-F5344CB8AC3E}">
        <p14:creationId xmlns:p14="http://schemas.microsoft.com/office/powerpoint/2010/main" val="13530849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B0CE75D-CAB7-F663-9EDD-5286806C510C}"/>
              </a:ext>
            </a:extLst>
          </p:cNvPr>
          <p:cNvSpPr>
            <a:spLocks noGrp="1"/>
          </p:cNvSpPr>
          <p:nvPr>
            <p:ph type="title"/>
          </p:nvPr>
        </p:nvSpPr>
        <p:spPr>
          <a:xfrm>
            <a:off x="0" y="18256"/>
            <a:ext cx="12192000" cy="662782"/>
          </a:xfrm>
        </p:spPr>
        <p:txBody>
          <a:bodyPr>
            <a:normAutofit fontScale="90000"/>
          </a:bodyPr>
          <a:lstStyle/>
          <a:p>
            <a:pPr algn="ctr"/>
            <a:r>
              <a:rPr lang="el-GR" b="1" dirty="0"/>
              <a:t>Υμνογράφος</a:t>
            </a:r>
          </a:p>
        </p:txBody>
      </p:sp>
      <p:sp>
        <p:nvSpPr>
          <p:cNvPr id="3" name="Θέση περιεχομένου 2">
            <a:extLst>
              <a:ext uri="{FF2B5EF4-FFF2-40B4-BE49-F238E27FC236}">
                <a16:creationId xmlns:a16="http://schemas.microsoft.com/office/drawing/2014/main" id="{E69B3A27-A384-3A39-DDE0-6D0314D06192}"/>
              </a:ext>
            </a:extLst>
          </p:cNvPr>
          <p:cNvSpPr>
            <a:spLocks noGrp="1"/>
          </p:cNvSpPr>
          <p:nvPr>
            <p:ph idx="1"/>
          </p:nvPr>
        </p:nvSpPr>
        <p:spPr>
          <a:xfrm>
            <a:off x="0" y="533538"/>
            <a:ext cx="12192000" cy="6306206"/>
          </a:xfrm>
        </p:spPr>
        <p:txBody>
          <a:bodyPr>
            <a:normAutofit fontScale="92500" lnSpcReduction="10000"/>
          </a:bodyPr>
          <a:lstStyle/>
          <a:p>
            <a:r>
              <a:rPr lang="el-GR" dirty="0"/>
              <a:t>Ο </a:t>
            </a:r>
            <a:r>
              <a:rPr lang="el-GR" b="1" dirty="0"/>
              <a:t>Υμνογράφος</a:t>
            </a:r>
            <a:r>
              <a:rPr lang="el-GR" dirty="0"/>
              <a:t> ήταν τίτλος που απονέμονταν σε σημαντικούς υμνογράφους, που οι ύμνοι τους χρησιμοποιούνταν στη λατρεία λόγω των μεστών νοημάτων και του υψηλού πνευματικού και θεολογικού επιπέδου τους. </a:t>
            </a:r>
          </a:p>
          <a:p>
            <a:r>
              <a:rPr lang="el-GR" dirty="0"/>
              <a:t>Ο ταπεινός </a:t>
            </a:r>
            <a:r>
              <a:rPr lang="el-GR" b="1" dirty="0">
                <a:solidFill>
                  <a:srgbClr val="FF0000"/>
                </a:solidFill>
              </a:rPr>
              <a:t>Γέρων Μοναχός Γεράσιμος </a:t>
            </a:r>
            <a:r>
              <a:rPr lang="el-GR" b="1" dirty="0" err="1">
                <a:solidFill>
                  <a:srgbClr val="FF0000"/>
                </a:solidFill>
              </a:rPr>
              <a:t>Μικραγιαννανίτης</a:t>
            </a:r>
            <a:r>
              <a:rPr lang="el-GR" b="1" dirty="0">
                <a:solidFill>
                  <a:srgbClr val="FF0000"/>
                </a:solidFill>
              </a:rPr>
              <a:t> </a:t>
            </a:r>
            <a:r>
              <a:rPr lang="el-GR" dirty="0"/>
              <a:t>(1903-1991), Υμνογράφος της Μεγάλης του Χριστού Εκκλησίας, ήταν ο πιο γνωστός μ’ αυτό το </a:t>
            </a:r>
            <a:r>
              <a:rPr lang="el-GR" dirty="0" err="1"/>
              <a:t>Οφφίκιο</a:t>
            </a:r>
            <a:r>
              <a:rPr lang="el-GR" dirty="0"/>
              <a:t>, καθώς αφιέρωσε τη ζωή του στη σύνθεση ύμνων. </a:t>
            </a:r>
          </a:p>
          <a:p>
            <a:r>
              <a:rPr lang="el-GR" dirty="0"/>
              <a:t>Ο Γεράσιμος </a:t>
            </a:r>
            <a:r>
              <a:rPr lang="el-GR" dirty="0" err="1"/>
              <a:t>Μικραγιαννανίτης</a:t>
            </a:r>
            <a:r>
              <a:rPr lang="el-GR" dirty="0"/>
              <a:t> αναδείχθηκε ο μεγαλύτερος υμνογράφος της μεταβυζαντινής εποχής. Είναι μία από τις σπάνιες περιπτώσεις υμνογράφων, που το μεγαλύτερο μέρος του έργου τους χρησιμοποιήθηκε αμέσως στη λειτουργική ζωή της Εκκλησίας. </a:t>
            </a:r>
            <a:r>
              <a:rPr lang="el-GR" b="1" dirty="0"/>
              <a:t>Ονομάστηκε Υμνογράφος </a:t>
            </a:r>
            <a:r>
              <a:rPr lang="el-GR" dirty="0"/>
              <a:t>της Μεγάλης του Χριστού Εκκλησίας από τον Οικουμενικό Πατριάρχη </a:t>
            </a:r>
            <a:r>
              <a:rPr lang="el-GR" dirty="0" err="1"/>
              <a:t>Αθηναγόρα</a:t>
            </a:r>
            <a:r>
              <a:rPr lang="el-GR" dirty="0"/>
              <a:t> </a:t>
            </a:r>
            <a:r>
              <a:rPr lang="el-GR" b="1" dirty="0"/>
              <a:t>στις 25 Αυγούστου του 1955 </a:t>
            </a:r>
            <a:r>
              <a:rPr lang="el-GR" dirty="0"/>
              <a:t>με πατριαρχικό γράμμα, που στάλθηκε στο Άγιο Όρος. Το </a:t>
            </a:r>
            <a:r>
              <a:rPr lang="el-GR" b="1" dirty="0"/>
              <a:t>1963 του απονεμήθηκε </a:t>
            </a:r>
            <a:r>
              <a:rPr lang="el-GR" dirty="0"/>
              <a:t>από τον Οικουμενικό Πατριάρχη </a:t>
            </a:r>
            <a:r>
              <a:rPr lang="el-GR" b="1" dirty="0">
                <a:solidFill>
                  <a:srgbClr val="FF0000"/>
                </a:solidFill>
              </a:rPr>
              <a:t>ο σταυρός της χιλιετηρίδας του Αγίου Όρους</a:t>
            </a:r>
            <a:r>
              <a:rPr lang="el-GR" dirty="0"/>
              <a:t>, για τη συμβολή του στη διοργάνωση και επιτυχία των εορτών που είχαν προγραμματιστεί. Κοιμήθηκε στις 7 Δεκεμβρίου 1991, σε ηλικία 86 ετών. </a:t>
            </a:r>
          </a:p>
          <a:p>
            <a:r>
              <a:rPr lang="el-GR" dirty="0"/>
              <a:t>Μάλιστα, πρόσφατα, στις 10 Ιανουαρίου του 2023 </a:t>
            </a:r>
            <a:r>
              <a:rPr lang="el-GR" dirty="0" err="1"/>
              <a:t>αγιοκατατάχθηκε</a:t>
            </a:r>
            <a:r>
              <a:rPr lang="el-GR" dirty="0"/>
              <a:t>. Η μνήμη του τιμάται στις 7 Δεκεμβρίου.</a:t>
            </a:r>
          </a:p>
        </p:txBody>
      </p:sp>
    </p:spTree>
    <p:extLst>
      <p:ext uri="{BB962C8B-B14F-4D97-AF65-F5344CB8AC3E}">
        <p14:creationId xmlns:p14="http://schemas.microsoft.com/office/powerpoint/2010/main" val="14425964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5371A71-3D5B-7162-513C-7687753A9B3F}"/>
              </a:ext>
            </a:extLst>
          </p:cNvPr>
          <p:cNvSpPr>
            <a:spLocks noGrp="1"/>
          </p:cNvSpPr>
          <p:nvPr>
            <p:ph type="title"/>
          </p:nvPr>
        </p:nvSpPr>
        <p:spPr>
          <a:xfrm>
            <a:off x="-1" y="1"/>
            <a:ext cx="12191999" cy="448574"/>
          </a:xfrm>
        </p:spPr>
        <p:txBody>
          <a:bodyPr>
            <a:normAutofit fontScale="90000"/>
          </a:bodyPr>
          <a:lstStyle/>
          <a:p>
            <a:pPr algn="ctr"/>
            <a:r>
              <a:rPr lang="el-GR" b="1" dirty="0" err="1"/>
              <a:t>Χορολέκτης</a:t>
            </a:r>
            <a:r>
              <a:rPr lang="el-GR" b="1" dirty="0"/>
              <a:t> του Βασιλικού </a:t>
            </a:r>
            <a:r>
              <a:rPr lang="el-GR" b="1" dirty="0" err="1"/>
              <a:t>Κοιτώνος</a:t>
            </a:r>
            <a:r>
              <a:rPr lang="el-GR" b="1" dirty="0"/>
              <a:t> - Λαμπαδάριος</a:t>
            </a:r>
            <a:endParaRPr lang="el-GR" dirty="0"/>
          </a:p>
        </p:txBody>
      </p:sp>
      <p:sp>
        <p:nvSpPr>
          <p:cNvPr id="3" name="Θέση περιεχομένου 2">
            <a:extLst>
              <a:ext uri="{FF2B5EF4-FFF2-40B4-BE49-F238E27FC236}">
                <a16:creationId xmlns:a16="http://schemas.microsoft.com/office/drawing/2014/main" id="{793B5E07-1CF9-AEB3-EBB3-05AD4AAAAD45}"/>
              </a:ext>
            </a:extLst>
          </p:cNvPr>
          <p:cNvSpPr>
            <a:spLocks noGrp="1"/>
          </p:cNvSpPr>
          <p:nvPr>
            <p:ph idx="1"/>
          </p:nvPr>
        </p:nvSpPr>
        <p:spPr>
          <a:xfrm>
            <a:off x="0" y="448575"/>
            <a:ext cx="12192000" cy="6409424"/>
          </a:xfrm>
        </p:spPr>
        <p:txBody>
          <a:bodyPr/>
          <a:lstStyle/>
          <a:p>
            <a:r>
              <a:rPr lang="el-GR" dirty="0"/>
              <a:t>Ο </a:t>
            </a:r>
            <a:r>
              <a:rPr lang="el-GR" b="1" dirty="0" err="1"/>
              <a:t>Χορολέκτης</a:t>
            </a:r>
            <a:r>
              <a:rPr lang="el-GR" b="1" dirty="0"/>
              <a:t> του Βασιλικού </a:t>
            </a:r>
            <a:r>
              <a:rPr lang="el-GR" b="1" dirty="0" err="1"/>
              <a:t>Κοιτώνος</a:t>
            </a:r>
            <a:r>
              <a:rPr lang="el-GR" b="1" dirty="0"/>
              <a:t> </a:t>
            </a:r>
            <a:r>
              <a:rPr lang="el-GR" dirty="0"/>
              <a:t>ήταν </a:t>
            </a:r>
            <a:r>
              <a:rPr lang="el-GR" dirty="0" err="1"/>
              <a:t>Οφφίκιο</a:t>
            </a:r>
            <a:r>
              <a:rPr lang="el-GR" dirty="0"/>
              <a:t> που απονέμονταν σε αυλικό που </a:t>
            </a:r>
          </a:p>
          <a:p>
            <a:pPr lvl="1">
              <a:buFont typeface="Wingdings" panose="05000000000000000000" pitchFamily="2" charset="2"/>
              <a:buChar char="v"/>
            </a:pPr>
            <a:r>
              <a:rPr lang="el-GR" dirty="0"/>
              <a:t>γνώριζε Βυζαντινή Μουσική και </a:t>
            </a:r>
          </a:p>
          <a:p>
            <a:pPr lvl="1">
              <a:buFont typeface="Wingdings" panose="05000000000000000000" pitchFamily="2" charset="2"/>
              <a:buChar char="v"/>
            </a:pPr>
            <a:r>
              <a:rPr lang="el-GR" dirty="0"/>
              <a:t>είχε επιφορτιστεί με την επιλογή των κατάλληλων προσώπων για τη συγκρότηση των εκκλησιαστικών χορωδιών, που προορίζονταν για τα Βασιλικά Ανάκτορα. </a:t>
            </a:r>
          </a:p>
          <a:p>
            <a:r>
              <a:rPr lang="el-GR" dirty="0"/>
              <a:t>Ο </a:t>
            </a:r>
            <a:r>
              <a:rPr lang="el-GR" b="1" dirty="0"/>
              <a:t>Λαμπαδάριος</a:t>
            </a:r>
            <a:r>
              <a:rPr lang="el-GR" dirty="0"/>
              <a:t> είναι ταυτόχρονα εκκλησιαστικός και πολιτικός τιμητικός τίτλος. Λαμπαδάριος στην Βυζαντινή Αυτοκρατορία σήμαινε </a:t>
            </a:r>
            <a:r>
              <a:rPr lang="el-GR" dirty="0">
                <a:effectLst>
                  <a:outerShdw blurRad="38100" dist="38100" dir="2700000" algn="tl">
                    <a:srgbClr val="000000">
                      <a:alpha val="43137"/>
                    </a:srgbClr>
                  </a:outerShdw>
                </a:effectLst>
              </a:rPr>
              <a:t>Μέγας Φωτοδότης</a:t>
            </a:r>
            <a:r>
              <a:rPr lang="el-GR" dirty="0"/>
              <a:t>, αυτός που μεταδίδει το φως του πολιτισμού στον κόσμο.</a:t>
            </a:r>
          </a:p>
          <a:p>
            <a:r>
              <a:rPr lang="el-GR" dirty="0"/>
              <a:t>Ενώ αρχικά ήταν ένα αξίωμα που </a:t>
            </a:r>
            <a:r>
              <a:rPr lang="el-GR" dirty="0">
                <a:effectLst>
                  <a:outerShdw blurRad="38100" dist="38100" dir="2700000" algn="tl">
                    <a:srgbClr val="000000">
                      <a:alpha val="43137"/>
                    </a:srgbClr>
                  </a:outerShdw>
                </a:effectLst>
              </a:rPr>
              <a:t>αποδίδονταν στον υπεύθυνο για το άναμμα των κεριών της Εκκλησία αλλά και των φώτων μιας περιοχής</a:t>
            </a:r>
            <a:r>
              <a:rPr lang="el-GR" dirty="0"/>
              <a:t>, σταδιακά υπέστη έναν περιορισμό και απονέμονταν στον </a:t>
            </a:r>
            <a:r>
              <a:rPr lang="el-GR" dirty="0">
                <a:effectLst>
                  <a:outerShdw blurRad="38100" dist="38100" dir="2700000" algn="tl">
                    <a:srgbClr val="000000">
                      <a:alpha val="43137"/>
                    </a:srgbClr>
                  </a:outerShdw>
                </a:effectLst>
              </a:rPr>
              <a:t>Προϊστάμενο του αριστερού χορού</a:t>
            </a:r>
            <a:r>
              <a:rPr lang="el-GR" dirty="0"/>
              <a:t>. </a:t>
            </a:r>
            <a:r>
              <a:rPr lang="el-GR" dirty="0" err="1"/>
              <a:t>Χειροθετούνταν</a:t>
            </a:r>
            <a:r>
              <a:rPr lang="el-GR" dirty="0"/>
              <a:t> και αυτός, όπως και ο Πρωτοψάλτης, </a:t>
            </a:r>
            <a:r>
              <a:rPr lang="el-GR" u="sng" dirty="0"/>
              <a:t>Αναγνώστης</a:t>
            </a:r>
            <a:r>
              <a:rPr lang="el-GR" dirty="0"/>
              <a:t>, πριν την ανάληψη του τίτλου. </a:t>
            </a:r>
          </a:p>
          <a:p>
            <a:r>
              <a:rPr lang="el-GR" dirty="0"/>
              <a:t>Σήμερα ο Λαμπαδάριος είναι ο πρωτοψάλτης του αριστερού χορού του Οικουμενικού Πατριαρχείου.  </a:t>
            </a:r>
          </a:p>
        </p:txBody>
      </p:sp>
    </p:spTree>
    <p:extLst>
      <p:ext uri="{BB962C8B-B14F-4D97-AF65-F5344CB8AC3E}">
        <p14:creationId xmlns:p14="http://schemas.microsoft.com/office/powerpoint/2010/main" val="1326083810"/>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942</TotalTime>
  <Words>6721</Words>
  <Application>Microsoft Office PowerPoint</Application>
  <PresentationFormat>Ευρεία οθόνη</PresentationFormat>
  <Paragraphs>192</Paragraphs>
  <Slides>33</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33</vt:i4>
      </vt:variant>
    </vt:vector>
  </HeadingPairs>
  <TitlesOfParts>
    <vt:vector size="40" baseType="lpstr">
      <vt:lpstr>Arial</vt:lpstr>
      <vt:lpstr>Calibri</vt:lpstr>
      <vt:lpstr>Calibri Light</vt:lpstr>
      <vt:lpstr>Georgia</vt:lpstr>
      <vt:lpstr>Times New Roman</vt:lpstr>
      <vt:lpstr>Wingdings</vt:lpstr>
      <vt:lpstr>Θέμα του Office</vt:lpstr>
      <vt:lpstr>ΕΚΚΛΗΣΙΑΣΤΙΚΗ ΕΘΙΜΟΤΥΠΙΑ ΕΝΟΤΗΤΑ 5η Προσαγορεύσεις Λαϊκών Οφφικιούχων  Οφφίκια Κληρικών της Πατριαρχικής Αυλής</vt:lpstr>
      <vt:lpstr>Προσαγορεύσεις Λαϊκών Οφφικιούχων</vt:lpstr>
      <vt:lpstr>Λογοθέτης </vt:lpstr>
      <vt:lpstr>Λογοθέτης </vt:lpstr>
      <vt:lpstr>Έκδικος </vt:lpstr>
      <vt:lpstr>Μυρεψός </vt:lpstr>
      <vt:lpstr>Ορφανοτρόφος </vt:lpstr>
      <vt:lpstr>Υμνογράφος</vt:lpstr>
      <vt:lpstr>Χορολέκτης του Βασιλικού Κοιτώνος - Λαμπαδάριος</vt:lpstr>
      <vt:lpstr>Πρωτοψάλτης </vt:lpstr>
      <vt:lpstr>Δομέστικος </vt:lpstr>
      <vt:lpstr>Χαρτουλάριος </vt:lpstr>
      <vt:lpstr>Τα υπόλοιπα Οφφίκια των πρώτων έξη πεντάδων</vt:lpstr>
      <vt:lpstr>Τα υπόλοιπα Οφφίκια των πρώτων έξη πεντάδων</vt:lpstr>
      <vt:lpstr>Τα υπόλοιπα Οφφίκια των πρώτων έξη πεντάδων</vt:lpstr>
      <vt:lpstr>Τα υπόλοιπα Οφφίκια των πρώτων έξη πεντάδων</vt:lpstr>
      <vt:lpstr>Τα υπόλοιπα Οφφίκια των πρώτων έξη πεντάδων</vt:lpstr>
      <vt:lpstr>Τα υπόλοιπα Οφφίκια των πρώτων έξη πεντάδων</vt:lpstr>
      <vt:lpstr>Οφφίκια κληρικών Πατριαρχικής Αυλής Ετυμολογία του όρου Οφφίκιο</vt:lpstr>
      <vt:lpstr>Οφφίκια κληρικών Πατριαρχικής Αυλής Ο όρος Μέγας στην Πατριαρχική Αυλή</vt:lpstr>
      <vt:lpstr>Οφφίκια κληρικών Πατριαρχικής Αυλής Ο όρος Μέγας στην Πατριαρχική Αυλή</vt:lpstr>
      <vt:lpstr>Οφφίκια κληρικών Πατριαρχικής Αυλής Ο Μέγας Αρχιμανδρίτης</vt:lpstr>
      <vt:lpstr>Οφφίκια κληρικών Πατριαρχικής Αυλής Ο Μέγας Αρχιμανδρίτης</vt:lpstr>
      <vt:lpstr>Οφφίκια κληρικών Πατριαρχικής Αυλής Ο Μέγας Ιεροκήρυκας</vt:lpstr>
      <vt:lpstr>Οφφίκια κληρικών Πατριαρχικής Αυλής Ο Μέγας Σύγκελλος</vt:lpstr>
      <vt:lpstr>Οφφίκια κληρικών Πατριαρχικής Αυλής Ο Μέγας Σύγκελλος</vt:lpstr>
      <vt:lpstr>Οφφίκια κληρικών Πατριαρχικής Αυλής Ο Μέγας Εκκλησιάρχης</vt:lpstr>
      <vt:lpstr>Οφφίκια κληρικών Πατριαρχικής Αυλής Ο Μέγας Εκκλησιάρχης</vt:lpstr>
      <vt:lpstr>Οφφίκια κληρικών Πατριαρχικής Αυλής Ο Μέγας Πρωτοπρεσβύτερος</vt:lpstr>
      <vt:lpstr>Οφφίκια κληρικών Πατριαρχικής Αυλής Ο Μέγας Πρωτοπρεσβύτερος</vt:lpstr>
      <vt:lpstr>Οφφίκια κληρικών Πατριαρχικής Αυλής Ο Μέγας Οικονόμος</vt:lpstr>
      <vt:lpstr>Οφφίκια κληρικών Πατριαρχικής Αυλής Ο Μέγας Οικονόμος</vt:lpstr>
      <vt:lpstr>ΒΙΒΛΙΟΓΡΑΦΙΑ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ΕΚΚΛΗΣΙΑΣΤΙΚΗ ΕΘΙΜΟΤΥΠΙΑ ΕΝΟΤΗΤΑ 5η Προσαγορεύσεις Λαϊκών Οφφικιούχων  Οφφίκια Κληρικών της Πατριαρχικής Αυλής</dc:title>
  <dc:creator>MARIA KARAMPELIA</dc:creator>
  <cp:lastModifiedBy>MARIA KARAMPELIA</cp:lastModifiedBy>
  <cp:revision>1</cp:revision>
  <dcterms:created xsi:type="dcterms:W3CDTF">2023-03-30T16:20:53Z</dcterms:created>
  <dcterms:modified xsi:type="dcterms:W3CDTF">2023-04-07T12:15:32Z</dcterms:modified>
</cp:coreProperties>
</file>