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61" r:id="rId5"/>
    <p:sldId id="268" r:id="rId6"/>
    <p:sldId id="269" r:id="rId7"/>
    <p:sldId id="270" r:id="rId8"/>
    <p:sldId id="271" r:id="rId9"/>
    <p:sldId id="262" r:id="rId10"/>
    <p:sldId id="272" r:id="rId11"/>
    <p:sldId id="273" r:id="rId12"/>
    <p:sldId id="274" r:id="rId13"/>
    <p:sldId id="275" r:id="rId14"/>
    <p:sldId id="259" r:id="rId15"/>
    <p:sldId id="263" r:id="rId16"/>
    <p:sldId id="264" r:id="rId17"/>
    <p:sldId id="260" r:id="rId18"/>
    <p:sldId id="265" r:id="rId19"/>
    <p:sldId id="266" r:id="rId20"/>
    <p:sldId id="267" r:id="rId21"/>
    <p:sldId id="276" r:id="rId22"/>
    <p:sldId id="277" r:id="rId2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5525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5079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2618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0995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3994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9865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5643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696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9873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5837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6278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654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207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5376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2235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9625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1765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B29EF52-8CBE-4224-94F0-445791DC9DC1}" type="datetimeFigureOut">
              <a:rPr lang="el-GR" smtClean="0"/>
              <a:t>15/3/2023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00002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54955" y="1532965"/>
            <a:ext cx="8825658" cy="3281082"/>
          </a:xfrm>
        </p:spPr>
        <p:txBody>
          <a:bodyPr>
            <a:normAutofit fontScale="90000"/>
          </a:bodyPr>
          <a:lstStyle/>
          <a:p>
            <a:r>
              <a:rPr lang="el-GR" sz="4900" dirty="0" smtClean="0"/>
              <a:t/>
            </a:r>
            <a:br>
              <a:rPr lang="el-GR" sz="4900" dirty="0" smtClean="0"/>
            </a:br>
            <a:r>
              <a:rPr lang="el-GR" sz="4900" dirty="0"/>
              <a:t/>
            </a:r>
            <a:br>
              <a:rPr lang="el-GR" sz="4900" dirty="0"/>
            </a:br>
            <a:r>
              <a:rPr lang="el-GR" sz="4900" dirty="0" smtClean="0"/>
              <a:t/>
            </a:r>
            <a:br>
              <a:rPr lang="el-GR" sz="4900" dirty="0" smtClean="0"/>
            </a:br>
            <a:r>
              <a:rPr lang="el-GR" sz="4900" dirty="0"/>
              <a:t/>
            </a:r>
            <a:br>
              <a:rPr lang="el-GR" sz="4900" dirty="0"/>
            </a:br>
            <a:r>
              <a:rPr lang="el-GR" sz="4900" dirty="0" smtClean="0"/>
              <a:t/>
            </a:r>
            <a:br>
              <a:rPr lang="el-GR" sz="4900" dirty="0" smtClean="0"/>
            </a:br>
            <a:r>
              <a:rPr lang="el-GR" sz="4900" dirty="0"/>
              <a:t/>
            </a:r>
            <a:br>
              <a:rPr lang="el-GR" sz="4900" dirty="0"/>
            </a:br>
            <a:r>
              <a:rPr lang="el-GR" sz="4900" dirty="0" smtClean="0"/>
              <a:t/>
            </a:r>
            <a:br>
              <a:rPr lang="el-GR" sz="4900" dirty="0" smtClean="0"/>
            </a:br>
            <a:r>
              <a:rPr lang="el-GR" sz="4900" dirty="0"/>
              <a:t/>
            </a:r>
            <a:br>
              <a:rPr lang="el-GR" sz="4900" dirty="0"/>
            </a:br>
            <a:r>
              <a:rPr lang="el-GR" sz="4900" dirty="0" smtClean="0"/>
              <a:t/>
            </a:r>
            <a:br>
              <a:rPr lang="el-GR" sz="4900" dirty="0" smtClean="0"/>
            </a:br>
            <a:r>
              <a:rPr lang="el-GR" sz="4900" dirty="0"/>
              <a:t/>
            </a:r>
            <a:br>
              <a:rPr lang="el-GR" sz="4900" dirty="0"/>
            </a:br>
            <a:r>
              <a:rPr lang="el-GR" sz="4900" dirty="0" smtClean="0">
                <a:latin typeface="Athena Unicode" panose="02040502050505030304" pitchFamily="18" charset="0"/>
                <a:cs typeface="Athena Unicode" panose="02040502050505030304" pitchFamily="18" charset="0"/>
              </a:rPr>
              <a:t>ΦΙΛΟΣΟΦΙΑ ΤΗΣ ΠΑΙΔΕΙΑΣ</a:t>
            </a:r>
            <a:br>
              <a:rPr lang="el-GR" sz="4900" dirty="0" smtClean="0">
                <a:latin typeface="Athena Unicode" panose="02040502050505030304" pitchFamily="18" charset="0"/>
                <a:cs typeface="Athena Unicode" panose="02040502050505030304" pitchFamily="18" charset="0"/>
              </a:rPr>
            </a:br>
            <a:r>
              <a:rPr lang="el-GR" sz="4900" dirty="0" smtClean="0">
                <a:latin typeface="Athena Unicode" panose="02040502050505030304" pitchFamily="18" charset="0"/>
                <a:cs typeface="Athena Unicode" panose="02040502050505030304" pitchFamily="18" charset="0"/>
              </a:rPr>
              <a:t/>
            </a:r>
            <a:br>
              <a:rPr lang="el-GR" sz="4900" dirty="0" smtClean="0">
                <a:latin typeface="Athena Unicode" panose="02040502050505030304" pitchFamily="18" charset="0"/>
                <a:cs typeface="Athena Unicode" panose="02040502050505030304" pitchFamily="18" charset="0"/>
              </a:rPr>
            </a:br>
            <a:r>
              <a:rPr lang="el-GR" sz="3600" dirty="0" smtClean="0">
                <a:latin typeface="Athena Unicode" panose="02040502050505030304" pitchFamily="18" charset="0"/>
                <a:cs typeface="Athena Unicode" panose="02040502050505030304" pitchFamily="18" charset="0"/>
              </a:rPr>
              <a:t>ΠΙΣ Β’ </a:t>
            </a:r>
            <a:r>
              <a:rPr lang="el-GR" sz="3600" dirty="0" smtClean="0">
                <a:latin typeface="Athena Unicode" panose="02040502050505030304" pitchFamily="18" charset="0"/>
                <a:cs typeface="Athena Unicode" panose="02040502050505030304" pitchFamily="18" charset="0"/>
              </a:rPr>
              <a:t>Εξάμηνο</a:t>
            </a: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/>
              <a:t/>
            </a:r>
            <a:br>
              <a:rPr lang="el-GR" sz="3600" dirty="0"/>
            </a:b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54955" y="4531660"/>
            <a:ext cx="8825658" cy="1107140"/>
          </a:xfrm>
        </p:spPr>
        <p:txBody>
          <a:bodyPr>
            <a:normAutofit fontScale="92500" lnSpcReduction="20000"/>
          </a:bodyPr>
          <a:lstStyle/>
          <a:p>
            <a:endParaRPr lang="el-GR" dirty="0" smtClean="0"/>
          </a:p>
          <a:p>
            <a:r>
              <a:rPr lang="el-GR" dirty="0" err="1" smtClean="0">
                <a:latin typeface="Aroania" panose="020B0604030504040204" pitchFamily="34" charset="0"/>
                <a:ea typeface="Aroania" panose="020B0604030504040204" pitchFamily="34" charset="0"/>
                <a:cs typeface="Athena Unicode" panose="02040502050505030304" pitchFamily="18" charset="0"/>
              </a:rPr>
              <a:t>Δρ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  <a:cs typeface="Athena Unicode" panose="02040502050505030304" pitchFamily="18" charset="0"/>
              </a:rPr>
              <a:t> </a:t>
            </a:r>
            <a:r>
              <a:rPr lang="el-GR" dirty="0" err="1" smtClean="0">
                <a:latin typeface="Aroania" panose="020B0604030504040204" pitchFamily="34" charset="0"/>
                <a:ea typeface="Aroania" panose="020B0604030504040204" pitchFamily="34" charset="0"/>
                <a:cs typeface="Athena Unicode" panose="02040502050505030304" pitchFamily="18" charset="0"/>
              </a:rPr>
              <a:t>Λαμπρινος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  <a:cs typeface="Athena Unicode" panose="02040502050505030304" pitchFamily="18" charset="0"/>
              </a:rPr>
              <a:t> </a:t>
            </a:r>
            <a:r>
              <a:rPr lang="el-GR" dirty="0" err="1" smtClean="0">
                <a:latin typeface="Aroania" panose="020B0604030504040204" pitchFamily="34" charset="0"/>
                <a:ea typeface="Aroania" panose="020B0604030504040204" pitchFamily="34" charset="0"/>
                <a:cs typeface="Athena Unicode" panose="02040502050505030304" pitchFamily="18" charset="0"/>
              </a:rPr>
              <a:t>Ευστ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  <a:cs typeface="Athena Unicode" panose="02040502050505030304" pitchFamily="18" charset="0"/>
              </a:rPr>
              <a:t>. </a:t>
            </a:r>
            <a:r>
              <a:rPr lang="el-GR" dirty="0" err="1" smtClean="0">
                <a:latin typeface="Aroania" panose="020B0604030504040204" pitchFamily="34" charset="0"/>
                <a:ea typeface="Aroania" panose="020B0604030504040204" pitchFamily="34" charset="0"/>
                <a:cs typeface="Athena Unicode" panose="02040502050505030304" pitchFamily="18" charset="0"/>
              </a:rPr>
              <a:t>Πλατυποδης</a:t>
            </a:r>
            <a:endParaRPr lang="el-GR" dirty="0" smtClean="0">
              <a:latin typeface="Aroania" panose="020B0604030504040204" pitchFamily="34" charset="0"/>
              <a:ea typeface="Aroania" panose="020B0604030504040204" pitchFamily="34" charset="0"/>
              <a:cs typeface="Athena Unicode" panose="02040502050505030304" pitchFamily="18" charset="0"/>
            </a:endParaRPr>
          </a:p>
          <a:p>
            <a:r>
              <a:rPr lang="el-GR" dirty="0" err="1" smtClean="0">
                <a:latin typeface="Aroania" panose="020B0604030504040204" pitchFamily="34" charset="0"/>
                <a:ea typeface="Aroania" panose="020B0604030504040204" pitchFamily="34" charset="0"/>
                <a:cs typeface="Athena Unicode" panose="02040502050505030304" pitchFamily="18" charset="0"/>
              </a:rPr>
              <a:t>Ανωτατη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  <a:cs typeface="Athena Unicode" panose="02040502050505030304" pitchFamily="18" charset="0"/>
              </a:rPr>
              <a:t> </a:t>
            </a:r>
            <a:r>
              <a:rPr lang="el-GR" dirty="0" err="1" smtClean="0">
                <a:latin typeface="Aroania" panose="020B0604030504040204" pitchFamily="34" charset="0"/>
                <a:ea typeface="Aroania" panose="020B0604030504040204" pitchFamily="34" charset="0"/>
                <a:cs typeface="Athena Unicode" panose="02040502050505030304" pitchFamily="18" charset="0"/>
              </a:rPr>
              <a:t>Εκκλησιαστικη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  <a:cs typeface="Athena Unicode" panose="02040502050505030304" pitchFamily="18" charset="0"/>
              </a:rPr>
              <a:t> </a:t>
            </a:r>
            <a:r>
              <a:rPr lang="el-GR" dirty="0" err="1" smtClean="0">
                <a:latin typeface="Aroania" panose="020B0604030504040204" pitchFamily="34" charset="0"/>
                <a:ea typeface="Aroania" panose="020B0604030504040204" pitchFamily="34" charset="0"/>
                <a:cs typeface="Athena Unicode" panose="02040502050505030304" pitchFamily="18" charset="0"/>
              </a:rPr>
              <a:t>Ακαδημια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  <a:cs typeface="Athena Unicode" panose="02040502050505030304" pitchFamily="18" charset="0"/>
              </a:rPr>
              <a:t> </a:t>
            </a:r>
            <a:r>
              <a:rPr lang="el-GR" dirty="0" err="1" smtClean="0">
                <a:latin typeface="Aroania" panose="020B0604030504040204" pitchFamily="34" charset="0"/>
                <a:ea typeface="Aroania" panose="020B0604030504040204" pitchFamily="34" charset="0"/>
                <a:cs typeface="Athena Unicode" panose="02040502050505030304" pitchFamily="18" charset="0"/>
              </a:rPr>
              <a:t>Αθηνας</a:t>
            </a:r>
            <a:endParaRPr lang="el-GR" dirty="0">
              <a:latin typeface="Aroania" panose="020B0604030504040204" pitchFamily="34" charset="0"/>
              <a:ea typeface="Aroania" panose="020B0604030504040204" pitchFamily="34" charset="0"/>
              <a:cs typeface="Athena Unicod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17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Jean Jacques Rousseau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0272" y="1425388"/>
            <a:ext cx="9229582" cy="4823011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endParaRPr lang="el-GR" smtClean="0"/>
          </a:p>
          <a:p>
            <a:pPr algn="just">
              <a:lnSpc>
                <a:spcPct val="150000"/>
              </a:lnSpc>
            </a:pPr>
            <a:r>
              <a:rPr lang="el-GR" smtClean="0"/>
              <a:t>«</a:t>
            </a:r>
            <a:r>
              <a:rPr lang="el-GR" dirty="0" smtClean="0"/>
              <a:t>Διαφωτισμός είναι η έξοδος του ανθρώπου από την ανωριμότητα, για την οποία υπεύθυνος είναι ο ίδιος. Ανωριμότητα είναι η αδυναμία να μεταχειρίζεσαι το νου σου». </a:t>
            </a:r>
            <a:r>
              <a:rPr lang="el-GR" dirty="0" err="1" smtClean="0"/>
              <a:t>Καντ</a:t>
            </a:r>
            <a:endParaRPr lang="el-GR" dirty="0" smtClean="0"/>
          </a:p>
          <a:p>
            <a:pPr algn="just">
              <a:lnSpc>
                <a:spcPct val="150000"/>
              </a:lnSpc>
            </a:pPr>
            <a:r>
              <a:rPr lang="el-GR" dirty="0" smtClean="0"/>
              <a:t>«Όλα είναι καλά, όταν βγαίνουν από τα χέρια του Πλάστη των πραγμάτων, όλα εκφυλίζονται στα χέρια των ανθρώπων». Ρουσσώ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«Η φυσική αγωγή αναπτύσσει τις διανοητικές ικανότητες και τα όργανά μας. Η ανθρώπινη μας διδάσκει τη χρήση τους, και τα πορίσματα της πείρας μας είναι απόρροια της αγωγής των </a:t>
            </a:r>
            <a:r>
              <a:rPr lang="el-GR" dirty="0"/>
              <a:t>πραγμάτων». Ρουσσώ</a:t>
            </a:r>
          </a:p>
        </p:txBody>
      </p:sp>
    </p:spTree>
    <p:extLst>
      <p:ext uri="{BB962C8B-B14F-4D97-AF65-F5344CB8AC3E}">
        <p14:creationId xmlns:p14="http://schemas.microsoft.com/office/powerpoint/2010/main" val="4029738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11306"/>
          </a:xfrm>
        </p:spPr>
        <p:txBody>
          <a:bodyPr/>
          <a:lstStyle/>
          <a:p>
            <a:r>
              <a:rPr lang="en-US" dirty="0"/>
              <a:t>Jean Jacques Rousseau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46112" y="1264024"/>
            <a:ext cx="9403742" cy="498437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dirty="0" smtClean="0"/>
              <a:t>Το σημαντικότερο αγαθό για τον άνθρωπο είναι η ελευθερία.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Ελευθερία=υπακοή στους νόμους της πολιτείας που έχουν θεσπίσει οι ίδιοι οι πολίτες.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Οι άνθρωποι στις πόλεις εκφυλίζονται λόγω του τρόπου ζωής σε αυτές.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Τα παιδιά καλό είναι να διαμένουν στην επαρχία.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Μάθηση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Να αποφεύγεται η αποστήθιση.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Να ενισχύεται η θέληση-όρεξη για μάθηση.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Ο δάσκαλος καλείται να αφυπνίσει το ενδιαφέρον για μάθηση των νέων.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24934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49941"/>
          </a:xfrm>
        </p:spPr>
        <p:txBody>
          <a:bodyPr/>
          <a:lstStyle/>
          <a:p>
            <a:r>
              <a:rPr lang="en-US" dirty="0"/>
              <a:t>Jean Jacques Rousseau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00954" y="1371600"/>
            <a:ext cx="9148900" cy="487679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l-GR" dirty="0" smtClean="0"/>
              <a:t>Η φύση είναι αυτή που διαπαιδαγωγεί ορθά τους νέους.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Η σημασία των ερωτήσεων.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Μέσω των ερωτήσεων αφήνουμε το μαθητή να ανακαλύψει τη γνώση.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Η περιέργεια είναι βασική παιδαγωγική αρχή (άγνοια + συνειδητοποίηση αυτής).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Ο ρόλος της μάνας και της γυναίκας στη διαμόρφωση της προσωπικότητας των νέων.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34770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91672" y="874060"/>
            <a:ext cx="9458182" cy="3402105"/>
          </a:xfrm>
        </p:spPr>
        <p:txBody>
          <a:bodyPr/>
          <a:lstStyle/>
          <a:p>
            <a:pPr algn="just">
              <a:lnSpc>
                <a:spcPct val="200000"/>
              </a:lnSpc>
            </a:pPr>
            <a:r>
              <a:rPr lang="el-GR" dirty="0" smtClean="0"/>
              <a:t>«Ο δάσκαλος οφείλει να υποδείξει στο παιδί να μιλάει σταθερά, καθαρά, να έχει καλή άρθρωση και να προφέρει τις λέξεις με ακρίβεια και χωρίς προσποίηση.»</a:t>
            </a:r>
          </a:p>
          <a:p>
            <a:pPr marL="0" indent="0" algn="r">
              <a:lnSpc>
                <a:spcPct val="200000"/>
              </a:lnSpc>
              <a:buNone/>
            </a:pPr>
            <a:r>
              <a:rPr lang="el-GR" sz="1200" dirty="0" err="1" smtClean="0"/>
              <a:t>Ρουσσὠ</a:t>
            </a:r>
            <a:r>
              <a:rPr lang="el-GR" sz="1200" dirty="0" smtClean="0"/>
              <a:t>, </a:t>
            </a:r>
            <a:r>
              <a:rPr lang="el-GR" sz="1200" i="1" dirty="0" smtClean="0"/>
              <a:t>Αιμίλιος ή περί αγωγής</a:t>
            </a:r>
            <a:r>
              <a:rPr lang="el-GR" sz="1200" dirty="0" smtClean="0"/>
              <a:t>, </a:t>
            </a:r>
            <a:r>
              <a:rPr lang="el-GR" sz="1200" dirty="0" err="1" smtClean="0"/>
              <a:t>μτφρ</a:t>
            </a:r>
            <a:r>
              <a:rPr lang="el-GR" sz="1200" dirty="0" smtClean="0"/>
              <a:t>. </a:t>
            </a:r>
            <a:r>
              <a:rPr lang="el-GR" sz="1200" dirty="0" err="1" smtClean="0"/>
              <a:t>Στ</a:t>
            </a:r>
            <a:r>
              <a:rPr lang="el-GR" sz="1200" dirty="0" smtClean="0"/>
              <a:t>. </a:t>
            </a:r>
            <a:r>
              <a:rPr lang="el-GR" sz="1200" dirty="0" err="1" smtClean="0"/>
              <a:t>Βουρδούμπα</a:t>
            </a:r>
            <a:r>
              <a:rPr lang="el-GR" sz="1200" dirty="0" smtClean="0"/>
              <a:t>, Αθήνα 1963, σ.132.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39461995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228164"/>
          </a:xfrm>
        </p:spPr>
        <p:txBody>
          <a:bodyPr/>
          <a:lstStyle/>
          <a:p>
            <a:r>
              <a:rPr lang="en-US" dirty="0"/>
              <a:t>Immanuel Kant </a:t>
            </a:r>
            <a:r>
              <a:rPr lang="en-US" sz="2400" dirty="0" smtClean="0"/>
              <a:t>1724-1804</a:t>
            </a:r>
            <a:r>
              <a:rPr lang="el-GR" sz="2400" dirty="0" smtClean="0"/>
              <a:t/>
            </a:r>
            <a:br>
              <a:rPr lang="el-GR" sz="2400" dirty="0" smtClean="0"/>
            </a:br>
            <a:r>
              <a:rPr lang="el-GR" sz="2400" dirty="0" smtClean="0"/>
              <a:t>σσ.310- 34</a:t>
            </a:r>
            <a:r>
              <a:rPr lang="en-US" sz="2400" dirty="0"/>
              <a:t/>
            </a:r>
            <a:br>
              <a:rPr lang="en-US" sz="2400" dirty="0"/>
            </a:br>
            <a:endParaRPr lang="el-GR" sz="2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endParaRPr lang="el-GR" dirty="0" smtClean="0"/>
          </a:p>
          <a:p>
            <a:pPr>
              <a:lnSpc>
                <a:spcPct val="200000"/>
              </a:lnSpc>
            </a:pPr>
            <a:r>
              <a:rPr lang="el-GR" dirty="0" smtClean="0"/>
              <a:t>Ο άνθρωπος οφείλει να εκπαιδευτεί.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Η πειθαρχία και η μόρφωση ημερώνουν τον άνθρωπο.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Σκοπός της παιδείας είναι η τελειοποίηση του ανθρώπου.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Η αγωγή είναι το δυσκολότερο πρόβλημα της ανθρωπότητας.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1452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282388"/>
            <a:ext cx="9183689" cy="645459"/>
          </a:xfrm>
        </p:spPr>
        <p:txBody>
          <a:bodyPr/>
          <a:lstStyle/>
          <a:p>
            <a:r>
              <a:rPr lang="en-US" dirty="0" smtClean="0"/>
              <a:t>IMMANOUEL KANT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46112" y="1156448"/>
            <a:ext cx="9403742" cy="5091952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l-GR" dirty="0" smtClean="0"/>
              <a:t>Ο άνθρωπος είναι το μοναδικό πλάσμα που </a:t>
            </a:r>
            <a:r>
              <a:rPr lang="el-GR" b="1" dirty="0" smtClean="0"/>
              <a:t>οφείλει</a:t>
            </a:r>
            <a:r>
              <a:rPr lang="el-GR" dirty="0" smtClean="0"/>
              <a:t> να εκπαιδευτεί.</a:t>
            </a:r>
          </a:p>
          <a:p>
            <a:r>
              <a:rPr lang="el-GR" dirty="0" smtClean="0"/>
              <a:t>Παιδεία κατά τον </a:t>
            </a:r>
            <a:r>
              <a:rPr lang="el-GR" dirty="0" err="1" smtClean="0"/>
              <a:t>Καντ</a:t>
            </a:r>
            <a:r>
              <a:rPr lang="el-GR" dirty="0" smtClean="0"/>
              <a:t> = μόρφωση, ανατροφή, διδασκαλία, πειθαρχία.</a:t>
            </a:r>
          </a:p>
          <a:p>
            <a:r>
              <a:rPr lang="el-GR" dirty="0" smtClean="0"/>
              <a:t>Τα καλά στον κόσμο είναι απόρροια της φροντισμένης παιδείας.</a:t>
            </a:r>
          </a:p>
          <a:p>
            <a:r>
              <a:rPr lang="el-GR" dirty="0" smtClean="0"/>
              <a:t>Στη φύση μας υπάρχουν προδιαθέσεις μόνο του καλού, οι οποίες τονώνονται με την παιδεία.</a:t>
            </a:r>
          </a:p>
          <a:p>
            <a:r>
              <a:rPr lang="el-GR" dirty="0" smtClean="0"/>
              <a:t>Η Παιδαγωγική είναι πολύ σπουδαία λειτουργία.</a:t>
            </a:r>
          </a:p>
          <a:p>
            <a:r>
              <a:rPr lang="el-GR" dirty="0" smtClean="0"/>
              <a:t>Παιδαγωγική και κυβερνητική συνιστούν τα δυσκολότερα επινοήματα του ανθρώπου.</a:t>
            </a:r>
          </a:p>
          <a:p>
            <a:r>
              <a:rPr lang="el-GR" dirty="0" smtClean="0"/>
              <a:t>Τα παιδιά πρέπει να εκπαιδεύονται όχι μόνο για τις ανάγκες του παρόντος αλλά και τις απαιτήσεις του μέλλοντος.</a:t>
            </a:r>
          </a:p>
          <a:p>
            <a:r>
              <a:rPr lang="el-GR" dirty="0" smtClean="0"/>
              <a:t>Γνώση=εποπτεία +έννοια (και τα δυο μαζί συνιστούν τη γνώση)</a:t>
            </a:r>
          </a:p>
          <a:p>
            <a:r>
              <a:rPr lang="el-GR" dirty="0" smtClean="0"/>
              <a:t>«Σκέψεις χωρίς περιεχόμενο είναι κενές, εποπτείες δίχως έννοιες είναι τυφλές.»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508658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188260"/>
            <a:ext cx="9404723" cy="712693"/>
          </a:xfrm>
        </p:spPr>
        <p:txBody>
          <a:bodyPr/>
          <a:lstStyle/>
          <a:p>
            <a:r>
              <a:rPr lang="en-US" dirty="0"/>
              <a:t>IMMANOUEL KANT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46112" y="900954"/>
            <a:ext cx="9403742" cy="5347446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Παιδεία, στόχοι: πειθαρχία, μόρφωση, τελειοποίηση (ολοκλήρωση)</a:t>
            </a:r>
          </a:p>
          <a:p>
            <a:r>
              <a:rPr lang="el-GR" dirty="0" smtClean="0"/>
              <a:t>Πειθαρχία: καθυποτάσσει, τιθασεύει την αγριότητα.</a:t>
            </a:r>
          </a:p>
          <a:p>
            <a:r>
              <a:rPr lang="el-GR" dirty="0" smtClean="0"/>
              <a:t>Μόρφωση: εκπολιτίζει, εξευγενίζει τον άνθρωπο.</a:t>
            </a:r>
          </a:p>
          <a:p>
            <a:r>
              <a:rPr lang="el-GR" dirty="0" smtClean="0"/>
              <a:t>Παιδεία συμβάλλει στην εκπλήρωση του προορισμού του ανθρώπου.</a:t>
            </a:r>
          </a:p>
          <a:p>
            <a:r>
              <a:rPr lang="el-GR" dirty="0" smtClean="0"/>
              <a:t>Ο άνθρωπος εκπαιδεύεται μόνο από εκπαιδευμένους</a:t>
            </a:r>
          </a:p>
          <a:p>
            <a:r>
              <a:rPr lang="el-GR" dirty="0" smtClean="0"/>
              <a:t>Κατά τον </a:t>
            </a:r>
            <a:r>
              <a:rPr lang="el-GR" dirty="0" err="1" smtClean="0"/>
              <a:t>Καντ</a:t>
            </a:r>
            <a:r>
              <a:rPr lang="el-GR" dirty="0" smtClean="0"/>
              <a:t> ό,τι είναι ο άνθρωπος το οφείλει στην παιδεία.</a:t>
            </a:r>
          </a:p>
          <a:p>
            <a:r>
              <a:rPr lang="el-GR" dirty="0" smtClean="0"/>
              <a:t>Μηχανιστική παιδαγωγική: τι ωφελεί και τι βλάπτει.</a:t>
            </a:r>
          </a:p>
          <a:p>
            <a:r>
              <a:rPr lang="el-GR" dirty="0" smtClean="0"/>
              <a:t>Επιστημονική παιδαγωγική: κριτική που βοηθά τον άνθρωπο να πραγματώσει το πεπρωμένο του.</a:t>
            </a:r>
          </a:p>
          <a:p>
            <a:r>
              <a:rPr lang="el-GR" dirty="0" smtClean="0"/>
              <a:t>Ο μαθητής πρέπει να ασκείται (λογική) ώστε να μάθει να σκέφτεται.</a:t>
            </a:r>
          </a:p>
          <a:p>
            <a:endParaRPr lang="el-GR" dirty="0"/>
          </a:p>
          <a:p>
            <a:r>
              <a:rPr lang="el-GR" dirty="0" smtClean="0"/>
              <a:t>Η κριτική που δέχονται οι απόψεις του </a:t>
            </a:r>
            <a:r>
              <a:rPr lang="el-GR" dirty="0" err="1" smtClean="0"/>
              <a:t>Καντ</a:t>
            </a:r>
            <a:r>
              <a:rPr lang="el-GR" dirty="0" smtClean="0"/>
              <a:t>.</a:t>
            </a:r>
          </a:p>
          <a:p>
            <a:r>
              <a:rPr lang="el-GR" dirty="0" smtClean="0"/>
              <a:t>Οι σύγχρονες παιδαγωγικές τάσεις που πλειοδοτούν στις ελευθερίες του μαθητή.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64048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47166" y="349625"/>
            <a:ext cx="9404723" cy="995082"/>
          </a:xfrm>
        </p:spPr>
        <p:txBody>
          <a:bodyPr/>
          <a:lstStyle/>
          <a:p>
            <a:r>
              <a:rPr lang="en-US" dirty="0" smtClean="0"/>
              <a:t>ARTHUR SCHOPENHAUER </a:t>
            </a:r>
            <a:r>
              <a:rPr lang="en-US" sz="2400" dirty="0" smtClean="0"/>
              <a:t>1788-1860</a:t>
            </a:r>
            <a:br>
              <a:rPr lang="en-US" sz="2400" dirty="0" smtClean="0"/>
            </a:br>
            <a:r>
              <a:rPr lang="el-GR" sz="2400" dirty="0" smtClean="0"/>
              <a:t>σσ.316- 324</a:t>
            </a:r>
            <a:r>
              <a:rPr lang="en-US" sz="2400" dirty="0"/>
              <a:t/>
            </a:r>
            <a:br>
              <a:rPr lang="en-US" sz="2400" dirty="0"/>
            </a:br>
            <a:endParaRPr lang="el-GR" sz="2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47166" y="1519518"/>
            <a:ext cx="9202688" cy="4728881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Kant </a:t>
            </a:r>
            <a:r>
              <a:rPr lang="el-GR" dirty="0" smtClean="0"/>
              <a:t>και </a:t>
            </a:r>
            <a:r>
              <a:rPr lang="en-US" dirty="0"/>
              <a:t>Arthur </a:t>
            </a:r>
            <a:r>
              <a:rPr lang="en-US" dirty="0" smtClean="0"/>
              <a:t>Schopenhauer</a:t>
            </a:r>
            <a:r>
              <a:rPr lang="el-GR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Πλάτων και </a:t>
            </a:r>
            <a:r>
              <a:rPr lang="en-US" dirty="0"/>
              <a:t>Arthur </a:t>
            </a:r>
            <a:r>
              <a:rPr lang="en-US" dirty="0" smtClean="0"/>
              <a:t>Schopenhauer</a:t>
            </a:r>
            <a:endParaRPr lang="el-GR" dirty="0" smtClean="0"/>
          </a:p>
          <a:p>
            <a:pPr>
              <a:lnSpc>
                <a:spcPct val="200000"/>
              </a:lnSpc>
            </a:pPr>
            <a:r>
              <a:rPr lang="el-GR" dirty="0" smtClean="0"/>
              <a:t>Αριστοτέλης και </a:t>
            </a:r>
            <a:r>
              <a:rPr lang="en-US" dirty="0"/>
              <a:t>Arthur Schopenhauer</a:t>
            </a:r>
            <a:endParaRPr lang="el-GR" dirty="0" smtClean="0"/>
          </a:p>
          <a:p>
            <a:pPr>
              <a:lnSpc>
                <a:spcPct val="200000"/>
              </a:lnSpc>
            </a:pPr>
            <a:r>
              <a:rPr lang="el-GR" dirty="0" smtClean="0"/>
              <a:t>Η επαγωγή είναι η φυσική μέθοδος της διδασκαλίας.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Κριτήριο επιλογής των μαθημάτων είναι η αναγκαιότητα και η σπουδαιότητά τους.</a:t>
            </a:r>
          </a:p>
        </p:txBody>
      </p:sp>
    </p:spTree>
    <p:extLst>
      <p:ext uri="{BB962C8B-B14F-4D97-AF65-F5344CB8AC3E}">
        <p14:creationId xmlns:p14="http://schemas.microsoft.com/office/powerpoint/2010/main" val="22810160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70964"/>
          </a:xfrm>
        </p:spPr>
        <p:txBody>
          <a:bodyPr/>
          <a:lstStyle/>
          <a:p>
            <a:r>
              <a:rPr lang="en-US" dirty="0"/>
              <a:t>Arthur Schopenhauer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93376" y="1331260"/>
            <a:ext cx="9256477" cy="4917140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Παιδεία: φυσική / ξεκινά από τις εντυπώσεις/ ορθή.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και τεχνητή/ ξεκινά από τις έννοιες/ λανθασμένη.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Κατά τον </a:t>
            </a:r>
            <a:r>
              <a:rPr lang="en-US" dirty="0"/>
              <a:t>Arthur </a:t>
            </a:r>
            <a:r>
              <a:rPr lang="en-US" dirty="0" smtClean="0"/>
              <a:t>Schopenhauer</a:t>
            </a:r>
            <a:r>
              <a:rPr lang="el-GR" dirty="0" smtClean="0"/>
              <a:t> εφαρμόζεται η δεύτερη με οδυνηρές  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συνέπειες για τους μαθητές.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/>
              <a:t>  </a:t>
            </a:r>
            <a:r>
              <a:rPr lang="el-GR" dirty="0" smtClean="0"/>
              <a:t>Ο σύγχρονος παιδαγωγός βομβαρδίζει με έννοιες χωρίς τα παιδιά έχουν 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αποκτήσει άμεση αντίληψη και εποπτεία αυτών των εννοιών.</a:t>
            </a:r>
          </a:p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Κατά τον </a:t>
            </a:r>
            <a:r>
              <a:rPr lang="en-US" dirty="0"/>
              <a:t>Arthur </a:t>
            </a:r>
            <a:r>
              <a:rPr lang="en-US" dirty="0" smtClean="0"/>
              <a:t>Schopenhauer</a:t>
            </a:r>
            <a:r>
              <a:rPr lang="el-GR" dirty="0" smtClean="0"/>
              <a:t> το «ύστερον» σήμερα καθίσταται «πρότερον».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Το παιδί πρώτα πρέπει να γνωρίζει τον κόσμο. Αυτός είναι και ο βασικός σκοπός της αγωγής.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Κατά την εκμάθηση οποιουδήποτε πράγματος πρέπει να προηγείται η εντύπωση της έννοιας.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739488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322730"/>
            <a:ext cx="9404723" cy="954742"/>
          </a:xfrm>
        </p:spPr>
        <p:txBody>
          <a:bodyPr/>
          <a:lstStyle/>
          <a:p>
            <a:r>
              <a:rPr lang="en-US" dirty="0"/>
              <a:t>Arthur Schopenhauer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87506" y="1506072"/>
            <a:ext cx="9162347" cy="474232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 smtClean="0"/>
              <a:t>Το εκπαιδευτικό σύστημα μιας χώρας οφείλει να οικοδομείται πάνω στη σχέση εντύπωσης – έννοιας. 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Η μάθηση από το πρωτότυπο και όχι από αντίγραφα (βιβλία).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(Αιτιολογείται και γιατί κάποιοι δεν άφησαν γραπτά κείμενα.)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Μαθήματα: Μαθηματικά, φιλοσοφία, Γλώσσες.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Αυστηρή επιλογή των γνώσεων που μεταδίδονται στο παιδί.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Ο ρόλος της μνήμης και της κρίσης. Προηγείται η μνήμη.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Γνώση: Τι πραγματικά συμβαίνει στον κόσμο;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78563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344705" y="954741"/>
            <a:ext cx="9789459" cy="2944905"/>
          </a:xfrm>
        </p:spPr>
        <p:txBody>
          <a:bodyPr>
            <a:noAutofit/>
          </a:bodyPr>
          <a:lstStyle/>
          <a:p>
            <a:r>
              <a:rPr lang="el-GR" sz="4000" i="1" dirty="0" smtClean="0"/>
              <a:t>ΘΕΩΡΙΑ ΚΑΙ ΦΙΛΟΣΟΦΙΑ ΤΗΣ ΠΑΙΔΕΙΑΣ</a:t>
            </a:r>
            <a:r>
              <a:rPr lang="el-GR" sz="4000" dirty="0" smtClean="0"/>
              <a:t/>
            </a:r>
            <a:br>
              <a:rPr lang="el-GR" sz="4000" dirty="0" smtClean="0"/>
            </a:br>
            <a:r>
              <a:rPr lang="el-GR" sz="4000" dirty="0" smtClean="0"/>
              <a:t>Γεώργιος Χ.</a:t>
            </a:r>
            <a:r>
              <a:rPr lang="en-US" sz="4000" dirty="0" smtClean="0"/>
              <a:t> </a:t>
            </a:r>
            <a:r>
              <a:rPr lang="el-GR" sz="4000" dirty="0" err="1" smtClean="0"/>
              <a:t>Κουμάκης</a:t>
            </a:r>
            <a:endParaRPr lang="el-GR" sz="40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990164" y="4746812"/>
            <a:ext cx="8677835" cy="510988"/>
          </a:xfrm>
        </p:spPr>
        <p:txBody>
          <a:bodyPr/>
          <a:lstStyle/>
          <a:p>
            <a:r>
              <a:rPr lang="el-GR" dirty="0" err="1" smtClean="0"/>
              <a:t>σσ</a:t>
            </a:r>
            <a:r>
              <a:rPr lang="el-GR" dirty="0" smtClean="0"/>
              <a:t>. 310-314, 316-424,326-328,</a:t>
            </a:r>
            <a:r>
              <a:rPr lang="en-US" dirty="0" smtClean="0"/>
              <a:t> 328- 331, </a:t>
            </a:r>
            <a:r>
              <a:rPr lang="el-GR" dirty="0" smtClean="0"/>
              <a:t>375- 379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183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5087" y="304801"/>
            <a:ext cx="9404723" cy="744070"/>
          </a:xfrm>
        </p:spPr>
        <p:txBody>
          <a:bodyPr/>
          <a:lstStyle/>
          <a:p>
            <a:r>
              <a:rPr lang="en-US" dirty="0"/>
              <a:t>Arthur Schopenhauer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27848" y="1398494"/>
            <a:ext cx="9122006" cy="484990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dirty="0" smtClean="0"/>
              <a:t>Εκπαιδευτικό σύστημα: άριστο και διαχρονικό.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Εκπαιδευτική πορεία από την παράσταση στην έννοια.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Πλάτων από την ιδέα στην πραγματικότητα.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Αριστοτέλης από το μερικό (ειδικό, πραγματική ουσία) στο γενικό (αφηρημένο, αρχή).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«</a:t>
            </a:r>
            <a:r>
              <a:rPr lang="el-GR" dirty="0" err="1" smtClean="0">
                <a:latin typeface="GFS Porson" panose="02000000000000000000" pitchFamily="50" charset="-95"/>
                <a:cs typeface="Athena Unicode" panose="02040502050505030304" pitchFamily="18" charset="0"/>
              </a:rPr>
              <a:t>Οὐδὲν</a:t>
            </a:r>
            <a:r>
              <a:rPr lang="el-GR" dirty="0" smtClean="0">
                <a:latin typeface="GFS Porson" panose="02000000000000000000" pitchFamily="50" charset="-95"/>
                <a:cs typeface="Athena Unicode" panose="02040502050505030304" pitchFamily="18" charset="0"/>
              </a:rPr>
              <a:t> </a:t>
            </a:r>
            <a:r>
              <a:rPr lang="el-GR" dirty="0" err="1" smtClean="0">
                <a:latin typeface="GFS Porson" panose="02000000000000000000" pitchFamily="50" charset="-95"/>
                <a:cs typeface="Athena Unicode" panose="02040502050505030304" pitchFamily="18" charset="0"/>
              </a:rPr>
              <a:t>ἐν</a:t>
            </a:r>
            <a:r>
              <a:rPr lang="el-GR" dirty="0" smtClean="0">
                <a:latin typeface="GFS Porson" panose="02000000000000000000" pitchFamily="50" charset="-95"/>
                <a:cs typeface="Athena Unicode" panose="02040502050505030304" pitchFamily="18" charset="0"/>
              </a:rPr>
              <a:t> </a:t>
            </a:r>
            <a:r>
              <a:rPr lang="el-GR" dirty="0" err="1" smtClean="0">
                <a:latin typeface="GFS Porson" panose="02000000000000000000" pitchFamily="50" charset="-95"/>
                <a:cs typeface="Athena Unicode" panose="02040502050505030304" pitchFamily="18" charset="0"/>
              </a:rPr>
              <a:t>τῇ</a:t>
            </a:r>
            <a:r>
              <a:rPr lang="el-GR" dirty="0" smtClean="0">
                <a:latin typeface="GFS Porson" panose="02000000000000000000" pitchFamily="50" charset="-95"/>
                <a:cs typeface="Athena Unicode" panose="02040502050505030304" pitchFamily="18" charset="0"/>
              </a:rPr>
              <a:t> νοήσει ὅ </a:t>
            </a:r>
            <a:r>
              <a:rPr lang="el-GR" dirty="0" err="1" smtClean="0">
                <a:latin typeface="GFS Porson" panose="02000000000000000000" pitchFamily="50" charset="-95"/>
                <a:cs typeface="Athena Unicode" panose="02040502050505030304" pitchFamily="18" charset="0"/>
              </a:rPr>
              <a:t>μὴ</a:t>
            </a:r>
            <a:r>
              <a:rPr lang="el-GR" dirty="0" smtClean="0">
                <a:latin typeface="GFS Porson" panose="02000000000000000000" pitchFamily="50" charset="-95"/>
                <a:cs typeface="Athena Unicode" panose="02040502050505030304" pitchFamily="18" charset="0"/>
              </a:rPr>
              <a:t> πρότερον </a:t>
            </a:r>
            <a:r>
              <a:rPr lang="el-GR" dirty="0" err="1" smtClean="0">
                <a:latin typeface="GFS Porson" panose="02000000000000000000" pitchFamily="50" charset="-95"/>
                <a:cs typeface="Athena Unicode" panose="02040502050505030304" pitchFamily="18" charset="0"/>
              </a:rPr>
              <a:t>ἐν</a:t>
            </a:r>
            <a:r>
              <a:rPr lang="el-GR" dirty="0" smtClean="0">
                <a:latin typeface="GFS Porson" panose="02000000000000000000" pitchFamily="50" charset="-95"/>
                <a:cs typeface="Athena Unicode" panose="02040502050505030304" pitchFamily="18" charset="0"/>
              </a:rPr>
              <a:t> </a:t>
            </a:r>
            <a:r>
              <a:rPr lang="el-GR" dirty="0" err="1" smtClean="0">
                <a:latin typeface="GFS Porson" panose="02000000000000000000" pitchFamily="50" charset="-95"/>
                <a:cs typeface="Athena Unicode" panose="02040502050505030304" pitchFamily="18" charset="0"/>
              </a:rPr>
              <a:t>τῇ</a:t>
            </a:r>
            <a:r>
              <a:rPr lang="el-GR" dirty="0" smtClean="0">
                <a:latin typeface="GFS Porson" panose="02000000000000000000" pitchFamily="50" charset="-95"/>
                <a:cs typeface="Athena Unicode" panose="02040502050505030304" pitchFamily="18" charset="0"/>
              </a:rPr>
              <a:t> </a:t>
            </a:r>
            <a:r>
              <a:rPr lang="el-GR" dirty="0" err="1" smtClean="0">
                <a:latin typeface="GFS Porson" panose="02000000000000000000" pitchFamily="50" charset="-95"/>
                <a:cs typeface="Athena Unicode" panose="02040502050505030304" pitchFamily="18" charset="0"/>
              </a:rPr>
              <a:t>αἰσθήσει</a:t>
            </a:r>
            <a:r>
              <a:rPr lang="el-GR" dirty="0" smtClean="0"/>
              <a:t>» Αριστοτέλης.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Αριστοτέλης – </a:t>
            </a:r>
            <a:r>
              <a:rPr lang="en-US" dirty="0" smtClean="0"/>
              <a:t>Schopenhauer</a:t>
            </a: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Γιατί πρέπει οι νέοι να απέχουν από τα κοινά, ελλείψει εμπειρίας, κατά τον Αριστοτέλη.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855408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1" y="403412"/>
            <a:ext cx="9566740" cy="1411941"/>
          </a:xfrm>
        </p:spPr>
        <p:txBody>
          <a:bodyPr/>
          <a:lstStyle/>
          <a:p>
            <a:r>
              <a:rPr lang="en-US" dirty="0"/>
              <a:t>John Dewey </a:t>
            </a:r>
            <a:r>
              <a:rPr lang="en-US" dirty="0" smtClean="0"/>
              <a:t>1859-1952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σσ.347-348</a:t>
            </a:r>
            <a:r>
              <a:rPr lang="en-US" dirty="0"/>
              <a:t/>
            </a:r>
            <a:br>
              <a:rPr lang="en-US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Η Δημοκρατία ως παιδαγωγική αρχή 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Ο παιδαγωγικός χαρακτήρας της Δημοκρατίας.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Παιδεία, κοινωνία, Δημοκρατία.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Φιλοσοφία, επιστήμη, παιδεία.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Ο καθοδηγητικός ρόλος της εκπαίδευσης.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954191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268942"/>
            <a:ext cx="9404723" cy="1344706"/>
          </a:xfrm>
        </p:spPr>
        <p:txBody>
          <a:bodyPr/>
          <a:lstStyle/>
          <a:p>
            <a:r>
              <a:rPr lang="en-US" dirty="0"/>
              <a:t>Karl Popper 1902-1994</a:t>
            </a:r>
            <a:br>
              <a:rPr lang="en-US" dirty="0"/>
            </a:br>
            <a:r>
              <a:rPr lang="el-GR" dirty="0" smtClean="0"/>
              <a:t>σ.331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Η γνώση απορρέει από την  αντιμετώπιση των προβλημάτων.</a:t>
            </a:r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Το χρέος και οι προσπάθειες του μαθητή να ανακαλύψει μόνος του τη γνώση.</a:t>
            </a:r>
          </a:p>
          <a:p>
            <a:endParaRPr lang="el-GR" dirty="0"/>
          </a:p>
          <a:p>
            <a:r>
              <a:rPr lang="el-GR" dirty="0" smtClean="0"/>
              <a:t>Ο δάσκαλος δημιουργεί τις προϋποθέσεις για την ανακάλυψη (εκμαίευση) των γνώσεων.</a:t>
            </a:r>
          </a:p>
        </p:txBody>
      </p:sp>
    </p:spTree>
    <p:extLst>
      <p:ext uri="{BB962C8B-B14F-4D97-AF65-F5344CB8AC3E}">
        <p14:creationId xmlns:p14="http://schemas.microsoft.com/office/powerpoint/2010/main" val="2418410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53036" y="322729"/>
            <a:ext cx="9269924" cy="5970495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400" dirty="0"/>
              <a:t>René Descartes 1596-1650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Gottfried W. Leibniz 1646-1716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Jean Jacques Rousseau 1712-1778</a:t>
            </a:r>
            <a:endParaRPr lang="el-GR" sz="2400" dirty="0"/>
          </a:p>
          <a:p>
            <a:pPr>
              <a:lnSpc>
                <a:spcPct val="200000"/>
              </a:lnSpc>
            </a:pPr>
            <a:r>
              <a:rPr lang="en-US" sz="2400" dirty="0" smtClean="0"/>
              <a:t>Immanuel Kant 1724-1804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Arthur Schopenhauer 1788-1860</a:t>
            </a:r>
            <a:endParaRPr lang="el-GR" sz="2400" dirty="0" smtClean="0"/>
          </a:p>
          <a:p>
            <a:pPr>
              <a:lnSpc>
                <a:spcPct val="200000"/>
              </a:lnSpc>
            </a:pPr>
            <a:r>
              <a:rPr lang="en-US" sz="2400" dirty="0" smtClean="0"/>
              <a:t>John Dewey 1859-1952</a:t>
            </a:r>
            <a:endParaRPr lang="el-GR" sz="2400" dirty="0" smtClean="0"/>
          </a:p>
          <a:p>
            <a:pPr>
              <a:lnSpc>
                <a:spcPct val="200000"/>
              </a:lnSpc>
            </a:pPr>
            <a:r>
              <a:rPr lang="en-US" sz="2400" dirty="0" smtClean="0"/>
              <a:t>Karl Popper 1902-1994</a:t>
            </a:r>
          </a:p>
        </p:txBody>
      </p:sp>
    </p:spTree>
    <p:extLst>
      <p:ext uri="{BB962C8B-B14F-4D97-AF65-F5344CB8AC3E}">
        <p14:creationId xmlns:p14="http://schemas.microsoft.com/office/powerpoint/2010/main" val="201741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793376"/>
            <a:ext cx="9404723" cy="1102658"/>
          </a:xfrm>
        </p:spPr>
        <p:txBody>
          <a:bodyPr/>
          <a:lstStyle/>
          <a:p>
            <a:r>
              <a:rPr lang="en-US" dirty="0" smtClean="0"/>
              <a:t>RENÉ DESCARTES </a:t>
            </a:r>
            <a:r>
              <a:rPr lang="en-US" sz="2400" dirty="0" smtClean="0"/>
              <a:t>1596-1650</a:t>
            </a:r>
            <a:r>
              <a:rPr lang="el-GR" sz="2400" dirty="0" smtClean="0"/>
              <a:t/>
            </a:r>
            <a:br>
              <a:rPr lang="el-GR" sz="2400" dirty="0" smtClean="0"/>
            </a:br>
            <a:r>
              <a:rPr lang="el-GR" sz="2400" dirty="0" smtClean="0"/>
              <a:t>σσ.326-328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586753" y="2380129"/>
            <a:ext cx="8463100" cy="3868270"/>
          </a:xfrm>
        </p:spPr>
        <p:txBody>
          <a:bodyPr/>
          <a:lstStyle/>
          <a:p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Ορθολογισμός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Η ορθή μέθοδος προχωρεί από τα εύκολα στα δύσκολα.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Τρόπος εξεύρεσης της μεθόδου.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Αναγκαιότητα της μεθόδου για τη δημιουργία της οξύνοιας.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317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65094"/>
          </a:xfrm>
        </p:spPr>
        <p:txBody>
          <a:bodyPr/>
          <a:lstStyle/>
          <a:p>
            <a:r>
              <a:rPr lang="en-US" dirty="0"/>
              <a:t>René Descartes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79176"/>
            <a:ext cx="9592653" cy="4769223"/>
          </a:xfrm>
        </p:spPr>
        <p:txBody>
          <a:bodyPr/>
          <a:lstStyle/>
          <a:p>
            <a:endParaRPr lang="el-GR" dirty="0" smtClean="0"/>
          </a:p>
          <a:p>
            <a:r>
              <a:rPr lang="el-GR" dirty="0" smtClean="0"/>
              <a:t>Η αμφιβολία αρχή της φιλοσοφίας.</a:t>
            </a:r>
          </a:p>
          <a:p>
            <a:r>
              <a:rPr lang="el-GR" dirty="0" smtClean="0"/>
              <a:t>Η σημασία της μεθόδου στην κατάκτηση της γνώσης.</a:t>
            </a:r>
          </a:p>
          <a:p>
            <a:r>
              <a:rPr lang="el-GR" dirty="0" smtClean="0"/>
              <a:t>Στη γνώση φθάνουμε μέσω της ενόρασης και της παραγωγής (ενέργειες της νόησης).</a:t>
            </a:r>
          </a:p>
          <a:p>
            <a:r>
              <a:rPr lang="el-GR" dirty="0" smtClean="0"/>
              <a:t>Η διδασκαλία πρέπει να ξεκινά από τα απλά και να προχωρά επί τη βάσει των </a:t>
            </a:r>
            <a:r>
              <a:rPr lang="el-GR" dirty="0" err="1" smtClean="0"/>
              <a:t>κατανοηθέντων</a:t>
            </a:r>
            <a:r>
              <a:rPr lang="el-GR" dirty="0" smtClean="0"/>
              <a:t>. </a:t>
            </a:r>
          </a:p>
          <a:p>
            <a:r>
              <a:rPr lang="el-GR" dirty="0" smtClean="0"/>
              <a:t>Έρευνα: αναζήτηση των οδών που οδηγούν στην αλήθεια και επιλογή της καλύτερης.</a:t>
            </a:r>
          </a:p>
          <a:p>
            <a:r>
              <a:rPr lang="el-GR" dirty="0" smtClean="0"/>
              <a:t>Η μέθοδος σχετίζεται με την τάξη και είναι αναγκαία για την αναζήτηση της αλήθειας.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5456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376518"/>
            <a:ext cx="9404723" cy="1062317"/>
          </a:xfrm>
        </p:spPr>
        <p:txBody>
          <a:bodyPr/>
          <a:lstStyle/>
          <a:p>
            <a:r>
              <a:rPr lang="en-US" dirty="0" smtClean="0"/>
              <a:t>GOTTFRIED W. LEIBNIZ </a:t>
            </a:r>
            <a:r>
              <a:rPr lang="el-GR" sz="2800" dirty="0" smtClean="0"/>
              <a:t>1646-1716</a:t>
            </a:r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 smtClean="0"/>
              <a:t>σσ.328- 331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14400" y="1438836"/>
            <a:ext cx="9135453" cy="4809564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u="sng" dirty="0" smtClean="0"/>
              <a:t>Ορθολογιστής και πολύπλευρη προσωπικότητα.</a:t>
            </a:r>
          </a:p>
          <a:p>
            <a:r>
              <a:rPr lang="el-GR" dirty="0" smtClean="0"/>
              <a:t>Φιλόσοφος</a:t>
            </a:r>
          </a:p>
          <a:p>
            <a:r>
              <a:rPr lang="el-GR" dirty="0" smtClean="0"/>
              <a:t>Νομικός</a:t>
            </a:r>
          </a:p>
          <a:p>
            <a:r>
              <a:rPr lang="el-GR" dirty="0" smtClean="0"/>
              <a:t>Μαθηματικός</a:t>
            </a:r>
          </a:p>
          <a:p>
            <a:r>
              <a:rPr lang="el-GR" dirty="0" smtClean="0"/>
              <a:t>Φυσικός</a:t>
            </a:r>
          </a:p>
          <a:p>
            <a:r>
              <a:rPr lang="el-GR" dirty="0" smtClean="0"/>
              <a:t>Ιστορικός</a:t>
            </a:r>
          </a:p>
          <a:p>
            <a:r>
              <a:rPr lang="el-GR" dirty="0" smtClean="0"/>
              <a:t>Βιβλιοθηκάριος</a:t>
            </a:r>
          </a:p>
          <a:p>
            <a:r>
              <a:rPr lang="el-GR" dirty="0" smtClean="0"/>
              <a:t>Παιδαγωγός</a:t>
            </a:r>
          </a:p>
          <a:p>
            <a:r>
              <a:rPr lang="el-GR" dirty="0" smtClean="0"/>
              <a:t>Διπλωμάτης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5095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51648"/>
          </a:xfrm>
        </p:spPr>
        <p:txBody>
          <a:bodyPr/>
          <a:lstStyle/>
          <a:p>
            <a:r>
              <a:rPr lang="en-US" dirty="0"/>
              <a:t>Gottfried W. Leibniz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46112" y="1304366"/>
            <a:ext cx="9403742" cy="494403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 smtClean="0"/>
              <a:t>Ο άνθρωπος γίνεται καλύτερος με την εκπαίδευση και αποφεύγει το κακό πάλι χάριν της εκπαιδεύσεως του.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Επικρίνει το εκπαιδευτικό σύστημα της χώρας του-Γερμανίας.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Τα παιδιά μαθαίνουν πράγματα άχρηστα, τα οποία και τα ξεχνούν.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Τι πρέπει να μαθαίνουν;</a:t>
            </a:r>
          </a:p>
          <a:p>
            <a:pPr>
              <a:lnSpc>
                <a:spcPct val="150000"/>
              </a:lnSpc>
            </a:pPr>
            <a:r>
              <a:rPr lang="el-GR" dirty="0"/>
              <a:t>Η εκπαίδευση </a:t>
            </a:r>
            <a:r>
              <a:rPr lang="el-GR" dirty="0" smtClean="0"/>
              <a:t>πρέπει να αρχίζει </a:t>
            </a:r>
            <a:r>
              <a:rPr lang="el-GR" dirty="0"/>
              <a:t>με διηγήματα και τις καλές τέχνες</a:t>
            </a:r>
            <a:r>
              <a:rPr lang="el-G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Ό,τι εξάπτει τη φαντασία τους.</a:t>
            </a:r>
            <a:endParaRPr lang="el-GR" dirty="0"/>
          </a:p>
          <a:p>
            <a:pPr>
              <a:lnSpc>
                <a:spcPct val="150000"/>
              </a:lnSpc>
            </a:pPr>
            <a:r>
              <a:rPr lang="el-GR" dirty="0"/>
              <a:t>Σκοπός της παιδείας η πνευματική και σωματική υγεία.</a:t>
            </a: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87042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309282"/>
            <a:ext cx="9404723" cy="806824"/>
          </a:xfrm>
        </p:spPr>
        <p:txBody>
          <a:bodyPr/>
          <a:lstStyle/>
          <a:p>
            <a:r>
              <a:rPr lang="en-US" dirty="0"/>
              <a:t>Gottfried W. Leibniz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97542" y="1116106"/>
            <a:ext cx="9552312" cy="5132293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Εκπαίδευση, στόχοι: απόκτηση γνώσεων, δεξιοτήτων·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                     εξοικείωση με την αρετή, απόκτηση έντονου· 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                     θρησκευτικού συναισθήματος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u="sng" dirty="0" smtClean="0"/>
              <a:t>Η εκπαίδευση </a:t>
            </a:r>
            <a:r>
              <a:rPr lang="el-GR" u="sng" dirty="0"/>
              <a:t>ν</a:t>
            </a:r>
            <a:r>
              <a:rPr lang="el-GR" u="sng" dirty="0" smtClean="0"/>
              <a:t>α επιτελείται σε ευχάριστο κλίμα.</a:t>
            </a:r>
          </a:p>
          <a:p>
            <a:r>
              <a:rPr lang="el-GR" dirty="0" smtClean="0"/>
              <a:t>Προτρέπει τους γονείς να στέλνουν τα παιδιά τους σε φιλικά σπίτια, σε ξένα μέρη.</a:t>
            </a:r>
          </a:p>
          <a:p>
            <a:r>
              <a:rPr lang="el-GR" dirty="0" smtClean="0"/>
              <a:t>Να τα εθίζουν να ζουν σε συνθήκες σπαρτιατικές.</a:t>
            </a:r>
          </a:p>
          <a:p>
            <a:r>
              <a:rPr lang="el-GR" dirty="0" smtClean="0"/>
              <a:t>Πειθαρχία</a:t>
            </a:r>
          </a:p>
          <a:p>
            <a:r>
              <a:rPr lang="el-GR" dirty="0" smtClean="0"/>
              <a:t>Εντιμότητα</a:t>
            </a:r>
          </a:p>
          <a:p>
            <a:r>
              <a:rPr lang="el-GR" dirty="0" smtClean="0"/>
              <a:t>Εργατικότητα</a:t>
            </a:r>
          </a:p>
          <a:p>
            <a:r>
              <a:rPr lang="el-GR" dirty="0" smtClean="0"/>
              <a:t>Ανδρεία</a:t>
            </a:r>
          </a:p>
          <a:p>
            <a:r>
              <a:rPr lang="el-GR" dirty="0" smtClean="0"/>
              <a:t>Καλές συνήθειες (</a:t>
            </a:r>
            <a:r>
              <a:rPr lang="el-GR" dirty="0"/>
              <a:t>Α</a:t>
            </a:r>
            <a:r>
              <a:rPr lang="el-GR" dirty="0" smtClean="0"/>
              <a:t>ριστοτέλης) </a:t>
            </a:r>
          </a:p>
          <a:p>
            <a:r>
              <a:rPr lang="el-GR" dirty="0" smtClean="0"/>
              <a:t>Θεοσέβεια (φόβος του Θεού)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950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322730"/>
            <a:ext cx="9404723" cy="1264024"/>
          </a:xfrm>
        </p:spPr>
        <p:txBody>
          <a:bodyPr/>
          <a:lstStyle/>
          <a:p>
            <a:r>
              <a:rPr lang="en-US" dirty="0" smtClean="0"/>
              <a:t>JEAN JACQUES ROUSSEAU </a:t>
            </a:r>
            <a:r>
              <a:rPr lang="en-US" sz="2400" dirty="0" smtClean="0"/>
              <a:t>1712-1778</a:t>
            </a:r>
            <a:r>
              <a:rPr lang="el-GR" sz="2400" dirty="0" smtClean="0"/>
              <a:t/>
            </a:r>
            <a:br>
              <a:rPr lang="el-GR" sz="2400" dirty="0" smtClean="0"/>
            </a:br>
            <a:r>
              <a:rPr lang="el-GR" sz="2400" dirty="0" smtClean="0"/>
              <a:t>σσ.375- 379</a:t>
            </a:r>
            <a:r>
              <a:rPr lang="en-US" sz="2400" dirty="0"/>
              <a:t/>
            </a:r>
            <a:br>
              <a:rPr lang="en-US" sz="2400" dirty="0"/>
            </a:br>
            <a:endParaRPr lang="el-GR" sz="2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74060" y="1492624"/>
            <a:ext cx="9175794" cy="47557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 smtClean="0"/>
              <a:t>Διαφωτισμός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Επιστροφή στη Φύση.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Το αναγκαίο και το χρήσιμο ως κριτήρια επιλογής της ύλης.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Η κατά φύσιν διδασκαλία συνεπάγεται ελευθερία.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Να ενθαρρύνεται η θέληση και όχι η αποστήθιση.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Η απορία και η μαιευτική μέθοδος.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Διδασκαλία με το παράδειγμα και ο ρόλος της μητέρας.</a:t>
            </a:r>
          </a:p>
          <a:p>
            <a:pPr>
              <a:lnSpc>
                <a:spcPct val="150000"/>
              </a:lnSpc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87157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2777</TotalTime>
  <Words>1266</Words>
  <Application>Microsoft Office PowerPoint</Application>
  <PresentationFormat>Ευρεία οθόνη</PresentationFormat>
  <Paragraphs>167</Paragraphs>
  <Slides>22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30" baseType="lpstr">
      <vt:lpstr>Arial</vt:lpstr>
      <vt:lpstr>Aroania</vt:lpstr>
      <vt:lpstr>Athena Unicode</vt:lpstr>
      <vt:lpstr>Century Gothic</vt:lpstr>
      <vt:lpstr>GFS Porson</vt:lpstr>
      <vt:lpstr>Wingdings</vt:lpstr>
      <vt:lpstr>Wingdings 3</vt:lpstr>
      <vt:lpstr>Ιόν</vt:lpstr>
      <vt:lpstr>          ΦΙΛΟΣΟΦΙΑ ΤΗΣ ΠΑΙΔΕΙΑΣ  ΠΙΣ Β’ Εξάμηνο  </vt:lpstr>
      <vt:lpstr>ΘΕΩΡΙΑ ΚΑΙ ΦΙΛΟΣΟΦΙΑ ΤΗΣ ΠΑΙΔΕΙΑΣ Γεώργιος Χ. Κουμάκης</vt:lpstr>
      <vt:lpstr>Παρουσίαση του PowerPoint</vt:lpstr>
      <vt:lpstr>RENÉ DESCARTES 1596-1650 σσ.326-328</vt:lpstr>
      <vt:lpstr>René Descartes </vt:lpstr>
      <vt:lpstr>GOTTFRIED W. LEIBNIZ 1646-1716 σσ.328- 331</vt:lpstr>
      <vt:lpstr>Gottfried W. Leibniz </vt:lpstr>
      <vt:lpstr>Gottfried W. Leibniz </vt:lpstr>
      <vt:lpstr>JEAN JACQUES ROUSSEAU 1712-1778 σσ.375- 379 </vt:lpstr>
      <vt:lpstr>Jean Jacques Rousseau </vt:lpstr>
      <vt:lpstr>Jean Jacques Rousseau </vt:lpstr>
      <vt:lpstr>Jean Jacques Rousseau </vt:lpstr>
      <vt:lpstr>Παρουσίαση του PowerPoint</vt:lpstr>
      <vt:lpstr>Immanuel Kant 1724-1804 σσ.310- 34 </vt:lpstr>
      <vt:lpstr>IMMANOUEL KANT</vt:lpstr>
      <vt:lpstr>IMMANOUEL KANT</vt:lpstr>
      <vt:lpstr>ARTHUR SCHOPENHAUER 1788-1860 σσ.316- 324 </vt:lpstr>
      <vt:lpstr>Arthur Schopenhauer</vt:lpstr>
      <vt:lpstr>Arthur Schopenhauer</vt:lpstr>
      <vt:lpstr>Arthur Schopenhauer</vt:lpstr>
      <vt:lpstr>John Dewey 1859-1952 σσ.347-348 </vt:lpstr>
      <vt:lpstr>Karl Popper 1902-1994 σ.331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ΦΙΛΟΣΟΦΙΑ ΤΗΣ ΠΑΙΔΕΙΑΣ ΠΙΣ, Β’ Εξάμηνο 2019-2020</dc:title>
  <dc:creator>Λαμπρινός Πλατυπόδης</dc:creator>
  <cp:lastModifiedBy>Λογαριασμός Microsoft</cp:lastModifiedBy>
  <cp:revision>122</cp:revision>
  <dcterms:created xsi:type="dcterms:W3CDTF">2020-03-20T09:33:46Z</dcterms:created>
  <dcterms:modified xsi:type="dcterms:W3CDTF">2023-03-15T07:22:32Z</dcterms:modified>
</cp:coreProperties>
</file>