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90" r:id="rId3"/>
    <p:sldId id="389" r:id="rId4"/>
    <p:sldId id="391" r:id="rId5"/>
    <p:sldId id="392" r:id="rId6"/>
    <p:sldId id="393" r:id="rId7"/>
    <p:sldId id="394" r:id="rId8"/>
    <p:sldId id="395" r:id="rId9"/>
    <p:sldId id="396" r:id="rId10"/>
    <p:sldId id="397" r:id="rId11"/>
    <p:sldId id="398" r:id="rId12"/>
    <p:sldId id="399" r:id="rId13"/>
    <p:sldId id="400" r:id="rId14"/>
    <p:sldId id="401" r:id="rId15"/>
    <p:sldId id="402" r:id="rId16"/>
    <p:sldId id="403" r:id="rId17"/>
    <p:sldId id="404" r:id="rId18"/>
    <p:sldId id="405" r:id="rId19"/>
    <p:sldId id="406" r:id="rId20"/>
    <p:sldId id="407" r:id="rId21"/>
    <p:sldId id="408" r:id="rId22"/>
    <p:sldId id="409" r:id="rId23"/>
    <p:sldId id="410" r:id="rId24"/>
    <p:sldId id="411" r:id="rId25"/>
    <p:sldId id="412" r:id="rId26"/>
    <p:sldId id="413" r:id="rId27"/>
    <p:sldId id="414" r:id="rId28"/>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B36A7FC-2B79-403A-AFB7-65A8E676B022}" v="1" dt="2025-03-10T17:33:22.44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525" autoAdjust="0"/>
    <p:restoredTop sz="94660"/>
  </p:normalViewPr>
  <p:slideViewPr>
    <p:cSldViewPr snapToGrid="0">
      <p:cViewPr varScale="1">
        <p:scale>
          <a:sx n="92" d="100"/>
          <a:sy n="92" d="100"/>
        </p:scale>
        <p:origin x="1338"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FB36A7FC-2B79-403A-AFB7-65A8E676B022}"/>
    <pc:docChg chg="custSel addSld modSld">
      <pc:chgData name="MARIA KARAMPELIA" userId="9dfcc2cac66bf474" providerId="LiveId" clId="{FB36A7FC-2B79-403A-AFB7-65A8E676B022}" dt="2025-03-18T07:01:51.559" v="143" actId="20577"/>
      <pc:docMkLst>
        <pc:docMk/>
      </pc:docMkLst>
      <pc:sldChg chg="modSp mod">
        <pc:chgData name="MARIA KARAMPELIA" userId="9dfcc2cac66bf474" providerId="LiveId" clId="{FB36A7FC-2B79-403A-AFB7-65A8E676B022}" dt="2025-03-10T17:37:19.658" v="132" actId="20577"/>
        <pc:sldMkLst>
          <pc:docMk/>
          <pc:sldMk cId="1982016888" sldId="256"/>
        </pc:sldMkLst>
        <pc:spChg chg="mod">
          <ac:chgData name="MARIA KARAMPELIA" userId="9dfcc2cac66bf474" providerId="LiveId" clId="{FB36A7FC-2B79-403A-AFB7-65A8E676B022}" dt="2025-03-10T17:37:19.658" v="132" actId="20577"/>
          <ac:spMkLst>
            <pc:docMk/>
            <pc:sldMk cId="1982016888" sldId="256"/>
            <ac:spMk id="2" creationId="{C3C422B2-4E89-ED35-E194-F5FF3BDBD2D5}"/>
          </ac:spMkLst>
        </pc:spChg>
        <pc:spChg chg="mod">
          <ac:chgData name="MARIA KARAMPELIA" userId="9dfcc2cac66bf474" providerId="LiveId" clId="{FB36A7FC-2B79-403A-AFB7-65A8E676B022}" dt="2025-03-10T17:36:36.836" v="127" actId="255"/>
          <ac:spMkLst>
            <pc:docMk/>
            <pc:sldMk cId="1982016888" sldId="256"/>
            <ac:spMk id="3" creationId="{C38869A0-FEEA-A9C5-2D7C-BB82BF7B30E3}"/>
          </ac:spMkLst>
        </pc:spChg>
      </pc:sldChg>
      <pc:sldChg chg="modSp mod">
        <pc:chgData name="MARIA KARAMPELIA" userId="9dfcc2cac66bf474" providerId="LiveId" clId="{FB36A7FC-2B79-403A-AFB7-65A8E676B022}" dt="2025-03-17T21:12:31.564" v="135" actId="14100"/>
        <pc:sldMkLst>
          <pc:docMk/>
          <pc:sldMk cId="3499187537" sldId="393"/>
        </pc:sldMkLst>
        <pc:spChg chg="mod">
          <ac:chgData name="MARIA KARAMPELIA" userId="9dfcc2cac66bf474" providerId="LiveId" clId="{FB36A7FC-2B79-403A-AFB7-65A8E676B022}" dt="2025-03-17T21:12:31.564" v="135" actId="14100"/>
          <ac:spMkLst>
            <pc:docMk/>
            <pc:sldMk cId="3499187537" sldId="393"/>
            <ac:spMk id="3" creationId="{00000000-0000-0000-0000-000000000000}"/>
          </ac:spMkLst>
        </pc:spChg>
      </pc:sldChg>
      <pc:sldChg chg="modSp mod">
        <pc:chgData name="MARIA KARAMPELIA" userId="9dfcc2cac66bf474" providerId="LiveId" clId="{FB36A7FC-2B79-403A-AFB7-65A8E676B022}" dt="2025-03-17T21:20:03.630" v="139" actId="20577"/>
        <pc:sldMkLst>
          <pc:docMk/>
          <pc:sldMk cId="450260603" sldId="401"/>
        </pc:sldMkLst>
        <pc:spChg chg="mod">
          <ac:chgData name="MARIA KARAMPELIA" userId="9dfcc2cac66bf474" providerId="LiveId" clId="{FB36A7FC-2B79-403A-AFB7-65A8E676B022}" dt="2025-03-17T21:20:03.630" v="139" actId="20577"/>
          <ac:spMkLst>
            <pc:docMk/>
            <pc:sldMk cId="450260603" sldId="401"/>
            <ac:spMk id="3" creationId="{00000000-0000-0000-0000-000000000000}"/>
          </ac:spMkLst>
        </pc:spChg>
      </pc:sldChg>
      <pc:sldChg chg="modSp mod">
        <pc:chgData name="MARIA KARAMPELIA" userId="9dfcc2cac66bf474" providerId="LiveId" clId="{FB36A7FC-2B79-403A-AFB7-65A8E676B022}" dt="2025-03-18T07:01:51.559" v="143" actId="20577"/>
        <pc:sldMkLst>
          <pc:docMk/>
          <pc:sldMk cId="768693804" sldId="410"/>
        </pc:sldMkLst>
        <pc:spChg chg="mod">
          <ac:chgData name="MARIA KARAMPELIA" userId="9dfcc2cac66bf474" providerId="LiveId" clId="{FB36A7FC-2B79-403A-AFB7-65A8E676B022}" dt="2025-03-18T07:01:51.559" v="143" actId="20577"/>
          <ac:spMkLst>
            <pc:docMk/>
            <pc:sldMk cId="768693804" sldId="410"/>
            <ac:spMk id="3" creationId="{00000000-0000-0000-0000-000000000000}"/>
          </ac:spMkLst>
        </pc:spChg>
      </pc:sldChg>
      <pc:sldChg chg="add">
        <pc:chgData name="MARIA KARAMPELIA" userId="9dfcc2cac66bf474" providerId="LiveId" clId="{FB36A7FC-2B79-403A-AFB7-65A8E676B022}" dt="2025-03-10T17:33:22.440" v="0"/>
        <pc:sldMkLst>
          <pc:docMk/>
          <pc:sldMk cId="331659053" sldId="413"/>
        </pc:sldMkLst>
      </pc:sldChg>
      <pc:sldChg chg="modSp add mod">
        <pc:chgData name="MARIA KARAMPELIA" userId="9dfcc2cac66bf474" providerId="LiveId" clId="{FB36A7FC-2B79-403A-AFB7-65A8E676B022}" dt="2025-03-10T17:33:22.585" v="1" actId="27636"/>
        <pc:sldMkLst>
          <pc:docMk/>
          <pc:sldMk cId="1425413243" sldId="414"/>
        </pc:sldMkLst>
        <pc:spChg chg="mod">
          <ac:chgData name="MARIA KARAMPELIA" userId="9dfcc2cac66bf474" providerId="LiveId" clId="{FB36A7FC-2B79-403A-AFB7-65A8E676B022}" dt="2025-03-10T17:33:22.585" v="1" actId="27636"/>
          <ac:spMkLst>
            <pc:docMk/>
            <pc:sldMk cId="1425413243" sldId="414"/>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5A70A47-B405-5CCA-E581-B3CFFE15B32A}"/>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C0F5A46B-0D18-0A24-28EA-7C5B484B83A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8DE60D30-16E8-DD9D-25A6-F8702EE96702}"/>
              </a:ext>
            </a:extLst>
          </p:cNvPr>
          <p:cNvSpPr>
            <a:spLocks noGrp="1"/>
          </p:cNvSpPr>
          <p:nvPr>
            <p:ph type="dt" sz="half" idx="10"/>
          </p:nvPr>
        </p:nvSpPr>
        <p:spPr/>
        <p:txBody>
          <a:bodyPr/>
          <a:lstStyle/>
          <a:p>
            <a:fld id="{72CA1E63-549C-47D9-B343-8EA665B5F10B}" type="datetimeFigureOut">
              <a:rPr lang="el-GR" smtClean="0"/>
              <a:t>18/3/2025</a:t>
            </a:fld>
            <a:endParaRPr lang="el-GR"/>
          </a:p>
        </p:txBody>
      </p:sp>
      <p:sp>
        <p:nvSpPr>
          <p:cNvPr id="5" name="Θέση υποσέλιδου 4">
            <a:extLst>
              <a:ext uri="{FF2B5EF4-FFF2-40B4-BE49-F238E27FC236}">
                <a16:creationId xmlns:a16="http://schemas.microsoft.com/office/drawing/2014/main" id="{D8C24B8D-4C53-8AAA-F8B9-0459BBA038E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61D47B9-C334-BDA7-6FA9-CD1999418383}"/>
              </a:ext>
            </a:extLst>
          </p:cNvPr>
          <p:cNvSpPr>
            <a:spLocks noGrp="1"/>
          </p:cNvSpPr>
          <p:nvPr>
            <p:ph type="sldNum" sz="quarter" idx="12"/>
          </p:nvPr>
        </p:nvSpPr>
        <p:spPr/>
        <p:txBody>
          <a:bodyPr/>
          <a:lstStyle/>
          <a:p>
            <a:fld id="{57A6A2A0-0741-4D99-932F-3595F7ADD870}" type="slidenum">
              <a:rPr lang="el-GR" smtClean="0"/>
              <a:t>‹#›</a:t>
            </a:fld>
            <a:endParaRPr lang="el-GR"/>
          </a:p>
        </p:txBody>
      </p:sp>
    </p:spTree>
    <p:extLst>
      <p:ext uri="{BB962C8B-B14F-4D97-AF65-F5344CB8AC3E}">
        <p14:creationId xmlns:p14="http://schemas.microsoft.com/office/powerpoint/2010/main" val="17373168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9E4EC76-3104-2F29-1DE4-4848B2D4644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10DC1623-3AD8-314D-B92E-A07F1C934103}"/>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8C75852-D4AF-2275-A866-45A6553864D4}"/>
              </a:ext>
            </a:extLst>
          </p:cNvPr>
          <p:cNvSpPr>
            <a:spLocks noGrp="1"/>
          </p:cNvSpPr>
          <p:nvPr>
            <p:ph type="dt" sz="half" idx="10"/>
          </p:nvPr>
        </p:nvSpPr>
        <p:spPr/>
        <p:txBody>
          <a:bodyPr/>
          <a:lstStyle/>
          <a:p>
            <a:fld id="{72CA1E63-549C-47D9-B343-8EA665B5F10B}" type="datetimeFigureOut">
              <a:rPr lang="el-GR" smtClean="0"/>
              <a:t>18/3/2025</a:t>
            </a:fld>
            <a:endParaRPr lang="el-GR"/>
          </a:p>
        </p:txBody>
      </p:sp>
      <p:sp>
        <p:nvSpPr>
          <p:cNvPr id="5" name="Θέση υποσέλιδου 4">
            <a:extLst>
              <a:ext uri="{FF2B5EF4-FFF2-40B4-BE49-F238E27FC236}">
                <a16:creationId xmlns:a16="http://schemas.microsoft.com/office/drawing/2014/main" id="{14344634-71D7-4757-2FA6-9E266A29454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73A357B-1828-B466-A2D2-6688C3F3260A}"/>
              </a:ext>
            </a:extLst>
          </p:cNvPr>
          <p:cNvSpPr>
            <a:spLocks noGrp="1"/>
          </p:cNvSpPr>
          <p:nvPr>
            <p:ph type="sldNum" sz="quarter" idx="12"/>
          </p:nvPr>
        </p:nvSpPr>
        <p:spPr/>
        <p:txBody>
          <a:bodyPr/>
          <a:lstStyle/>
          <a:p>
            <a:fld id="{57A6A2A0-0741-4D99-932F-3595F7ADD870}" type="slidenum">
              <a:rPr lang="el-GR" smtClean="0"/>
              <a:t>‹#›</a:t>
            </a:fld>
            <a:endParaRPr lang="el-GR"/>
          </a:p>
        </p:txBody>
      </p:sp>
    </p:spTree>
    <p:extLst>
      <p:ext uri="{BB962C8B-B14F-4D97-AF65-F5344CB8AC3E}">
        <p14:creationId xmlns:p14="http://schemas.microsoft.com/office/powerpoint/2010/main" val="1880390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5D8A2168-801E-3815-4417-167AE63577D1}"/>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F0A335DD-1388-CAEE-9B6E-248372059666}"/>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0859281B-D96A-D5C6-ED8B-A98F640CDCE9}"/>
              </a:ext>
            </a:extLst>
          </p:cNvPr>
          <p:cNvSpPr>
            <a:spLocks noGrp="1"/>
          </p:cNvSpPr>
          <p:nvPr>
            <p:ph type="dt" sz="half" idx="10"/>
          </p:nvPr>
        </p:nvSpPr>
        <p:spPr/>
        <p:txBody>
          <a:bodyPr/>
          <a:lstStyle/>
          <a:p>
            <a:fld id="{72CA1E63-549C-47D9-B343-8EA665B5F10B}" type="datetimeFigureOut">
              <a:rPr lang="el-GR" smtClean="0"/>
              <a:t>18/3/2025</a:t>
            </a:fld>
            <a:endParaRPr lang="el-GR"/>
          </a:p>
        </p:txBody>
      </p:sp>
      <p:sp>
        <p:nvSpPr>
          <p:cNvPr id="5" name="Θέση υποσέλιδου 4">
            <a:extLst>
              <a:ext uri="{FF2B5EF4-FFF2-40B4-BE49-F238E27FC236}">
                <a16:creationId xmlns:a16="http://schemas.microsoft.com/office/drawing/2014/main" id="{B05983D7-4292-99F7-992B-14027F438B0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8FD43A6-9714-AF5A-A4CE-200007EC504E}"/>
              </a:ext>
            </a:extLst>
          </p:cNvPr>
          <p:cNvSpPr>
            <a:spLocks noGrp="1"/>
          </p:cNvSpPr>
          <p:nvPr>
            <p:ph type="sldNum" sz="quarter" idx="12"/>
          </p:nvPr>
        </p:nvSpPr>
        <p:spPr/>
        <p:txBody>
          <a:bodyPr/>
          <a:lstStyle/>
          <a:p>
            <a:fld id="{57A6A2A0-0741-4D99-932F-3595F7ADD870}" type="slidenum">
              <a:rPr lang="el-GR" smtClean="0"/>
              <a:t>‹#›</a:t>
            </a:fld>
            <a:endParaRPr lang="el-GR"/>
          </a:p>
        </p:txBody>
      </p:sp>
    </p:spTree>
    <p:extLst>
      <p:ext uri="{BB962C8B-B14F-4D97-AF65-F5344CB8AC3E}">
        <p14:creationId xmlns:p14="http://schemas.microsoft.com/office/powerpoint/2010/main" val="41474846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F1E0B52-93FD-3E67-DB3D-C9B62AB049D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3C40374E-15EE-8F8E-3968-DF00D1E2581C}"/>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C7E2209-D70F-E119-6269-7AC503710EA1}"/>
              </a:ext>
            </a:extLst>
          </p:cNvPr>
          <p:cNvSpPr>
            <a:spLocks noGrp="1"/>
          </p:cNvSpPr>
          <p:nvPr>
            <p:ph type="dt" sz="half" idx="10"/>
          </p:nvPr>
        </p:nvSpPr>
        <p:spPr/>
        <p:txBody>
          <a:bodyPr/>
          <a:lstStyle/>
          <a:p>
            <a:fld id="{72CA1E63-549C-47D9-B343-8EA665B5F10B}" type="datetimeFigureOut">
              <a:rPr lang="el-GR" smtClean="0"/>
              <a:t>18/3/2025</a:t>
            </a:fld>
            <a:endParaRPr lang="el-GR"/>
          </a:p>
        </p:txBody>
      </p:sp>
      <p:sp>
        <p:nvSpPr>
          <p:cNvPr id="5" name="Θέση υποσέλιδου 4">
            <a:extLst>
              <a:ext uri="{FF2B5EF4-FFF2-40B4-BE49-F238E27FC236}">
                <a16:creationId xmlns:a16="http://schemas.microsoft.com/office/drawing/2014/main" id="{F8897A59-2BF7-C647-30B8-0185A55CAE5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69DE5F1-0E82-6825-C09E-6979F5D282C1}"/>
              </a:ext>
            </a:extLst>
          </p:cNvPr>
          <p:cNvSpPr>
            <a:spLocks noGrp="1"/>
          </p:cNvSpPr>
          <p:nvPr>
            <p:ph type="sldNum" sz="quarter" idx="12"/>
          </p:nvPr>
        </p:nvSpPr>
        <p:spPr/>
        <p:txBody>
          <a:bodyPr/>
          <a:lstStyle/>
          <a:p>
            <a:fld id="{57A6A2A0-0741-4D99-932F-3595F7ADD870}" type="slidenum">
              <a:rPr lang="el-GR" smtClean="0"/>
              <a:t>‹#›</a:t>
            </a:fld>
            <a:endParaRPr lang="el-GR"/>
          </a:p>
        </p:txBody>
      </p:sp>
    </p:spTree>
    <p:extLst>
      <p:ext uri="{BB962C8B-B14F-4D97-AF65-F5344CB8AC3E}">
        <p14:creationId xmlns:p14="http://schemas.microsoft.com/office/powerpoint/2010/main" val="32486990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5787AA1-E2B8-BA56-37E5-AFA7BEE50782}"/>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D8570D7F-CC4C-0EB0-B83A-AD6BE786AA3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84911CD2-8E18-3780-B00F-0463FF65C7CB}"/>
              </a:ext>
            </a:extLst>
          </p:cNvPr>
          <p:cNvSpPr>
            <a:spLocks noGrp="1"/>
          </p:cNvSpPr>
          <p:nvPr>
            <p:ph type="dt" sz="half" idx="10"/>
          </p:nvPr>
        </p:nvSpPr>
        <p:spPr/>
        <p:txBody>
          <a:bodyPr/>
          <a:lstStyle/>
          <a:p>
            <a:fld id="{72CA1E63-549C-47D9-B343-8EA665B5F10B}" type="datetimeFigureOut">
              <a:rPr lang="el-GR" smtClean="0"/>
              <a:t>18/3/2025</a:t>
            </a:fld>
            <a:endParaRPr lang="el-GR"/>
          </a:p>
        </p:txBody>
      </p:sp>
      <p:sp>
        <p:nvSpPr>
          <p:cNvPr id="5" name="Θέση υποσέλιδου 4">
            <a:extLst>
              <a:ext uri="{FF2B5EF4-FFF2-40B4-BE49-F238E27FC236}">
                <a16:creationId xmlns:a16="http://schemas.microsoft.com/office/drawing/2014/main" id="{FDB13813-7915-6980-B53F-812E9963BD4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014CD6B-FFB7-5FDD-59CB-F1B63B4A0796}"/>
              </a:ext>
            </a:extLst>
          </p:cNvPr>
          <p:cNvSpPr>
            <a:spLocks noGrp="1"/>
          </p:cNvSpPr>
          <p:nvPr>
            <p:ph type="sldNum" sz="quarter" idx="12"/>
          </p:nvPr>
        </p:nvSpPr>
        <p:spPr/>
        <p:txBody>
          <a:bodyPr/>
          <a:lstStyle/>
          <a:p>
            <a:fld id="{57A6A2A0-0741-4D99-932F-3595F7ADD870}" type="slidenum">
              <a:rPr lang="el-GR" smtClean="0"/>
              <a:t>‹#›</a:t>
            </a:fld>
            <a:endParaRPr lang="el-GR"/>
          </a:p>
        </p:txBody>
      </p:sp>
    </p:spTree>
    <p:extLst>
      <p:ext uri="{BB962C8B-B14F-4D97-AF65-F5344CB8AC3E}">
        <p14:creationId xmlns:p14="http://schemas.microsoft.com/office/powerpoint/2010/main" val="4129366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7360A3-5B8C-C217-F7BA-ED5192C6C76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17AA367-6410-4765-573D-7BC84ABCFFAC}"/>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206AF50B-15AB-0ECE-9903-D0EB1D4ED070}"/>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37DE0D78-0848-19E0-D914-9925E4BCDA92}"/>
              </a:ext>
            </a:extLst>
          </p:cNvPr>
          <p:cNvSpPr>
            <a:spLocks noGrp="1"/>
          </p:cNvSpPr>
          <p:nvPr>
            <p:ph type="dt" sz="half" idx="10"/>
          </p:nvPr>
        </p:nvSpPr>
        <p:spPr/>
        <p:txBody>
          <a:bodyPr/>
          <a:lstStyle/>
          <a:p>
            <a:fld id="{72CA1E63-549C-47D9-B343-8EA665B5F10B}" type="datetimeFigureOut">
              <a:rPr lang="el-GR" smtClean="0"/>
              <a:t>18/3/2025</a:t>
            </a:fld>
            <a:endParaRPr lang="el-GR"/>
          </a:p>
        </p:txBody>
      </p:sp>
      <p:sp>
        <p:nvSpPr>
          <p:cNvPr id="6" name="Θέση υποσέλιδου 5">
            <a:extLst>
              <a:ext uri="{FF2B5EF4-FFF2-40B4-BE49-F238E27FC236}">
                <a16:creationId xmlns:a16="http://schemas.microsoft.com/office/drawing/2014/main" id="{F5B67CE0-69B9-E42F-60D7-111C9692598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C9309F71-E325-8740-0BD0-44D52C623AAD}"/>
              </a:ext>
            </a:extLst>
          </p:cNvPr>
          <p:cNvSpPr>
            <a:spLocks noGrp="1"/>
          </p:cNvSpPr>
          <p:nvPr>
            <p:ph type="sldNum" sz="quarter" idx="12"/>
          </p:nvPr>
        </p:nvSpPr>
        <p:spPr/>
        <p:txBody>
          <a:bodyPr/>
          <a:lstStyle/>
          <a:p>
            <a:fld id="{57A6A2A0-0741-4D99-932F-3595F7ADD870}" type="slidenum">
              <a:rPr lang="el-GR" smtClean="0"/>
              <a:t>‹#›</a:t>
            </a:fld>
            <a:endParaRPr lang="el-GR"/>
          </a:p>
        </p:txBody>
      </p:sp>
    </p:spTree>
    <p:extLst>
      <p:ext uri="{BB962C8B-B14F-4D97-AF65-F5344CB8AC3E}">
        <p14:creationId xmlns:p14="http://schemas.microsoft.com/office/powerpoint/2010/main" val="29083324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D0D7154-C7FB-C875-1589-3495F2B0D936}"/>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88BDEED-35B5-CAAB-B785-9825563BB6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DFE80BCC-FB94-9E57-0327-7549DEA49611}"/>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872C73A3-8459-EA4B-CD23-839BCEE6209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4F991044-BCA3-950B-C1BD-0A610DDD73A3}"/>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D0A7AD00-618F-8A99-DDE9-0F26E22468C4}"/>
              </a:ext>
            </a:extLst>
          </p:cNvPr>
          <p:cNvSpPr>
            <a:spLocks noGrp="1"/>
          </p:cNvSpPr>
          <p:nvPr>
            <p:ph type="dt" sz="half" idx="10"/>
          </p:nvPr>
        </p:nvSpPr>
        <p:spPr/>
        <p:txBody>
          <a:bodyPr/>
          <a:lstStyle/>
          <a:p>
            <a:fld id="{72CA1E63-549C-47D9-B343-8EA665B5F10B}" type="datetimeFigureOut">
              <a:rPr lang="el-GR" smtClean="0"/>
              <a:t>18/3/2025</a:t>
            </a:fld>
            <a:endParaRPr lang="el-GR"/>
          </a:p>
        </p:txBody>
      </p:sp>
      <p:sp>
        <p:nvSpPr>
          <p:cNvPr id="8" name="Θέση υποσέλιδου 7">
            <a:extLst>
              <a:ext uri="{FF2B5EF4-FFF2-40B4-BE49-F238E27FC236}">
                <a16:creationId xmlns:a16="http://schemas.microsoft.com/office/drawing/2014/main" id="{9B75272F-F109-6A09-13FE-3039F4E1A053}"/>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D2C5A6B4-6C20-6913-569E-6B9B444551BD}"/>
              </a:ext>
            </a:extLst>
          </p:cNvPr>
          <p:cNvSpPr>
            <a:spLocks noGrp="1"/>
          </p:cNvSpPr>
          <p:nvPr>
            <p:ph type="sldNum" sz="quarter" idx="12"/>
          </p:nvPr>
        </p:nvSpPr>
        <p:spPr/>
        <p:txBody>
          <a:bodyPr/>
          <a:lstStyle/>
          <a:p>
            <a:fld id="{57A6A2A0-0741-4D99-932F-3595F7ADD870}" type="slidenum">
              <a:rPr lang="el-GR" smtClean="0"/>
              <a:t>‹#›</a:t>
            </a:fld>
            <a:endParaRPr lang="el-GR"/>
          </a:p>
        </p:txBody>
      </p:sp>
    </p:spTree>
    <p:extLst>
      <p:ext uri="{BB962C8B-B14F-4D97-AF65-F5344CB8AC3E}">
        <p14:creationId xmlns:p14="http://schemas.microsoft.com/office/powerpoint/2010/main" val="3105259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A774690-DEB5-B0FA-F9BF-27CA2D1D6C6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1E5688E5-C43C-4195-F34E-373AFCC85222}"/>
              </a:ext>
            </a:extLst>
          </p:cNvPr>
          <p:cNvSpPr>
            <a:spLocks noGrp="1"/>
          </p:cNvSpPr>
          <p:nvPr>
            <p:ph type="dt" sz="half" idx="10"/>
          </p:nvPr>
        </p:nvSpPr>
        <p:spPr/>
        <p:txBody>
          <a:bodyPr/>
          <a:lstStyle/>
          <a:p>
            <a:fld id="{72CA1E63-549C-47D9-B343-8EA665B5F10B}" type="datetimeFigureOut">
              <a:rPr lang="el-GR" smtClean="0"/>
              <a:t>18/3/2025</a:t>
            </a:fld>
            <a:endParaRPr lang="el-GR"/>
          </a:p>
        </p:txBody>
      </p:sp>
      <p:sp>
        <p:nvSpPr>
          <p:cNvPr id="4" name="Θέση υποσέλιδου 3">
            <a:extLst>
              <a:ext uri="{FF2B5EF4-FFF2-40B4-BE49-F238E27FC236}">
                <a16:creationId xmlns:a16="http://schemas.microsoft.com/office/drawing/2014/main" id="{F2E7190B-D2E6-89CA-A562-4911BBE83131}"/>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D060BC7F-27A7-E882-CB7E-42ADA25F79FD}"/>
              </a:ext>
            </a:extLst>
          </p:cNvPr>
          <p:cNvSpPr>
            <a:spLocks noGrp="1"/>
          </p:cNvSpPr>
          <p:nvPr>
            <p:ph type="sldNum" sz="quarter" idx="12"/>
          </p:nvPr>
        </p:nvSpPr>
        <p:spPr/>
        <p:txBody>
          <a:bodyPr/>
          <a:lstStyle/>
          <a:p>
            <a:fld id="{57A6A2A0-0741-4D99-932F-3595F7ADD870}" type="slidenum">
              <a:rPr lang="el-GR" smtClean="0"/>
              <a:t>‹#›</a:t>
            </a:fld>
            <a:endParaRPr lang="el-GR"/>
          </a:p>
        </p:txBody>
      </p:sp>
    </p:spTree>
    <p:extLst>
      <p:ext uri="{BB962C8B-B14F-4D97-AF65-F5344CB8AC3E}">
        <p14:creationId xmlns:p14="http://schemas.microsoft.com/office/powerpoint/2010/main" val="3819509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20CD9058-EC29-9336-9566-ACE72F6D3400}"/>
              </a:ext>
            </a:extLst>
          </p:cNvPr>
          <p:cNvSpPr>
            <a:spLocks noGrp="1"/>
          </p:cNvSpPr>
          <p:nvPr>
            <p:ph type="dt" sz="half" idx="10"/>
          </p:nvPr>
        </p:nvSpPr>
        <p:spPr/>
        <p:txBody>
          <a:bodyPr/>
          <a:lstStyle/>
          <a:p>
            <a:fld id="{72CA1E63-549C-47D9-B343-8EA665B5F10B}" type="datetimeFigureOut">
              <a:rPr lang="el-GR" smtClean="0"/>
              <a:t>18/3/2025</a:t>
            </a:fld>
            <a:endParaRPr lang="el-GR"/>
          </a:p>
        </p:txBody>
      </p:sp>
      <p:sp>
        <p:nvSpPr>
          <p:cNvPr id="3" name="Θέση υποσέλιδου 2">
            <a:extLst>
              <a:ext uri="{FF2B5EF4-FFF2-40B4-BE49-F238E27FC236}">
                <a16:creationId xmlns:a16="http://schemas.microsoft.com/office/drawing/2014/main" id="{EB3C8980-4314-68B2-3ABC-07023C3EB4D8}"/>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50D43097-31DF-E540-9B59-03EB3700E3D9}"/>
              </a:ext>
            </a:extLst>
          </p:cNvPr>
          <p:cNvSpPr>
            <a:spLocks noGrp="1"/>
          </p:cNvSpPr>
          <p:nvPr>
            <p:ph type="sldNum" sz="quarter" idx="12"/>
          </p:nvPr>
        </p:nvSpPr>
        <p:spPr/>
        <p:txBody>
          <a:bodyPr/>
          <a:lstStyle/>
          <a:p>
            <a:fld id="{57A6A2A0-0741-4D99-932F-3595F7ADD870}" type="slidenum">
              <a:rPr lang="el-GR" smtClean="0"/>
              <a:t>‹#›</a:t>
            </a:fld>
            <a:endParaRPr lang="el-GR"/>
          </a:p>
        </p:txBody>
      </p:sp>
    </p:spTree>
    <p:extLst>
      <p:ext uri="{BB962C8B-B14F-4D97-AF65-F5344CB8AC3E}">
        <p14:creationId xmlns:p14="http://schemas.microsoft.com/office/powerpoint/2010/main" val="2954532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BB84A23-0563-FDAC-13E8-C231A11F4A9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2A98C5EB-87B4-363E-254F-5645964ACC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98AE45FA-EC85-C1C4-63CD-2232DFE878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6544F23C-E27D-BCB5-0498-F57BABEBB94A}"/>
              </a:ext>
            </a:extLst>
          </p:cNvPr>
          <p:cNvSpPr>
            <a:spLocks noGrp="1"/>
          </p:cNvSpPr>
          <p:nvPr>
            <p:ph type="dt" sz="half" idx="10"/>
          </p:nvPr>
        </p:nvSpPr>
        <p:spPr/>
        <p:txBody>
          <a:bodyPr/>
          <a:lstStyle/>
          <a:p>
            <a:fld id="{72CA1E63-549C-47D9-B343-8EA665B5F10B}" type="datetimeFigureOut">
              <a:rPr lang="el-GR" smtClean="0"/>
              <a:t>18/3/2025</a:t>
            </a:fld>
            <a:endParaRPr lang="el-GR"/>
          </a:p>
        </p:txBody>
      </p:sp>
      <p:sp>
        <p:nvSpPr>
          <p:cNvPr id="6" name="Θέση υποσέλιδου 5">
            <a:extLst>
              <a:ext uri="{FF2B5EF4-FFF2-40B4-BE49-F238E27FC236}">
                <a16:creationId xmlns:a16="http://schemas.microsoft.com/office/drawing/2014/main" id="{FD7CA683-830B-96A0-A337-6DD06471A39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31538957-51B5-DA49-201A-2295A93AB944}"/>
              </a:ext>
            </a:extLst>
          </p:cNvPr>
          <p:cNvSpPr>
            <a:spLocks noGrp="1"/>
          </p:cNvSpPr>
          <p:nvPr>
            <p:ph type="sldNum" sz="quarter" idx="12"/>
          </p:nvPr>
        </p:nvSpPr>
        <p:spPr/>
        <p:txBody>
          <a:bodyPr/>
          <a:lstStyle/>
          <a:p>
            <a:fld id="{57A6A2A0-0741-4D99-932F-3595F7ADD870}" type="slidenum">
              <a:rPr lang="el-GR" smtClean="0"/>
              <a:t>‹#›</a:t>
            </a:fld>
            <a:endParaRPr lang="el-GR"/>
          </a:p>
        </p:txBody>
      </p:sp>
    </p:spTree>
    <p:extLst>
      <p:ext uri="{BB962C8B-B14F-4D97-AF65-F5344CB8AC3E}">
        <p14:creationId xmlns:p14="http://schemas.microsoft.com/office/powerpoint/2010/main" val="29168518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D14DCB1-9EFD-C5E4-C083-010E7E11A70B}"/>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5BB07801-32CE-15DA-FC48-BDA4B7256E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522CE874-FFC9-95E5-3258-D4BE3FDE42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F23B3ED0-88FE-F65C-F816-0B7B86F4D1A2}"/>
              </a:ext>
            </a:extLst>
          </p:cNvPr>
          <p:cNvSpPr>
            <a:spLocks noGrp="1"/>
          </p:cNvSpPr>
          <p:nvPr>
            <p:ph type="dt" sz="half" idx="10"/>
          </p:nvPr>
        </p:nvSpPr>
        <p:spPr/>
        <p:txBody>
          <a:bodyPr/>
          <a:lstStyle/>
          <a:p>
            <a:fld id="{72CA1E63-549C-47D9-B343-8EA665B5F10B}" type="datetimeFigureOut">
              <a:rPr lang="el-GR" smtClean="0"/>
              <a:t>18/3/2025</a:t>
            </a:fld>
            <a:endParaRPr lang="el-GR"/>
          </a:p>
        </p:txBody>
      </p:sp>
      <p:sp>
        <p:nvSpPr>
          <p:cNvPr id="6" name="Θέση υποσέλιδου 5">
            <a:extLst>
              <a:ext uri="{FF2B5EF4-FFF2-40B4-BE49-F238E27FC236}">
                <a16:creationId xmlns:a16="http://schemas.microsoft.com/office/drawing/2014/main" id="{0C15AEC3-A7F4-5008-D031-E5BB5B0B0B6C}"/>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19E54B91-DDEF-CE05-499E-D0420423D043}"/>
              </a:ext>
            </a:extLst>
          </p:cNvPr>
          <p:cNvSpPr>
            <a:spLocks noGrp="1"/>
          </p:cNvSpPr>
          <p:nvPr>
            <p:ph type="sldNum" sz="quarter" idx="12"/>
          </p:nvPr>
        </p:nvSpPr>
        <p:spPr/>
        <p:txBody>
          <a:bodyPr/>
          <a:lstStyle/>
          <a:p>
            <a:fld id="{57A6A2A0-0741-4D99-932F-3595F7ADD870}" type="slidenum">
              <a:rPr lang="el-GR" smtClean="0"/>
              <a:t>‹#›</a:t>
            </a:fld>
            <a:endParaRPr lang="el-GR"/>
          </a:p>
        </p:txBody>
      </p:sp>
    </p:spTree>
    <p:extLst>
      <p:ext uri="{BB962C8B-B14F-4D97-AF65-F5344CB8AC3E}">
        <p14:creationId xmlns:p14="http://schemas.microsoft.com/office/powerpoint/2010/main" val="31217672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A5A07FDE-6D9A-6327-BD2C-62203A7F2C3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0065800C-2ED2-B36D-0856-7D2E9E33637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9F6AA822-E731-8137-D7CD-BA7101E829E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2CA1E63-549C-47D9-B343-8EA665B5F10B}" type="datetimeFigureOut">
              <a:rPr lang="el-GR" smtClean="0"/>
              <a:t>18/3/2025</a:t>
            </a:fld>
            <a:endParaRPr lang="el-GR"/>
          </a:p>
        </p:txBody>
      </p:sp>
      <p:sp>
        <p:nvSpPr>
          <p:cNvPr id="5" name="Θέση υποσέλιδου 4">
            <a:extLst>
              <a:ext uri="{FF2B5EF4-FFF2-40B4-BE49-F238E27FC236}">
                <a16:creationId xmlns:a16="http://schemas.microsoft.com/office/drawing/2014/main" id="{102D1676-D1DF-1E18-633C-4242DA1047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66869849-27EE-5EFA-64DB-4EB630982B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7A6A2A0-0741-4D99-932F-3595F7ADD870}" type="slidenum">
              <a:rPr lang="el-GR" smtClean="0"/>
              <a:t>‹#›</a:t>
            </a:fld>
            <a:endParaRPr lang="el-GR"/>
          </a:p>
        </p:txBody>
      </p:sp>
    </p:spTree>
    <p:extLst>
      <p:ext uri="{BB962C8B-B14F-4D97-AF65-F5344CB8AC3E}">
        <p14:creationId xmlns:p14="http://schemas.microsoft.com/office/powerpoint/2010/main" val="9421028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3C422B2-4E89-ED35-E194-F5FF3BDBD2D5}"/>
              </a:ext>
            </a:extLst>
          </p:cNvPr>
          <p:cNvSpPr>
            <a:spLocks noGrp="1"/>
          </p:cNvSpPr>
          <p:nvPr>
            <p:ph type="ctrTitle"/>
          </p:nvPr>
        </p:nvSpPr>
        <p:spPr>
          <a:xfrm>
            <a:off x="0" y="0"/>
            <a:ext cx="12192000" cy="5372100"/>
          </a:xfrm>
        </p:spPr>
        <p:txBody>
          <a:bodyPr>
            <a:normAutofit fontScale="90000"/>
          </a:bodyPr>
          <a:lstStyle/>
          <a:p>
            <a:pPr marL="0" indent="0" algn="ctr">
              <a:buNone/>
            </a:pPr>
            <a:br>
              <a:rPr lang="el-GR" sz="4000" b="1" dirty="0"/>
            </a:br>
            <a:r>
              <a:rPr lang="el-GR" sz="3600" b="1" dirty="0"/>
              <a:t>ΒΙΟΗΘΙΚΗ</a:t>
            </a:r>
            <a:br>
              <a:rPr lang="el-GR" sz="3600" b="1" dirty="0"/>
            </a:br>
            <a:r>
              <a:rPr lang="el-GR" sz="3600" b="1" dirty="0"/>
              <a:t>ΕΝΟΤΗΤΑ 6</a:t>
            </a:r>
            <a:r>
              <a:rPr lang="el-GR" sz="3600" b="1" baseline="30000" dirty="0"/>
              <a:t>Η</a:t>
            </a:r>
            <a:br>
              <a:rPr lang="el-GR" sz="3600" b="1" baseline="30000" dirty="0"/>
            </a:br>
            <a:r>
              <a:rPr lang="el-GR" sz="3600" b="1" dirty="0"/>
              <a:t>ΘΕΩΡΗΣΗ ΤΩΝ ΕΦΑΡΜΟΓΩΝ ΑΠΌ ΤΟΝ ΚΛΑΔΟ ΤΗΣ ΒΙΟΗΘΙΚΗΣ </a:t>
            </a:r>
            <a:br>
              <a:rPr lang="el-GR" sz="3600" b="1" dirty="0"/>
            </a:br>
            <a:r>
              <a:rPr lang="el-GR" sz="3600" b="1" dirty="0"/>
              <a:t>Βιοηθική θεώρηση στα φυτά και στα ζώα</a:t>
            </a:r>
            <a:br>
              <a:rPr lang="el-GR" sz="3600" b="1" dirty="0"/>
            </a:br>
            <a:r>
              <a:rPr lang="el-GR" sz="3600" b="1" dirty="0"/>
              <a:t>Βιοηθική θεώρηση των εφαρμογών στον άνθρωπο</a:t>
            </a:r>
            <a:br>
              <a:rPr lang="el-GR" sz="3600" b="1" dirty="0"/>
            </a:br>
            <a:r>
              <a:rPr lang="el-GR" sz="3600" b="1" dirty="0"/>
              <a:t>Ηθική θεώρηση του Γενετικού Ελέγχου</a:t>
            </a:r>
            <a:br>
              <a:rPr lang="el-GR" sz="3600" b="1" dirty="0"/>
            </a:br>
            <a:r>
              <a:rPr lang="el-GR" sz="3600" b="1" dirty="0"/>
              <a:t>Παραγωγή νέων φαρμάκων και βιολογικών σκευασμάτων</a:t>
            </a:r>
            <a:br>
              <a:rPr lang="el-GR" sz="3600" b="1" dirty="0"/>
            </a:br>
            <a:r>
              <a:rPr lang="el-GR" sz="3600" b="1" dirty="0"/>
              <a:t>Αποτίμηση των εξωτερικών χρήσεων της γενετικής τεχνολογίας</a:t>
            </a:r>
            <a:br>
              <a:rPr lang="el-GR" sz="3600" b="1" dirty="0"/>
            </a:br>
            <a:r>
              <a:rPr lang="el-GR" sz="3600" b="1" dirty="0">
                <a:solidFill>
                  <a:srgbClr val="FF0000"/>
                </a:solidFill>
              </a:rPr>
              <a:t>Από το βιβλίο του κ. Νικολάου </a:t>
            </a:r>
            <a:r>
              <a:rPr lang="el-GR" sz="3600" b="1" dirty="0" err="1">
                <a:solidFill>
                  <a:srgbClr val="FF0000"/>
                </a:solidFill>
              </a:rPr>
              <a:t>Κόιου</a:t>
            </a:r>
            <a:r>
              <a:rPr lang="el-GR" sz="3600" b="1" dirty="0">
                <a:solidFill>
                  <a:srgbClr val="FF0000"/>
                </a:solidFill>
              </a:rPr>
              <a:t>, Ηθική θεώρηση των τεχνικών παρεμβάσεων στο ανθρώπινο </a:t>
            </a:r>
            <a:r>
              <a:rPr lang="el-GR" sz="3600" b="1" dirty="0" err="1">
                <a:solidFill>
                  <a:srgbClr val="FF0000"/>
                </a:solidFill>
              </a:rPr>
              <a:t>γονιδίωμα</a:t>
            </a:r>
            <a:r>
              <a:rPr lang="el-GR" sz="3600" b="1" dirty="0">
                <a:solidFill>
                  <a:srgbClr val="FF0000"/>
                </a:solidFill>
              </a:rPr>
              <a:t>, Εκδόσεις Σταμούλη Α.Ε., Αθήνα 2003, </a:t>
            </a:r>
            <a:r>
              <a:rPr lang="el-GR" sz="3600" b="1" dirty="0" err="1">
                <a:solidFill>
                  <a:srgbClr val="FF0000"/>
                </a:solidFill>
              </a:rPr>
              <a:t>σσ</a:t>
            </a:r>
            <a:r>
              <a:rPr lang="el-GR" sz="3600" b="1" dirty="0">
                <a:solidFill>
                  <a:srgbClr val="FF0000"/>
                </a:solidFill>
              </a:rPr>
              <a:t>.  </a:t>
            </a:r>
            <a:r>
              <a:rPr lang="el-GR" sz="3600" b="1">
                <a:solidFill>
                  <a:srgbClr val="FF0000"/>
                </a:solidFill>
              </a:rPr>
              <a:t>127-154</a:t>
            </a:r>
            <a:br>
              <a:rPr lang="el-GR" sz="3600" b="1" dirty="0"/>
            </a:br>
            <a:endParaRPr lang="el-GR" sz="3600" dirty="0"/>
          </a:p>
        </p:txBody>
      </p:sp>
      <p:sp>
        <p:nvSpPr>
          <p:cNvPr id="3" name="Υπότιτλος 2">
            <a:extLst>
              <a:ext uri="{FF2B5EF4-FFF2-40B4-BE49-F238E27FC236}">
                <a16:creationId xmlns:a16="http://schemas.microsoft.com/office/drawing/2014/main" id="{C38869A0-FEEA-A9C5-2D7C-BB82BF7B30E3}"/>
              </a:ext>
            </a:extLst>
          </p:cNvPr>
          <p:cNvSpPr>
            <a:spLocks noGrp="1"/>
          </p:cNvSpPr>
          <p:nvPr>
            <p:ph type="subTitle" idx="1"/>
          </p:nvPr>
        </p:nvSpPr>
        <p:spPr>
          <a:xfrm>
            <a:off x="1524000" y="5174673"/>
            <a:ext cx="9144000" cy="1683327"/>
          </a:xfrm>
        </p:spPr>
        <p:txBody>
          <a:bodyPr>
            <a:normAutofit lnSpcReduction="10000"/>
          </a:bodyPr>
          <a:lstStyle/>
          <a:p>
            <a:r>
              <a:rPr lang="el-GR" dirty="0"/>
              <a:t>ΔΙΔΑΣΚΟΥΣΑ: ΜΑΡΙΑ ΚΑΡΑΜΠΕΛΙΑ </a:t>
            </a:r>
          </a:p>
          <a:p>
            <a:r>
              <a:rPr lang="el-GR" dirty="0"/>
              <a:t>ΕΞΑΜΗΝΟ: Η’ </a:t>
            </a:r>
          </a:p>
          <a:p>
            <a:r>
              <a:rPr lang="el-GR" dirty="0"/>
              <a:t>ΙΕΡΑΤΙΚΩΝ ΣΠΟΥΔΩΝ</a:t>
            </a:r>
          </a:p>
          <a:p>
            <a:r>
              <a:rPr lang="el-GR" dirty="0"/>
              <a:t>ΑΕΑΑ</a:t>
            </a:r>
          </a:p>
          <a:p>
            <a:endParaRPr lang="el-GR" dirty="0"/>
          </a:p>
        </p:txBody>
      </p:sp>
    </p:spTree>
    <p:extLst>
      <p:ext uri="{BB962C8B-B14F-4D97-AF65-F5344CB8AC3E}">
        <p14:creationId xmlns:p14="http://schemas.microsoft.com/office/powerpoint/2010/main" val="19820168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normAutofit fontScale="90000"/>
          </a:bodyPr>
          <a:lstStyle/>
          <a:p>
            <a:pPr algn="ctr"/>
            <a:br>
              <a:rPr lang="el-GR" b="1"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167425" y="1325562"/>
            <a:ext cx="11900079" cy="5532437"/>
          </a:xfrm>
        </p:spPr>
        <p:txBody>
          <a:bodyPr>
            <a:normAutofit lnSpcReduction="10000"/>
          </a:bodyPr>
          <a:lstStyle/>
          <a:p>
            <a:r>
              <a:rPr lang="el-GR" dirty="0"/>
              <a:t>Η </a:t>
            </a:r>
            <a:r>
              <a:rPr lang="el-GR" b="1" dirty="0">
                <a:solidFill>
                  <a:srgbClr val="FF0000"/>
                </a:solidFill>
              </a:rPr>
              <a:t>χαρτογράφηση του ανθρώπινου </a:t>
            </a:r>
            <a:r>
              <a:rPr lang="el-GR" b="1" dirty="0" err="1">
                <a:solidFill>
                  <a:srgbClr val="FF0000"/>
                </a:solidFill>
              </a:rPr>
              <a:t>γονιδιώματος</a:t>
            </a:r>
            <a:r>
              <a:rPr lang="el-GR" dirty="0">
                <a:solidFill>
                  <a:srgbClr val="FF0000"/>
                </a:solidFill>
              </a:rPr>
              <a:t> </a:t>
            </a:r>
            <a:r>
              <a:rPr lang="el-GR" dirty="0"/>
              <a:t>δεν δημιουργεί κάποιο ηθικό πρόβλημα, καθώς ανήκει στην τάση του ανθρώπου για γνώση. </a:t>
            </a:r>
          </a:p>
          <a:p>
            <a:r>
              <a:rPr lang="el-GR" dirty="0"/>
              <a:t>Τα ηθικά, νομικά και κοινωνικά προβλήματα συνδέονται κυρίως με τις εφαρμογές της στο πεδίο της ιατρικής.</a:t>
            </a:r>
          </a:p>
          <a:p>
            <a:r>
              <a:rPr lang="el-GR" dirty="0"/>
              <a:t>Ο </a:t>
            </a:r>
            <a:r>
              <a:rPr lang="el-GR" b="1" dirty="0">
                <a:solidFill>
                  <a:srgbClr val="FF0000"/>
                </a:solidFill>
              </a:rPr>
              <a:t>γενετικός έλεγχος</a:t>
            </a:r>
            <a:r>
              <a:rPr lang="el-GR" dirty="0">
                <a:solidFill>
                  <a:srgbClr val="FF0000"/>
                </a:solidFill>
              </a:rPr>
              <a:t> </a:t>
            </a:r>
            <a:r>
              <a:rPr lang="el-GR" dirty="0"/>
              <a:t>είναι το κατεξοχήν επίτευγμα της γενετικής τεχνολογίας, που μπορεί να εφαρμοστεί με σχετική πληρότητα και ακρίβεια. Γι’  αυτό και έχει γίνει μέρος της καθημερινής κλινικής πράξης. </a:t>
            </a:r>
          </a:p>
          <a:p>
            <a:r>
              <a:rPr lang="el-GR" dirty="0"/>
              <a:t>Οι </a:t>
            </a:r>
            <a:r>
              <a:rPr lang="el-GR" b="1" dirty="0"/>
              <a:t>διαγνωστικές δυνατότητες του γενετικού ελέγχου</a:t>
            </a:r>
            <a:r>
              <a:rPr lang="el-GR" dirty="0"/>
              <a:t> έχουν γίνει εντυπωσιακές. Ο κατάλογος των ανιχνεύσιμων γενετικών παθήσεων αυξάνει ολοένα και περισσότερο, όπως και τα ερωτήματα που δημιουργεί. </a:t>
            </a:r>
          </a:p>
          <a:p>
            <a:r>
              <a:rPr lang="el-GR" dirty="0"/>
              <a:t>Ο κλάδος της βιοηθικής σήμερα καλείται να απαντήσει σε ηθικά διλήμματα που μπορούν να ταξινομηθούν σε δύο κατηγορίες, σε εκείνα που δημιουργεί ο γενετικός έλεγχος σε: α) προγεννητικό και </a:t>
            </a:r>
            <a:r>
              <a:rPr lang="el-GR" dirty="0" err="1"/>
              <a:t>προεμφυτευτικό</a:t>
            </a:r>
            <a:r>
              <a:rPr lang="el-GR" dirty="0"/>
              <a:t> στάδιο και β) σε ενήλικα άτομα. </a:t>
            </a:r>
          </a:p>
        </p:txBody>
      </p:sp>
    </p:spTree>
    <p:extLst>
      <p:ext uri="{BB962C8B-B14F-4D97-AF65-F5344CB8AC3E}">
        <p14:creationId xmlns:p14="http://schemas.microsoft.com/office/powerpoint/2010/main" val="32407901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99563" y="0"/>
            <a:ext cx="10515600" cy="1133341"/>
          </a:xfrm>
        </p:spPr>
        <p:txBody>
          <a:bodyPr>
            <a:normAutofit fontScale="90000"/>
          </a:bodyPr>
          <a:lstStyle/>
          <a:p>
            <a:pPr algn="ctr"/>
            <a:br>
              <a:rPr lang="el-GR" b="1"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0" y="1133341"/>
            <a:ext cx="12192000" cy="5724659"/>
          </a:xfrm>
        </p:spPr>
        <p:txBody>
          <a:bodyPr>
            <a:normAutofit fontScale="92500" lnSpcReduction="10000"/>
          </a:bodyPr>
          <a:lstStyle/>
          <a:p>
            <a:pPr marL="0" indent="0">
              <a:buNone/>
            </a:pPr>
            <a:r>
              <a:rPr lang="el-GR" b="1" dirty="0">
                <a:solidFill>
                  <a:srgbClr val="00B050"/>
                </a:solidFill>
              </a:rPr>
              <a:t>Η προγεννητική διάγνωση</a:t>
            </a:r>
            <a:r>
              <a:rPr lang="el-GR" dirty="0"/>
              <a:t>: αφορά τη διάγνωση γενετικών ανωμαλιών και παθήσεων στα έμβρυα στο </a:t>
            </a:r>
            <a:r>
              <a:rPr lang="el-GR" dirty="0" err="1"/>
              <a:t>προγενετικό</a:t>
            </a:r>
            <a:r>
              <a:rPr lang="el-GR" dirty="0"/>
              <a:t> στάδιο. Οι </a:t>
            </a:r>
            <a:r>
              <a:rPr lang="el-GR" dirty="0" err="1"/>
              <a:t>διαγνώσιμες</a:t>
            </a:r>
            <a:r>
              <a:rPr lang="el-GR" dirty="0"/>
              <a:t> γενετικές ασθένειες προς το παρόν δεν μπορούν να θεραπευτούν. Έτσι, οι λύσεις είναι δύο: </a:t>
            </a:r>
            <a:r>
              <a:rPr lang="el-GR" u="sng" dirty="0"/>
              <a:t>η γέννηση ενός γενετικά ασθενούς παιδιού</a:t>
            </a:r>
            <a:r>
              <a:rPr lang="el-GR" dirty="0"/>
              <a:t> ή </a:t>
            </a:r>
            <a:r>
              <a:rPr lang="el-GR" u="sng" dirty="0"/>
              <a:t>η άμβλωση</a:t>
            </a:r>
            <a:r>
              <a:rPr lang="el-GR" dirty="0"/>
              <a:t>. </a:t>
            </a:r>
          </a:p>
          <a:p>
            <a:r>
              <a:rPr lang="el-GR" dirty="0"/>
              <a:t>Στην περίπτωση αυτή η βιοηθική καλείται να εξετάσει:</a:t>
            </a:r>
          </a:p>
          <a:p>
            <a:pPr lvl="0"/>
            <a:r>
              <a:rPr lang="el-GR" dirty="0"/>
              <a:t>Κατά πόσο δικαιολογείται η άμβλωση.</a:t>
            </a:r>
          </a:p>
          <a:p>
            <a:pPr lvl="0"/>
            <a:r>
              <a:rPr lang="el-GR" dirty="0"/>
              <a:t>Κατά πόσο έχει δικαίωμα η μητέρα να φέρει στον κόσμο ένα παιδί με γενετική πάθηση.</a:t>
            </a:r>
          </a:p>
          <a:p>
            <a:pPr lvl="0"/>
            <a:r>
              <a:rPr lang="el-GR" dirty="0"/>
              <a:t>Ποιες παθήσεις είναι αυτές που δικαιολογούν την άμβλωση.</a:t>
            </a:r>
          </a:p>
          <a:p>
            <a:pPr lvl="0"/>
            <a:r>
              <a:rPr lang="el-GR" dirty="0"/>
              <a:t>Ποιες από τις διαγνωσμένες «ανωμαλίες» αποτελούν πραγματικά ασθένειες ή προσδίδουν μια διαφορετικότητα στον φορέα του.</a:t>
            </a:r>
          </a:p>
          <a:p>
            <a:pPr lvl="0"/>
            <a:r>
              <a:rPr lang="el-GR" dirty="0"/>
              <a:t>Τι συνέπειες μπορεί να έχει στη ζωή μιας οικογένειας η γνωστοποίηση ότι η νέα ύπαρξη που περιμένουν πάσχει από κάποια γενετική ασθένεια.</a:t>
            </a:r>
          </a:p>
          <a:p>
            <a:r>
              <a:rPr lang="el-GR" dirty="0"/>
              <a:t>Τον τρόπο που πρέπει να διεξάγεται η γενετική συμβουλευτική.</a:t>
            </a:r>
          </a:p>
        </p:txBody>
      </p:sp>
    </p:spTree>
    <p:extLst>
      <p:ext uri="{BB962C8B-B14F-4D97-AF65-F5344CB8AC3E}">
        <p14:creationId xmlns:p14="http://schemas.microsoft.com/office/powerpoint/2010/main" val="2420141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normAutofit fontScale="90000"/>
          </a:bodyPr>
          <a:lstStyle/>
          <a:p>
            <a:pPr algn="ctr"/>
            <a:br>
              <a:rPr lang="el-GR" b="1"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0" y="1325562"/>
            <a:ext cx="12192000" cy="5532437"/>
          </a:xfrm>
        </p:spPr>
        <p:txBody>
          <a:bodyPr>
            <a:normAutofit fontScale="92500" lnSpcReduction="20000"/>
          </a:bodyPr>
          <a:lstStyle/>
          <a:p>
            <a:pPr marL="0" indent="0">
              <a:buNone/>
            </a:pPr>
            <a:r>
              <a:rPr lang="el-GR" dirty="0"/>
              <a:t>Το θέμα που εμφανίζεται ως το σοβαρότερο και γι’ αυτό έχει δημιουργηθεί μεγάλη δημόσια συζήτηση αφορά το </a:t>
            </a:r>
            <a:r>
              <a:rPr lang="el-GR" b="1" dirty="0"/>
              <a:t>κατά πόσο είναι ηθικά επιτρεπτή η άμβλωση ενός εμβρύου</a:t>
            </a:r>
            <a:r>
              <a:rPr lang="el-GR" dirty="0"/>
              <a:t>. </a:t>
            </a:r>
          </a:p>
          <a:p>
            <a:r>
              <a:rPr lang="el-GR" dirty="0"/>
              <a:t>Ο προβληματισμός αυτός δεν είναι καινούργιος. Το νέο στοιχείο είναι ότι </a:t>
            </a:r>
            <a:r>
              <a:rPr lang="el-GR" u="sng" dirty="0"/>
              <a:t>η άμβλωση αυτή δεν αποφασίζεται εξαιτίας κάποιας ανεπιθύμητης εγκυμοσύνης</a:t>
            </a:r>
            <a:r>
              <a:rPr lang="el-GR" dirty="0"/>
              <a:t>, η οποία μπορεί να είναι και αποτέλεσμα μακράς διαδικασίας και προσπάθειας. </a:t>
            </a:r>
          </a:p>
          <a:p>
            <a:r>
              <a:rPr lang="el-GR" dirty="0"/>
              <a:t>Στην περίπτωση αυτή ο </a:t>
            </a:r>
            <a:r>
              <a:rPr lang="el-GR" dirty="0" err="1"/>
              <a:t>βιοηθικός</a:t>
            </a:r>
            <a:r>
              <a:rPr lang="el-GR" dirty="0"/>
              <a:t> κλάδος εξετάζει </a:t>
            </a:r>
            <a:r>
              <a:rPr lang="el-GR" b="1" dirty="0"/>
              <a:t>κατά πόσο νομιμοποιείται ηθικά μια επιλεκτική άμβλωση, εξαιτίας της διάγνωσης μιας γενετικής ανωμαλίας</a:t>
            </a:r>
            <a:r>
              <a:rPr lang="el-GR" dirty="0"/>
              <a:t>. </a:t>
            </a:r>
          </a:p>
          <a:p>
            <a:r>
              <a:rPr lang="el-GR" dirty="0"/>
              <a:t>Στις δυτικές κοινωνίες είναι αποδεκτή η απόρριψη ενός ανεπιθύμητου εμβρύου τόσο από την </a:t>
            </a:r>
            <a:r>
              <a:rPr lang="el-GR" u="sng" dirty="0"/>
              <a:t>κρατική νομιμοποίηση</a:t>
            </a:r>
            <a:r>
              <a:rPr lang="el-GR" dirty="0"/>
              <a:t>, όσο και από την ηθική </a:t>
            </a:r>
            <a:r>
              <a:rPr lang="el-GR" u="sng" dirty="0"/>
              <a:t>συνείδηση της μεγάλης πλειοψηφίας</a:t>
            </a:r>
            <a:r>
              <a:rPr lang="el-GR" dirty="0"/>
              <a:t>. Πηγάζει από την αρχή της αυτονομίας, η οποία υπαγορεύει την απόλυτη εξουσία της γυναίκας πάνω στο ίδιο της το σώμα. </a:t>
            </a:r>
          </a:p>
          <a:p>
            <a:r>
              <a:rPr lang="el-GR" dirty="0"/>
              <a:t>Οι σύγχρονοι δυτικοί </a:t>
            </a:r>
            <a:r>
              <a:rPr lang="el-GR" dirty="0" err="1"/>
              <a:t>βιοηθικολόγοι</a:t>
            </a:r>
            <a:r>
              <a:rPr lang="el-GR" dirty="0"/>
              <a:t> εξετάζουν τα ηθικά ζητήματα του προγεννητικού ελέγχου με βάση τις αρχές του ωφελιμισμού και της αυτονομίας, κάνοντας και αναφορές στις αρχές της μη πρόκλησης βλάβης. </a:t>
            </a:r>
          </a:p>
        </p:txBody>
      </p:sp>
    </p:spTree>
    <p:extLst>
      <p:ext uri="{BB962C8B-B14F-4D97-AF65-F5344CB8AC3E}">
        <p14:creationId xmlns:p14="http://schemas.microsoft.com/office/powerpoint/2010/main" val="32518883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017431"/>
          </a:xfrm>
        </p:spPr>
        <p:txBody>
          <a:bodyPr>
            <a:normAutofit fontScale="90000"/>
          </a:bodyPr>
          <a:lstStyle/>
          <a:p>
            <a:pPr algn="ctr"/>
            <a:br>
              <a:rPr lang="el-GR" b="1"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0" y="1017432"/>
            <a:ext cx="12192000" cy="5840568"/>
          </a:xfrm>
        </p:spPr>
        <p:txBody>
          <a:bodyPr>
            <a:normAutofit fontScale="92500" lnSpcReduction="20000"/>
          </a:bodyPr>
          <a:lstStyle/>
          <a:p>
            <a:pPr marL="0" indent="0">
              <a:buNone/>
            </a:pPr>
            <a:r>
              <a:rPr lang="el-GR" dirty="0"/>
              <a:t>Ο προγεννητικός έλεγχος είναι μια βιοτεχνολογική εφαρμογή, η οποία προκαλεί μεγάλη ψυχική αναστάτωση και έντονο ηθικό προβληματισμό στα εμπλεκόμενα μέλη. Υπάρχει σύγκρουση ενδιαφερόντων, αναγκών και αξιών. Η ανάγκη αξιολόγησης βοηθάει στη λήψη συνειδητών αποφάσεων. </a:t>
            </a:r>
          </a:p>
          <a:p>
            <a:r>
              <a:rPr lang="el-GR" dirty="0"/>
              <a:t>Οι γονείς που γίνονται αποδέκτες των θετικών αποτελεσμάτων ενός προγεννητικού ελέγχου πρέπει να αντιμετωπίσουν μια περίπλοκη κατάσταση, που συνίσταται στις εξής παραμέτρους:</a:t>
            </a:r>
          </a:p>
          <a:p>
            <a:pPr marL="514350" lvl="0" indent="-514350">
              <a:buFont typeface="+mj-lt"/>
              <a:buAutoNum type="arabicPeriod"/>
            </a:pPr>
            <a:r>
              <a:rPr lang="el-GR" dirty="0"/>
              <a:t>Ψυχολογική: απογοήτευση, αισθήματα ενοχής.</a:t>
            </a:r>
          </a:p>
          <a:p>
            <a:pPr marL="514350" lvl="0" indent="-514350">
              <a:buFont typeface="+mj-lt"/>
              <a:buAutoNum type="arabicPeriod"/>
            </a:pPr>
            <a:r>
              <a:rPr lang="el-GR" dirty="0"/>
              <a:t>Κοινωνική: πίεση από το στενό περιβάλλον.</a:t>
            </a:r>
          </a:p>
          <a:p>
            <a:pPr marL="514350" lvl="0" indent="-514350">
              <a:buFont typeface="+mj-lt"/>
              <a:buAutoNum type="arabicPeriod"/>
            </a:pPr>
            <a:r>
              <a:rPr lang="el-GR" dirty="0"/>
              <a:t>Θρησκευτική: πεποιθήσεις εντελώς αντίθετες στην πρακτική της έκτρωσης.</a:t>
            </a:r>
          </a:p>
          <a:p>
            <a:pPr marL="514350" lvl="0" indent="-514350">
              <a:buFont typeface="+mj-lt"/>
              <a:buAutoNum type="arabicPeriod"/>
            </a:pPr>
            <a:r>
              <a:rPr lang="el-GR" dirty="0"/>
              <a:t>Αντιλήψεις σχετικά με τα δικαιώματα των εμβρύων. Ενοχές που έχουν οι γονείς προς τα άλλα παιδιά τους, που πάσχουν από κάποια γενετική νόσο. (έμμεση απόρριψη)</a:t>
            </a:r>
          </a:p>
          <a:p>
            <a:r>
              <a:rPr lang="el-GR" dirty="0"/>
              <a:t>Όσο αφορά το ψυχολογικό σκέλος του προγεννητικού ελέγχου οι </a:t>
            </a:r>
            <a:r>
              <a:rPr lang="el-GR" dirty="0" err="1"/>
              <a:t>βιοηθικολόγοι</a:t>
            </a:r>
            <a:r>
              <a:rPr lang="el-GR" dirty="0"/>
              <a:t> προτείνουν τη συνδρομή </a:t>
            </a:r>
            <a:r>
              <a:rPr lang="el-GR" u="sng" dirty="0"/>
              <a:t>ψυχιάτρων</a:t>
            </a:r>
            <a:r>
              <a:rPr lang="el-GR" dirty="0"/>
              <a:t>, </a:t>
            </a:r>
            <a:r>
              <a:rPr lang="el-GR" u="sng" dirty="0"/>
              <a:t>ψυχολόγων</a:t>
            </a:r>
            <a:r>
              <a:rPr lang="el-GR" dirty="0"/>
              <a:t> και </a:t>
            </a:r>
            <a:r>
              <a:rPr lang="el-GR" u="sng" dirty="0"/>
              <a:t>γενετικών συμβούλων</a:t>
            </a:r>
            <a:r>
              <a:rPr lang="el-GR" dirty="0"/>
              <a:t>, που θα συντελέσουν στη λήψη μιας κατά το δυνατόν συνειδητής απόφασης και στη συμβολή για να ξεπεραστούν οι ενοχές και η αγωνία.</a:t>
            </a:r>
          </a:p>
        </p:txBody>
      </p:sp>
    </p:spTree>
    <p:extLst>
      <p:ext uri="{BB962C8B-B14F-4D97-AF65-F5344CB8AC3E}">
        <p14:creationId xmlns:p14="http://schemas.microsoft.com/office/powerpoint/2010/main" val="27271836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953037"/>
          </a:xfrm>
        </p:spPr>
        <p:txBody>
          <a:bodyPr>
            <a:normAutofit fontScale="90000"/>
          </a:bodyPr>
          <a:lstStyle/>
          <a:p>
            <a:pPr algn="ctr"/>
            <a:br>
              <a:rPr lang="el-GR" b="1"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0" y="953038"/>
            <a:ext cx="12192000" cy="5904962"/>
          </a:xfrm>
        </p:spPr>
        <p:txBody>
          <a:bodyPr>
            <a:normAutofit fontScale="85000" lnSpcReduction="20000"/>
          </a:bodyPr>
          <a:lstStyle/>
          <a:p>
            <a:pPr marL="0" indent="0">
              <a:buNone/>
            </a:pPr>
            <a:r>
              <a:rPr lang="el-GR" dirty="0"/>
              <a:t>Η πλειονότητα των </a:t>
            </a:r>
            <a:r>
              <a:rPr lang="el-GR" dirty="0" err="1"/>
              <a:t>βιοηθικολόγων</a:t>
            </a:r>
            <a:r>
              <a:rPr lang="el-GR" dirty="0"/>
              <a:t> θεωρεί την έκτρωση μετά τη θετική προγεννητική διάγνωση ηθικά αποδεκτή. Τα επιχειρήματα υπέρ του θεραπευτικού τερματισμού της κύησης:</a:t>
            </a:r>
          </a:p>
          <a:p>
            <a:pPr marL="514350" lvl="0" indent="-514350">
              <a:buFont typeface="+mj-lt"/>
              <a:buAutoNum type="arabicPeriod"/>
            </a:pPr>
            <a:r>
              <a:rPr lang="el-GR" dirty="0"/>
              <a:t>Σύμφωνα με την </a:t>
            </a:r>
            <a:r>
              <a:rPr lang="el-GR" b="1" dirty="0"/>
              <a:t>αρχή της αυτονομίας</a:t>
            </a:r>
            <a:r>
              <a:rPr lang="el-GR" dirty="0"/>
              <a:t>, οι γονείς μπορούν να αποφασίσουν ελεύθερα για το αν θα φέρουν στον κόσμο ένα προβληματικό παιδί. Αυτοί θα αναλάβουν το ψυχολογικό και οικονομικό βάρος. Τα πιθανά δικαιώματα των εμβρύων δεν είναι δυνατόν να προέχουν των δικαιωμάτων των γονέων τους. Η ελευθερία στις αποφάσεις καθιστά τους γονείς υπεύθυνους και απέναντι στην κοινωνία. Ένα παιδί με γενετική ασθένεια απαιτεί πολλαπλάσια έξοδα διαβίωσης, ειδική μέριμνα </a:t>
            </a:r>
            <a:r>
              <a:rPr lang="el-GR"/>
              <a:t>και πολύ χρόνο, </a:t>
            </a:r>
            <a:r>
              <a:rPr lang="el-GR" dirty="0"/>
              <a:t>πράγμα που επιβαρύνει το κοινωνικό περιβάλλον. </a:t>
            </a:r>
          </a:p>
          <a:p>
            <a:pPr marL="514350" lvl="0" indent="-514350">
              <a:buFont typeface="+mj-lt"/>
              <a:buAutoNum type="arabicPeriod"/>
            </a:pPr>
            <a:r>
              <a:rPr lang="el-GR" dirty="0"/>
              <a:t>Η </a:t>
            </a:r>
            <a:r>
              <a:rPr lang="el-GR" b="1" dirty="0"/>
              <a:t>αρχή της μη πρόκλησης πόνου και βλάβης</a:t>
            </a:r>
            <a:r>
              <a:rPr lang="el-GR" dirty="0"/>
              <a:t> αφορά </a:t>
            </a:r>
            <a:r>
              <a:rPr lang="el-GR" u="sng" dirty="0"/>
              <a:t>το άρρωστο έμβρυο</a:t>
            </a:r>
            <a:r>
              <a:rPr lang="el-GR" dirty="0"/>
              <a:t>, τους </a:t>
            </a:r>
            <a:r>
              <a:rPr lang="el-GR" u="sng" dirty="0"/>
              <a:t>γονείς</a:t>
            </a:r>
            <a:r>
              <a:rPr lang="el-GR" dirty="0"/>
              <a:t> και την </a:t>
            </a:r>
            <a:r>
              <a:rPr lang="el-GR" u="sng" dirty="0"/>
              <a:t>κοινωνία</a:t>
            </a:r>
            <a:r>
              <a:rPr lang="el-GR" dirty="0"/>
              <a:t>. Οι γενετικές νόσοι έχουν δυσάρεστες συνέπειες σε κάποιον που ασθενεί από αυτές. Ο τερματισμός της κύησης δίνει τέλος σ’  όλη αυτή την ταλαιπωρία. Η θλίψη, το άγχος και τα οικονομικά βάρη συνεπάγονται για τους γονείς δυστυχία για μια ολόκληρη ζωή. Η δυστυχία και το οικονομικό βάρος έχουν συνέπειες και στην κοινωνία, η οποία καλείται σε πολλές περιπτώσεις να καλύψει μέρος των εξόδων για τα παιδιά με γενετικές ασθένειες. (όφελος-κόστος)</a:t>
            </a:r>
          </a:p>
          <a:p>
            <a:r>
              <a:rPr lang="el-GR" dirty="0"/>
              <a:t>Οι παραπάνω απόψεις εκφράζουν την πλειονότητα των </a:t>
            </a:r>
            <a:r>
              <a:rPr lang="el-GR" dirty="0" err="1"/>
              <a:t>βιοηθικολόγων</a:t>
            </a:r>
            <a:r>
              <a:rPr lang="el-GR" dirty="0"/>
              <a:t> και προβάλλονται ως οι επίσημες απόψεις της σύγχρονης βιοηθικής.</a:t>
            </a:r>
          </a:p>
        </p:txBody>
      </p:sp>
    </p:spTree>
    <p:extLst>
      <p:ext uri="{BB962C8B-B14F-4D97-AF65-F5344CB8AC3E}">
        <p14:creationId xmlns:p14="http://schemas.microsoft.com/office/powerpoint/2010/main" val="4502606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1081824"/>
          </a:xfrm>
        </p:spPr>
        <p:txBody>
          <a:bodyPr>
            <a:normAutofit fontScale="90000"/>
          </a:bodyPr>
          <a:lstStyle/>
          <a:p>
            <a:pPr algn="ctr"/>
            <a:br>
              <a:rPr lang="el-GR" b="1"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0" y="1210614"/>
            <a:ext cx="12192000" cy="5647386"/>
          </a:xfrm>
        </p:spPr>
        <p:txBody>
          <a:bodyPr>
            <a:normAutofit fontScale="85000" lnSpcReduction="20000"/>
          </a:bodyPr>
          <a:lstStyle/>
          <a:p>
            <a:pPr marL="0" indent="0">
              <a:buNone/>
            </a:pPr>
            <a:r>
              <a:rPr lang="el-GR" dirty="0"/>
              <a:t>Υπάρχουν όμως και οι απόψεις των </a:t>
            </a:r>
            <a:r>
              <a:rPr lang="el-GR" dirty="0" err="1"/>
              <a:t>βιοηθικολόγων</a:t>
            </a:r>
            <a:r>
              <a:rPr lang="el-GR" dirty="0"/>
              <a:t>. Που προβάλλουν ενστάσεις και διαφωνούν με τους προηγούμενους. Τα επιχειρήματά τους κατά της έκτρωσης είναι τα εξής: </a:t>
            </a:r>
          </a:p>
          <a:p>
            <a:pPr marL="514350" lvl="0" indent="-514350">
              <a:buFont typeface="+mj-lt"/>
              <a:buAutoNum type="arabicPeriod"/>
            </a:pPr>
            <a:r>
              <a:rPr lang="el-GR" dirty="0"/>
              <a:t>Η </a:t>
            </a:r>
            <a:r>
              <a:rPr lang="el-GR" b="1" dirty="0"/>
              <a:t>δημιουργία ενός κλίματος ρατσισμού</a:t>
            </a:r>
            <a:r>
              <a:rPr lang="el-GR" dirty="0"/>
              <a:t> και μεροληψίας εις βάρος των ασθενών ατόμων. Η προγεννητική διάγνωση εντοπίζει το πρόβλημα στον φορέα της ασθένειας και όχι στην καταπολέμησή της. Στην περίπτωση αυτή διακρίνεται </a:t>
            </a:r>
            <a:r>
              <a:rPr lang="el-GR" u="sng" dirty="0"/>
              <a:t>η γενετική ασθένεια </a:t>
            </a:r>
            <a:r>
              <a:rPr lang="el-GR" dirty="0"/>
              <a:t>από τη νέα </a:t>
            </a:r>
            <a:r>
              <a:rPr lang="el-GR" u="sng" dirty="0"/>
              <a:t>ύπαρξη-πρόσωπο</a:t>
            </a:r>
            <a:r>
              <a:rPr lang="el-GR" dirty="0"/>
              <a:t> που τη φέρει. </a:t>
            </a:r>
          </a:p>
          <a:p>
            <a:pPr marL="514350" lvl="0" indent="-514350">
              <a:buFont typeface="+mj-lt"/>
              <a:buAutoNum type="arabicPeriod"/>
            </a:pPr>
            <a:r>
              <a:rPr lang="el-GR" dirty="0"/>
              <a:t>Το </a:t>
            </a:r>
            <a:r>
              <a:rPr lang="el-GR" b="1" dirty="0"/>
              <a:t>μήνυμα που περνά</a:t>
            </a:r>
            <a:r>
              <a:rPr lang="el-GR" dirty="0"/>
              <a:t> στα ευρύτερα κοινωνικά στρώματα η εφαρμογή της επιλεκτικής έκτρωσης δημιουργεί ένα επιπλέον ηθικό πρόβλημα. Σύμφωνα μ’ αυτό όσοι έχουν ελλαττωματικό </a:t>
            </a:r>
            <a:r>
              <a:rPr lang="en-US" dirty="0"/>
              <a:t>DNA </a:t>
            </a:r>
            <a:r>
              <a:rPr lang="el-GR" dirty="0"/>
              <a:t>είναι ανάξιοι να γεννηθούν, με αποτέλεσμα να καταργείται κάθε αίτημα για δικαιοσύνη και ισότητα. Στην πραγματικότητα όμως και αυτοί οι άνθρωποι αξίζουν να γεννηθούν και να τύχουν ιδιαίτερης φροντίδας.</a:t>
            </a:r>
          </a:p>
          <a:p>
            <a:pPr marL="514350" lvl="0" indent="-514350">
              <a:buFont typeface="+mj-lt"/>
              <a:buAutoNum type="arabicPeriod"/>
            </a:pPr>
            <a:r>
              <a:rPr lang="el-GR" dirty="0"/>
              <a:t>Η προγεννητική διάγνωση εισάγει μια </a:t>
            </a:r>
            <a:r>
              <a:rPr lang="el-GR" b="1" dirty="0"/>
              <a:t>λανθασμένη αντίληψη της γονιμότητας</a:t>
            </a:r>
            <a:r>
              <a:rPr lang="el-GR" dirty="0"/>
              <a:t>. Οι γονείς αναζητούν το «τέλειο» παιδί χωρίς προβλήματα, παραμερίζοντας την </a:t>
            </a:r>
            <a:r>
              <a:rPr lang="el-GR" u="sng" dirty="0"/>
              <a:t>ανεπανάληπτη αξία του κάθε παιδιού που γεννιέται</a:t>
            </a:r>
            <a:r>
              <a:rPr lang="el-GR" dirty="0"/>
              <a:t>. Η γενετική ασθένεια ή αναπηρία δεν είναι το ίδιο το παιδί, αλλά ένα από τα χαρακτηριστικά του. Οι γονείς πρέπει να ανατρέφουν το παιδί σύμφωνα με τη δική του αξία και να μην θρηνούν για κάτι που δεν είναι. Έτσι, σήμερα εκφράζεται ο φόβος μήπως η χρήση της νέας βιοτεχνολογίας οδηγεί στην εμπορευματοποίηση των παιδιών, με σκοπό να αποτελούν μέσα εκπλήρωσης ατομικών επιδιώξεων και όχι δώρα </a:t>
            </a:r>
            <a:r>
              <a:rPr lang="el-GR" dirty="0" err="1"/>
              <a:t>καθεαυτά</a:t>
            </a:r>
            <a:r>
              <a:rPr lang="el-GR" dirty="0"/>
              <a:t>. </a:t>
            </a:r>
          </a:p>
        </p:txBody>
      </p:sp>
    </p:spTree>
    <p:extLst>
      <p:ext uri="{BB962C8B-B14F-4D97-AF65-F5344CB8AC3E}">
        <p14:creationId xmlns:p14="http://schemas.microsoft.com/office/powerpoint/2010/main" val="6579522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normAutofit fontScale="90000"/>
          </a:bodyPr>
          <a:lstStyle/>
          <a:p>
            <a:pPr algn="ctr"/>
            <a:br>
              <a:rPr lang="el-GR" b="1"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1" y="1325562"/>
            <a:ext cx="12192000" cy="5532437"/>
          </a:xfrm>
        </p:spPr>
        <p:txBody>
          <a:bodyPr>
            <a:normAutofit fontScale="92500" lnSpcReduction="10000"/>
          </a:bodyPr>
          <a:lstStyle/>
          <a:p>
            <a:pPr marL="0" lvl="0" indent="0">
              <a:buNone/>
            </a:pPr>
            <a:r>
              <a:rPr lang="el-GR" dirty="0"/>
              <a:t>4.  Το άλλο πρόβλημα αφορά την </a:t>
            </a:r>
            <a:r>
              <a:rPr lang="el-GR" b="1" dirty="0"/>
              <a:t>κακή πληροφόρηση</a:t>
            </a:r>
            <a:r>
              <a:rPr lang="el-GR" dirty="0"/>
              <a:t>. Προς έκπληξη πολλών οι στατιστικές σε οικογένειες, οι οποίες μεγάλωσαν παιδιά με γενετική πάθηση, ελάχιστες διαφορές είχαν ως προς την προσαρμοστικότητα από τις υπόλοιπες. Αποκαλύφθηκε έτσι ο μύθος που επικρατεί σε σχέση με τη διαμόρφωση του ωραρίου εργασίας, του γενικότερου καθημερινού χρονοδιαγράμματος και της ιδιαίτερης φροντίδας που απαιτούν αυτά τα άτομα. </a:t>
            </a:r>
          </a:p>
          <a:p>
            <a:pPr marL="0" lvl="0" indent="0">
              <a:buNone/>
            </a:pPr>
            <a:r>
              <a:rPr lang="el-GR" dirty="0"/>
              <a:t>5. Το μεγαλύτερο πρόβλημα σχετίζεται με την </a:t>
            </a:r>
            <a:r>
              <a:rPr lang="el-GR" b="1" dirty="0"/>
              <a:t>αποδοχή </a:t>
            </a:r>
            <a:r>
              <a:rPr lang="el-GR" dirty="0"/>
              <a:t>και την αντιμετώπιση των ατόμων που γεννιούνται με γενετικές παθήσεις από την κοινωνία και την επίσημη πολιτεία.  </a:t>
            </a:r>
            <a:r>
              <a:rPr lang="el-GR" u="sng" dirty="0"/>
              <a:t>Το ερώτημα είναι αν το πρόβλημα της γενετικής αναπηρίας το δημιουργεί η ίδια η κοινωνία</a:t>
            </a:r>
            <a:r>
              <a:rPr lang="el-GR" dirty="0"/>
              <a:t>. Σε μια κοινωνία που θα καλωσόριζε τον ανάπηρο όπως και έναν χωρίς αναπηρία, δεν θα υπήρχε λόγος να προλαμβάνονται οι γεννήσεις. Αυτό δεν σημαίνει ότι </a:t>
            </a:r>
            <a:r>
              <a:rPr lang="el-GR" dirty="0" err="1"/>
              <a:t>παραβλέπονται</a:t>
            </a:r>
            <a:r>
              <a:rPr lang="el-GR" dirty="0"/>
              <a:t> οι δυσκολίες. Σίγουρα η ασθένεια δεν αποτελεί φυσιολογική κατάσταση και χρήζει ιδιαίτερης μέριμνας και φροντίδας. Ωστόσο, η σύγχρονη πρόκληση προς την κοινωνία είναι να δημιουργηθούν όσες δυνατόν περισσότερες διέξοδοι για τις ποιότητες της ζωής, ώστε να μπορούν όλοι να γίνουν μέλη της ανθρώπινης κοινότητας. </a:t>
            </a:r>
          </a:p>
          <a:p>
            <a:pPr marL="0" lvl="0" indent="0">
              <a:buNone/>
            </a:pPr>
            <a:endParaRPr lang="el-GR" dirty="0"/>
          </a:p>
          <a:p>
            <a:endParaRPr lang="el-GR" dirty="0"/>
          </a:p>
        </p:txBody>
      </p:sp>
    </p:spTree>
    <p:extLst>
      <p:ext uri="{BB962C8B-B14F-4D97-AF65-F5344CB8AC3E}">
        <p14:creationId xmlns:p14="http://schemas.microsoft.com/office/powerpoint/2010/main" val="38414445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35169" y="1"/>
            <a:ext cx="10515600" cy="1120462"/>
          </a:xfrm>
        </p:spPr>
        <p:txBody>
          <a:bodyPr>
            <a:normAutofit fontScale="90000"/>
          </a:bodyPr>
          <a:lstStyle/>
          <a:p>
            <a:pPr algn="ctr"/>
            <a:br>
              <a:rPr lang="el-GR" b="1"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0" y="1120464"/>
            <a:ext cx="12192000" cy="5737536"/>
          </a:xfrm>
        </p:spPr>
        <p:txBody>
          <a:bodyPr>
            <a:normAutofit fontScale="92500" lnSpcReduction="10000"/>
          </a:bodyPr>
          <a:lstStyle/>
          <a:p>
            <a:pPr marL="0" indent="0">
              <a:buNone/>
            </a:pPr>
            <a:r>
              <a:rPr lang="el-GR" dirty="0"/>
              <a:t>Η κριτική θεώρηση της προγεννητικής διάγνωσης δεν σημαίνει και απαγόρευσή της. </a:t>
            </a:r>
          </a:p>
          <a:p>
            <a:r>
              <a:rPr lang="el-GR" dirty="0"/>
              <a:t>Ο σκοπός είναι να προκαλέσει τους ενδιαφερόμενους να σκεφτούν καλά τις αποφάσεις που θα πάρουν. Να είναι συνειδητές και όχι αυτοματοποιημένες. </a:t>
            </a:r>
          </a:p>
          <a:p>
            <a:r>
              <a:rPr lang="el-GR" dirty="0"/>
              <a:t>Η προσοχή αφορά </a:t>
            </a:r>
            <a:r>
              <a:rPr lang="el-GR" u="sng" dirty="0"/>
              <a:t>τη φύση της προγεννητικής διάγνωσης</a:t>
            </a:r>
            <a:r>
              <a:rPr lang="el-GR" dirty="0"/>
              <a:t> και </a:t>
            </a:r>
            <a:r>
              <a:rPr lang="el-GR" u="sng" dirty="0"/>
              <a:t>το είδος της πληροφορίας</a:t>
            </a:r>
            <a:r>
              <a:rPr lang="el-GR" dirty="0"/>
              <a:t> την οποία παρέχει. (ρουτίνα καθημερινής διαγνωστικής πράξης – επισήμανση ιδιαιτερότητας)</a:t>
            </a:r>
          </a:p>
          <a:p>
            <a:r>
              <a:rPr lang="el-GR" dirty="0"/>
              <a:t>Οφείλει να γίνει ένας διαχωρισμός με το πότε πρέπει ή δεν πρέπει να διενεργούνται οι προγεννητικοί έλεγχοι.  Κατά καιρούς έγιναν προσπάθειες για θέσπιση ορισμένων κριτηρίων, που πρέπει να πληρούνται για να διενεργηθεί η προγεννητική διάγνωση. Η προσπάθεια αυτή κατάληξε σε τέσσερα κριτήρια: </a:t>
            </a:r>
          </a:p>
          <a:p>
            <a:pPr marL="514350" lvl="0" indent="-514350">
              <a:buFont typeface="+mj-lt"/>
              <a:buAutoNum type="arabicPeriod"/>
            </a:pPr>
            <a:r>
              <a:rPr lang="el-GR" dirty="0"/>
              <a:t>Η σοβαρότητα της πιθανολογούμενης κατάστασης</a:t>
            </a:r>
          </a:p>
          <a:p>
            <a:pPr marL="514350" lvl="0" indent="-514350">
              <a:buFont typeface="+mj-lt"/>
              <a:buAutoNum type="arabicPeriod"/>
            </a:pPr>
            <a:r>
              <a:rPr lang="el-GR" dirty="0"/>
              <a:t>Η ηλικία κατά την οποία εκδηλώνεται η νόσος.</a:t>
            </a:r>
          </a:p>
          <a:p>
            <a:pPr marL="514350" lvl="0" indent="-514350">
              <a:buFont typeface="+mj-lt"/>
              <a:buAutoNum type="arabicPeriod"/>
            </a:pPr>
            <a:r>
              <a:rPr lang="el-GR" dirty="0"/>
              <a:t>Η πιθανότητα να εκδηλωθεί ο γονότυπος σε πάθηση.</a:t>
            </a:r>
          </a:p>
          <a:p>
            <a:pPr marL="514350" indent="-514350">
              <a:buFont typeface="+mj-lt"/>
              <a:buAutoNum type="arabicPeriod"/>
            </a:pPr>
            <a:r>
              <a:rPr lang="el-GR" dirty="0"/>
              <a:t>Οι απαραίτητες ιατρικές διαδικασίες να μην προξενούν πρόσθετους κινδύνους.</a:t>
            </a:r>
          </a:p>
        </p:txBody>
      </p:sp>
    </p:spTree>
    <p:extLst>
      <p:ext uri="{BB962C8B-B14F-4D97-AF65-F5344CB8AC3E}">
        <p14:creationId xmlns:p14="http://schemas.microsoft.com/office/powerpoint/2010/main" val="33986515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0" y="1825624"/>
            <a:ext cx="12192000" cy="5032375"/>
          </a:xfrm>
        </p:spPr>
        <p:txBody>
          <a:bodyPr>
            <a:normAutofit lnSpcReduction="10000"/>
          </a:bodyPr>
          <a:lstStyle/>
          <a:p>
            <a:r>
              <a:rPr lang="el-GR" dirty="0"/>
              <a:t>Αν και δεν υπάρχει κοινή άποψη των ειδικών της βιοηθικής για την προγεννητική διάγνωση, η μεγάλη πλειονότητα συγκλίνει στην πλήρη αποδοχή της. Αυτό συνεπάγεται αυτόματα και την αποδοχή του τερματισμού της κύησης ως της μόνης θεραπευτικής μεθόδου. </a:t>
            </a:r>
          </a:p>
          <a:p>
            <a:r>
              <a:rPr lang="el-GR" dirty="0"/>
              <a:t>Οι δύο αντιτιθέμενες πλευρές προβάλλουν ισχυρά επιχειρήματα. </a:t>
            </a:r>
          </a:p>
          <a:p>
            <a:r>
              <a:rPr lang="el-GR" dirty="0"/>
              <a:t>Η πρώτη λαμβάνει υπόψη περισσότερο τα όνειρα και τις επιθυμίες των γονέων και επιθυμεί να απαλλάξει τους γονείς και την κοινωνία από το δυσβάσταχτο φορτίο ενός προβληματικού παιδιού. </a:t>
            </a:r>
          </a:p>
          <a:p>
            <a:r>
              <a:rPr lang="el-GR" dirty="0"/>
              <a:t>Η δεύτερη πλευρά στηρίζεται περισσότερο στις διαχρονικές ηθικές αξίες και ιδιαίτερα στην αξία του προσώπου και στην αντίθεση στην επιλεκτικότητα, που οδηγεί σε ρατσισμό. Τοποθετεί σε πρώτη μοίρα την υπόσταση της ίδιας της ανθρώπινης ζωής και σε δεύτερη μοίρα την υποτιθέμενη ποιότητά της.</a:t>
            </a:r>
          </a:p>
        </p:txBody>
      </p:sp>
    </p:spTree>
    <p:extLst>
      <p:ext uri="{BB962C8B-B14F-4D97-AF65-F5344CB8AC3E}">
        <p14:creationId xmlns:p14="http://schemas.microsoft.com/office/powerpoint/2010/main" val="38000841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425003" y="1825625"/>
            <a:ext cx="11333407" cy="4742600"/>
          </a:xfrm>
        </p:spPr>
        <p:txBody>
          <a:bodyPr>
            <a:normAutofit/>
          </a:bodyPr>
          <a:lstStyle/>
          <a:p>
            <a:pPr marL="0" indent="0">
              <a:buNone/>
            </a:pPr>
            <a:r>
              <a:rPr lang="el-GR" b="1" dirty="0" err="1">
                <a:solidFill>
                  <a:srgbClr val="00B050"/>
                </a:solidFill>
              </a:rPr>
              <a:t>Προεμφυτευτική</a:t>
            </a:r>
            <a:r>
              <a:rPr lang="el-GR" b="1" dirty="0">
                <a:solidFill>
                  <a:srgbClr val="00B050"/>
                </a:solidFill>
              </a:rPr>
              <a:t> διάγνωση</a:t>
            </a:r>
            <a:r>
              <a:rPr lang="el-GR" dirty="0"/>
              <a:t>: εφόσον δεν εφαρμόζεται ακόμη η γονιδιακή θεραπεία σε γενετικά κύτταρα, η μόνη διέξοδος αντιμετώπισης ενός ελέγχου με θετικό αποτέλεσμα είναι η απόρριψη και καταστροφή του ασθενούς </a:t>
            </a:r>
            <a:r>
              <a:rPr lang="el-GR" dirty="0" err="1"/>
              <a:t>ζυγωτού</a:t>
            </a:r>
            <a:r>
              <a:rPr lang="el-GR" dirty="0"/>
              <a:t>. </a:t>
            </a:r>
          </a:p>
          <a:p>
            <a:r>
              <a:rPr lang="el-GR" dirty="0"/>
              <a:t>Τη στιγμή που έγινε ευρέως αποδεκτή η έκτρωση κατά την κύηση, πολύ περισσότερο θεωρείται ηθικά μη προβληματική η απόρριψη ενός εμβρύου στο στάδιο του </a:t>
            </a:r>
            <a:r>
              <a:rPr lang="el-GR" dirty="0" err="1"/>
              <a:t>ζυγώτη</a:t>
            </a:r>
            <a:r>
              <a:rPr lang="el-GR" dirty="0"/>
              <a:t>. Η διαφορά στο προεμφυτευτικό στάδιο είναι ότι η απόρριψη επηρεάζει πολύ λιγότερο τον οργανισμό και την ψυχολογία της μητέρας. </a:t>
            </a:r>
          </a:p>
          <a:p>
            <a:r>
              <a:rPr lang="el-GR" dirty="0"/>
              <a:t>Το ηθικό πρόβλημα που προκύπτει αφορά το θέμα με το </a:t>
            </a:r>
            <a:r>
              <a:rPr lang="en-US" dirty="0"/>
              <a:t>status </a:t>
            </a:r>
            <a:r>
              <a:rPr lang="el-GR" dirty="0"/>
              <a:t>των εμβρύων πριν την εμφύτευση. </a:t>
            </a:r>
          </a:p>
        </p:txBody>
      </p:sp>
    </p:spTree>
    <p:extLst>
      <p:ext uri="{BB962C8B-B14F-4D97-AF65-F5344CB8AC3E}">
        <p14:creationId xmlns:p14="http://schemas.microsoft.com/office/powerpoint/2010/main" val="26869631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marL="0" indent="0" algn="ctr"/>
            <a:br>
              <a:rPr lang="el-GR" b="1"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334851" y="1825624"/>
            <a:ext cx="11346287" cy="4935783"/>
          </a:xfrm>
        </p:spPr>
        <p:txBody>
          <a:bodyPr>
            <a:normAutofit/>
          </a:bodyPr>
          <a:lstStyle/>
          <a:p>
            <a:r>
              <a:rPr lang="el-GR" dirty="0"/>
              <a:t>Η «</a:t>
            </a:r>
            <a:r>
              <a:rPr lang="el-GR" dirty="0" err="1"/>
              <a:t>λυδία</a:t>
            </a:r>
            <a:r>
              <a:rPr lang="el-GR" dirty="0"/>
              <a:t> λίθος» της οργάνωσης των δυτικών κοινωνιών αποτελεί η αρχή της αυτονομίας, πάνω στην οποία θεμελιώνονται τα ατομικά δικαιώματα.</a:t>
            </a:r>
          </a:p>
          <a:p>
            <a:r>
              <a:rPr lang="el-GR" dirty="0"/>
              <a:t>Γι’  αυτό και οι προσπάθειες της βιοηθικής να αντιμετωπίσει τα ηθικά προβλήματα έχουν ως κοινό άξονα </a:t>
            </a:r>
            <a:r>
              <a:rPr lang="el-GR" b="1" dirty="0"/>
              <a:t>την προστασία της αυτονομίας</a:t>
            </a:r>
            <a:r>
              <a:rPr lang="el-GR" dirty="0"/>
              <a:t> και των δικαιωμάτων των μελών των κοινωνικών ομάδων. </a:t>
            </a:r>
          </a:p>
          <a:p>
            <a:r>
              <a:rPr lang="el-GR" dirty="0"/>
              <a:t>Ο πλουραλισμός των θρησκευτικών και άλλων αντιλήψεων οδηγεί πολλές φορές στον παραμερισμό των ηθικών προβλημάτων τα οποία σχετίζονται με την ύπαρξη και τον βαθμό του δικαιώματος να παρεμβαίνει ο άνθρωπος στη γενετική σύσταση των ζωντανών οργανισμών.</a:t>
            </a:r>
          </a:p>
        </p:txBody>
      </p:sp>
    </p:spTree>
    <p:extLst>
      <p:ext uri="{BB962C8B-B14F-4D97-AF65-F5344CB8AC3E}">
        <p14:creationId xmlns:p14="http://schemas.microsoft.com/office/powerpoint/2010/main" val="4046057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309093" y="1825624"/>
            <a:ext cx="11706896" cy="5032375"/>
          </a:xfrm>
        </p:spPr>
        <p:txBody>
          <a:bodyPr>
            <a:normAutofit/>
          </a:bodyPr>
          <a:lstStyle/>
          <a:p>
            <a:pPr marL="0" indent="0">
              <a:buNone/>
            </a:pPr>
            <a:r>
              <a:rPr lang="el-GR" dirty="0"/>
              <a:t>Σε εργαστήρια που γίνεται η εξωσωματική γονιμοποίηση, συνηθίζεται η επιλογή των εμβρύων προς εμφύτευση βάσει ορισμένων μορφολογικών χαρακτηριστικών των </a:t>
            </a:r>
            <a:r>
              <a:rPr lang="el-GR" dirty="0" err="1"/>
              <a:t>ζυγωτών</a:t>
            </a:r>
            <a:r>
              <a:rPr lang="el-GR" dirty="0"/>
              <a:t>, τα οποία υπόσχονται μεγαλύτερες πιθανότητες επιτυχίας της εμφύτευσής τους στη μήτρα. </a:t>
            </a:r>
          </a:p>
          <a:p>
            <a:r>
              <a:rPr lang="el-GR" dirty="0"/>
              <a:t>Ως προς την </a:t>
            </a:r>
            <a:r>
              <a:rPr lang="el-GR" b="1" dirty="0"/>
              <a:t>επιλογή με βάση την μορφολογία </a:t>
            </a:r>
            <a:r>
              <a:rPr lang="el-GR" dirty="0"/>
              <a:t>δεν δημιουργείται κάποια υποψία ευγονικής, καθώς η επιλογή σχετίζεται αποκλειστικά με τη βιωσιμότητα του εμβρύου στη μήτρα κατά τη διαδικασία της εμφύτευσης. </a:t>
            </a:r>
          </a:p>
          <a:p>
            <a:r>
              <a:rPr lang="el-GR" dirty="0"/>
              <a:t>Πιο δύσκολη εμφανίζεται η περίπτωση κατά την οποία η </a:t>
            </a:r>
            <a:r>
              <a:rPr lang="el-GR" b="1" dirty="0"/>
              <a:t>επιλογή γίνεται με βάση τη γενετική σύσταση του εμβρύου</a:t>
            </a:r>
            <a:r>
              <a:rPr lang="el-GR" dirty="0"/>
              <a:t>. Τη στιγμή που γίνεται λόγος για απόρριψη ή μη του εμβρύου υποκρύπτονται κάποια στοιχεία ευγονικής.</a:t>
            </a:r>
          </a:p>
        </p:txBody>
      </p:sp>
    </p:spTree>
    <p:extLst>
      <p:ext uri="{BB962C8B-B14F-4D97-AF65-F5344CB8AC3E}">
        <p14:creationId xmlns:p14="http://schemas.microsoft.com/office/powerpoint/2010/main" val="8486882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48047" y="0"/>
            <a:ext cx="10515600" cy="927279"/>
          </a:xfrm>
        </p:spPr>
        <p:txBody>
          <a:bodyPr>
            <a:normAutofit fontScale="90000"/>
          </a:bodyPr>
          <a:lstStyle/>
          <a:p>
            <a:pPr algn="ctr"/>
            <a:br>
              <a:rPr lang="el-GR" b="1"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0" y="927279"/>
            <a:ext cx="12192000" cy="5930721"/>
          </a:xfrm>
        </p:spPr>
        <p:txBody>
          <a:bodyPr>
            <a:normAutofit fontScale="92500" lnSpcReduction="10000"/>
          </a:bodyPr>
          <a:lstStyle/>
          <a:p>
            <a:r>
              <a:rPr lang="el-GR" dirty="0"/>
              <a:t>Μια άλλη προβληματική είναι η εξής: η πραγματική ζωή του ανθρώπου αρχίζει από την εμφύτευσή του </a:t>
            </a:r>
            <a:r>
              <a:rPr lang="el-GR" dirty="0" err="1"/>
              <a:t>ζυγωτού</a:t>
            </a:r>
            <a:r>
              <a:rPr lang="el-GR" dirty="0"/>
              <a:t> στη μήτρα. Μέχρι εκείνη τη στιγμή δεν μπορεί να γίνει λόγος για ανθρώπινη ύπαρξη. Στην υποβοηθούμενη αναπαραγωγή είναι γνωστό ότι πολλά προβλήματα έχουν να κάνουν με τις δυσκολίες εμφύτευσης του εμβρύου στη μήτρα. </a:t>
            </a:r>
          </a:p>
          <a:p>
            <a:r>
              <a:rPr lang="el-GR" dirty="0"/>
              <a:t>Ο </a:t>
            </a:r>
            <a:r>
              <a:rPr lang="el-GR" dirty="0" err="1"/>
              <a:t>βιοηθικός</a:t>
            </a:r>
            <a:r>
              <a:rPr lang="el-GR" dirty="0"/>
              <a:t> προβληματισμός εστιάζει την προσοχή του στο πότε αναγνωρίζονται δικαιώματα στο έμβρυο. </a:t>
            </a:r>
          </a:p>
          <a:p>
            <a:r>
              <a:rPr lang="el-GR" dirty="0"/>
              <a:t>Με άλλα λόγια: </a:t>
            </a:r>
            <a:r>
              <a:rPr lang="el-GR" b="1" dirty="0"/>
              <a:t>πότε </a:t>
            </a:r>
            <a:r>
              <a:rPr lang="el-GR" b="1" dirty="0" err="1"/>
              <a:t>εμψυχούται</a:t>
            </a:r>
            <a:r>
              <a:rPr lang="el-GR" b="1" dirty="0"/>
              <a:t> το ανθρώπινο έμβρυο</a:t>
            </a:r>
            <a:r>
              <a:rPr lang="el-GR" dirty="0"/>
              <a:t>; </a:t>
            </a:r>
          </a:p>
          <a:p>
            <a:r>
              <a:rPr lang="el-GR" dirty="0"/>
              <a:t>Οι νέες γνώσεις που παρέχει η γενετική βεβαιώνουν ότι μετά την κράση ωαρίου και σπερματοζωαρίου το </a:t>
            </a:r>
            <a:r>
              <a:rPr lang="el-GR" dirty="0" err="1"/>
              <a:t>ζυγωτό</a:t>
            </a:r>
            <a:r>
              <a:rPr lang="el-GR" dirty="0"/>
              <a:t> που προκύπτει έχει μοναδική και ανεπανάληπτη γενετική σύσταση. Αυτό δημιουργεί έναν σοβαρό σκεπτικισμό γύρω από την αντιμετώπισή του.</a:t>
            </a:r>
          </a:p>
          <a:p>
            <a:r>
              <a:rPr lang="el-GR" dirty="0"/>
              <a:t>Σε περίπτωση που αναγνωριστεί ως απαραβίαστο το δικαίωμα του </a:t>
            </a:r>
            <a:r>
              <a:rPr lang="el-GR" dirty="0" err="1"/>
              <a:t>προεμφυτευμένου</a:t>
            </a:r>
            <a:r>
              <a:rPr lang="el-GR" dirty="0"/>
              <a:t> εμβρύου στη ζωή, η χρήση του </a:t>
            </a:r>
            <a:r>
              <a:rPr lang="el-GR" dirty="0" err="1"/>
              <a:t>προεμφυτευτικού</a:t>
            </a:r>
            <a:r>
              <a:rPr lang="el-GR" dirty="0"/>
              <a:t> γενετικού ελέγχου δεν μπορεί να δικαιωθεί γιατί δεν υπάρχει κάποια ελπίδα θεραπείας.</a:t>
            </a:r>
          </a:p>
        </p:txBody>
      </p:sp>
    </p:spTree>
    <p:extLst>
      <p:ext uri="{BB962C8B-B14F-4D97-AF65-F5344CB8AC3E}">
        <p14:creationId xmlns:p14="http://schemas.microsoft.com/office/powerpoint/2010/main" val="31567342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592428" y="1825624"/>
            <a:ext cx="11153104" cy="4716843"/>
          </a:xfrm>
        </p:spPr>
        <p:txBody>
          <a:bodyPr/>
          <a:lstStyle/>
          <a:p>
            <a:r>
              <a:rPr lang="el-GR" b="1" dirty="0">
                <a:solidFill>
                  <a:srgbClr val="00B050"/>
                </a:solidFill>
              </a:rPr>
              <a:t>Γενετικός έλεγχος σε ενήλικες</a:t>
            </a:r>
            <a:r>
              <a:rPr lang="el-GR" dirty="0"/>
              <a:t>: αποκαλύπτει τη γενετική προδιάθεση ενός ατόμου να εμφανίσει κάποια ασθένεια.  (πρόγνωση- περιβαλλοντικές συνθήκες)</a:t>
            </a:r>
          </a:p>
          <a:p>
            <a:r>
              <a:rPr lang="el-GR" dirty="0"/>
              <a:t>Από την ιατρική πλευρά προβάλλονται τα πλεονεκτήματα τα οποία αφορούν κυρίως την </a:t>
            </a:r>
            <a:r>
              <a:rPr lang="el-GR" u="sng" dirty="0"/>
              <a:t>πρόληψη των γενετικών ασθενειών</a:t>
            </a:r>
            <a:r>
              <a:rPr lang="el-GR" dirty="0"/>
              <a:t>.</a:t>
            </a:r>
          </a:p>
          <a:p>
            <a:r>
              <a:rPr lang="el-GR" dirty="0"/>
              <a:t>Ωστόσο, το μεγάλο πρόβλημα συνδέεται με την πιθανότητα διαρροής της γενετικής πληροφορίας. </a:t>
            </a:r>
          </a:p>
        </p:txBody>
      </p:sp>
    </p:spTree>
    <p:extLst>
      <p:ext uri="{BB962C8B-B14F-4D97-AF65-F5344CB8AC3E}">
        <p14:creationId xmlns:p14="http://schemas.microsoft.com/office/powerpoint/2010/main" val="8833262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3907" y="1"/>
            <a:ext cx="10515600" cy="1056068"/>
          </a:xfrm>
        </p:spPr>
        <p:txBody>
          <a:bodyPr>
            <a:normAutofit fontScale="90000"/>
          </a:bodyPr>
          <a:lstStyle/>
          <a:p>
            <a:pPr algn="ctr"/>
            <a:br>
              <a:rPr lang="el-GR" b="1"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0" y="1159100"/>
            <a:ext cx="12192000" cy="5698900"/>
          </a:xfrm>
        </p:spPr>
        <p:txBody>
          <a:bodyPr>
            <a:normAutofit fontScale="92500" lnSpcReduction="10000"/>
          </a:bodyPr>
          <a:lstStyle/>
          <a:p>
            <a:pPr marL="0" indent="0">
              <a:buNone/>
            </a:pPr>
            <a:r>
              <a:rPr lang="el-GR" dirty="0"/>
              <a:t>Οι σημαντικότερες συνέπειες της γενετικής πληροφορίας είναι οι εξής: </a:t>
            </a:r>
          </a:p>
          <a:p>
            <a:pPr marL="514350" lvl="0" indent="-514350">
              <a:buFont typeface="+mj-lt"/>
              <a:buAutoNum type="arabicPeriod"/>
            </a:pPr>
            <a:r>
              <a:rPr lang="el-GR" dirty="0"/>
              <a:t>Στο ψυχολογικό επίπεδο: απλό άγχος μέχρι και αλλαγή όλης της στάσης του ατόμου απέναντι </a:t>
            </a:r>
            <a:r>
              <a:rPr lang="el-GR"/>
              <a:t>στη ζωή, </a:t>
            </a:r>
            <a:r>
              <a:rPr lang="el-GR" dirty="0"/>
              <a:t>π.χ. η νόσος του </a:t>
            </a:r>
            <a:r>
              <a:rPr lang="en-US" dirty="0"/>
              <a:t>Huntington</a:t>
            </a:r>
            <a:r>
              <a:rPr lang="el-GR" dirty="0"/>
              <a:t>. Η γνώση της γενετικής προδιάθεσης για κάποια ασθένεια μπορεί να περιορίσει σημαντικά την ανάπτυξη της προσωπικότητας του ατόμου και να προσβάλλει την αυτονομία του. Γι’ αυτό και έχουν δημιουργηθεί νόμοι που κατοχυρώνουν το δικαίωμα για τη «μη γνώση των γενετικών πληροφοριών». (αίσθημα μελλοθάνατου)</a:t>
            </a:r>
          </a:p>
          <a:p>
            <a:pPr marL="514350" lvl="0" indent="-514350">
              <a:buFont typeface="+mj-lt"/>
              <a:buAutoNum type="arabicPeriod"/>
            </a:pPr>
            <a:r>
              <a:rPr lang="el-GR" dirty="0"/>
              <a:t>Στην οικονομική ζωή: σήμερα προβάλλονται αιτήματα από ασφαλιστικές εταιρείες και εργοδότες να διενεργείται έλεγχος στους μελλοντικούς πελάτες και υπαλλήλους των εταιρειών. Αυτόματα αυτό σημαίνει αποκλεισμό των ατόμων με προδιάθεση σε κάποια ασθένεια από την </a:t>
            </a:r>
            <a:r>
              <a:rPr lang="el-GR" u="sng" dirty="0"/>
              <a:t>ασφαλιστική υγειονομική κάλυψη</a:t>
            </a:r>
            <a:r>
              <a:rPr lang="el-GR" dirty="0"/>
              <a:t>  και από την </a:t>
            </a:r>
            <a:r>
              <a:rPr lang="el-GR" u="sng" dirty="0"/>
              <a:t>αγορά εργασίας</a:t>
            </a:r>
            <a:r>
              <a:rPr lang="el-GR" dirty="0"/>
              <a:t>.  Δηλαδή κάποια μέλη της κοινωνίας θα αποκλειστούν από βασικά κοινωνικά δικαιώματα. </a:t>
            </a:r>
          </a:p>
          <a:p>
            <a:pPr marL="514350" lvl="0" indent="-514350">
              <a:buFont typeface="+mj-lt"/>
              <a:buAutoNum type="arabicPeriod"/>
            </a:pPr>
            <a:r>
              <a:rPr lang="el-GR" dirty="0"/>
              <a:t>Στην προσωπική και κοινωνική ζωή: ο στιγματισμός των ανθρώπων με προδιάθεση για την εμφάνιση κάποιας νόσου σε ορισμένη ηλικία. Επιπτώσεις π.χ. στην επιλογή συζυγικού συντρόφου. </a:t>
            </a:r>
          </a:p>
          <a:p>
            <a:endParaRPr lang="el-GR" dirty="0"/>
          </a:p>
        </p:txBody>
      </p:sp>
    </p:spTree>
    <p:extLst>
      <p:ext uri="{BB962C8B-B14F-4D97-AF65-F5344CB8AC3E}">
        <p14:creationId xmlns:p14="http://schemas.microsoft.com/office/powerpoint/2010/main" val="7686938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437883" y="1825624"/>
            <a:ext cx="11165982" cy="4781237"/>
          </a:xfrm>
        </p:spPr>
        <p:txBody>
          <a:bodyPr>
            <a:normAutofit/>
          </a:bodyPr>
          <a:lstStyle/>
          <a:p>
            <a:r>
              <a:rPr lang="el-GR" dirty="0"/>
              <a:t>Η έγκαιρη διάγνωση των γενετικών ασθενειών έχει και πλεονεκτήματα αλλά και μειονεκτήματα. </a:t>
            </a:r>
          </a:p>
          <a:p>
            <a:r>
              <a:rPr lang="el-GR" dirty="0"/>
              <a:t>Η θετική πλευρά του γενετικού ελέγχου είναι ότι μπορεί να αποβεί σωτήρια για τον φορέα του παθογόνου γονιδίου.</a:t>
            </a:r>
          </a:p>
          <a:p>
            <a:r>
              <a:rPr lang="el-GR" dirty="0"/>
              <a:t>Παρά την τραγικότητα που κρύβει η γνώση της προδιάθεσης, άτομα που  ανήκαν σε ομάδες υψηλού κινδύνου για την εμφάνιση της νόσου του  </a:t>
            </a:r>
            <a:r>
              <a:rPr lang="en-US" dirty="0"/>
              <a:t>Huntington</a:t>
            </a:r>
            <a:r>
              <a:rPr lang="el-GR" dirty="0"/>
              <a:t>, εξέφρασαν την άποψη ότι προτιμούν να γνωρίζουν την αλήθεια για να προγραμματίσουν τη ζωή τους και να πάρουν τις αποφάσεις τους. Θεωρούν την αβεβαιότητα δυσκολότερη από την αντιμετώπιση του κινδύνου. </a:t>
            </a:r>
          </a:p>
          <a:p>
            <a:r>
              <a:rPr lang="el-GR" dirty="0"/>
              <a:t>Εδώ η πρόγνωση έρχεται σε συμφωνία με την αρχή της αυτονομίας. </a:t>
            </a:r>
          </a:p>
        </p:txBody>
      </p:sp>
    </p:spTree>
    <p:extLst>
      <p:ext uri="{BB962C8B-B14F-4D97-AF65-F5344CB8AC3E}">
        <p14:creationId xmlns:p14="http://schemas.microsoft.com/office/powerpoint/2010/main" val="8132160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206062" y="1825624"/>
            <a:ext cx="11797048" cy="5032375"/>
          </a:xfrm>
        </p:spPr>
        <p:txBody>
          <a:bodyPr>
            <a:normAutofit lnSpcReduction="10000"/>
          </a:bodyPr>
          <a:lstStyle/>
          <a:p>
            <a:pPr marL="0" indent="0">
              <a:buNone/>
            </a:pPr>
            <a:r>
              <a:rPr lang="el-GR" dirty="0"/>
              <a:t>Ωστόσο, τα προβλήματα που δημιουργεί ο γενετικός έλεγχος σε ενήλικες είναι περισσότερα από τα πλεονεκτήματα που προσφέρει.</a:t>
            </a:r>
          </a:p>
          <a:p>
            <a:r>
              <a:rPr lang="el-GR" dirty="0"/>
              <a:t>Η πιθανότητα διαρροής της γενετικής πληροφορίας έρχεται σε αντίθεση με όλες τις αρχές της βιοηθικής:</a:t>
            </a:r>
          </a:p>
          <a:p>
            <a:pPr marL="514350" lvl="0" indent="-514350">
              <a:buFont typeface="+mj-lt"/>
              <a:buAutoNum type="arabicPeriod"/>
            </a:pPr>
            <a:r>
              <a:rPr lang="el-GR" dirty="0"/>
              <a:t>Η ψυχική οδύνη και τα προβλήματα στο επίπεδο της προσωπικής και κοινωνικής ζωής, έρχονται σε αντίθεση με τις αρχές της </a:t>
            </a:r>
            <a:r>
              <a:rPr lang="el-GR" u="sng" dirty="0"/>
              <a:t>μη πρόκλησης βλάβης και της ευεργεσίας</a:t>
            </a:r>
            <a:r>
              <a:rPr lang="el-GR" dirty="0"/>
              <a:t>. Οι βλαπτικές επιπτώσεις μπορεί να είναι πολύ σοβαρές.</a:t>
            </a:r>
          </a:p>
          <a:p>
            <a:pPr marL="514350" indent="-514350">
              <a:buFont typeface="+mj-lt"/>
              <a:buAutoNum type="arabicPeriod"/>
            </a:pPr>
            <a:r>
              <a:rPr lang="el-GR" dirty="0"/>
              <a:t>Οι διακρίσεις που δημιουργεί η διαρροή της γενετικής πληροφορίας στον τομέα της εργασίας και της ασφάλισης, έχει ως αποτέλεσμα την εμφάνιση μεγάλων κοινωνικών ανισοτήτων. Οι ανισότητες αφορούν τις ευκαιρίες για εργασία και για ασφάλιση. Στην περίπτωση αυτή παραβιάζεται </a:t>
            </a:r>
            <a:r>
              <a:rPr lang="el-GR" u="sng" dirty="0"/>
              <a:t>η αρχή της δικαιοσύνης</a:t>
            </a:r>
            <a:r>
              <a:rPr lang="el-GR" dirty="0"/>
              <a:t>. </a:t>
            </a:r>
          </a:p>
        </p:txBody>
      </p:sp>
    </p:spTree>
    <p:extLst>
      <p:ext uri="{BB962C8B-B14F-4D97-AF65-F5344CB8AC3E}">
        <p14:creationId xmlns:p14="http://schemas.microsoft.com/office/powerpoint/2010/main" val="26082892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60927" y="0"/>
            <a:ext cx="10515600" cy="1325563"/>
          </a:xfrm>
        </p:spPr>
        <p:txBody>
          <a:bodyPr>
            <a:normAutofit fontScale="90000"/>
          </a:bodyPr>
          <a:lstStyle/>
          <a:p>
            <a:pPr algn="ctr"/>
            <a:br>
              <a:rPr lang="el-GR" b="1"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412123" y="1325564"/>
            <a:ext cx="11578107" cy="5371450"/>
          </a:xfrm>
        </p:spPr>
        <p:txBody>
          <a:bodyPr>
            <a:normAutofit lnSpcReduction="10000"/>
          </a:bodyPr>
          <a:lstStyle/>
          <a:p>
            <a:r>
              <a:rPr lang="el-GR" dirty="0"/>
              <a:t>Ως δεύτερο επίτευγμα της γενετικής μηχανικής </a:t>
            </a:r>
            <a:r>
              <a:rPr lang="el-GR" b="1" dirty="0"/>
              <a:t>είναι η παραγωγή βιολογικών σκευασμάτων και ουσιών για φαρμακευτική χρήση</a:t>
            </a:r>
            <a:r>
              <a:rPr lang="el-GR" dirty="0"/>
              <a:t>. </a:t>
            </a:r>
          </a:p>
          <a:p>
            <a:r>
              <a:rPr lang="el-GR" dirty="0"/>
              <a:t>Μέχρι πρότινος, ουσίες απαραίτητες για τον οργανισμό, όπως η αυξητική ορμόνη, η ινσουλίνη, ερυθροποιητίνη </a:t>
            </a:r>
            <a:r>
              <a:rPr lang="el-GR" dirty="0" err="1"/>
              <a:t>κ.ά</a:t>
            </a:r>
            <a:r>
              <a:rPr lang="el-GR" dirty="0"/>
              <a:t>, λαμβάνονταν σε πολύ μικρό αριθμό από δότες ή από ζώα, οπότε παρουσιάζονταν παρενέργειες συμβατότητας στον ανθρώπινο οργανισμό. </a:t>
            </a:r>
          </a:p>
          <a:p>
            <a:r>
              <a:rPr lang="el-GR" dirty="0"/>
              <a:t>Τώρα, γνωρίζοντας </a:t>
            </a:r>
            <a:r>
              <a:rPr lang="el-GR" b="1" dirty="0"/>
              <a:t>το γονίδιο</a:t>
            </a:r>
            <a:r>
              <a:rPr lang="el-GR" dirty="0"/>
              <a:t> που ευθύνεται για τη σύνθεση αυτών των ουσιών, οι οποίες βρίσκονται στον άρρωστο οργανισμό σε μικρότερες ποσότητες, υπάρχει η δυνατότητα σύνθεσης μεγάλων ποσοτήτων από αυτές μέσω της τεχνικής του αναδιπλασιασμένου </a:t>
            </a:r>
            <a:r>
              <a:rPr lang="en-US" dirty="0"/>
              <a:t>DNA </a:t>
            </a:r>
            <a:r>
              <a:rPr lang="el-GR" dirty="0"/>
              <a:t>και της κλωνοποίησης. (</a:t>
            </a:r>
            <a:r>
              <a:rPr lang="el-GR" b="1" dirty="0"/>
              <a:t>παραγωγή πρωτεϊνών</a:t>
            </a:r>
            <a:r>
              <a:rPr lang="el-GR" dirty="0"/>
              <a:t>)</a:t>
            </a:r>
          </a:p>
          <a:p>
            <a:r>
              <a:rPr lang="el-GR" dirty="0"/>
              <a:t>Ο σχεδιασμός των φαρμάκων θα δημιουργήσει νέους τύπους, οι οποίοι θα βασίζονται σε μια </a:t>
            </a:r>
            <a:r>
              <a:rPr lang="el-GR" b="1" dirty="0"/>
              <a:t>προσέγγιση της αιτίας της ασθένειας</a:t>
            </a:r>
            <a:r>
              <a:rPr lang="el-GR" dirty="0"/>
              <a:t> με τη χρήση της </a:t>
            </a:r>
            <a:r>
              <a:rPr lang="el-GR" u="sng" dirty="0"/>
              <a:t>αλληλουχίας των γονιδίων</a:t>
            </a:r>
            <a:r>
              <a:rPr lang="el-GR" dirty="0"/>
              <a:t> και της </a:t>
            </a:r>
            <a:r>
              <a:rPr lang="el-GR" u="sng" dirty="0"/>
              <a:t>δομής των πρωτεϊνών</a:t>
            </a:r>
            <a:r>
              <a:rPr lang="el-GR" dirty="0"/>
              <a:t>. </a:t>
            </a:r>
          </a:p>
        </p:txBody>
      </p:sp>
    </p:spTree>
    <p:extLst>
      <p:ext uri="{BB962C8B-B14F-4D97-AF65-F5344CB8AC3E}">
        <p14:creationId xmlns:p14="http://schemas.microsoft.com/office/powerpoint/2010/main" val="3316590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978794"/>
          </a:xfrm>
        </p:spPr>
        <p:txBody>
          <a:bodyPr>
            <a:normAutofit fontScale="90000"/>
          </a:bodyPr>
          <a:lstStyle/>
          <a:p>
            <a:pPr algn="ctr"/>
            <a:br>
              <a:rPr lang="el-GR" b="1"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0" y="978794"/>
            <a:ext cx="12192000" cy="5879205"/>
          </a:xfrm>
        </p:spPr>
        <p:txBody>
          <a:bodyPr>
            <a:normAutofit fontScale="92500"/>
          </a:bodyPr>
          <a:lstStyle/>
          <a:p>
            <a:r>
              <a:rPr lang="el-GR" dirty="0"/>
              <a:t>Φάρμακα γνωστά ως </a:t>
            </a:r>
            <a:r>
              <a:rPr lang="el-GR" b="1" dirty="0"/>
              <a:t>ιντερφερόνες</a:t>
            </a:r>
            <a:r>
              <a:rPr lang="el-GR" dirty="0"/>
              <a:t> βρίσκονται ακόμη σε πειραματικό στάδιο. Ορισμένα από αυτά αποδείχθηκαν δραστικά για ασθένειες που μέχρι τώρα συμπτωματολογικά αντιμετωπίζονταν, όπως ιώσεις και κάποιες μορφές καρκίνου στα αρχικά του στάδια. </a:t>
            </a:r>
          </a:p>
          <a:p>
            <a:r>
              <a:rPr lang="el-GR" dirty="0"/>
              <a:t>Επίσης, γίνεται λόγος για </a:t>
            </a:r>
            <a:r>
              <a:rPr lang="el-GR" b="1" dirty="0"/>
              <a:t>εμβόλια</a:t>
            </a:r>
            <a:r>
              <a:rPr lang="el-GR" dirty="0"/>
              <a:t>, που θα καλύπτουν ευρύ φάσμα ασθενειών και θα έχουν μειωμένο κόστος.  </a:t>
            </a:r>
          </a:p>
          <a:p>
            <a:r>
              <a:rPr lang="el-GR" dirty="0"/>
              <a:t>Στις εφαρμογές της γενετικής μηχανικής στη φαρμακολογία εντάσσεται και η εφαρμογή των </a:t>
            </a:r>
            <a:r>
              <a:rPr lang="el-GR" b="1" dirty="0"/>
              <a:t>βιολογικών όπλων</a:t>
            </a:r>
            <a:r>
              <a:rPr lang="el-GR" dirty="0"/>
              <a:t>, τα οποία βασίζονται στη μελέτη του γενετικού υλικού κάποιας ομάδας, με αποτέλεσμα να κατασκευάζονται με τέτοιο τρόπο ώστε να προσβάλλουν μόνο όσους έχουν το συγκεκριμένο γενετικό υλικό. </a:t>
            </a:r>
          </a:p>
          <a:p>
            <a:r>
              <a:rPr lang="el-GR" dirty="0"/>
              <a:t>Η ανάλυση του ανθρώπινου </a:t>
            </a:r>
            <a:r>
              <a:rPr lang="en-US" dirty="0"/>
              <a:t>DNA</a:t>
            </a:r>
            <a:r>
              <a:rPr lang="el-GR" dirty="0"/>
              <a:t> βρίσκει εφαρμογές και σε </a:t>
            </a:r>
            <a:r>
              <a:rPr lang="el-GR" b="1" dirty="0"/>
              <a:t>άλλα πεδία της ανθρώπινης δραστηριότητας</a:t>
            </a:r>
            <a:r>
              <a:rPr lang="el-GR" dirty="0"/>
              <a:t>, που έχουν άμεση ή έμμεση σχέση με την ιατρική. Αυτά τα πεδία είναι: α) η εγκληματολογία, β) η μέθοδος της ανάλυσης του μιτοχονδριακού </a:t>
            </a:r>
            <a:r>
              <a:rPr lang="en-US" dirty="0"/>
              <a:t>DNA</a:t>
            </a:r>
            <a:r>
              <a:rPr lang="el-GR" dirty="0"/>
              <a:t> για την αναπαράσταση της μετανάστευσης των αρχαίων πληθυσμών και γ) η προστασία των σπάνιων ειδών της χλωρίδας και πανίδας. </a:t>
            </a:r>
          </a:p>
        </p:txBody>
      </p:sp>
    </p:spTree>
    <p:extLst>
      <p:ext uri="{BB962C8B-B14F-4D97-AF65-F5344CB8AC3E}">
        <p14:creationId xmlns:p14="http://schemas.microsoft.com/office/powerpoint/2010/main" val="14254132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marL="0" indent="0" algn="ctr"/>
            <a:br>
              <a:rPr lang="el-GR" b="1"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360608" y="1825624"/>
            <a:ext cx="11616744" cy="4935783"/>
          </a:xfrm>
        </p:spPr>
        <p:txBody>
          <a:bodyPr>
            <a:normAutofit lnSpcReduction="10000"/>
          </a:bodyPr>
          <a:lstStyle/>
          <a:p>
            <a:pPr marL="0" indent="0">
              <a:buNone/>
            </a:pPr>
            <a:r>
              <a:rPr lang="el-GR" dirty="0"/>
              <a:t>Η βιοηθική αποτελεί έναν τομέα της πρακτικής φιλοσοφίας.</a:t>
            </a:r>
          </a:p>
          <a:p>
            <a:r>
              <a:rPr lang="el-GR" dirty="0"/>
              <a:t>Αναζητά πρακτικές διεξόδους σε ηθικά διλήμματα. Σκοπός της:</a:t>
            </a:r>
          </a:p>
          <a:p>
            <a:r>
              <a:rPr lang="el-GR" dirty="0"/>
              <a:t>α) να θεσπίσει </a:t>
            </a:r>
            <a:r>
              <a:rPr lang="el-GR" b="1" dirty="0"/>
              <a:t>διατάξεις ευρύτερης αποδοχής</a:t>
            </a:r>
            <a:r>
              <a:rPr lang="el-GR" dirty="0"/>
              <a:t> βοηθώντας την κρατική νομοθεσία και </a:t>
            </a:r>
          </a:p>
          <a:p>
            <a:r>
              <a:rPr lang="el-GR" dirty="0"/>
              <a:t>β) να δημιουργήσει </a:t>
            </a:r>
            <a:r>
              <a:rPr lang="el-GR" b="1" dirty="0"/>
              <a:t>ένα πλαίσιο από κανόνες συμπεριφοράς</a:t>
            </a:r>
            <a:r>
              <a:rPr lang="el-GR" dirty="0"/>
              <a:t> και δεοντολογίας για όσους εμπλέκονται με τις εφαρμογές της γενετικής τεχνολογίας.   </a:t>
            </a:r>
          </a:p>
          <a:p>
            <a:r>
              <a:rPr lang="el-GR" dirty="0"/>
              <a:t>Συνεπώς, προσπαθεί </a:t>
            </a:r>
            <a:r>
              <a:rPr lang="el-GR" u="sng" dirty="0"/>
              <a:t>να βρει την κοινή συνισταμένη ανάμεσα στις ηθικές αντιλήψεις</a:t>
            </a:r>
            <a:r>
              <a:rPr lang="el-GR" dirty="0"/>
              <a:t> των κοινωνικών ομάδων, που απαρτίζουν τον πληθυσμό μιας χώρας. Εκείνο που την ενδιαφέρει είναι </a:t>
            </a:r>
            <a:r>
              <a:rPr lang="el-GR" u="sng" dirty="0"/>
              <a:t>η λύση</a:t>
            </a:r>
            <a:r>
              <a:rPr lang="el-GR" dirty="0"/>
              <a:t> που θα προταθεί να μην απέχει από τις τέσσερεις βασικές αρχές της και ιδιαιτέρως από τον σεβασμό στην αρχή της αυτονομίας.</a:t>
            </a:r>
          </a:p>
        </p:txBody>
      </p:sp>
    </p:spTree>
    <p:extLst>
      <p:ext uri="{BB962C8B-B14F-4D97-AF65-F5344CB8AC3E}">
        <p14:creationId xmlns:p14="http://schemas.microsoft.com/office/powerpoint/2010/main" val="1412675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86685" y="0"/>
            <a:ext cx="10515600" cy="991673"/>
          </a:xfrm>
        </p:spPr>
        <p:txBody>
          <a:bodyPr>
            <a:normAutofit fontScale="90000"/>
          </a:bodyPr>
          <a:lstStyle/>
          <a:p>
            <a:pPr marL="0" indent="0" algn="ctr"/>
            <a:br>
              <a:rPr lang="el-GR" b="1"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0" y="991674"/>
            <a:ext cx="12191999" cy="5866326"/>
          </a:xfrm>
        </p:spPr>
        <p:txBody>
          <a:bodyPr>
            <a:normAutofit fontScale="92500" lnSpcReduction="20000"/>
          </a:bodyPr>
          <a:lstStyle/>
          <a:p>
            <a:pPr marL="0" indent="0">
              <a:buNone/>
            </a:pPr>
            <a:r>
              <a:rPr lang="el-GR" dirty="0"/>
              <a:t>Το μεγάλο ηθικό ερώτημα: </a:t>
            </a:r>
            <a:r>
              <a:rPr lang="el-GR" b="1" dirty="0"/>
              <a:t>κατά πόσο η χρήση της γενετικής μηχανικής </a:t>
            </a:r>
            <a:r>
              <a:rPr lang="el-GR" b="1" u="sng" dirty="0"/>
              <a:t>εισάγει μια μηχανιστική αντίληψη </a:t>
            </a:r>
            <a:r>
              <a:rPr lang="el-GR" b="1" dirty="0"/>
              <a:t>για το φυσικό περιβάλλον ή </a:t>
            </a:r>
            <a:r>
              <a:rPr lang="el-GR" b="1" u="sng" dirty="0"/>
              <a:t>παραβαίνει τα όρια δικαιοδοσίας</a:t>
            </a:r>
            <a:r>
              <a:rPr lang="el-GR" b="1" dirty="0"/>
              <a:t> του ανθρώπου πάνω στις διαδικασίες της ζωής</a:t>
            </a:r>
            <a:r>
              <a:rPr lang="el-GR" dirty="0"/>
              <a:t>, απασχολεί τους ειδικούς μόνο στο επίπεδο των προσωπικών τους αντιλήψεων. </a:t>
            </a:r>
          </a:p>
          <a:p>
            <a:r>
              <a:rPr lang="el-GR" dirty="0"/>
              <a:t>Έτσι, η βιοηθική προσπερνά τα ηθικά διλλήματα αναφορικά με τη </a:t>
            </a:r>
            <a:r>
              <a:rPr lang="el-GR" b="1" dirty="0">
                <a:solidFill>
                  <a:srgbClr val="FF0000"/>
                </a:solidFill>
              </a:rPr>
              <a:t>γενετική τροποποίηση των φυτών και των ζώων</a:t>
            </a:r>
            <a:r>
              <a:rPr lang="el-GR" dirty="0">
                <a:solidFill>
                  <a:srgbClr val="FF0000"/>
                </a:solidFill>
              </a:rPr>
              <a:t>.</a:t>
            </a:r>
          </a:p>
          <a:p>
            <a:r>
              <a:rPr lang="el-GR" dirty="0"/>
              <a:t>Η αναγνώριση της αυτονομίας του ανθρώπου και η αναγωγή της σε ύψιστο κοινωνικό αγαθό, συνέβαλε στο να θεωρείται </a:t>
            </a:r>
            <a:r>
              <a:rPr lang="el-GR" b="1" dirty="0" err="1"/>
              <a:t>βιοηθικό</a:t>
            </a:r>
            <a:r>
              <a:rPr lang="el-GR" b="1" dirty="0"/>
              <a:t> πρόβλημα</a:t>
            </a:r>
            <a:r>
              <a:rPr lang="el-GR" dirty="0"/>
              <a:t> ό,τι θέτει σε κίνδυνο το άτομο και τα δικαιώματά του.</a:t>
            </a:r>
          </a:p>
          <a:p>
            <a:r>
              <a:rPr lang="el-GR" dirty="0"/>
              <a:t>Γι’  αυτό και το ενδιαφέρον μονοπωλούν οι </a:t>
            </a:r>
            <a:r>
              <a:rPr lang="el-GR" b="1" dirty="0">
                <a:solidFill>
                  <a:srgbClr val="00B050"/>
                </a:solidFill>
              </a:rPr>
              <a:t>πιθανοί κίνδυνοι για την υγεία</a:t>
            </a:r>
            <a:r>
              <a:rPr lang="el-GR" dirty="0">
                <a:solidFill>
                  <a:srgbClr val="00B050"/>
                </a:solidFill>
              </a:rPr>
              <a:t> </a:t>
            </a:r>
            <a:r>
              <a:rPr lang="el-GR" dirty="0"/>
              <a:t>από την κατανάλωση των γενετικά τροποποιημένων φυτικών και ζωικών παραγώγων. </a:t>
            </a:r>
          </a:p>
          <a:p>
            <a:r>
              <a:rPr lang="el-GR" dirty="0"/>
              <a:t>Οι επιτροπές βιοηθικής που ασχολήθηκαν με το παραπάνω πρόβλημα κατέληξαν στα εξής: </a:t>
            </a:r>
            <a:r>
              <a:rPr lang="el-GR" u="sng" dirty="0"/>
              <a:t>Όσο δεν μπορεί να αποδειχθεί επιστημονικά ότι οι καταναλωτές δεν κινδυνεύουν</a:t>
            </a:r>
            <a:r>
              <a:rPr lang="el-GR" dirty="0"/>
              <a:t> από την κατανάλωση των γενετικά μεταλλαγμένων φυτικών και ζωικών τροφών, </a:t>
            </a:r>
            <a:r>
              <a:rPr lang="el-GR" u="sng" dirty="0"/>
              <a:t>δεν είναι ηθικό να προχωρήσει η νομιμοποίησή τους από μέρους της πολιτείας για εμπορική διακίνηση</a:t>
            </a:r>
            <a:r>
              <a:rPr lang="el-GR" dirty="0"/>
              <a:t>. Διαφορετικά, καταστρατηγείται </a:t>
            </a:r>
            <a:r>
              <a:rPr lang="el-GR" b="1" dirty="0"/>
              <a:t>η αρχή της αποφυγής πρόκλησης βλάβης</a:t>
            </a:r>
            <a:r>
              <a:rPr lang="el-GR" dirty="0"/>
              <a:t>.</a:t>
            </a:r>
          </a:p>
        </p:txBody>
      </p:sp>
    </p:spTree>
    <p:extLst>
      <p:ext uri="{BB962C8B-B14F-4D97-AF65-F5344CB8AC3E}">
        <p14:creationId xmlns:p14="http://schemas.microsoft.com/office/powerpoint/2010/main" val="11938540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marL="0" indent="0" algn="ctr"/>
            <a:br>
              <a:rPr lang="el-GR" b="1"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425003" y="1825624"/>
            <a:ext cx="11590986" cy="5032375"/>
          </a:xfrm>
        </p:spPr>
        <p:txBody>
          <a:bodyPr>
            <a:normAutofit lnSpcReduction="10000"/>
          </a:bodyPr>
          <a:lstStyle/>
          <a:p>
            <a:r>
              <a:rPr lang="el-GR" dirty="0"/>
              <a:t>Η </a:t>
            </a:r>
            <a:r>
              <a:rPr lang="el-GR" b="1" dirty="0">
                <a:solidFill>
                  <a:srgbClr val="00B050"/>
                </a:solidFill>
              </a:rPr>
              <a:t>ανάγκη για πλήρη ενημέρωση του καταναλωτικού κοινού </a:t>
            </a:r>
            <a:r>
              <a:rPr lang="el-GR" dirty="0"/>
              <a:t>σχετικά με το περιεχόμενο των γενετικά τροποποιημένων τροφίμων, εντοπίζεται από τη βιοηθική ως ένα άλλο προβληματικό σημείο. </a:t>
            </a:r>
          </a:p>
          <a:p>
            <a:r>
              <a:rPr lang="el-GR" dirty="0"/>
              <a:t>Η κατανάλωση φυτών στα οποία έχουν εισαχθεί γονίδια από ζώα, μπορεί να έρχεται σε πλήρη αντίθεση από τις διατροφικές συνήθειες ομάδων, οι οποίες δεν επιθυμούν την κατανάλωση ενός ή περισσοτέρων ζωικών ειδών. Στην περίπτωση αυτή προσβάλλεται </a:t>
            </a:r>
            <a:r>
              <a:rPr lang="el-GR" b="1" dirty="0"/>
              <a:t>η αρχή της αυτονομίας</a:t>
            </a:r>
            <a:r>
              <a:rPr lang="el-GR" dirty="0"/>
              <a:t>.</a:t>
            </a:r>
          </a:p>
          <a:p>
            <a:r>
              <a:rPr lang="el-GR" dirty="0"/>
              <a:t>Οι προτάσεις της βιοηθικής για την αντιμετώπιση αυτών των προβλημάτων συνίστανται: α) στην </a:t>
            </a:r>
            <a:r>
              <a:rPr lang="el-GR" u="sng" dirty="0"/>
              <a:t>υποχρεωτική αναγραφή των περιεχομένων </a:t>
            </a:r>
            <a:r>
              <a:rPr lang="el-GR" dirty="0"/>
              <a:t>των γενετικά τροποποιημένων τροφίμων και β) στη </a:t>
            </a:r>
            <a:r>
              <a:rPr lang="el-GR" u="sng" dirty="0"/>
              <a:t>διεξαγωγή ενός δημοσίου διαλόγου</a:t>
            </a:r>
            <a:r>
              <a:rPr lang="el-GR" dirty="0"/>
              <a:t> με τους αντιπροσώπους των κοινωνικών ομάδων, που θίγονται από την κατανάλωση τέτοιου είδους τροφίμων.</a:t>
            </a:r>
          </a:p>
        </p:txBody>
      </p:sp>
    </p:spTree>
    <p:extLst>
      <p:ext uri="{BB962C8B-B14F-4D97-AF65-F5344CB8AC3E}">
        <p14:creationId xmlns:p14="http://schemas.microsoft.com/office/powerpoint/2010/main" val="22811160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3906" y="0"/>
            <a:ext cx="10515600" cy="1325563"/>
          </a:xfrm>
        </p:spPr>
        <p:txBody>
          <a:bodyPr>
            <a:normAutofit fontScale="90000"/>
          </a:bodyPr>
          <a:lstStyle/>
          <a:p>
            <a:pPr marL="0" indent="0" algn="ctr"/>
            <a:br>
              <a:rPr lang="el-GR" b="1"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0" y="1444337"/>
            <a:ext cx="12093261" cy="5317072"/>
          </a:xfrm>
        </p:spPr>
        <p:txBody>
          <a:bodyPr>
            <a:normAutofit lnSpcReduction="10000"/>
          </a:bodyPr>
          <a:lstStyle/>
          <a:p>
            <a:r>
              <a:rPr lang="el-GR" dirty="0"/>
              <a:t>Οι </a:t>
            </a:r>
            <a:r>
              <a:rPr lang="el-GR" b="1" dirty="0">
                <a:solidFill>
                  <a:srgbClr val="00B050"/>
                </a:solidFill>
              </a:rPr>
              <a:t>πιθανές βλαπτικές επιπτώσεις στο περιβάλλον</a:t>
            </a:r>
            <a:r>
              <a:rPr lang="el-GR" dirty="0">
                <a:solidFill>
                  <a:srgbClr val="00B050"/>
                </a:solidFill>
              </a:rPr>
              <a:t> </a:t>
            </a:r>
            <a:r>
              <a:rPr lang="el-GR" dirty="0"/>
              <a:t>σε περίπτωση απελευθέρωσης γενετικά τροποποιημένων φυτικών ή ζωικών οργανισμών, απασχόλησε ιδιαίτερα τον </a:t>
            </a:r>
            <a:r>
              <a:rPr lang="el-GR" dirty="0" err="1"/>
              <a:t>βιοηθικό</a:t>
            </a:r>
            <a:r>
              <a:rPr lang="el-GR" dirty="0"/>
              <a:t> προβληματισμό.  </a:t>
            </a:r>
          </a:p>
          <a:p>
            <a:r>
              <a:rPr lang="el-GR" dirty="0"/>
              <a:t>Τονίζεται ότι όσο οι βιολόγοι επιστήμονες δεν μπορούν να προβλέψουν με ακρίβεια τις συνέπειες ενός τέτοιου ενδεχομένου, δεν πρέπει σε καμία περίπτωση να αφεθούν τέτοιοι οργανισμοί ελεύθεροι στο περιβάλλον. (Η καταστροφή του περιβάλλοντος - βλάβη στον άνθρωπο)</a:t>
            </a:r>
          </a:p>
          <a:p>
            <a:r>
              <a:rPr lang="el-GR" dirty="0"/>
              <a:t>Η χρήση της γενετικής τεχνολογίας των φυτών και των ζώων στην </a:t>
            </a:r>
            <a:r>
              <a:rPr lang="el-GR" b="1" dirty="0">
                <a:solidFill>
                  <a:srgbClr val="00B050"/>
                </a:solidFill>
              </a:rPr>
              <a:t>παρασκευή βιολογικών όπλων</a:t>
            </a:r>
            <a:r>
              <a:rPr lang="el-GR" dirty="0"/>
              <a:t>, προκάλεσε την αντίδραση των ειδικών της βιοηθικής, η οποία οδήγησε και στην υπογραφή συμφωνιών σε διεθνές επίπεδο ότι δεν θα χρησιμοποιηθεί η γενετική τεχνολογία με σκοπό τη βλάβη του ανθρώπου.</a:t>
            </a:r>
          </a:p>
          <a:p>
            <a:r>
              <a:rPr lang="el-GR" dirty="0"/>
              <a:t>Η μη τήρηση των συμφωνιών που γίνεται με μυστικό τρόπο, δημιουργεί ανησυχία στους </a:t>
            </a:r>
            <a:r>
              <a:rPr lang="el-GR" dirty="0" err="1"/>
              <a:t>βιοηθικούς</a:t>
            </a:r>
            <a:r>
              <a:rPr lang="el-GR" dirty="0"/>
              <a:t> κύκλους.</a:t>
            </a:r>
          </a:p>
        </p:txBody>
      </p:sp>
    </p:spTree>
    <p:extLst>
      <p:ext uri="{BB962C8B-B14F-4D97-AF65-F5344CB8AC3E}">
        <p14:creationId xmlns:p14="http://schemas.microsoft.com/office/powerpoint/2010/main" val="34991875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marL="0" indent="0" algn="ctr"/>
            <a:br>
              <a:rPr lang="el-GR" b="1"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115910" y="1739028"/>
            <a:ext cx="11960180" cy="5032375"/>
          </a:xfrm>
        </p:spPr>
        <p:txBody>
          <a:bodyPr>
            <a:normAutofit lnSpcReduction="10000"/>
          </a:bodyPr>
          <a:lstStyle/>
          <a:p>
            <a:r>
              <a:rPr lang="el-GR" dirty="0"/>
              <a:t>Ένα ακόμη πρόβλημα αφορά </a:t>
            </a:r>
            <a:r>
              <a:rPr lang="el-GR" b="1" dirty="0">
                <a:solidFill>
                  <a:srgbClr val="00B050"/>
                </a:solidFill>
              </a:rPr>
              <a:t>το μονοπώλιο από τις μεγάλες εταιρείες τροφίμων</a:t>
            </a:r>
            <a:r>
              <a:rPr lang="el-GR" dirty="0"/>
              <a:t>, πρόβλημα κυρίως κοινωνικοοικονομικής φύσης. </a:t>
            </a:r>
          </a:p>
          <a:p>
            <a:r>
              <a:rPr lang="el-GR" dirty="0"/>
              <a:t>Το ερώτημα είναι: ποιος θα έχει τη διαχείριση των γενετικά τροποποιημένων καλλιεργειών και κτηνοτροφικών μονάδων; Είναι γνωστό ότι η τεχνογνωσία ανήκει αποκλειστικά σε εταιρείες οικονομικούς κολοσσούς. Αυτό σημαίνει ότι οι μικρότεροι καλλιεργητές και κτηνοτρόφοι θα αντιμετωπίσουν έναν </a:t>
            </a:r>
            <a:r>
              <a:rPr lang="el-GR" u="sng" dirty="0"/>
              <a:t>αθέμιτο ανταγωνισμό</a:t>
            </a:r>
            <a:r>
              <a:rPr lang="el-GR" dirty="0"/>
              <a:t>. </a:t>
            </a:r>
          </a:p>
          <a:p>
            <a:r>
              <a:rPr lang="el-GR" dirty="0"/>
              <a:t>Ο ανταγωνισμός αυτός θα έχει ως αποτέλεσμα να χάσουν τη δουλειά και το εισόδημά τους τόσο οι παραγωγοί στις χώρες εφαρμογής της γενετικής τεχνολογίας, όσο και οι παραγωγοί στις αναπτυσσόμενες χώρες. </a:t>
            </a:r>
          </a:p>
          <a:p>
            <a:r>
              <a:rPr lang="el-GR" dirty="0"/>
              <a:t>Η γεωργία και η κτηνοτροφία θα οδηγηθούν σ’  ένα επικίνδυνο παγκόσμιο συγκεντρωτισμό, φαινόμενο που έρχεται σε αντίθεση με την </a:t>
            </a:r>
            <a:r>
              <a:rPr lang="el-GR" b="1" dirty="0"/>
              <a:t>αρχή της δικαιοσύνης</a:t>
            </a:r>
            <a:r>
              <a:rPr lang="el-GR" dirty="0"/>
              <a:t>.</a:t>
            </a:r>
          </a:p>
        </p:txBody>
      </p:sp>
    </p:spTree>
    <p:extLst>
      <p:ext uri="{BB962C8B-B14F-4D97-AF65-F5344CB8AC3E}">
        <p14:creationId xmlns:p14="http://schemas.microsoft.com/office/powerpoint/2010/main" val="36798450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14587" y="0"/>
            <a:ext cx="10515600" cy="1325563"/>
          </a:xfrm>
        </p:spPr>
        <p:txBody>
          <a:bodyPr>
            <a:normAutofit fontScale="90000"/>
          </a:bodyPr>
          <a:lstStyle/>
          <a:p>
            <a:pPr marL="0" indent="0" algn="ctr"/>
            <a:br>
              <a:rPr lang="el-GR" b="1"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154545" y="1159100"/>
            <a:ext cx="11835685" cy="5698900"/>
          </a:xfrm>
        </p:spPr>
        <p:txBody>
          <a:bodyPr>
            <a:normAutofit lnSpcReduction="10000"/>
          </a:bodyPr>
          <a:lstStyle/>
          <a:p>
            <a:r>
              <a:rPr lang="el-GR" dirty="0"/>
              <a:t>Ένα ακόμη πρόβλημα στην περίπτωση της γενετικής τροποποίησης των ζώων είναι στο </a:t>
            </a:r>
            <a:r>
              <a:rPr lang="el-GR" b="1" dirty="0">
                <a:solidFill>
                  <a:srgbClr val="00B050"/>
                </a:solidFill>
              </a:rPr>
              <a:t>κατά πόσο παραβιάζονται τα δικαιώματα των ζώων</a:t>
            </a:r>
            <a:r>
              <a:rPr lang="el-GR" dirty="0">
                <a:solidFill>
                  <a:srgbClr val="00B050"/>
                </a:solidFill>
              </a:rPr>
              <a:t> </a:t>
            </a:r>
            <a:r>
              <a:rPr lang="el-GR" dirty="0"/>
              <a:t>με την υποβολή τους σ’  αυτή την τροποποίηση.</a:t>
            </a:r>
          </a:p>
          <a:p>
            <a:r>
              <a:rPr lang="el-GR" dirty="0"/>
              <a:t>Η αναγνώριση των δικαιωμάτων στα ζώα είναι μια απόρροια της αρχής της αυτονομίας. Φανερώνει </a:t>
            </a:r>
            <a:r>
              <a:rPr lang="el-GR" u="sng" dirty="0"/>
              <a:t>την αντίδραση στον καρτεσιανό και νευτώνειο τρόπο σκέψης</a:t>
            </a:r>
            <a:r>
              <a:rPr lang="el-GR" dirty="0"/>
              <a:t> σύμφωνα με τον οποίο κυριαρχεί η υλιστική θεώρηση της φύσης. Σύμφωνα μ’ αυτόν τον τρόπο σκέψης η φύση έχει αξία και σκοπό στο βαθμό που εξυπηρετεί την ανθρώπινη δραστηριότητα, χωρίς κανένα περαιτέρω «εσωτερικό» νόημα. </a:t>
            </a:r>
          </a:p>
          <a:p>
            <a:r>
              <a:rPr lang="el-GR" dirty="0"/>
              <a:t>Οι υποστηρικτές της εξελικτικής βιολογίας πρόβαλλαν την αξία όλων των ζωικών ειδών, ανεξάρτητα από τη σχέση τους με τους ανθρώπους. </a:t>
            </a:r>
          </a:p>
          <a:p>
            <a:r>
              <a:rPr lang="el-GR" dirty="0"/>
              <a:t>Επίσης, η κατοχή κατοικίδιων ζώων και το συναισθηματικό δέσιμο με τους κατόχους τους κατέληξε στο θεσπιστεί νομικά η αποφυγή της κακής μεταχείρισης των ζώων. (Δημιουργία υποφερτών συνθηκών διαβίωσης για τα πειραματόζωα…)</a:t>
            </a:r>
          </a:p>
        </p:txBody>
      </p:sp>
    </p:spTree>
    <p:extLst>
      <p:ext uri="{BB962C8B-B14F-4D97-AF65-F5344CB8AC3E}">
        <p14:creationId xmlns:p14="http://schemas.microsoft.com/office/powerpoint/2010/main" val="39196736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46786" y="1"/>
            <a:ext cx="10515600" cy="978794"/>
          </a:xfrm>
        </p:spPr>
        <p:txBody>
          <a:bodyPr>
            <a:normAutofit fontScale="90000"/>
          </a:bodyPr>
          <a:lstStyle/>
          <a:p>
            <a:pPr algn="ctr"/>
            <a:br>
              <a:rPr lang="el-GR" b="1" dirty="0"/>
            </a:br>
            <a:r>
              <a:rPr lang="el-GR" b="1" dirty="0"/>
              <a:t>Θεώρηση των εφαρμογών </a:t>
            </a:r>
            <a:br>
              <a:rPr lang="el-GR" b="1" dirty="0"/>
            </a:br>
            <a:r>
              <a:rPr lang="el-GR" b="1" dirty="0"/>
              <a:t>από τον κλάδο της βιοηθικής</a:t>
            </a:r>
            <a:br>
              <a:rPr lang="el-GR" b="1" dirty="0"/>
            </a:br>
            <a:endParaRPr lang="el-GR" dirty="0"/>
          </a:p>
        </p:txBody>
      </p:sp>
      <p:sp>
        <p:nvSpPr>
          <p:cNvPr id="3" name="Θέση περιεχομένου 2"/>
          <p:cNvSpPr>
            <a:spLocks noGrp="1"/>
          </p:cNvSpPr>
          <p:nvPr>
            <p:ph idx="1"/>
          </p:nvPr>
        </p:nvSpPr>
        <p:spPr>
          <a:xfrm>
            <a:off x="193183" y="978796"/>
            <a:ext cx="11822806" cy="5879204"/>
          </a:xfrm>
        </p:spPr>
        <p:txBody>
          <a:bodyPr>
            <a:normAutofit fontScale="92500" lnSpcReduction="10000"/>
          </a:bodyPr>
          <a:lstStyle/>
          <a:p>
            <a:pPr marL="0" indent="0">
              <a:buNone/>
            </a:pPr>
            <a:r>
              <a:rPr lang="el-GR" dirty="0"/>
              <a:t>Ο τρόπος με τον οποίο λειτουργεί σήμερα η επιστήμη της βιοηθικής φαίνεται και από τις προτάσεις της προς τις νομοθετικές αρχές πάνω στο θέμα της γενετικής τεχνολογίας στα φυτά και στα ζώα. </a:t>
            </a:r>
            <a:r>
              <a:rPr lang="el-GR" u="sng" dirty="0"/>
              <a:t>Η βιοηθική προτείνει ότι </a:t>
            </a:r>
            <a:r>
              <a:rPr lang="el-GR" b="1" u="sng" dirty="0"/>
              <a:t>η νομοθεσία </a:t>
            </a:r>
            <a:r>
              <a:rPr lang="el-GR" u="sng" dirty="0"/>
              <a:t>πρέπει</a:t>
            </a:r>
            <a:r>
              <a:rPr lang="el-GR" dirty="0"/>
              <a:t>: </a:t>
            </a:r>
          </a:p>
          <a:p>
            <a:pPr lvl="0"/>
            <a:r>
              <a:rPr lang="el-GR" dirty="0"/>
              <a:t>Να βασίζεται στη συλλογή όλων των διαθέσιμων στοιχείων</a:t>
            </a:r>
          </a:p>
          <a:p>
            <a:pPr lvl="0"/>
            <a:r>
              <a:rPr lang="el-GR" dirty="0"/>
              <a:t>Να πετύχει την όσο το δυνατόν ευρύτερη αποδοχή</a:t>
            </a:r>
          </a:p>
          <a:p>
            <a:pPr lvl="0"/>
            <a:r>
              <a:rPr lang="el-GR" dirty="0"/>
              <a:t>Να συνδυάζει σεβασμό στα ανταγωνιζόμενα συστήματα ηθικής</a:t>
            </a:r>
          </a:p>
          <a:p>
            <a:pPr lvl="0"/>
            <a:r>
              <a:rPr lang="el-GR" dirty="0"/>
              <a:t>Να αποφύγει την κακομεταχείριση των ζώων και να προσπαθήσει να βρει τη χρυσή τομή ανάμεσα στην προστασία του περιβάλλοντος και στον τρόπο ζωής των κοινωνικών ομάδων στις οποίες αναφέρεται η νομοθεσία.</a:t>
            </a:r>
          </a:p>
          <a:p>
            <a:pPr lvl="0"/>
            <a:r>
              <a:rPr lang="el-GR" dirty="0"/>
              <a:t>Να συνοδεύουν τη νομοθεσία προγράμματα ενημέρωσης και επιμόρφωσης του κοινού πάνω στα σχετικά θέματα.</a:t>
            </a:r>
          </a:p>
          <a:p>
            <a:r>
              <a:rPr lang="el-GR" dirty="0"/>
              <a:t>Να υπάρχει η απόλυτη ανάγκη διεθνούς συνεργασίας. Η χρήση της γενετικής τεχνολογίας ξεπερνά τα κρατικά όρια και αποκτά παγκόσμιο χαρακτήρα, ιδιαιτέρως όσο αφορά τις επιπτώσεις που μπορεί να προκαλέσει. (π.χ. απελευθέρωση γενετικά μεταλλαγμένων οργανισμών στο περιβάλλον)</a:t>
            </a:r>
          </a:p>
        </p:txBody>
      </p:sp>
    </p:spTree>
    <p:extLst>
      <p:ext uri="{BB962C8B-B14F-4D97-AF65-F5344CB8AC3E}">
        <p14:creationId xmlns:p14="http://schemas.microsoft.com/office/powerpoint/2010/main" val="4005551378"/>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100</TotalTime>
  <Words>4018</Words>
  <Application>Microsoft Office PowerPoint</Application>
  <PresentationFormat>Ευρεία οθόνη</PresentationFormat>
  <Paragraphs>147</Paragraphs>
  <Slides>27</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27</vt:i4>
      </vt:variant>
    </vt:vector>
  </HeadingPairs>
  <TitlesOfParts>
    <vt:vector size="31" baseType="lpstr">
      <vt:lpstr>Aptos</vt:lpstr>
      <vt:lpstr>Aptos Display</vt:lpstr>
      <vt:lpstr>Arial</vt:lpstr>
      <vt:lpstr>Θέμα του Office</vt:lpstr>
      <vt:lpstr> ΒΙΟΗΘΙΚΗ ΕΝΟΤΗΤΑ 6Η ΘΕΩΡΗΣΗ ΤΩΝ ΕΦΑΡΜΟΓΩΝ ΑΠΌ ΤΟΝ ΚΛΑΔΟ ΤΗΣ ΒΙΟΗΘΙΚΗΣ  Βιοηθική θεώρηση στα φυτά και στα ζώα Βιοηθική θεώρηση των εφαρμογών στον άνθρωπο Ηθική θεώρηση του Γενετικού Ελέγχου Παραγωγή νέων φαρμάκων και βιολογικών σκευασμάτων Αποτίμηση των εξωτερικών χρήσεων της γενετικής τεχνολογίας Από το βιβλίο του κ. Νικολάου Κόιου, Ηθική θεώρηση των τεχνικών παρεμβάσεων στο ανθρώπινο γονιδίωμα, Εκδόσεις Σταμούλη Α.Ε., Αθήνα 2003, σσ.  127-154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lpstr> Θεώρηση των εφαρμογών  από τον κλάδο της βιοηθικής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MARIA KARAMPELIA</dc:creator>
  <cp:lastModifiedBy>MARIA KARAMPELIA</cp:lastModifiedBy>
  <cp:revision>1</cp:revision>
  <dcterms:created xsi:type="dcterms:W3CDTF">2025-03-10T17:14:18Z</dcterms:created>
  <dcterms:modified xsi:type="dcterms:W3CDTF">2025-03-18T07:01:55Z</dcterms:modified>
</cp:coreProperties>
</file>