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623" r:id="rId3"/>
    <p:sldId id="624" r:id="rId4"/>
    <p:sldId id="625" r:id="rId5"/>
    <p:sldId id="626" r:id="rId6"/>
    <p:sldId id="627" r:id="rId7"/>
    <p:sldId id="628" r:id="rId8"/>
    <p:sldId id="629" r:id="rId9"/>
    <p:sldId id="630" r:id="rId10"/>
    <p:sldId id="631" r:id="rId11"/>
    <p:sldId id="632" r:id="rId12"/>
    <p:sldId id="633" r:id="rId13"/>
    <p:sldId id="634" r:id="rId14"/>
    <p:sldId id="635" r:id="rId15"/>
    <p:sldId id="636" r:id="rId16"/>
    <p:sldId id="637" r:id="rId17"/>
    <p:sldId id="638" r:id="rId18"/>
    <p:sldId id="639" r:id="rId19"/>
    <p:sldId id="640" r:id="rId20"/>
    <p:sldId id="641" r:id="rId21"/>
    <p:sldId id="642" r:id="rId22"/>
    <p:sldId id="643" r:id="rId23"/>
    <p:sldId id="644" r:id="rId24"/>
    <p:sldId id="645" r:id="rId25"/>
    <p:sldId id="646" r:id="rId26"/>
    <p:sldId id="647" r:id="rId27"/>
    <p:sldId id="648" r:id="rId28"/>
    <p:sldId id="649" r:id="rId29"/>
    <p:sldId id="650" r:id="rId30"/>
    <p:sldId id="651" r:id="rId31"/>
    <p:sldId id="652" r:id="rId32"/>
    <p:sldId id="653" r:id="rId33"/>
    <p:sldId id="654" r:id="rId34"/>
    <p:sldId id="655" r:id="rId35"/>
    <p:sldId id="656" r:id="rId36"/>
    <p:sldId id="657" r:id="rId37"/>
    <p:sldId id="658" r:id="rId38"/>
    <p:sldId id="659" r:id="rId39"/>
    <p:sldId id="660" r:id="rId40"/>
    <p:sldId id="661" r:id="rId4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96" d="100"/>
          <a:sy n="96" d="100"/>
        </p:scale>
        <p:origin x="1152"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5EFCBF69-9F88-4016-AF06-B6DD01C30A5E}"/>
    <pc:docChg chg="custSel modSld">
      <pc:chgData name="MARIA KARAMPELIA" userId="9dfcc2cac66bf474" providerId="LiveId" clId="{5EFCBF69-9F88-4016-AF06-B6DD01C30A5E}" dt="2025-05-27T06:13:12.115" v="342" actId="20577"/>
      <pc:docMkLst>
        <pc:docMk/>
      </pc:docMkLst>
      <pc:sldChg chg="modSp mod">
        <pc:chgData name="MARIA KARAMPELIA" userId="9dfcc2cac66bf474" providerId="LiveId" clId="{5EFCBF69-9F88-4016-AF06-B6DD01C30A5E}" dt="2025-05-27T05:13:53.773" v="1" actId="20577"/>
        <pc:sldMkLst>
          <pc:docMk/>
          <pc:sldMk cId="1061987574" sldId="627"/>
        </pc:sldMkLst>
        <pc:spChg chg="mod">
          <ac:chgData name="MARIA KARAMPELIA" userId="9dfcc2cac66bf474" providerId="LiveId" clId="{5EFCBF69-9F88-4016-AF06-B6DD01C30A5E}" dt="2025-05-27T05:13:53.773" v="1" actId="20577"/>
          <ac:spMkLst>
            <pc:docMk/>
            <pc:sldMk cId="1061987574" sldId="627"/>
            <ac:spMk id="3" creationId="{00000000-0000-0000-0000-000000000000}"/>
          </ac:spMkLst>
        </pc:spChg>
      </pc:sldChg>
      <pc:sldChg chg="modSp mod">
        <pc:chgData name="MARIA KARAMPELIA" userId="9dfcc2cac66bf474" providerId="LiveId" clId="{5EFCBF69-9F88-4016-AF06-B6DD01C30A5E}" dt="2025-05-27T06:13:12.115" v="342" actId="20577"/>
        <pc:sldMkLst>
          <pc:docMk/>
          <pc:sldMk cId="1678773675" sldId="660"/>
        </pc:sldMkLst>
        <pc:spChg chg="mod">
          <ac:chgData name="MARIA KARAMPELIA" userId="9dfcc2cac66bf474" providerId="LiveId" clId="{5EFCBF69-9F88-4016-AF06-B6DD01C30A5E}" dt="2025-05-27T06:13:12.115" v="342" actId="20577"/>
          <ac:spMkLst>
            <pc:docMk/>
            <pc:sldMk cId="1678773675" sldId="660"/>
            <ac:spMk id="3" creationId="{00000000-0000-0000-0000-000000000000}"/>
          </ac:spMkLst>
        </pc:spChg>
      </pc:sldChg>
      <pc:sldChg chg="modSp mod">
        <pc:chgData name="MARIA KARAMPELIA" userId="9dfcc2cac66bf474" providerId="LiveId" clId="{5EFCBF69-9F88-4016-AF06-B6DD01C30A5E}" dt="2025-05-27T05:52:23.229" v="341" actId="27636"/>
        <pc:sldMkLst>
          <pc:docMk/>
          <pc:sldMk cId="4277932058" sldId="661"/>
        </pc:sldMkLst>
        <pc:spChg chg="mod">
          <ac:chgData name="MARIA KARAMPELIA" userId="9dfcc2cac66bf474" providerId="LiveId" clId="{5EFCBF69-9F88-4016-AF06-B6DD01C30A5E}" dt="2025-05-27T05:52:08.602" v="335" actId="14100"/>
          <ac:spMkLst>
            <pc:docMk/>
            <pc:sldMk cId="4277932058" sldId="661"/>
            <ac:spMk id="2" creationId="{1D45FDE9-9032-C165-E72E-B89066CEAA0E}"/>
          </ac:spMkLst>
        </pc:spChg>
        <pc:spChg chg="mod">
          <ac:chgData name="MARIA KARAMPELIA" userId="9dfcc2cac66bf474" providerId="LiveId" clId="{5EFCBF69-9F88-4016-AF06-B6DD01C30A5E}" dt="2025-05-27T05:52:23.229" v="341" actId="27636"/>
          <ac:spMkLst>
            <pc:docMk/>
            <pc:sldMk cId="4277932058" sldId="661"/>
            <ac:spMk id="3" creationId="{0F6D7482-1AB2-6E53-DFD4-AE1C8928270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9122C7-C67B-64CC-3095-CB6ADD83F1DA}"/>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3B8FC915-1FF9-A5AA-FEEA-B1BAC3C2C2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86BF882C-DFE0-85AE-CD1B-E1651B7A326C}"/>
              </a:ext>
            </a:extLst>
          </p:cNvPr>
          <p:cNvSpPr>
            <a:spLocks noGrp="1"/>
          </p:cNvSpPr>
          <p:nvPr>
            <p:ph type="dt" sz="half" idx="10"/>
          </p:nvPr>
        </p:nvSpPr>
        <p:spPr/>
        <p:txBody>
          <a:bodyPr/>
          <a:lstStyle/>
          <a:p>
            <a:fld id="{43F88AA7-14FE-4B9D-A98D-5DB338C1DB82}" type="datetimeFigureOut">
              <a:rPr lang="el-GR" smtClean="0"/>
              <a:t>27/5/2025</a:t>
            </a:fld>
            <a:endParaRPr lang="el-GR"/>
          </a:p>
        </p:txBody>
      </p:sp>
      <p:sp>
        <p:nvSpPr>
          <p:cNvPr id="5" name="Θέση υποσέλιδου 4">
            <a:extLst>
              <a:ext uri="{FF2B5EF4-FFF2-40B4-BE49-F238E27FC236}">
                <a16:creationId xmlns:a16="http://schemas.microsoft.com/office/drawing/2014/main" id="{AC9EBD85-3FD7-2C4D-220C-0D173F01F68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5DFAE3A-E9AA-8CA2-F0E8-5A6C6F566BEA}"/>
              </a:ext>
            </a:extLst>
          </p:cNvPr>
          <p:cNvSpPr>
            <a:spLocks noGrp="1"/>
          </p:cNvSpPr>
          <p:nvPr>
            <p:ph type="sldNum" sz="quarter" idx="12"/>
          </p:nvPr>
        </p:nvSpPr>
        <p:spPr/>
        <p:txBody>
          <a:bodyPr/>
          <a:lstStyle/>
          <a:p>
            <a:fld id="{39BD74F4-C29C-412E-B0C3-742238C48F47}" type="slidenum">
              <a:rPr lang="el-GR" smtClean="0"/>
              <a:t>‹#›</a:t>
            </a:fld>
            <a:endParaRPr lang="el-GR"/>
          </a:p>
        </p:txBody>
      </p:sp>
    </p:spTree>
    <p:extLst>
      <p:ext uri="{BB962C8B-B14F-4D97-AF65-F5344CB8AC3E}">
        <p14:creationId xmlns:p14="http://schemas.microsoft.com/office/powerpoint/2010/main" val="1950089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B22CAD-138C-9517-BEDC-8045DC36C93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8A04CF4-5DC4-1D2E-4FB5-EDED5C2E9547}"/>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504D072-74A9-0ED5-85A8-E56B70D7AD4F}"/>
              </a:ext>
            </a:extLst>
          </p:cNvPr>
          <p:cNvSpPr>
            <a:spLocks noGrp="1"/>
          </p:cNvSpPr>
          <p:nvPr>
            <p:ph type="dt" sz="half" idx="10"/>
          </p:nvPr>
        </p:nvSpPr>
        <p:spPr/>
        <p:txBody>
          <a:bodyPr/>
          <a:lstStyle/>
          <a:p>
            <a:fld id="{43F88AA7-14FE-4B9D-A98D-5DB338C1DB82}" type="datetimeFigureOut">
              <a:rPr lang="el-GR" smtClean="0"/>
              <a:t>27/5/2025</a:t>
            </a:fld>
            <a:endParaRPr lang="el-GR"/>
          </a:p>
        </p:txBody>
      </p:sp>
      <p:sp>
        <p:nvSpPr>
          <p:cNvPr id="5" name="Θέση υποσέλιδου 4">
            <a:extLst>
              <a:ext uri="{FF2B5EF4-FFF2-40B4-BE49-F238E27FC236}">
                <a16:creationId xmlns:a16="http://schemas.microsoft.com/office/drawing/2014/main" id="{BEA0D4FB-489C-513E-08D5-2D496E9D128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61C3240-DB69-92B9-952A-A100A128E00D}"/>
              </a:ext>
            </a:extLst>
          </p:cNvPr>
          <p:cNvSpPr>
            <a:spLocks noGrp="1"/>
          </p:cNvSpPr>
          <p:nvPr>
            <p:ph type="sldNum" sz="quarter" idx="12"/>
          </p:nvPr>
        </p:nvSpPr>
        <p:spPr/>
        <p:txBody>
          <a:bodyPr/>
          <a:lstStyle/>
          <a:p>
            <a:fld id="{39BD74F4-C29C-412E-B0C3-742238C48F47}" type="slidenum">
              <a:rPr lang="el-GR" smtClean="0"/>
              <a:t>‹#›</a:t>
            </a:fld>
            <a:endParaRPr lang="el-GR"/>
          </a:p>
        </p:txBody>
      </p:sp>
    </p:spTree>
    <p:extLst>
      <p:ext uri="{BB962C8B-B14F-4D97-AF65-F5344CB8AC3E}">
        <p14:creationId xmlns:p14="http://schemas.microsoft.com/office/powerpoint/2010/main" val="3264990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1FA3A017-3AF3-0C8B-A9A5-E3BD5CB8561B}"/>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E4754E1-D3C5-407F-A20B-586AFBA9E441}"/>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88080F6-F67A-2100-A823-B3FF73D7697E}"/>
              </a:ext>
            </a:extLst>
          </p:cNvPr>
          <p:cNvSpPr>
            <a:spLocks noGrp="1"/>
          </p:cNvSpPr>
          <p:nvPr>
            <p:ph type="dt" sz="half" idx="10"/>
          </p:nvPr>
        </p:nvSpPr>
        <p:spPr/>
        <p:txBody>
          <a:bodyPr/>
          <a:lstStyle/>
          <a:p>
            <a:fld id="{43F88AA7-14FE-4B9D-A98D-5DB338C1DB82}" type="datetimeFigureOut">
              <a:rPr lang="el-GR" smtClean="0"/>
              <a:t>27/5/2025</a:t>
            </a:fld>
            <a:endParaRPr lang="el-GR"/>
          </a:p>
        </p:txBody>
      </p:sp>
      <p:sp>
        <p:nvSpPr>
          <p:cNvPr id="5" name="Θέση υποσέλιδου 4">
            <a:extLst>
              <a:ext uri="{FF2B5EF4-FFF2-40B4-BE49-F238E27FC236}">
                <a16:creationId xmlns:a16="http://schemas.microsoft.com/office/drawing/2014/main" id="{9643236A-6EE9-1123-28B0-4706F9C381B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11E4FBB-CBB5-4FEE-30C8-7F446ED9E737}"/>
              </a:ext>
            </a:extLst>
          </p:cNvPr>
          <p:cNvSpPr>
            <a:spLocks noGrp="1"/>
          </p:cNvSpPr>
          <p:nvPr>
            <p:ph type="sldNum" sz="quarter" idx="12"/>
          </p:nvPr>
        </p:nvSpPr>
        <p:spPr/>
        <p:txBody>
          <a:bodyPr/>
          <a:lstStyle/>
          <a:p>
            <a:fld id="{39BD74F4-C29C-412E-B0C3-742238C48F47}" type="slidenum">
              <a:rPr lang="el-GR" smtClean="0"/>
              <a:t>‹#›</a:t>
            </a:fld>
            <a:endParaRPr lang="el-GR"/>
          </a:p>
        </p:txBody>
      </p:sp>
    </p:spTree>
    <p:extLst>
      <p:ext uri="{BB962C8B-B14F-4D97-AF65-F5344CB8AC3E}">
        <p14:creationId xmlns:p14="http://schemas.microsoft.com/office/powerpoint/2010/main" val="61381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D3D2BA-1FF6-6F2A-5EA5-53192F44A88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EDC16FE-8D4A-36EF-57C0-E306CADBE3F2}"/>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436CC19-4244-C5BF-FB6B-BABBD9EDC49E}"/>
              </a:ext>
            </a:extLst>
          </p:cNvPr>
          <p:cNvSpPr>
            <a:spLocks noGrp="1"/>
          </p:cNvSpPr>
          <p:nvPr>
            <p:ph type="dt" sz="half" idx="10"/>
          </p:nvPr>
        </p:nvSpPr>
        <p:spPr/>
        <p:txBody>
          <a:bodyPr/>
          <a:lstStyle/>
          <a:p>
            <a:fld id="{43F88AA7-14FE-4B9D-A98D-5DB338C1DB82}" type="datetimeFigureOut">
              <a:rPr lang="el-GR" smtClean="0"/>
              <a:t>27/5/2025</a:t>
            </a:fld>
            <a:endParaRPr lang="el-GR"/>
          </a:p>
        </p:txBody>
      </p:sp>
      <p:sp>
        <p:nvSpPr>
          <p:cNvPr id="5" name="Θέση υποσέλιδου 4">
            <a:extLst>
              <a:ext uri="{FF2B5EF4-FFF2-40B4-BE49-F238E27FC236}">
                <a16:creationId xmlns:a16="http://schemas.microsoft.com/office/drawing/2014/main" id="{79E78D89-1BC9-E729-71D4-A52E92CEA9A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C83B610-5200-9089-4D9F-BAF69F063D45}"/>
              </a:ext>
            </a:extLst>
          </p:cNvPr>
          <p:cNvSpPr>
            <a:spLocks noGrp="1"/>
          </p:cNvSpPr>
          <p:nvPr>
            <p:ph type="sldNum" sz="quarter" idx="12"/>
          </p:nvPr>
        </p:nvSpPr>
        <p:spPr/>
        <p:txBody>
          <a:bodyPr/>
          <a:lstStyle/>
          <a:p>
            <a:fld id="{39BD74F4-C29C-412E-B0C3-742238C48F47}" type="slidenum">
              <a:rPr lang="el-GR" smtClean="0"/>
              <a:t>‹#›</a:t>
            </a:fld>
            <a:endParaRPr lang="el-GR"/>
          </a:p>
        </p:txBody>
      </p:sp>
    </p:spTree>
    <p:extLst>
      <p:ext uri="{BB962C8B-B14F-4D97-AF65-F5344CB8AC3E}">
        <p14:creationId xmlns:p14="http://schemas.microsoft.com/office/powerpoint/2010/main" val="2381657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ACDD0B-3AB3-FE51-8CF2-79FA5EAD6C15}"/>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920CEE9-D16A-E63B-3343-CB165275F0C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EB1D91BF-AB3D-C2C9-8B7C-99A1F62DB371}"/>
              </a:ext>
            </a:extLst>
          </p:cNvPr>
          <p:cNvSpPr>
            <a:spLocks noGrp="1"/>
          </p:cNvSpPr>
          <p:nvPr>
            <p:ph type="dt" sz="half" idx="10"/>
          </p:nvPr>
        </p:nvSpPr>
        <p:spPr/>
        <p:txBody>
          <a:bodyPr/>
          <a:lstStyle/>
          <a:p>
            <a:fld id="{43F88AA7-14FE-4B9D-A98D-5DB338C1DB82}" type="datetimeFigureOut">
              <a:rPr lang="el-GR" smtClean="0"/>
              <a:t>27/5/2025</a:t>
            </a:fld>
            <a:endParaRPr lang="el-GR"/>
          </a:p>
        </p:txBody>
      </p:sp>
      <p:sp>
        <p:nvSpPr>
          <p:cNvPr id="5" name="Θέση υποσέλιδου 4">
            <a:extLst>
              <a:ext uri="{FF2B5EF4-FFF2-40B4-BE49-F238E27FC236}">
                <a16:creationId xmlns:a16="http://schemas.microsoft.com/office/drawing/2014/main" id="{E4A713A5-82BF-5B57-A800-3456D23635A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C66B26E-B394-CEEC-3268-09AB9E83B143}"/>
              </a:ext>
            </a:extLst>
          </p:cNvPr>
          <p:cNvSpPr>
            <a:spLocks noGrp="1"/>
          </p:cNvSpPr>
          <p:nvPr>
            <p:ph type="sldNum" sz="quarter" idx="12"/>
          </p:nvPr>
        </p:nvSpPr>
        <p:spPr/>
        <p:txBody>
          <a:bodyPr/>
          <a:lstStyle/>
          <a:p>
            <a:fld id="{39BD74F4-C29C-412E-B0C3-742238C48F47}" type="slidenum">
              <a:rPr lang="el-GR" smtClean="0"/>
              <a:t>‹#›</a:t>
            </a:fld>
            <a:endParaRPr lang="el-GR"/>
          </a:p>
        </p:txBody>
      </p:sp>
    </p:spTree>
    <p:extLst>
      <p:ext uri="{BB962C8B-B14F-4D97-AF65-F5344CB8AC3E}">
        <p14:creationId xmlns:p14="http://schemas.microsoft.com/office/powerpoint/2010/main" val="577775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476E48-8CD5-C997-CC05-94254282504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64A5B96-21FB-AA2F-A1BC-56AB84E05EEF}"/>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6F717D0F-C09C-0809-D988-4C8B6C9FA54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8E21C554-C840-9135-2A45-8B7EB5F79022}"/>
              </a:ext>
            </a:extLst>
          </p:cNvPr>
          <p:cNvSpPr>
            <a:spLocks noGrp="1"/>
          </p:cNvSpPr>
          <p:nvPr>
            <p:ph type="dt" sz="half" idx="10"/>
          </p:nvPr>
        </p:nvSpPr>
        <p:spPr/>
        <p:txBody>
          <a:bodyPr/>
          <a:lstStyle/>
          <a:p>
            <a:fld id="{43F88AA7-14FE-4B9D-A98D-5DB338C1DB82}" type="datetimeFigureOut">
              <a:rPr lang="el-GR" smtClean="0"/>
              <a:t>27/5/2025</a:t>
            </a:fld>
            <a:endParaRPr lang="el-GR"/>
          </a:p>
        </p:txBody>
      </p:sp>
      <p:sp>
        <p:nvSpPr>
          <p:cNvPr id="6" name="Θέση υποσέλιδου 5">
            <a:extLst>
              <a:ext uri="{FF2B5EF4-FFF2-40B4-BE49-F238E27FC236}">
                <a16:creationId xmlns:a16="http://schemas.microsoft.com/office/drawing/2014/main" id="{33AC0A85-5689-1024-C6EC-B8F1AA4F82D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4C3FE27-3B1C-140A-00EC-F1FE7352538B}"/>
              </a:ext>
            </a:extLst>
          </p:cNvPr>
          <p:cNvSpPr>
            <a:spLocks noGrp="1"/>
          </p:cNvSpPr>
          <p:nvPr>
            <p:ph type="sldNum" sz="quarter" idx="12"/>
          </p:nvPr>
        </p:nvSpPr>
        <p:spPr/>
        <p:txBody>
          <a:bodyPr/>
          <a:lstStyle/>
          <a:p>
            <a:fld id="{39BD74F4-C29C-412E-B0C3-742238C48F47}" type="slidenum">
              <a:rPr lang="el-GR" smtClean="0"/>
              <a:t>‹#›</a:t>
            </a:fld>
            <a:endParaRPr lang="el-GR"/>
          </a:p>
        </p:txBody>
      </p:sp>
    </p:spTree>
    <p:extLst>
      <p:ext uri="{BB962C8B-B14F-4D97-AF65-F5344CB8AC3E}">
        <p14:creationId xmlns:p14="http://schemas.microsoft.com/office/powerpoint/2010/main" val="2994640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47FE35-8E7A-7A46-8FFC-4A6679616490}"/>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C3E4D0B-6BBD-956C-DDAA-0DC2F85D61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0A077E0A-C0BD-F802-6D76-3B7811603491}"/>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F943B085-CA18-F6E5-4D33-2449FA3FA2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EB349430-9244-C5AF-2B3B-C997A1E0F9E8}"/>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4766DC76-1BBF-20DA-F8C1-AE57FC2E9A61}"/>
              </a:ext>
            </a:extLst>
          </p:cNvPr>
          <p:cNvSpPr>
            <a:spLocks noGrp="1"/>
          </p:cNvSpPr>
          <p:nvPr>
            <p:ph type="dt" sz="half" idx="10"/>
          </p:nvPr>
        </p:nvSpPr>
        <p:spPr/>
        <p:txBody>
          <a:bodyPr/>
          <a:lstStyle/>
          <a:p>
            <a:fld id="{43F88AA7-14FE-4B9D-A98D-5DB338C1DB82}" type="datetimeFigureOut">
              <a:rPr lang="el-GR" smtClean="0"/>
              <a:t>27/5/2025</a:t>
            </a:fld>
            <a:endParaRPr lang="el-GR"/>
          </a:p>
        </p:txBody>
      </p:sp>
      <p:sp>
        <p:nvSpPr>
          <p:cNvPr id="8" name="Θέση υποσέλιδου 7">
            <a:extLst>
              <a:ext uri="{FF2B5EF4-FFF2-40B4-BE49-F238E27FC236}">
                <a16:creationId xmlns:a16="http://schemas.microsoft.com/office/drawing/2014/main" id="{65EA487E-C2E2-7942-E42E-69427FA33ADF}"/>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B667ECC0-FD66-B92F-95D6-C390C7E8AE36}"/>
              </a:ext>
            </a:extLst>
          </p:cNvPr>
          <p:cNvSpPr>
            <a:spLocks noGrp="1"/>
          </p:cNvSpPr>
          <p:nvPr>
            <p:ph type="sldNum" sz="quarter" idx="12"/>
          </p:nvPr>
        </p:nvSpPr>
        <p:spPr/>
        <p:txBody>
          <a:bodyPr/>
          <a:lstStyle/>
          <a:p>
            <a:fld id="{39BD74F4-C29C-412E-B0C3-742238C48F47}" type="slidenum">
              <a:rPr lang="el-GR" smtClean="0"/>
              <a:t>‹#›</a:t>
            </a:fld>
            <a:endParaRPr lang="el-GR"/>
          </a:p>
        </p:txBody>
      </p:sp>
    </p:spTree>
    <p:extLst>
      <p:ext uri="{BB962C8B-B14F-4D97-AF65-F5344CB8AC3E}">
        <p14:creationId xmlns:p14="http://schemas.microsoft.com/office/powerpoint/2010/main" val="1631915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B41C92-50E5-B971-24E9-2AAEF33285A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FAEBC74C-FD20-B77D-7231-0CBA3D35DC94}"/>
              </a:ext>
            </a:extLst>
          </p:cNvPr>
          <p:cNvSpPr>
            <a:spLocks noGrp="1"/>
          </p:cNvSpPr>
          <p:nvPr>
            <p:ph type="dt" sz="half" idx="10"/>
          </p:nvPr>
        </p:nvSpPr>
        <p:spPr/>
        <p:txBody>
          <a:bodyPr/>
          <a:lstStyle/>
          <a:p>
            <a:fld id="{43F88AA7-14FE-4B9D-A98D-5DB338C1DB82}" type="datetimeFigureOut">
              <a:rPr lang="el-GR" smtClean="0"/>
              <a:t>27/5/2025</a:t>
            </a:fld>
            <a:endParaRPr lang="el-GR"/>
          </a:p>
        </p:txBody>
      </p:sp>
      <p:sp>
        <p:nvSpPr>
          <p:cNvPr id="4" name="Θέση υποσέλιδου 3">
            <a:extLst>
              <a:ext uri="{FF2B5EF4-FFF2-40B4-BE49-F238E27FC236}">
                <a16:creationId xmlns:a16="http://schemas.microsoft.com/office/drawing/2014/main" id="{CAA6D45C-A11A-45DF-1EB2-1F1E4105F61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4FF37849-57AB-5B06-1B61-0EA0487DA1DB}"/>
              </a:ext>
            </a:extLst>
          </p:cNvPr>
          <p:cNvSpPr>
            <a:spLocks noGrp="1"/>
          </p:cNvSpPr>
          <p:nvPr>
            <p:ph type="sldNum" sz="quarter" idx="12"/>
          </p:nvPr>
        </p:nvSpPr>
        <p:spPr/>
        <p:txBody>
          <a:bodyPr/>
          <a:lstStyle/>
          <a:p>
            <a:fld id="{39BD74F4-C29C-412E-B0C3-742238C48F47}" type="slidenum">
              <a:rPr lang="el-GR" smtClean="0"/>
              <a:t>‹#›</a:t>
            </a:fld>
            <a:endParaRPr lang="el-GR"/>
          </a:p>
        </p:txBody>
      </p:sp>
    </p:spTree>
    <p:extLst>
      <p:ext uri="{BB962C8B-B14F-4D97-AF65-F5344CB8AC3E}">
        <p14:creationId xmlns:p14="http://schemas.microsoft.com/office/powerpoint/2010/main" val="3496733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D7FEEC7A-AEB7-A994-A000-F5DC356A527E}"/>
              </a:ext>
            </a:extLst>
          </p:cNvPr>
          <p:cNvSpPr>
            <a:spLocks noGrp="1"/>
          </p:cNvSpPr>
          <p:nvPr>
            <p:ph type="dt" sz="half" idx="10"/>
          </p:nvPr>
        </p:nvSpPr>
        <p:spPr/>
        <p:txBody>
          <a:bodyPr/>
          <a:lstStyle/>
          <a:p>
            <a:fld id="{43F88AA7-14FE-4B9D-A98D-5DB338C1DB82}" type="datetimeFigureOut">
              <a:rPr lang="el-GR" smtClean="0"/>
              <a:t>27/5/2025</a:t>
            </a:fld>
            <a:endParaRPr lang="el-GR"/>
          </a:p>
        </p:txBody>
      </p:sp>
      <p:sp>
        <p:nvSpPr>
          <p:cNvPr id="3" name="Θέση υποσέλιδου 2">
            <a:extLst>
              <a:ext uri="{FF2B5EF4-FFF2-40B4-BE49-F238E27FC236}">
                <a16:creationId xmlns:a16="http://schemas.microsoft.com/office/drawing/2014/main" id="{98B19AE9-A15E-3D38-915B-5545BE2F9203}"/>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89EDBF3C-26A6-C098-8A58-E6A170166900}"/>
              </a:ext>
            </a:extLst>
          </p:cNvPr>
          <p:cNvSpPr>
            <a:spLocks noGrp="1"/>
          </p:cNvSpPr>
          <p:nvPr>
            <p:ph type="sldNum" sz="quarter" idx="12"/>
          </p:nvPr>
        </p:nvSpPr>
        <p:spPr/>
        <p:txBody>
          <a:bodyPr/>
          <a:lstStyle/>
          <a:p>
            <a:fld id="{39BD74F4-C29C-412E-B0C3-742238C48F47}" type="slidenum">
              <a:rPr lang="el-GR" smtClean="0"/>
              <a:t>‹#›</a:t>
            </a:fld>
            <a:endParaRPr lang="el-GR"/>
          </a:p>
        </p:txBody>
      </p:sp>
    </p:spTree>
    <p:extLst>
      <p:ext uri="{BB962C8B-B14F-4D97-AF65-F5344CB8AC3E}">
        <p14:creationId xmlns:p14="http://schemas.microsoft.com/office/powerpoint/2010/main" val="241404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ADDCF3-7D78-FF3F-7BFD-FF305AD3C83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829C694-D64B-8102-3317-4F16F736DC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11B5998D-837A-39E6-97A2-158BCB28FD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F9921AF-6893-5010-E73E-8956C7FAC733}"/>
              </a:ext>
            </a:extLst>
          </p:cNvPr>
          <p:cNvSpPr>
            <a:spLocks noGrp="1"/>
          </p:cNvSpPr>
          <p:nvPr>
            <p:ph type="dt" sz="half" idx="10"/>
          </p:nvPr>
        </p:nvSpPr>
        <p:spPr/>
        <p:txBody>
          <a:bodyPr/>
          <a:lstStyle/>
          <a:p>
            <a:fld id="{43F88AA7-14FE-4B9D-A98D-5DB338C1DB82}" type="datetimeFigureOut">
              <a:rPr lang="el-GR" smtClean="0"/>
              <a:t>27/5/2025</a:t>
            </a:fld>
            <a:endParaRPr lang="el-GR"/>
          </a:p>
        </p:txBody>
      </p:sp>
      <p:sp>
        <p:nvSpPr>
          <p:cNvPr id="6" name="Θέση υποσέλιδου 5">
            <a:extLst>
              <a:ext uri="{FF2B5EF4-FFF2-40B4-BE49-F238E27FC236}">
                <a16:creationId xmlns:a16="http://schemas.microsoft.com/office/drawing/2014/main" id="{55326A81-3B37-B276-A4B6-8A324D0FB9B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AA2DB6F-B28F-C9E4-3910-F1B18C535893}"/>
              </a:ext>
            </a:extLst>
          </p:cNvPr>
          <p:cNvSpPr>
            <a:spLocks noGrp="1"/>
          </p:cNvSpPr>
          <p:nvPr>
            <p:ph type="sldNum" sz="quarter" idx="12"/>
          </p:nvPr>
        </p:nvSpPr>
        <p:spPr/>
        <p:txBody>
          <a:bodyPr/>
          <a:lstStyle/>
          <a:p>
            <a:fld id="{39BD74F4-C29C-412E-B0C3-742238C48F47}" type="slidenum">
              <a:rPr lang="el-GR" smtClean="0"/>
              <a:t>‹#›</a:t>
            </a:fld>
            <a:endParaRPr lang="el-GR"/>
          </a:p>
        </p:txBody>
      </p:sp>
    </p:spTree>
    <p:extLst>
      <p:ext uri="{BB962C8B-B14F-4D97-AF65-F5344CB8AC3E}">
        <p14:creationId xmlns:p14="http://schemas.microsoft.com/office/powerpoint/2010/main" val="4212566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98B8C3-34EF-CEEE-E807-85A48818CC3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A5E42793-66DB-8466-3D9B-76A2B71FE5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A79E250D-DE55-A923-5C56-8DAC30234A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821058E-47FC-EE6C-C821-CC801A3FE7D2}"/>
              </a:ext>
            </a:extLst>
          </p:cNvPr>
          <p:cNvSpPr>
            <a:spLocks noGrp="1"/>
          </p:cNvSpPr>
          <p:nvPr>
            <p:ph type="dt" sz="half" idx="10"/>
          </p:nvPr>
        </p:nvSpPr>
        <p:spPr/>
        <p:txBody>
          <a:bodyPr/>
          <a:lstStyle/>
          <a:p>
            <a:fld id="{43F88AA7-14FE-4B9D-A98D-5DB338C1DB82}" type="datetimeFigureOut">
              <a:rPr lang="el-GR" smtClean="0"/>
              <a:t>27/5/2025</a:t>
            </a:fld>
            <a:endParaRPr lang="el-GR"/>
          </a:p>
        </p:txBody>
      </p:sp>
      <p:sp>
        <p:nvSpPr>
          <p:cNvPr id="6" name="Θέση υποσέλιδου 5">
            <a:extLst>
              <a:ext uri="{FF2B5EF4-FFF2-40B4-BE49-F238E27FC236}">
                <a16:creationId xmlns:a16="http://schemas.microsoft.com/office/drawing/2014/main" id="{15BDCF3A-CEEF-BAAE-77D7-B63A54F2F31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41F0167-09C7-8BFF-CE9F-FBCB65DAA8B2}"/>
              </a:ext>
            </a:extLst>
          </p:cNvPr>
          <p:cNvSpPr>
            <a:spLocks noGrp="1"/>
          </p:cNvSpPr>
          <p:nvPr>
            <p:ph type="sldNum" sz="quarter" idx="12"/>
          </p:nvPr>
        </p:nvSpPr>
        <p:spPr/>
        <p:txBody>
          <a:bodyPr/>
          <a:lstStyle/>
          <a:p>
            <a:fld id="{39BD74F4-C29C-412E-B0C3-742238C48F47}" type="slidenum">
              <a:rPr lang="el-GR" smtClean="0"/>
              <a:t>‹#›</a:t>
            </a:fld>
            <a:endParaRPr lang="el-GR"/>
          </a:p>
        </p:txBody>
      </p:sp>
    </p:spTree>
    <p:extLst>
      <p:ext uri="{BB962C8B-B14F-4D97-AF65-F5344CB8AC3E}">
        <p14:creationId xmlns:p14="http://schemas.microsoft.com/office/powerpoint/2010/main" val="3963015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5E1BE62A-1259-572D-D59F-B4E8969536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5D73866-316E-1BF0-A434-23CD72E565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631671F-7EC0-8B05-0FB7-6902E14333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3F88AA7-14FE-4B9D-A98D-5DB338C1DB82}" type="datetimeFigureOut">
              <a:rPr lang="el-GR" smtClean="0"/>
              <a:t>27/5/2025</a:t>
            </a:fld>
            <a:endParaRPr lang="el-GR"/>
          </a:p>
        </p:txBody>
      </p:sp>
      <p:sp>
        <p:nvSpPr>
          <p:cNvPr id="5" name="Θέση υποσέλιδου 4">
            <a:extLst>
              <a:ext uri="{FF2B5EF4-FFF2-40B4-BE49-F238E27FC236}">
                <a16:creationId xmlns:a16="http://schemas.microsoft.com/office/drawing/2014/main" id="{F767C5DA-67F5-576D-BA79-D44F03557B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D2EB964-F250-4C4D-FE1B-BBBC73D646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9BD74F4-C29C-412E-B0C3-742238C48F47}" type="slidenum">
              <a:rPr lang="el-GR" smtClean="0"/>
              <a:t>‹#›</a:t>
            </a:fld>
            <a:endParaRPr lang="el-GR"/>
          </a:p>
        </p:txBody>
      </p:sp>
    </p:spTree>
    <p:extLst>
      <p:ext uri="{BB962C8B-B14F-4D97-AF65-F5344CB8AC3E}">
        <p14:creationId xmlns:p14="http://schemas.microsoft.com/office/powerpoint/2010/main" val="26900851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7442B3-35EE-21D2-2CAC-A1CA2D523981}"/>
              </a:ext>
            </a:extLst>
          </p:cNvPr>
          <p:cNvSpPr>
            <a:spLocks noGrp="1"/>
          </p:cNvSpPr>
          <p:nvPr>
            <p:ph type="ctrTitle"/>
          </p:nvPr>
        </p:nvSpPr>
        <p:spPr>
          <a:xfrm>
            <a:off x="0" y="0"/>
            <a:ext cx="12192000" cy="4465927"/>
          </a:xfrm>
        </p:spPr>
        <p:txBody>
          <a:bodyPr>
            <a:normAutofit/>
          </a:bodyPr>
          <a:lstStyle/>
          <a:p>
            <a:r>
              <a:rPr lang="el-GR" sz="3600" b="1" dirty="0"/>
              <a:t>ΒΙΟΗΘΙΚΗ</a:t>
            </a:r>
            <a:br>
              <a:rPr lang="el-GR" sz="3600" b="1" dirty="0"/>
            </a:br>
            <a:r>
              <a:rPr lang="el-GR" sz="3600" b="1" dirty="0"/>
              <a:t>ΕΝΟΤΗΤΑ 14</a:t>
            </a:r>
            <a:r>
              <a:rPr lang="el-GR" sz="3600" b="1" baseline="30000" dirty="0"/>
              <a:t>Η</a:t>
            </a:r>
            <a:br>
              <a:rPr lang="el-GR" sz="3600" b="1" baseline="30000" dirty="0"/>
            </a:br>
            <a:r>
              <a:rPr lang="el-GR" sz="3600" b="1" dirty="0"/>
              <a:t>ΟΡΘΟΔΟΞΗ  ΘΕΩΡΗΣΗ ΤΩΝ ΕΠΙΜΕΡΟΥΣ ΕΦΑΡΜΟΓΩΝ </a:t>
            </a:r>
            <a:br>
              <a:rPr lang="el-GR" sz="3600" b="1" dirty="0"/>
            </a:br>
            <a:r>
              <a:rPr lang="el-GR" sz="3600" b="1" dirty="0"/>
              <a:t>ΤΗΣ ΓΕΝΕΤΙΚΗΣ ΤΕΧΝΟΛΟΓΙΑΣ</a:t>
            </a:r>
            <a:br>
              <a:rPr lang="el-GR" sz="3600" b="1" dirty="0"/>
            </a:br>
            <a:r>
              <a:rPr lang="el-GR" sz="3600" b="1" dirty="0"/>
              <a:t>ΜΕΡΟΣ Β΄ </a:t>
            </a:r>
            <a:br>
              <a:rPr lang="el-GR" sz="3600" b="1" dirty="0"/>
            </a:br>
            <a:br>
              <a:rPr lang="el-GR" sz="3600" b="1" dirty="0"/>
            </a:br>
            <a:r>
              <a:rPr lang="el-GR" sz="3200" b="1" dirty="0">
                <a:solidFill>
                  <a:srgbClr val="FF0000"/>
                </a:solidFill>
              </a:rPr>
              <a:t>Από το βιβλίο του κ. Νικολάου </a:t>
            </a:r>
            <a:r>
              <a:rPr lang="el-GR" sz="3200" b="1" dirty="0" err="1">
                <a:solidFill>
                  <a:srgbClr val="FF0000"/>
                </a:solidFill>
              </a:rPr>
              <a:t>Κόιου</a:t>
            </a:r>
            <a:r>
              <a:rPr lang="el-GR" sz="3200" b="1" dirty="0">
                <a:solidFill>
                  <a:srgbClr val="FF0000"/>
                </a:solidFill>
              </a:rPr>
              <a:t>, Ηθική θεώρηση των τεχνικών παρεμβάσεων στο ανθρώπινο </a:t>
            </a:r>
            <a:r>
              <a:rPr lang="el-GR" sz="3200" b="1" dirty="0" err="1">
                <a:solidFill>
                  <a:srgbClr val="FF0000"/>
                </a:solidFill>
              </a:rPr>
              <a:t>γονιδίωμα</a:t>
            </a:r>
            <a:r>
              <a:rPr lang="el-GR" sz="3200" b="1" dirty="0">
                <a:solidFill>
                  <a:srgbClr val="FF0000"/>
                </a:solidFill>
              </a:rPr>
              <a:t>, Εκδόσεις Σταμούλη Α.Ε., Αθήνα 2003, </a:t>
            </a:r>
            <a:r>
              <a:rPr lang="el-GR" sz="3200" b="1" dirty="0" err="1">
                <a:solidFill>
                  <a:srgbClr val="FF0000"/>
                </a:solidFill>
              </a:rPr>
              <a:t>σσ</a:t>
            </a:r>
            <a:r>
              <a:rPr lang="el-GR" sz="3200" b="1" dirty="0">
                <a:solidFill>
                  <a:srgbClr val="FF0000"/>
                </a:solidFill>
              </a:rPr>
              <a:t>.  311-334</a:t>
            </a:r>
            <a:endParaRPr lang="el-GR" sz="3200" dirty="0"/>
          </a:p>
        </p:txBody>
      </p:sp>
      <p:sp>
        <p:nvSpPr>
          <p:cNvPr id="3" name="Υπότιτλος 2">
            <a:extLst>
              <a:ext uri="{FF2B5EF4-FFF2-40B4-BE49-F238E27FC236}">
                <a16:creationId xmlns:a16="http://schemas.microsoft.com/office/drawing/2014/main" id="{ACE81A78-35F8-2853-560E-43AC4F6FCB80}"/>
              </a:ext>
            </a:extLst>
          </p:cNvPr>
          <p:cNvSpPr>
            <a:spLocks noGrp="1"/>
          </p:cNvSpPr>
          <p:nvPr>
            <p:ph type="subTitle" idx="1"/>
          </p:nvPr>
        </p:nvSpPr>
        <p:spPr>
          <a:xfrm>
            <a:off x="1524000" y="4807384"/>
            <a:ext cx="9144000" cy="2050616"/>
          </a:xfrm>
        </p:spPr>
        <p:txBody>
          <a:bodyPr>
            <a:normAutofit fontScale="92500" lnSpcReduction="10000"/>
          </a:bodyPr>
          <a:lstStyle/>
          <a:p>
            <a:endParaRPr lang="el-GR" dirty="0"/>
          </a:p>
          <a:p>
            <a:r>
              <a:rPr lang="el-GR" dirty="0"/>
              <a:t>ΔΙΔΑΣΚΟΥΣΑ: ΜΑΡΙΑ ΚΑΡΑΜΠΕΛΙΑ </a:t>
            </a:r>
          </a:p>
          <a:p>
            <a:r>
              <a:rPr lang="el-GR" dirty="0"/>
              <a:t>ΕΞΑΜΗΝΟ: Η΄ </a:t>
            </a:r>
          </a:p>
          <a:p>
            <a:r>
              <a:rPr lang="el-GR" dirty="0"/>
              <a:t>ΙΕΡΑΤΙΚΩΝ ΣΠΟΥΔΩΝ</a:t>
            </a:r>
          </a:p>
          <a:p>
            <a:r>
              <a:rPr lang="el-GR" dirty="0"/>
              <a:t>ΑΕΑΑ</a:t>
            </a:r>
          </a:p>
        </p:txBody>
      </p:sp>
    </p:spTree>
    <p:extLst>
      <p:ext uri="{BB962C8B-B14F-4D97-AF65-F5344CB8AC3E}">
        <p14:creationId xmlns:p14="http://schemas.microsoft.com/office/powerpoint/2010/main" val="19014495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14587" y="0"/>
            <a:ext cx="10515600" cy="1325563"/>
          </a:xfrm>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90151" y="1325564"/>
            <a:ext cx="11964473" cy="5532436"/>
          </a:xfrm>
        </p:spPr>
        <p:txBody>
          <a:bodyPr>
            <a:normAutofit lnSpcReduction="10000"/>
          </a:bodyPr>
          <a:lstStyle/>
          <a:p>
            <a:r>
              <a:rPr lang="el-GR" dirty="0"/>
              <a:t>Η άποψη εκείνων που κάνουν λόγο για την </a:t>
            </a:r>
            <a:r>
              <a:rPr lang="el-GR" b="1" dirty="0"/>
              <a:t>παραβίαση των δικαιωμάτων των εμβρύων</a:t>
            </a:r>
            <a:r>
              <a:rPr lang="el-GR" dirty="0"/>
              <a:t> καθώς και τη </a:t>
            </a:r>
            <a:r>
              <a:rPr lang="el-GR" b="1" dirty="0"/>
              <a:t>μηχανοποίηση των διαδικασιών της ζωής</a:t>
            </a:r>
            <a:r>
              <a:rPr lang="el-GR" dirty="0"/>
              <a:t>, μπορεί να βρει πολλά κοινά σημεία με τις θέσεις της ορθόδοξης ηθικής.</a:t>
            </a:r>
          </a:p>
          <a:p>
            <a:r>
              <a:rPr lang="el-GR" dirty="0"/>
              <a:t>Η ορθόδοξη ηθική θεωρώντας τον άνθρωπο πρόσωπο, του αναγνωρίζει ως κύριο χαρακτηριστικό την ελευθερία. Κάτω από αυτό το πρίσμα η αλλαγή της γενετικής σύστασης του εμβρύου, το οποίο δεν έχει τη δυνατότητα ούτε να αντισταθεί ούτε να εκφράσει την άποψή του θεωρείται απαράδεκτη. </a:t>
            </a:r>
          </a:p>
          <a:p>
            <a:r>
              <a:rPr lang="el-GR" dirty="0"/>
              <a:t>Διαφορετική θεώρηση μπορεί να υπάρξει μόνο στην περίπτωση που πρόκειται για </a:t>
            </a:r>
            <a:r>
              <a:rPr lang="el-GR" u="sng" dirty="0"/>
              <a:t>σοβαρές ασθένειες</a:t>
            </a:r>
            <a:r>
              <a:rPr lang="el-GR" dirty="0"/>
              <a:t>, οι οποίες θα οδηγήσουν σε μεγάλα προβλήματα υγείας ή ακόμη και στον θάνατο. Και αυτό γιατί είναι σίγουρο πως κανείς δεν θα ήθελε να γεννηθεί με μια ανίατη νόσο. Συνεπώς όταν πρόκειται για καθαρά </a:t>
            </a:r>
            <a:r>
              <a:rPr lang="el-GR" u="sng" dirty="0"/>
              <a:t>θεραπευτικό σκοπό</a:t>
            </a:r>
            <a:r>
              <a:rPr lang="el-GR" dirty="0"/>
              <a:t>, όπως η θεραπεία μιας ανίατης ασθένειας, το επιχείρημα για την υπεράσπιση των δικαιωμάτων του εμβρύου ίσως πρέπει να υποχωρεί.</a:t>
            </a:r>
          </a:p>
        </p:txBody>
      </p:sp>
    </p:spTree>
    <p:extLst>
      <p:ext uri="{BB962C8B-B14F-4D97-AF65-F5344CB8AC3E}">
        <p14:creationId xmlns:p14="http://schemas.microsoft.com/office/powerpoint/2010/main" val="611285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03909"/>
            <a:ext cx="10515600" cy="1586779"/>
          </a:xfrm>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206061" y="1825624"/>
            <a:ext cx="11552349" cy="4781237"/>
          </a:xfrm>
        </p:spPr>
        <p:txBody>
          <a:bodyPr>
            <a:normAutofit/>
          </a:bodyPr>
          <a:lstStyle/>
          <a:p>
            <a:r>
              <a:rPr lang="el-GR" dirty="0"/>
              <a:t>Το επιχείρημα για τη μηχανοποίηση των διαδικασιών της ζωής, μπορεί να θεωρηθεί κάτω από την ίδια οπτική γωνία. </a:t>
            </a:r>
          </a:p>
          <a:p>
            <a:r>
              <a:rPr lang="el-GR" dirty="0"/>
              <a:t>Πολλές φορές πνευματικοί οδηγοί από την πλευρά της Ορθόδοξης Εκκλησίας ανέχονται την προσφυγή στην ομόλογη  υποβοηθούμενη αναπαραγωγή, προκειμένου να αποκτήσει παιδί ένα άτεκνο ζεύγος. </a:t>
            </a:r>
          </a:p>
          <a:p>
            <a:r>
              <a:rPr lang="el-GR" dirty="0"/>
              <a:t>Αυτή </a:t>
            </a:r>
            <a:r>
              <a:rPr lang="el-GR" u="sng" dirty="0"/>
              <a:t>η κατ’ οικονομία παραχώρηση</a:t>
            </a:r>
            <a:r>
              <a:rPr lang="el-GR" dirty="0"/>
              <a:t>, δηλαδή της ανοχής της μηχανιστικής αντιμετώπισης των διαδικασιών της ζωής, ισχύει για ένα παραπάνω λόγο κατά τη θεραπεία των γενετικών κυττάρων. Ο λόγος είναι </a:t>
            </a:r>
            <a:r>
              <a:rPr lang="el-GR" u="sng" dirty="0"/>
              <a:t>η πρόληψη </a:t>
            </a:r>
            <a:r>
              <a:rPr lang="el-GR" dirty="0"/>
              <a:t>και η </a:t>
            </a:r>
            <a:r>
              <a:rPr lang="el-GR" u="sng" dirty="0"/>
              <a:t>θεραπεία ενός ασθενούς εμβρύου </a:t>
            </a:r>
            <a:r>
              <a:rPr lang="el-GR" dirty="0"/>
              <a:t>και </a:t>
            </a:r>
            <a:r>
              <a:rPr lang="el-GR" u="sng" dirty="0"/>
              <a:t>η αποφυγή της άμβλωσης</a:t>
            </a:r>
            <a:r>
              <a:rPr lang="el-GR" dirty="0"/>
              <a:t>, η οποία πιθανόν θα ακολουθούσε στην αντίθετη περίπτωση.</a:t>
            </a:r>
          </a:p>
        </p:txBody>
      </p:sp>
    </p:spTree>
    <p:extLst>
      <p:ext uri="{BB962C8B-B14F-4D97-AF65-F5344CB8AC3E}">
        <p14:creationId xmlns:p14="http://schemas.microsoft.com/office/powerpoint/2010/main" val="3992680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553791" y="1825625"/>
            <a:ext cx="11165983" cy="4351338"/>
          </a:xfrm>
        </p:spPr>
        <p:txBody>
          <a:bodyPr>
            <a:normAutofit/>
          </a:bodyPr>
          <a:lstStyle/>
          <a:p>
            <a:r>
              <a:rPr lang="el-GR" dirty="0"/>
              <a:t>Η γενετική τεχνολογία, εκτός από τις θεραπευτικές προοπτικές και τα ηθικά ερωτήματα που δημιουργεί, ανοίγει νέους ορίζοντες στην κατανόηση του κόσμου αλλά και του ίδιου του ανθρώπου. Ο συνδυασμός της Ιερής Παράδοσης και της σύγχρονης επιστημονικής έρευνας μπορεί να αποβεί πολύ χρήσιμος για τη θεώρηση των βιοηθικών ζητημάτων. </a:t>
            </a:r>
          </a:p>
          <a:p>
            <a:r>
              <a:rPr lang="el-GR" dirty="0"/>
              <a:t>Η μελέτη της γονιδιακής θεραπείας στα γενετικά κύτταρα αποκαλύπτει μια άλλη πλευρά της </a:t>
            </a:r>
            <a:r>
              <a:rPr lang="el-GR" u="sng" dirty="0"/>
              <a:t>αξίας της εμβρυικής ζωής</a:t>
            </a:r>
            <a:r>
              <a:rPr lang="el-GR" dirty="0"/>
              <a:t>. Τα ευεργετικά αποτελέσματα της θεραπείας αυτής αφορούν όχι μόνο τα ασθενή έμβρυα αλλά και τους απογόνους τους.</a:t>
            </a:r>
          </a:p>
        </p:txBody>
      </p:sp>
    </p:spTree>
    <p:extLst>
      <p:ext uri="{BB962C8B-B14F-4D97-AF65-F5344CB8AC3E}">
        <p14:creationId xmlns:p14="http://schemas.microsoft.com/office/powerpoint/2010/main" val="27907239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435735" y="2154036"/>
            <a:ext cx="11320529" cy="4703964"/>
          </a:xfrm>
        </p:spPr>
        <p:txBody>
          <a:bodyPr/>
          <a:lstStyle/>
          <a:p>
            <a:r>
              <a:rPr lang="el-GR" dirty="0"/>
              <a:t>Συνεπώς, κατά τη θεραπεία των γενετικών κυττάρων </a:t>
            </a:r>
            <a:r>
              <a:rPr lang="el-GR" b="1" dirty="0"/>
              <a:t>ο ζυγώτης αντιμετωπίζεται ως κοινωνικό πρόσωπο</a:t>
            </a:r>
            <a:r>
              <a:rPr lang="el-GR" dirty="0"/>
              <a:t>. Από τις παρεμβάσεις θα εξαρτηθεί η πορεία της υγείας ολόκληρης της γενιάς του και κατά συνέπεια ενός μέρους όλης της ανθρωπότητας. </a:t>
            </a:r>
          </a:p>
          <a:p>
            <a:r>
              <a:rPr lang="el-GR" dirty="0"/>
              <a:t>Αυτό σημαίνει ότι </a:t>
            </a:r>
            <a:r>
              <a:rPr lang="el-GR" u="sng" dirty="0"/>
              <a:t>το έμβρυο στην κατάσταση του ζυγώτη </a:t>
            </a:r>
            <a:r>
              <a:rPr lang="el-GR" dirty="0"/>
              <a:t>δεν κρίνεται από τη βιοηθική και την επιστημονική έρευνα με βάση αυτό που είναι εκείνη τη στιγμή, αλλά με βάση </a:t>
            </a:r>
            <a:r>
              <a:rPr lang="el-GR" u="sng" dirty="0"/>
              <a:t>τη μετέπειτα εξέλιξη και πορεία του στο κοινωνικό γίγνεσθαι</a:t>
            </a:r>
            <a:r>
              <a:rPr lang="el-GR" dirty="0"/>
              <a:t>. Η οπτική αυτή έρχεται σε συμφωνία με την ορθόδοξη άποψη, η οποία βλέπει τον άνθρωπο μέσα στην προοπτική της αιώνιας ζωής και της τελείωσης.</a:t>
            </a:r>
          </a:p>
          <a:p>
            <a:endParaRPr lang="el-GR" dirty="0"/>
          </a:p>
        </p:txBody>
      </p:sp>
    </p:spTree>
    <p:extLst>
      <p:ext uri="{BB962C8B-B14F-4D97-AF65-F5344CB8AC3E}">
        <p14:creationId xmlns:p14="http://schemas.microsoft.com/office/powerpoint/2010/main" val="21454681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141667" y="1825624"/>
            <a:ext cx="11874321" cy="5032375"/>
          </a:xfrm>
        </p:spPr>
        <p:txBody>
          <a:bodyPr>
            <a:normAutofit lnSpcReduction="10000"/>
          </a:bodyPr>
          <a:lstStyle/>
          <a:p>
            <a:r>
              <a:rPr lang="el-GR" dirty="0"/>
              <a:t>Η </a:t>
            </a:r>
            <a:r>
              <a:rPr lang="el-GR" b="1" dirty="0"/>
              <a:t>γονιδιακή θεραπεία των βελτιωτικών ή τροποποιητικών παρεμβάσεων</a:t>
            </a:r>
            <a:r>
              <a:rPr lang="el-GR" dirty="0"/>
              <a:t> μόνο καταχρηστικά ονομάζεται </a:t>
            </a:r>
            <a:r>
              <a:rPr lang="el-GR" b="1" dirty="0"/>
              <a:t>θεραπεία</a:t>
            </a:r>
            <a:r>
              <a:rPr lang="el-GR" dirty="0"/>
              <a:t>. Στην περίπτωση αυτή οι γονιδιακές παρεμβάσεις ακόμη και αν </a:t>
            </a:r>
            <a:r>
              <a:rPr lang="el-GR" u="sng" dirty="0"/>
              <a:t>συνδέονται με καθαρά ιατρικούς σκοπούς </a:t>
            </a:r>
            <a:r>
              <a:rPr lang="el-GR" dirty="0"/>
              <a:t>δεν έχουν ως στόχο τη θεραπεία κάποιας ασθένειας ή τη διόρθωση μιας δυσλειτουργίας, αλλά τη βελτίωση των φυσικών, διανοητικών, ακόμη και ψυχοηθικών χαρακτηριστικών του ανθρώπου. </a:t>
            </a:r>
          </a:p>
          <a:p>
            <a:r>
              <a:rPr lang="el-GR" dirty="0"/>
              <a:t>Ο ηθικός προβληματισμός για την παρέμβαση αυτή είναι πολυδιάστατος. Οι βιοηθικολόγοι προσπαθούν να ορίσουν </a:t>
            </a:r>
            <a:r>
              <a:rPr lang="el-GR" u="sng" dirty="0"/>
              <a:t>μέχρι ποιο σημείο επιτρέπονται ή από ποιο σημείο και πέρα απαγορεύονται οι βελτιωτικές παρεμβάσεις</a:t>
            </a:r>
            <a:r>
              <a:rPr lang="el-GR" dirty="0"/>
              <a:t>. </a:t>
            </a:r>
          </a:p>
          <a:p>
            <a:r>
              <a:rPr lang="el-GR" dirty="0"/>
              <a:t>Για την ορθόδοξη βιοηθική οι εφαρμογές της βιοτεχνολογίας μπορούν να γίνουν αποδεκτές μόνο κάτω από ορισμένες προϋποθέσεις. Η βασική προϋπόθεση είναι </a:t>
            </a:r>
            <a:r>
              <a:rPr lang="el-GR" b="1" dirty="0"/>
              <a:t>να υπάρχει σοβαρή ασθένεια</a:t>
            </a:r>
            <a:r>
              <a:rPr lang="el-GR" dirty="0"/>
              <a:t>, ώστε ο στόχος της παρέμβασης να είναι καθαρά θεραπευτικός.</a:t>
            </a:r>
          </a:p>
        </p:txBody>
      </p:sp>
    </p:spTree>
    <p:extLst>
      <p:ext uri="{BB962C8B-B14F-4D97-AF65-F5344CB8AC3E}">
        <p14:creationId xmlns:p14="http://schemas.microsoft.com/office/powerpoint/2010/main" val="2997479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744682" y="2506662"/>
            <a:ext cx="10515600" cy="4351338"/>
          </a:xfrm>
        </p:spPr>
        <p:txBody>
          <a:bodyPr/>
          <a:lstStyle/>
          <a:p>
            <a:r>
              <a:rPr lang="el-GR" dirty="0"/>
              <a:t>Βέβαια, υφίσταται ιδιαίτερη δυσχέρεια στον καθορισμό των εννοιών «ασθένεια» και «θεραπεία». Τα όρια μεταξύ θεραπευτικής και βελτιωτικής θεραπείας είναι δυσδιάκριτα. </a:t>
            </a:r>
          </a:p>
          <a:p>
            <a:r>
              <a:rPr lang="el-GR" dirty="0"/>
              <a:t>Η αντίληψη περί υγείας διαφέρει ανάμεσα στους επιστήμονες, τις κοινωνίες και τα άτομα. Ο Παγκόσμιος Οργανισμός Υγείας (</a:t>
            </a:r>
            <a:r>
              <a:rPr lang="en-US" dirty="0"/>
              <a:t>W</a:t>
            </a:r>
            <a:r>
              <a:rPr lang="el-GR" dirty="0"/>
              <a:t>.</a:t>
            </a:r>
            <a:r>
              <a:rPr lang="en-US" dirty="0"/>
              <a:t>H</a:t>
            </a:r>
            <a:r>
              <a:rPr lang="el-GR" dirty="0"/>
              <a:t>.</a:t>
            </a:r>
            <a:r>
              <a:rPr lang="en-US" dirty="0"/>
              <a:t>O</a:t>
            </a:r>
            <a:r>
              <a:rPr lang="el-GR" dirty="0"/>
              <a:t>.) ορίζει την υγεία ως «</a:t>
            </a:r>
            <a:r>
              <a:rPr lang="el-GR" i="1" dirty="0"/>
              <a:t>κατάσταση πλήρους φυσικής, διανοητικής και κοινωνικής ευεξίας</a:t>
            </a:r>
            <a:r>
              <a:rPr lang="el-GR" dirty="0"/>
              <a:t>», αφήνει πολλά περιθώρια για παρερμηνείες. </a:t>
            </a:r>
          </a:p>
        </p:txBody>
      </p:sp>
    </p:spTree>
    <p:extLst>
      <p:ext uri="{BB962C8B-B14F-4D97-AF65-F5344CB8AC3E}">
        <p14:creationId xmlns:p14="http://schemas.microsoft.com/office/powerpoint/2010/main" val="12883763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339143" y="2115400"/>
            <a:ext cx="11513713" cy="4742600"/>
          </a:xfrm>
        </p:spPr>
        <p:txBody>
          <a:bodyPr>
            <a:normAutofit fontScale="92500"/>
          </a:bodyPr>
          <a:lstStyle/>
          <a:p>
            <a:r>
              <a:rPr lang="el-GR" dirty="0"/>
              <a:t>Για τους Πατέρες της Εκκλησίας η ασθένεια του σώματος και της ψυχής είναι αποτέλεσμα της πτώσης και της απομάκρυνσης του ανθρώπου από τον Θεό. Χαρακτηριστικά της ασθένειας είναι ο πόνος, η φθορά και ο θάνατος. </a:t>
            </a:r>
          </a:p>
          <a:p>
            <a:r>
              <a:rPr lang="el-GR" dirty="0"/>
              <a:t>Η στάση του Χριστού και των αγίων απέναντι στη θεραπεία των ασθενειών μπορεί να αποβεί διαφωτιστική. </a:t>
            </a:r>
            <a:r>
              <a:rPr lang="el-GR" b="1" dirty="0"/>
              <a:t>Οι θεραπείες και τα θαύματα έγιναν σε βαριά ασθενείς</a:t>
            </a:r>
            <a:r>
              <a:rPr lang="el-GR" dirty="0"/>
              <a:t>, οι οποίοι μόλις και μετά βίας κρατιόντουσαν στη ζωή. Πουθενά δεν υπάρχει βελτίωση κάποιας εξωτερικής εμφάνισης.  </a:t>
            </a:r>
          </a:p>
          <a:p>
            <a:r>
              <a:rPr lang="el-GR" dirty="0"/>
              <a:t>Η Εκκλησία αν και δέεται υπέρ των σωματικών αναγκών, προτρέπει «</a:t>
            </a:r>
            <a:r>
              <a:rPr lang="el-GR" i="1" dirty="0" err="1"/>
              <a:t>ἄνω</a:t>
            </a:r>
            <a:r>
              <a:rPr lang="el-GR" i="1" dirty="0"/>
              <a:t> </a:t>
            </a:r>
            <a:r>
              <a:rPr lang="el-GR" i="1" dirty="0" err="1"/>
              <a:t>σχῶμεν</a:t>
            </a:r>
            <a:r>
              <a:rPr lang="el-GR" i="1" dirty="0"/>
              <a:t> </a:t>
            </a:r>
            <a:r>
              <a:rPr lang="el-GR" i="1" dirty="0" err="1"/>
              <a:t>τὰς</a:t>
            </a:r>
            <a:r>
              <a:rPr lang="el-GR" i="1" dirty="0"/>
              <a:t> καρδίας</a:t>
            </a:r>
            <a:r>
              <a:rPr lang="el-GR" dirty="0"/>
              <a:t>». Η ορθόδοξη θεολογία με γνώμονα την πίστη στη μοναδικότητα του προσώπου δεν μπορεί να κάνει αποδεκτές τις «βελτιωτικές» πρακτικές. </a:t>
            </a:r>
          </a:p>
        </p:txBody>
      </p:sp>
    </p:spTree>
    <p:extLst>
      <p:ext uri="{BB962C8B-B14F-4D97-AF65-F5344CB8AC3E}">
        <p14:creationId xmlns:p14="http://schemas.microsoft.com/office/powerpoint/2010/main" val="25307308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244699" y="1825624"/>
            <a:ext cx="11655380" cy="5032375"/>
          </a:xfrm>
        </p:spPr>
        <p:txBody>
          <a:bodyPr>
            <a:normAutofit/>
          </a:bodyPr>
          <a:lstStyle/>
          <a:p>
            <a:r>
              <a:rPr lang="el-GR" u="sng" dirty="0"/>
              <a:t>Η αξία του ανθρώπου </a:t>
            </a:r>
            <a:r>
              <a:rPr lang="el-GR" dirty="0"/>
              <a:t>για την Εκκλησία δεν έγκειται στα σωματομετρικά του χαρακτηριστικά, ούτε στις διανοητικές του δυνατότητες, αλλά στο </a:t>
            </a:r>
            <a:r>
              <a:rPr lang="el-GR" u="sng" dirty="0"/>
              <a:t>πόσο διασώζει το κατ’ εικόνα</a:t>
            </a:r>
            <a:r>
              <a:rPr lang="el-GR" dirty="0"/>
              <a:t>. </a:t>
            </a:r>
          </a:p>
          <a:p>
            <a:r>
              <a:rPr lang="el-GR" dirty="0"/>
              <a:t>Συνεπώς οποιαδήποτε γονιδιακή παρέμβαση, η οποία δεν έχει ως στόχο τη θεραπεία κάποιας σοβαρής ασθένειας, δεν μπορεί να γίνει αποδεκτή από την ορθόδοξη ηθική.</a:t>
            </a:r>
          </a:p>
          <a:p>
            <a:r>
              <a:rPr lang="el-GR" dirty="0"/>
              <a:t>Στο σημείο αυτό θα ήταν χρήσιμη η συνεργασία της ιατρικής επιστήμης με την Εκκλησία, ώστε </a:t>
            </a:r>
            <a:r>
              <a:rPr lang="el-GR" u="sng" dirty="0"/>
              <a:t>να καταρτιστεί ένας κατάλογος με τις ασθένειες και τις καταστάσεις οι οποίες χρήζουν πραγματικής θεραπείας</a:t>
            </a:r>
            <a:r>
              <a:rPr lang="el-GR" dirty="0"/>
              <a:t>. Η κατάρτιση ενός τέτοιου καταλόγου, έστω και με τις σχετικές ατέλειες, θα βοηθούσε πολύ στην αποτελεσματικότητα του ποιμαντικού έργου της Εκκλησίας.</a:t>
            </a:r>
          </a:p>
        </p:txBody>
      </p:sp>
    </p:spTree>
    <p:extLst>
      <p:ext uri="{BB962C8B-B14F-4D97-AF65-F5344CB8AC3E}">
        <p14:creationId xmlns:p14="http://schemas.microsoft.com/office/powerpoint/2010/main" val="34128171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0" y="1825624"/>
            <a:ext cx="12192000" cy="5032375"/>
          </a:xfrm>
        </p:spPr>
        <p:txBody>
          <a:bodyPr>
            <a:normAutofit fontScale="92500" lnSpcReduction="20000"/>
          </a:bodyPr>
          <a:lstStyle/>
          <a:p>
            <a:r>
              <a:rPr lang="el-GR" dirty="0"/>
              <a:t>Η Εκκλησία αναγνωρίζει ότι </a:t>
            </a:r>
            <a:r>
              <a:rPr lang="el-GR" b="1" dirty="0"/>
              <a:t>τα πεδία των παρεμβάσεων είναι πολλά</a:t>
            </a:r>
            <a:r>
              <a:rPr lang="el-GR" dirty="0"/>
              <a:t> και γι’ αυτό παρουσιάζουν </a:t>
            </a:r>
            <a:r>
              <a:rPr lang="el-GR" b="1" dirty="0"/>
              <a:t>διαφορετική ηθική προβληματική</a:t>
            </a:r>
            <a:r>
              <a:rPr lang="el-GR" dirty="0"/>
              <a:t>. Μια θεμελιώδης διαφορά  υφίσταται στις παρεμβάσεις ανάμεσα στο προεμφυτευτικό και προγεννητικό επίπεδο και σε εκείνες σε παιδιά και ενήλικες. Η άλλη διαφορά αφορά στα χαρακτηριστικά, τα οποία αποτελούν στόχους των παρεμβάσεων. </a:t>
            </a:r>
          </a:p>
          <a:p>
            <a:r>
              <a:rPr lang="el-GR" dirty="0"/>
              <a:t>Από ορθόδοξη άποψη </a:t>
            </a:r>
            <a:r>
              <a:rPr lang="el-GR" u="sng" dirty="0"/>
              <a:t>κάθε παρέμβαση βελτιωτικού χαρακτήρα στο προεμφυτευτικό και προγεννητικό στάδιο κρίνεται ως απαράδεκτη</a:t>
            </a:r>
            <a:r>
              <a:rPr lang="el-GR" dirty="0"/>
              <a:t>. Ο ετεροκαθορισμός της γενετικής σύστασης ενός ατόμου και των απογόνων του, χωρίς τη δυνατότητα να αρνηθούν, αποτελεί καταπάτηση της ελευθερίας του προσώπου. (επιδιώξεις γονέων)</a:t>
            </a:r>
          </a:p>
          <a:p>
            <a:r>
              <a:rPr lang="el-GR" dirty="0"/>
              <a:t>Στο πλαίσιο του συλλογισμού αυτού μπορεί να τεθεί και η βελτιωτική παρέμβαση στα ανήλικα παιδιά. Στη περίπτωση αυτή επισημαίνεται μια αντίφαση στις απόψεις των βιοηθικολόγων. Ενώ εμφανίζονται αντίθετοι στην παρέμβαση στα ανήλικα παιδιά, διατηρούν μια πολύ πιο χαλαρή στάση στην παρέμβαση στα έμβρυα. Γι’ αυτό είναι πολύ σημαντικό να προβάλλεται σ’ αυτούς η αρχή του σεβασμού της ζωής και η αρχή της δικαιοσύνης μέσα από το πλαίσιο της ορθόδοξης βιοηθικής.</a:t>
            </a:r>
          </a:p>
        </p:txBody>
      </p:sp>
    </p:spTree>
    <p:extLst>
      <p:ext uri="{BB962C8B-B14F-4D97-AF65-F5344CB8AC3E}">
        <p14:creationId xmlns:p14="http://schemas.microsoft.com/office/powerpoint/2010/main" val="35720750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91862" y="0"/>
            <a:ext cx="10515600" cy="1325563"/>
          </a:xfrm>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206062" y="1325564"/>
            <a:ext cx="11887200" cy="5532436"/>
          </a:xfrm>
        </p:spPr>
        <p:txBody>
          <a:bodyPr>
            <a:normAutofit fontScale="92500"/>
          </a:bodyPr>
          <a:lstStyle/>
          <a:p>
            <a:r>
              <a:rPr lang="el-GR" dirty="0"/>
              <a:t>Οι βελτιωτικές παρεμβάσεις στα </a:t>
            </a:r>
            <a:r>
              <a:rPr lang="el-GR" b="1" dirty="0"/>
              <a:t>φυσικά χαρακτηριστικά </a:t>
            </a:r>
            <a:r>
              <a:rPr lang="el-GR" dirty="0"/>
              <a:t>έχουν τους περισσότερους υποστηρικτές. Μάλιστα όταν διενεργούνται σε ενήλικα άτομα, δεν παραβιάζουν την αρχή του Προσώπου, και παραλληλίζονται με τις </a:t>
            </a:r>
            <a:r>
              <a:rPr lang="el-GR" u="sng" dirty="0"/>
              <a:t>παρεμβάσεις της πλαστικής χειρουργικής</a:t>
            </a:r>
            <a:r>
              <a:rPr lang="el-GR" dirty="0"/>
              <a:t>. </a:t>
            </a:r>
          </a:p>
          <a:p>
            <a:r>
              <a:rPr lang="el-GR" dirty="0"/>
              <a:t>Παρόλα αυτά βρίσκονται </a:t>
            </a:r>
            <a:r>
              <a:rPr lang="el-GR" u="sng" dirty="0"/>
              <a:t>μακριά από τις αξίες του ορθόδοξου ασκητικού πνεύματος</a:t>
            </a:r>
            <a:r>
              <a:rPr lang="el-GR" dirty="0"/>
              <a:t>. Η συνεχής μέριμνα για τον καλλωπισμό των σωμάτων καυτηριάστηκε έντονα από την πατερική ασκητική παράδοση. Είναι εντελώς ξένο προς το πνεύμα της παράδοσης αυτής να δαπανώνται τεράστια ποσά για την επιστημονική έρευνα σε βελτιωτικές γονιδιακές παρεμβάσεις. </a:t>
            </a:r>
          </a:p>
          <a:p>
            <a:r>
              <a:rPr lang="el-GR" dirty="0"/>
              <a:t>Η </a:t>
            </a:r>
            <a:r>
              <a:rPr lang="el-GR" u="sng" dirty="0"/>
              <a:t>σπατάλη</a:t>
            </a:r>
            <a:r>
              <a:rPr lang="el-GR" dirty="0"/>
              <a:t> μπορεί να χαρακτηριστεί απάνθρωπη, όταν πολλοί άνθρωποι με βαριές ασθένειες περιμένουν με αγωνία τα αποτελέσματα της έρευνας στη γονιδιακή θεραπεία. </a:t>
            </a:r>
          </a:p>
          <a:p>
            <a:r>
              <a:rPr lang="el-GR" dirty="0"/>
              <a:t>Η ίδια κριτική μπορεί να ασκηθεί και για την αύξηση των διανοητικών του δυνατοτήτων. (καταναλωτικό πνεύμα-εγωιστική τάση)</a:t>
            </a:r>
          </a:p>
        </p:txBody>
      </p:sp>
    </p:spTree>
    <p:extLst>
      <p:ext uri="{BB962C8B-B14F-4D97-AF65-F5344CB8AC3E}">
        <p14:creationId xmlns:p14="http://schemas.microsoft.com/office/powerpoint/2010/main" val="13653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p:txBody>
          <a:bodyPr/>
          <a:lstStyle/>
          <a:p>
            <a:r>
              <a:rPr lang="el-GR" dirty="0"/>
              <a:t>Στη </a:t>
            </a:r>
            <a:r>
              <a:rPr lang="el-GR" sz="3200" b="1" dirty="0">
                <a:solidFill>
                  <a:srgbClr val="FF0000"/>
                </a:solidFill>
              </a:rPr>
              <a:t>γονιδιακή θεραπεία στα γενετικά κύτταρα</a:t>
            </a:r>
            <a:r>
              <a:rPr lang="el-GR" sz="3200" dirty="0">
                <a:solidFill>
                  <a:srgbClr val="FF0000"/>
                </a:solidFill>
              </a:rPr>
              <a:t> </a:t>
            </a:r>
            <a:r>
              <a:rPr lang="el-GR" dirty="0"/>
              <a:t>φαίνεται να υπάρχει αναλογία μεταξύ των υποσχέσεων της επιστημονικής έρευνας και των ηθικών προβλημάτων. ΟΣΟ ΜΕΓΑΛΥΤΕΡΕΣ ΕΙΝΑΙ ΟΙ ΥΠΟΣΧΕΣΕΙΣ ΚΑΙ ΟΙ ΣΤΟΧΟΙ ΠΟΥ ΘΕΤΟΥΝ ΟΙ ΓΕΝΕΤΙΚΟΙ ΕΠΙΣΤΗΜΟΝΕΣ, ΤΟΣΟ ΜΕΓΑΛΥΤΕΡΑ ΗΘΙΚΑ ΠΡΟΒΛΗΜΑΤΑ ΠΡΟΒΑΛΛΟΥΝ.</a:t>
            </a:r>
          </a:p>
          <a:p>
            <a:r>
              <a:rPr lang="el-GR" dirty="0"/>
              <a:t>Η γονιδιακή θεραπεία στα γενετικά κύτταρα συνδυάζει τον ηθικό προβληματισμό της γονιδιακής θεραπείας στα σωματικά κύτταρα και εκείνον της προεμφυτευτικής διάγνωσης. </a:t>
            </a:r>
          </a:p>
        </p:txBody>
      </p:sp>
    </p:spTree>
    <p:extLst>
      <p:ext uri="{BB962C8B-B14F-4D97-AF65-F5344CB8AC3E}">
        <p14:creationId xmlns:p14="http://schemas.microsoft.com/office/powerpoint/2010/main" val="6714373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35169" y="0"/>
            <a:ext cx="10515600" cy="1325563"/>
          </a:xfrm>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141668" y="1325564"/>
            <a:ext cx="11925836" cy="5532436"/>
          </a:xfrm>
        </p:spPr>
        <p:txBody>
          <a:bodyPr>
            <a:normAutofit lnSpcReduction="10000"/>
          </a:bodyPr>
          <a:lstStyle/>
          <a:p>
            <a:r>
              <a:rPr lang="el-GR" dirty="0"/>
              <a:t>Στην βελτιωτική γονιδιακή παρέμβαση, πολλοί βιοηθικολόγοι κατατάσσουν και την </a:t>
            </a:r>
            <a:r>
              <a:rPr lang="el-GR" b="1" dirty="0"/>
              <a:t>καθυστέρηση της γήρανσης </a:t>
            </a:r>
            <a:r>
              <a:rPr lang="el-GR" dirty="0"/>
              <a:t>και την </a:t>
            </a:r>
            <a:r>
              <a:rPr lang="el-GR" b="1" dirty="0"/>
              <a:t>αύξηση του ορίου ηλικίας</a:t>
            </a:r>
            <a:r>
              <a:rPr lang="el-GR" dirty="0"/>
              <a:t>. Στο ρόλο της Ιατρικής αναγνωρίζουν όχι τη δράση της στο θεραπευτικό επίπεδο, αλλά τη χρήση της με σκοπό την αύξηση της ποιότητας και της ποσότητας της βιολογικής ζωής. </a:t>
            </a:r>
          </a:p>
          <a:p>
            <a:r>
              <a:rPr lang="el-GR" dirty="0"/>
              <a:t>Ωστόσο, η ιατρική επιστήμη από τα αρχαία χρόνια έχει ως σκοπό τη θεραπεία των ασθενών. </a:t>
            </a:r>
          </a:p>
          <a:p>
            <a:r>
              <a:rPr lang="el-GR" dirty="0"/>
              <a:t>Η επιθυμία για τεχνική παράταση του ορίου της βιολογικής ζωής φανερώνει την </a:t>
            </a:r>
            <a:r>
              <a:rPr lang="el-GR" u="sng" dirty="0"/>
              <a:t>πλήρη απουσία του υπερβατικού</a:t>
            </a:r>
            <a:r>
              <a:rPr lang="el-GR" dirty="0"/>
              <a:t> στη σκέψη του δυτικού ανθρώπου. </a:t>
            </a:r>
          </a:p>
          <a:p>
            <a:r>
              <a:rPr lang="el-GR" dirty="0"/>
              <a:t>Στο αίτημα αυτό φανερώνονται ολοκληρωτικά η ατόνηση της χριστιανικής πίστης, η κυριαρχία του πνεύματος της ηδονοθηρίας και του καταναλωτισμού. Γι’ αυτό και ορισμένοι προτείνουν να περιοριστούν οι γεννήσεις των νέων ανθρώπων ώστε να μην υπάρξει κίνδυνος υπερπληθυσμού. (εγωκεντρική θεώρηση της ζωής)</a:t>
            </a:r>
          </a:p>
        </p:txBody>
      </p:sp>
    </p:spTree>
    <p:extLst>
      <p:ext uri="{BB962C8B-B14F-4D97-AF65-F5344CB8AC3E}">
        <p14:creationId xmlns:p14="http://schemas.microsoft.com/office/powerpoint/2010/main" val="7068592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765464" y="2241262"/>
            <a:ext cx="10515600" cy="4351338"/>
          </a:xfrm>
        </p:spPr>
        <p:txBody>
          <a:bodyPr/>
          <a:lstStyle/>
          <a:p>
            <a:r>
              <a:rPr lang="el-GR" dirty="0"/>
              <a:t>Η χρήση της βελτιωτικής γονιδιακής θεραπείας για ιατρικούς σκοπούς, όπως π.χ. η ενίσχυση του ανοσοποιητικού συστήματος, μπορεί να γίνει αποδεκτή κάτω από ορισμένες προϋποθέσεις.</a:t>
            </a:r>
          </a:p>
          <a:p>
            <a:r>
              <a:rPr lang="el-GR" dirty="0"/>
              <a:t>Οι προϋποθέσεις αυτές είναι: </a:t>
            </a:r>
          </a:p>
          <a:p>
            <a:r>
              <a:rPr lang="el-GR" dirty="0"/>
              <a:t>α) η θέσπιση ορίων από την πλευρά των ιατρικών επιστημόνων, </a:t>
            </a:r>
          </a:p>
          <a:p>
            <a:r>
              <a:rPr lang="el-GR" dirty="0"/>
              <a:t>β) η δίκαιη πρόσβαση σε υπηρεσίες τέτοιου είδους, ώστε να μην γίνονται αποκλειστικό προνόμιο των ανθρώπων με υψηλά εισοδήματα.</a:t>
            </a:r>
          </a:p>
        </p:txBody>
      </p:sp>
    </p:spTree>
    <p:extLst>
      <p:ext uri="{BB962C8B-B14F-4D97-AF65-F5344CB8AC3E}">
        <p14:creationId xmlns:p14="http://schemas.microsoft.com/office/powerpoint/2010/main" val="6707241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334851" y="1825624"/>
            <a:ext cx="11668259" cy="5032375"/>
          </a:xfrm>
        </p:spPr>
        <p:txBody>
          <a:bodyPr>
            <a:normAutofit/>
          </a:bodyPr>
          <a:lstStyle/>
          <a:p>
            <a:r>
              <a:rPr lang="el-GR" dirty="0"/>
              <a:t>Η βελτιωτική παρέμβαση στα </a:t>
            </a:r>
            <a:r>
              <a:rPr lang="el-GR" b="1" dirty="0"/>
              <a:t>ψυχικά χαρακτηριστικά </a:t>
            </a:r>
            <a:r>
              <a:rPr lang="el-GR" dirty="0"/>
              <a:t>δικαίως έθεσε και τα πιο φλέγοντα ηθικά προβλήματα. Η παρέμβαση στην περίπτωση αυτή δεν στοχεύει στις καταστάσεις που χαρακτηρίζονται ψυχοπάθειες. </a:t>
            </a:r>
          </a:p>
          <a:p>
            <a:r>
              <a:rPr lang="el-GR" dirty="0"/>
              <a:t>Η προσπάθειά της έγκειται στην αλλαγή ή απαλοιφή των χαρακτηριστικών, τα οποία θεωρούνται αντικοινωνικά ή ακόμη και εγκληματικά. Δηλαδή </a:t>
            </a:r>
            <a:r>
              <a:rPr lang="el-GR" u="sng" dirty="0"/>
              <a:t>προσπαθεί να αντικαταστήσει τον ρόλο της παιδείας </a:t>
            </a:r>
            <a:r>
              <a:rPr lang="el-GR" dirty="0"/>
              <a:t>και της καλλιέργειας του ατόμου. </a:t>
            </a:r>
          </a:p>
          <a:p>
            <a:r>
              <a:rPr lang="el-GR" dirty="0"/>
              <a:t>Αυτό φανερώνει </a:t>
            </a:r>
            <a:r>
              <a:rPr lang="el-GR" b="1" dirty="0"/>
              <a:t>το μεγάλο αδιέξοδο </a:t>
            </a:r>
            <a:r>
              <a:rPr lang="el-GR" dirty="0"/>
              <a:t>στο οποίο έχουν περιέλθει οι προηγμένες δυτικές κοινωνίες, οι οποίες παρά τη μεγάλη πρόοδο στις επιστήμες, δεν μπορούν να εξισορροπήσουν τις διαταραγμένες σχέσεις μεταξύ των ανθρώπων.</a:t>
            </a:r>
          </a:p>
        </p:txBody>
      </p:sp>
    </p:spTree>
    <p:extLst>
      <p:ext uri="{BB962C8B-B14F-4D97-AF65-F5344CB8AC3E}">
        <p14:creationId xmlns:p14="http://schemas.microsoft.com/office/powerpoint/2010/main" val="34826344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115910" y="1825624"/>
            <a:ext cx="11977352" cy="5032375"/>
          </a:xfrm>
        </p:spPr>
        <p:txBody>
          <a:bodyPr>
            <a:normAutofit fontScale="92500"/>
          </a:bodyPr>
          <a:lstStyle/>
          <a:p>
            <a:r>
              <a:rPr lang="el-GR" dirty="0"/>
              <a:t>Η ορθόδοξη διδασκαλία έχει σοβαρούς λόγους να μην δεχτεί την γενετική χειραγώγηση των ψυχικών και ηθικών χαρακτηριστικών. </a:t>
            </a:r>
          </a:p>
          <a:p>
            <a:pPr marL="514350" lvl="0" indent="-514350">
              <a:buFont typeface="+mj-lt"/>
              <a:buAutoNum type="arabicPeriod"/>
            </a:pPr>
            <a:r>
              <a:rPr lang="el-GR" dirty="0"/>
              <a:t>Ηθική συμπεριφορά υπάρχει μόνο όταν υπάρχει </a:t>
            </a:r>
            <a:r>
              <a:rPr lang="el-GR" u="sng" dirty="0"/>
              <a:t>ελευθερία</a:t>
            </a:r>
            <a:r>
              <a:rPr lang="el-GR" dirty="0"/>
              <a:t>. </a:t>
            </a:r>
          </a:p>
          <a:p>
            <a:pPr marL="514350" lvl="0" indent="-514350">
              <a:buFont typeface="+mj-lt"/>
              <a:buAutoNum type="arabicPeriod"/>
            </a:pPr>
            <a:r>
              <a:rPr lang="el-GR" dirty="0"/>
              <a:t>Η τελειότητα του ήθους είναι αποτέλεσμα </a:t>
            </a:r>
            <a:r>
              <a:rPr lang="el-GR" u="sng" dirty="0"/>
              <a:t>άσκησης και όχι επιβολής </a:t>
            </a:r>
            <a:r>
              <a:rPr lang="el-GR" dirty="0"/>
              <a:t>με τεχνικά μέσα.</a:t>
            </a:r>
          </a:p>
          <a:p>
            <a:pPr marL="514350" lvl="0" indent="-514350">
              <a:buFont typeface="+mj-lt"/>
              <a:buAutoNum type="arabicPeriod"/>
            </a:pPr>
            <a:r>
              <a:rPr lang="el-GR" dirty="0"/>
              <a:t>Η γονιδιακή παρέμβαση στα ψυχικά και ηθικά χαρακτηριστικά αποτελεί την πιο βίαιη προσπάθεια για καταστρατήγηση της ελευθερίας του Προσώπου.</a:t>
            </a:r>
          </a:p>
          <a:p>
            <a:pPr marL="514350" lvl="0" indent="-514350">
              <a:buFont typeface="+mj-lt"/>
              <a:buAutoNum type="arabicPeriod"/>
            </a:pPr>
            <a:r>
              <a:rPr lang="el-GR" dirty="0"/>
              <a:t>Κάθε καλή ή κακή πράξη δεν οφείλεται σε γενετικούς παράγοντες, όπως υποστηρίζουν οι βιοκοινωνιολόγοι που ουσιαστικά άρουν την ηθική ευθύνη των ανθρώπων. Αν ο άνθρωπος δεν επιλέγει υπεύθυνα και ελεύθερα την πορεία της ζωής του, τότε υφίσταται μόνο σε φυσικές διαδικασίες και ο ηθικός προβληματισμός απορρίπτεται. </a:t>
            </a:r>
          </a:p>
        </p:txBody>
      </p:sp>
    </p:spTree>
    <p:extLst>
      <p:ext uri="{BB962C8B-B14F-4D97-AF65-F5344CB8AC3E}">
        <p14:creationId xmlns:p14="http://schemas.microsoft.com/office/powerpoint/2010/main" val="13008787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0" y="1825624"/>
            <a:ext cx="12192000" cy="5032375"/>
          </a:xfrm>
        </p:spPr>
        <p:txBody>
          <a:bodyPr>
            <a:normAutofit lnSpcReduction="10000"/>
          </a:bodyPr>
          <a:lstStyle/>
          <a:p>
            <a:pPr marL="0" lvl="0" indent="0">
              <a:buNone/>
            </a:pPr>
            <a:r>
              <a:rPr lang="el-GR" dirty="0"/>
              <a:t>5. Στον αντίποδα της νοοτροπίας που αναζητεί την τελειότητα με τεχνικά μέσα βρίσκονται </a:t>
            </a:r>
            <a:r>
              <a:rPr lang="el-GR" u="sng" dirty="0"/>
              <a:t>η πνευματική καλλιέργεια </a:t>
            </a:r>
            <a:r>
              <a:rPr lang="el-GR" dirty="0"/>
              <a:t>μέσω της μετοχής στα μυστήρια και η παίδευση μέσω της αναφοράς στον πνευματικό πατέρα. </a:t>
            </a:r>
          </a:p>
          <a:p>
            <a:pPr marL="0" lvl="0" indent="0">
              <a:buNone/>
            </a:pPr>
            <a:r>
              <a:rPr lang="el-GR" dirty="0"/>
              <a:t>6. Τη βελτίωση των ανθρώπινων σχέσεων η Εκκλησία την αναζητά στην εν Χριστώ ενότητα μέσα από τη μετοχή στο μυστήριο της Θείας Ευχαριστίας. </a:t>
            </a:r>
          </a:p>
          <a:p>
            <a:pPr marL="0" lvl="0" indent="0">
              <a:buNone/>
            </a:pPr>
            <a:r>
              <a:rPr lang="el-GR" dirty="0"/>
              <a:t>7. Η μεταστροφή του ανθρώπου από το κακό στο αγαθό κατορθώνεται μέσα από το μυστήριο της Μετάνοιας και της Εξομολόγησης. </a:t>
            </a:r>
          </a:p>
          <a:p>
            <a:pPr marL="0" lvl="0" indent="0">
              <a:buNone/>
            </a:pPr>
            <a:r>
              <a:rPr lang="el-GR" dirty="0"/>
              <a:t>8. Οι προσωπικές σχέσεις δεν μπορούν να αντικατασταθούν από κανένα ψυχρό και απρόσωπο τεχνολογικό επίτευγμα. </a:t>
            </a:r>
          </a:p>
          <a:p>
            <a:r>
              <a:rPr lang="el-GR" dirty="0"/>
              <a:t>Μέσα από όλα αυτά φαίνεται ότι η ορθόδοξη θεολογία, προβάλλοντας την ανεπανάληπτη αξία του Προσώπου, αποτελεί ίσως τη μοναδική διέξοδο για τον ορθό επαναπροσανατολισμό του σύγχρονου ανθρώπου. </a:t>
            </a:r>
          </a:p>
          <a:p>
            <a:endParaRPr lang="el-GR" dirty="0"/>
          </a:p>
        </p:txBody>
      </p:sp>
    </p:spTree>
    <p:extLst>
      <p:ext uri="{BB962C8B-B14F-4D97-AF65-F5344CB8AC3E}">
        <p14:creationId xmlns:p14="http://schemas.microsoft.com/office/powerpoint/2010/main" val="9413675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0" y="1825624"/>
            <a:ext cx="12093262" cy="5032375"/>
          </a:xfrm>
        </p:spPr>
        <p:txBody>
          <a:bodyPr>
            <a:normAutofit fontScale="92500" lnSpcReduction="10000"/>
          </a:bodyPr>
          <a:lstStyle/>
          <a:p>
            <a:r>
              <a:rPr lang="el-GR" dirty="0"/>
              <a:t>Η διαφορά της ευγονικής από την τροποποιητική- βελτιωτική παρέμβαση φαινομενικά είναι μόνο </a:t>
            </a:r>
            <a:r>
              <a:rPr lang="el-GR" b="1" dirty="0"/>
              <a:t>ποσοτική</a:t>
            </a:r>
            <a:r>
              <a:rPr lang="el-GR" dirty="0"/>
              <a:t>, καθώς η </a:t>
            </a:r>
            <a:r>
              <a:rPr lang="el-GR" b="1" dirty="0"/>
              <a:t>ευγονική γονιδιακή παρέμβαση</a:t>
            </a:r>
            <a:r>
              <a:rPr lang="el-GR" dirty="0"/>
              <a:t> έχει ως στόχο μεγάλες πληθυσμιακές ομάδες ή ακόμη και ολόκληρο το ανθρώπινο γένος. </a:t>
            </a:r>
          </a:p>
          <a:p>
            <a:r>
              <a:rPr lang="el-GR" dirty="0"/>
              <a:t>Η διαφορά αυτή αποτελεί και την αιτία της ιδιαιτερότητας του ηθικού προβληματισμού. Όπως φάνηκε και από την προσπάθεια της ναζιστικής Γερμανίας να προβάλλει τη φυλετική καθαρότητα και να προχωρήσει σε ευγονικές πρακτικές, ο άνθρωπος μέσω της ευγονικής προσπαθεί να πολεμήσει το κακό στο πρόσωπο του συνανθρώπου του. </a:t>
            </a:r>
          </a:p>
          <a:p>
            <a:r>
              <a:rPr lang="el-GR" dirty="0"/>
              <a:t>Η θεωρία του φυλετισμού του Γ’ Ράιχ αναγνώριζε ως αιτίες των δεινών της κοινωνίας ορισμένες ομάδες ατόμων, από τις οποίες θα έπρεπε να απαλλαγεί, για να επικρατήσει η κοινωνική ευημερία.</a:t>
            </a:r>
          </a:p>
          <a:p>
            <a:r>
              <a:rPr lang="el-GR" dirty="0"/>
              <a:t>Αντίθετα, ο Χριστιανισμός κηρύττει τον πόλεμο του κακού στον έσω άνθρωπο.</a:t>
            </a:r>
          </a:p>
        </p:txBody>
      </p:sp>
    </p:spTree>
    <p:extLst>
      <p:ext uri="{BB962C8B-B14F-4D97-AF65-F5344CB8AC3E}">
        <p14:creationId xmlns:p14="http://schemas.microsoft.com/office/powerpoint/2010/main" val="29779218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306946" y="2076763"/>
            <a:ext cx="11578108" cy="4781237"/>
          </a:xfrm>
        </p:spPr>
        <p:txBody>
          <a:bodyPr>
            <a:normAutofit/>
          </a:bodyPr>
          <a:lstStyle/>
          <a:p>
            <a:r>
              <a:rPr lang="el-GR" dirty="0"/>
              <a:t>Η ευγονική γονιδιακή παρέμβαση μπορεί να μην αποσκοπεί στον φόνο ή την εξαφάνιση ομάδων, οι οποίες χαρακτηρίζονται ως βάρος για την κοινωνία. </a:t>
            </a:r>
          </a:p>
          <a:p>
            <a:r>
              <a:rPr lang="el-GR" dirty="0"/>
              <a:t>Αλλοιώνοντας όμως τα βασικά τους χαρακτηριστικά, ιδιαίτερα τα ψυχικά και ηθικά, αλλοιώνει συγχρόνως και το περιεχόμενο της ανθρώπινης ύπαρξης. (ελευθερία- αυτεξουσιότητα)</a:t>
            </a:r>
          </a:p>
          <a:p>
            <a:r>
              <a:rPr lang="el-GR" dirty="0"/>
              <a:t>Ο </a:t>
            </a:r>
            <a:r>
              <a:rPr lang="el-GR" b="1" dirty="0"/>
              <a:t>μαζικός χαρακτήρας της ευγονικής</a:t>
            </a:r>
            <a:r>
              <a:rPr lang="el-GR" dirty="0"/>
              <a:t> αποκαλύπτει μια νέα διάσταση στο όλο θέμα. Η ευγονική δεν αφορά στο άτομο, αλλά στο είδος. Τα σενάρια για </a:t>
            </a:r>
            <a:r>
              <a:rPr lang="el-GR" b="1" dirty="0"/>
              <a:t>καθολική «βελτίωση» του ανθρώπινου είδους</a:t>
            </a:r>
            <a:r>
              <a:rPr lang="el-GR" dirty="0"/>
              <a:t> καλλιεργήθηκαν και καλλιεργούνται με διάφορα μέσα στις δυτικές κοινωνίες.</a:t>
            </a:r>
          </a:p>
        </p:txBody>
      </p:sp>
    </p:spTree>
    <p:extLst>
      <p:ext uri="{BB962C8B-B14F-4D97-AF65-F5344CB8AC3E}">
        <p14:creationId xmlns:p14="http://schemas.microsoft.com/office/powerpoint/2010/main" val="26411340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p:txBody>
          <a:bodyPr/>
          <a:lstStyle/>
          <a:p>
            <a:r>
              <a:rPr lang="el-GR" dirty="0"/>
              <a:t>Λίγο μετά τον Β’ Παγκόσμιο Πόλεμο η λογοτεχνία </a:t>
            </a:r>
            <a:r>
              <a:rPr lang="el-GR" u="sng" dirty="0"/>
              <a:t>επιστημονικής φαντασίας</a:t>
            </a:r>
            <a:r>
              <a:rPr lang="el-GR" dirty="0"/>
              <a:t> επανειλημμένα και ποικιλοτρόπως έσπειρε τον σπόρο της ευγονικής για τον άνθρωπο. </a:t>
            </a:r>
          </a:p>
          <a:p>
            <a:r>
              <a:rPr lang="el-GR" dirty="0"/>
              <a:t>Η λογοτεχνία αυτή κάνει αναφορές σε </a:t>
            </a:r>
            <a:r>
              <a:rPr lang="el-GR" u="sng" dirty="0"/>
              <a:t>τέλεια όντα</a:t>
            </a:r>
            <a:r>
              <a:rPr lang="el-GR" dirty="0"/>
              <a:t>, τα οποία είτε κατάγονται από μυθικούς αρχέγονους πολιτισμούς, είτε προέρχονται από το διάστημα. Μ’ αυτόν τον τρόπο θέλει όχι απλώς να βελτιώσει τον άνθρωπο, αλλά να </a:t>
            </a:r>
            <a:r>
              <a:rPr lang="el-GR" b="1" dirty="0"/>
              <a:t>τον «μεταμορφώσει» σε κάτι άλλο</a:t>
            </a:r>
            <a:r>
              <a:rPr lang="el-GR" dirty="0"/>
              <a:t>. </a:t>
            </a:r>
          </a:p>
          <a:p>
            <a:r>
              <a:rPr lang="el-GR" dirty="0"/>
              <a:t>Μάλιστα, η λογοτεχνία αυτή δέχτηκε επιδράσεις από τα ανατολικά θρησκεύματα, τον βουδισμό και τον ινδουισμό. </a:t>
            </a:r>
          </a:p>
        </p:txBody>
      </p:sp>
    </p:spTree>
    <p:extLst>
      <p:ext uri="{BB962C8B-B14F-4D97-AF65-F5344CB8AC3E}">
        <p14:creationId xmlns:p14="http://schemas.microsoft.com/office/powerpoint/2010/main" val="39606159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154546" y="1825624"/>
            <a:ext cx="11874322" cy="5032375"/>
          </a:xfrm>
        </p:spPr>
        <p:txBody>
          <a:bodyPr>
            <a:normAutofit/>
          </a:bodyPr>
          <a:lstStyle/>
          <a:p>
            <a:r>
              <a:rPr lang="el-GR" dirty="0"/>
              <a:t>Στα χρόνια μετά τον Β΄  Παγκόσμιο Πόλεμο προβλήθηκαν πολύ:</a:t>
            </a:r>
          </a:p>
          <a:p>
            <a:pPr marL="514350" lvl="0" indent="-514350">
              <a:buFont typeface="+mj-lt"/>
              <a:buAutoNum type="arabicPeriod"/>
            </a:pPr>
            <a:r>
              <a:rPr lang="el-GR" dirty="0"/>
              <a:t>η </a:t>
            </a:r>
            <a:r>
              <a:rPr lang="el-GR" b="1" dirty="0"/>
              <a:t>επιθυμία για τον υπεράνθρωπο</a:t>
            </a:r>
            <a:r>
              <a:rPr lang="el-GR" dirty="0"/>
              <a:t>, </a:t>
            </a:r>
          </a:p>
          <a:p>
            <a:pPr marL="514350" lvl="0" indent="-514350">
              <a:buFont typeface="+mj-lt"/>
              <a:buAutoNum type="arabicPeriod"/>
            </a:pPr>
            <a:r>
              <a:rPr lang="el-GR" dirty="0"/>
              <a:t>η εμμονή στην αναζήτηση του τέλειου εξωγήινου πολιτισμού, που διακρίνεται για την τεχνολογική υπεροχή του, και </a:t>
            </a:r>
          </a:p>
          <a:p>
            <a:pPr marL="514350" lvl="0" indent="-514350">
              <a:buFont typeface="+mj-lt"/>
              <a:buAutoNum type="arabicPeriod"/>
            </a:pPr>
            <a:r>
              <a:rPr lang="el-GR" dirty="0"/>
              <a:t>η υποβάθμιση της διάστασης του ανθρώπινου προσώπου. </a:t>
            </a:r>
          </a:p>
          <a:p>
            <a:r>
              <a:rPr lang="el-GR" dirty="0"/>
              <a:t>Όλα αυτά είχαν ως αποτέλεσμα να καλλιεργηθεί ευνοϊκό κλίμα για την ανάπτυξη της φιλολογίας του «μεταλλαγμένου» ανθρώπου. </a:t>
            </a:r>
          </a:p>
          <a:p>
            <a:r>
              <a:rPr lang="el-GR" dirty="0"/>
              <a:t>Μάλιστα, ένα προσεκτικό βλέμμα μπορεί να διακρίνει ότι με τη δημιουργία μεταλλαγμένων ανθρώπων υποβόσκει μια διάθεση «μύησης» στον «Νέο Αιώνα» (</a:t>
            </a:r>
            <a:r>
              <a:rPr lang="en-US" dirty="0"/>
              <a:t>New Age</a:t>
            </a:r>
            <a:r>
              <a:rPr lang="el-GR" dirty="0"/>
              <a:t>), ο οποίος βρίσκει την κατεξοχήν έκφρασή του στον κόσμο της γενετικής τεχνολογίας.</a:t>
            </a:r>
          </a:p>
        </p:txBody>
      </p:sp>
    </p:spTree>
    <p:extLst>
      <p:ext uri="{BB962C8B-B14F-4D97-AF65-F5344CB8AC3E}">
        <p14:creationId xmlns:p14="http://schemas.microsoft.com/office/powerpoint/2010/main" val="34202192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838200" y="2251652"/>
            <a:ext cx="10515600" cy="4351338"/>
          </a:xfrm>
        </p:spPr>
        <p:txBody>
          <a:bodyPr>
            <a:normAutofit fontScale="92500"/>
          </a:bodyPr>
          <a:lstStyle/>
          <a:p>
            <a:r>
              <a:rPr lang="el-GR" dirty="0"/>
              <a:t>Έτσι, οι σκηνοθέτες και οι σεναριογράφοι περιβάλλουν με έναν μανδύα μυστηρίου: τα βιοτεχνολογικά εργαστήρια, τις ερευνητικές διαδικασίες και τις σημαντικές γενετικές ανακαλύψεις. </a:t>
            </a:r>
          </a:p>
          <a:p>
            <a:r>
              <a:rPr lang="el-GR" dirty="0"/>
              <a:t>Όποιος επιθυμεί να μετέχει στο μυστήριο αυτό πρέπει να αποδεχτεί τη νέα πραγματικότητα που δημιουργεί η γενετική τεχνολογία. </a:t>
            </a:r>
          </a:p>
          <a:p>
            <a:r>
              <a:rPr lang="el-GR" dirty="0"/>
              <a:t>Ιδιαίτερα ο δυτικός άνθρωπος ρέπει εύκολα στη «γοητεία» αυτού του μυστηρίου. Αρνούμενος την ύπαρξη του Θεού, αναζητά την αναπλήρωσή του κενού στον «Νέο Αιώνα», που στην πραγματικότητα είναι τόσο παλιός όσο και οι «αντίπαλες» δυνάμεις. </a:t>
            </a:r>
          </a:p>
        </p:txBody>
      </p:sp>
    </p:spTree>
    <p:extLst>
      <p:ext uri="{BB962C8B-B14F-4D97-AF65-F5344CB8AC3E}">
        <p14:creationId xmlns:p14="http://schemas.microsoft.com/office/powerpoint/2010/main" val="1697139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309093" y="1825624"/>
            <a:ext cx="11462197" cy="5032375"/>
          </a:xfrm>
        </p:spPr>
        <p:txBody>
          <a:bodyPr/>
          <a:lstStyle/>
          <a:p>
            <a:r>
              <a:rPr lang="el-GR" dirty="0"/>
              <a:t>Το πρώτο προβληματικό σημείο εντοπίζεται στο πειραματικό στάδιο αυτού του είδους της θεραπείας. Χρειάζονται </a:t>
            </a:r>
            <a:r>
              <a:rPr lang="el-GR" b="1" dirty="0"/>
              <a:t>πολλά πειράματα</a:t>
            </a:r>
            <a:r>
              <a:rPr lang="el-GR" dirty="0"/>
              <a:t> για την επιτυχή έκβασή της. </a:t>
            </a:r>
          </a:p>
          <a:p>
            <a:r>
              <a:rPr lang="el-GR" dirty="0"/>
              <a:t>Τα πειράματα λαμβάνουν χώρα στο πρώτο στάδιο της εμβρυϊκής ζωής, το στάδιο του ζυγώτη. </a:t>
            </a:r>
          </a:p>
          <a:p>
            <a:r>
              <a:rPr lang="el-GR" dirty="0"/>
              <a:t>Κατά την ορθόδοξη άποψη η αρχή της ανθρώπινης ζωής αρχίζει από την αρχή της σύλληψης, δηλαδή της γονιμοποίησης. Το έμβρυο από την πρώτη στιγμή της γονιμοποίησης αντιμετωπίζεται ως ψυχοσωματική οντότητα. Η αξία του έγκειται στην προοπτική την οποία έχει. </a:t>
            </a:r>
          </a:p>
        </p:txBody>
      </p:sp>
    </p:spTree>
    <p:extLst>
      <p:ext uri="{BB962C8B-B14F-4D97-AF65-F5344CB8AC3E}">
        <p14:creationId xmlns:p14="http://schemas.microsoft.com/office/powerpoint/2010/main" val="13698669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0" y="1825624"/>
            <a:ext cx="12192000" cy="5032375"/>
          </a:xfrm>
        </p:spPr>
        <p:txBody>
          <a:bodyPr>
            <a:normAutofit lnSpcReduction="10000"/>
          </a:bodyPr>
          <a:lstStyle/>
          <a:p>
            <a:r>
              <a:rPr lang="el-GR" dirty="0"/>
              <a:t>Στη Δύση καταβάλλεται κάθε είδους προσπάθεια να «μυηθεί» ο άνθρωπος στο μυστικό της </a:t>
            </a:r>
            <a:r>
              <a:rPr lang="el-GR" u="sng" dirty="0"/>
              <a:t>απόκτησης δύναμης </a:t>
            </a:r>
            <a:r>
              <a:rPr lang="el-GR" dirty="0"/>
              <a:t>έξω από τα πεπερασμένα του όρια. </a:t>
            </a:r>
          </a:p>
          <a:p>
            <a:r>
              <a:rPr lang="el-GR" dirty="0"/>
              <a:t>Γι’ αυτό και στη Δύση παρατηρείται έξαρση του σατανισμού, της μαγείας και των παραθρησκευτικών φαινομένων. </a:t>
            </a:r>
          </a:p>
          <a:p>
            <a:r>
              <a:rPr lang="el-GR" dirty="0"/>
              <a:t>Η δύναμη που υπόσχεται η γενετική τεχνολογία είναι ποιοτικά διαφορετική από αυτή που υπόσχονται η μηχανική και ηλεκτρονική τεχνολογία. </a:t>
            </a:r>
            <a:r>
              <a:rPr lang="el-GR" u="sng" dirty="0"/>
              <a:t>Η γενετική τεχνολογία υπόσχεται πως θα «ανακαινίσει» γενετικά το ανθρώπινο είδος, έτσι ώστε το τελευταίο να ανέβει «οντολογική» βαθμίδα. </a:t>
            </a:r>
          </a:p>
          <a:p>
            <a:r>
              <a:rPr lang="el-GR" dirty="0"/>
              <a:t>Αυτό σημαίνει ότι η ευγονική γονιδιακή παρέμβαση εισάγει μια μορφή νέας οντολογίας, της «γενετικής οντολογίας», η οποία δίνει στον άνθρωπο τη δυνατότητα να ξεφύγει από τα «στενά» όρια της τυπικής λειτουργίας του είδους του.</a:t>
            </a:r>
          </a:p>
        </p:txBody>
      </p:sp>
    </p:spTree>
    <p:extLst>
      <p:ext uri="{BB962C8B-B14F-4D97-AF65-F5344CB8AC3E}">
        <p14:creationId xmlns:p14="http://schemas.microsoft.com/office/powerpoint/2010/main" val="30985308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93501" y="0"/>
            <a:ext cx="10515600" cy="1325563"/>
          </a:xfrm>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154546" y="1416676"/>
            <a:ext cx="12037454" cy="5441323"/>
          </a:xfrm>
        </p:spPr>
        <p:txBody>
          <a:bodyPr>
            <a:normAutofit lnSpcReduction="10000"/>
          </a:bodyPr>
          <a:lstStyle/>
          <a:p>
            <a:r>
              <a:rPr lang="el-GR" dirty="0"/>
              <a:t>Φυσικά αυτή η «νέα οντολογία» δεν είναι τόσο νέα, όσο φαίνεται. Κατά την πτώση του Αδάμ η δαιμονική ενέργεια εισάγει το κακό ως παρά φύσιν τρόπο, ενάντια στον κατά φύσιν λόγο, ο οποίος αποτελεί και νόμο της φύσης. </a:t>
            </a:r>
          </a:p>
          <a:p>
            <a:r>
              <a:rPr lang="el-GR" u="sng" dirty="0"/>
              <a:t>Ο διάβολος προσπαθεί να αντικαταστήσει τη θεϊκή τάξη των λόγων των όντων με τη δική του δαιμονική οντολογία</a:t>
            </a:r>
            <a:r>
              <a:rPr lang="el-GR" dirty="0"/>
              <a:t>. Μ’  αυτόν τον τρόπο αμαυρώνει την ευ-λογία της κτίσης, η οποία κυβερνάται από την δαιμονική α-λογία. </a:t>
            </a:r>
          </a:p>
          <a:p>
            <a:r>
              <a:rPr lang="el-GR" dirty="0"/>
              <a:t>Η γενετική τεχνολογία, προσπαθώντας να αλλάξει τη φυσική τάξη των πραγμάτων, επαναλαμβάνει το ολίσθημα του Αδάμ. Προτιμά τη δαιμονική παραποίηση και α-λογία από τη θεϊκή τάξη και ευλογία. </a:t>
            </a:r>
          </a:p>
          <a:p>
            <a:r>
              <a:rPr lang="el-GR" dirty="0"/>
              <a:t>Στην περίπτωση αυτή η ορθόδοξη βιοηθική προβάλλει την αρχή της δικαιοσύνης ως διαφύλαξη της </a:t>
            </a:r>
            <a:r>
              <a:rPr lang="el-GR" u="sng" dirty="0"/>
              <a:t>ένθεης τάξης </a:t>
            </a:r>
            <a:r>
              <a:rPr lang="el-GR" dirty="0"/>
              <a:t>των δημιουργικών λόγων του Θεού στην κτίση, και υπενθυμίζει στους ανθρώπους τον μεγάλο κίνδυνο της διατάραξης αυτής της τάξης. </a:t>
            </a:r>
          </a:p>
        </p:txBody>
      </p:sp>
    </p:spTree>
    <p:extLst>
      <p:ext uri="{BB962C8B-B14F-4D97-AF65-F5344CB8AC3E}">
        <p14:creationId xmlns:p14="http://schemas.microsoft.com/office/powerpoint/2010/main" val="17255016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618185" y="1825625"/>
            <a:ext cx="11397803" cy="4910026"/>
          </a:xfrm>
        </p:spPr>
        <p:txBody>
          <a:bodyPr>
            <a:normAutofit/>
          </a:bodyPr>
          <a:lstStyle/>
          <a:p>
            <a:r>
              <a:rPr lang="el-GR" dirty="0"/>
              <a:t>Αν και το σύνολο των βιοηθικολόγων απορρίπτει ασυζητητί την ευγονική γονιδιακή παρέμβαση, η ορθόδοξη θεολογία οφείλει να δείξει σε ποιο σημείο βρίσκεται το πρόβλημα.</a:t>
            </a:r>
          </a:p>
          <a:p>
            <a:r>
              <a:rPr lang="el-GR" dirty="0"/>
              <a:t>Και το πρόβλημα δεν εντοπίζεται μόνο στην πρακτική εφαρμογή της, αλλά κυρίως στη </a:t>
            </a:r>
            <a:r>
              <a:rPr lang="el-GR" b="1" dirty="0"/>
              <a:t>νέα νοοτροπία</a:t>
            </a:r>
            <a:r>
              <a:rPr lang="el-GR" dirty="0"/>
              <a:t> που δημιουργεί. </a:t>
            </a:r>
          </a:p>
          <a:p>
            <a:r>
              <a:rPr lang="el-GR" dirty="0"/>
              <a:t>Επίσης, η ευγονική γονιδιακή παρέμβαση φανερώνει και την ανεπάρκεια να αντιμετωπιστεί η χρήση της γενετικής τεχνολογίας στο επίπεδο της δεοντολογίας και των ρυθμίσεων. </a:t>
            </a:r>
          </a:p>
          <a:p>
            <a:r>
              <a:rPr lang="el-GR" dirty="0"/>
              <a:t>Η βιοηθική οδηγείται σε αδιέξοδο, επειδή το πρόβλημά της είναι πνευματικό. Φανερώνει την παθογένεια των «συνιστωσών» του προηγμένου δυτικού πολιτισμού.</a:t>
            </a:r>
          </a:p>
        </p:txBody>
      </p:sp>
    </p:spTree>
    <p:extLst>
      <p:ext uri="{BB962C8B-B14F-4D97-AF65-F5344CB8AC3E}">
        <p14:creationId xmlns:p14="http://schemas.microsoft.com/office/powerpoint/2010/main" val="40298720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54110" y="0"/>
            <a:ext cx="10515600" cy="1325563"/>
          </a:xfrm>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1" y="1325564"/>
            <a:ext cx="12192000" cy="5532436"/>
          </a:xfrm>
        </p:spPr>
        <p:txBody>
          <a:bodyPr>
            <a:normAutofit/>
          </a:bodyPr>
          <a:lstStyle/>
          <a:p>
            <a:r>
              <a:rPr lang="el-GR" dirty="0"/>
              <a:t>Η Ορθόδοξη Εκκλησία είναι η μόνη που μπορεί να προσφέρει ελπίδα και διέξοδο. </a:t>
            </a:r>
          </a:p>
          <a:p>
            <a:r>
              <a:rPr lang="el-GR" dirty="0"/>
              <a:t>Στη </a:t>
            </a:r>
            <a:r>
              <a:rPr lang="el-GR" u="sng" dirty="0"/>
              <a:t>γενετική αναβάθμιση της ευγονικής</a:t>
            </a:r>
            <a:r>
              <a:rPr lang="el-GR" dirty="0"/>
              <a:t>, η ορθόδοξη θεολογία αντιτάσσει την </a:t>
            </a:r>
            <a:r>
              <a:rPr lang="el-GR" u="sng" dirty="0"/>
              <a:t>οντολογική ανακαίνιση του ανθρώπου</a:t>
            </a:r>
            <a:r>
              <a:rPr lang="el-GR" dirty="0"/>
              <a:t>, η οποία συντελέστηκε με την ενανθρώπηση, τη σταύρωση και την ανάσταση του Χριστού.</a:t>
            </a:r>
          </a:p>
          <a:p>
            <a:r>
              <a:rPr lang="el-GR" dirty="0"/>
              <a:t>Η ορθόδοξη θεολογία πρέπει να υπενθυμίσει στον σύγχρονο άνθρωπο ότι του έχει δοθεί η δυνατότητα όχι απλώς να «βελτιώσει» το γένος του, αλλά να γίνει «γένος» του Θεού κατά χάριν. </a:t>
            </a:r>
          </a:p>
          <a:p>
            <a:r>
              <a:rPr lang="el-GR" dirty="0"/>
              <a:t>Αυτό θα το πετύχει όχι με τη μύησή του σε πρακτικές της γενετικής τεχνολογίας, αλλά με τη μετοχή του στη θεία Χάρη μέσω των μυστηρίων της Εκκλησίας.</a:t>
            </a:r>
          </a:p>
        </p:txBody>
      </p:sp>
    </p:spTree>
    <p:extLst>
      <p:ext uri="{BB962C8B-B14F-4D97-AF65-F5344CB8AC3E}">
        <p14:creationId xmlns:p14="http://schemas.microsoft.com/office/powerpoint/2010/main" val="32173181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193183" y="1825625"/>
            <a:ext cx="11732654" cy="4794116"/>
          </a:xfrm>
        </p:spPr>
        <p:txBody>
          <a:bodyPr>
            <a:normAutofit/>
          </a:bodyPr>
          <a:lstStyle/>
          <a:p>
            <a:r>
              <a:rPr lang="el-GR" dirty="0"/>
              <a:t>Η </a:t>
            </a:r>
            <a:r>
              <a:rPr lang="el-GR" b="1" dirty="0"/>
              <a:t>ηθική θεώρηση της κλωνοποίησης</a:t>
            </a:r>
            <a:r>
              <a:rPr lang="el-GR" dirty="0"/>
              <a:t> από την ορθόδοξη θεολογία, αφορά τον τύπο της κλωνοποίησης που επιτυγχάνεται με την μεταφορά πυρήνα σωματικού κυττάρου. Με την εφαρμογή της προκύπτουν πανομοιότυπα γονοτυπικά αντίγραφα ενός ενήλικου οργανισμού. </a:t>
            </a:r>
          </a:p>
          <a:p>
            <a:r>
              <a:rPr lang="el-GR" dirty="0"/>
              <a:t>Μέχρι πρότινος είχε ανακοινωθεί η εφαρμογή της μόνο σε ζώα. Το τελευταίο καιρό τα δημοσιεύματα των εφημερίδων κάνουν λόγο για πειράματα, τα οποία γίνονται με σκοπό την κλωνοποίηση του ανθρώπου. Βέβαια, πολλά από τα αποτελέσματα αυτών των εφαρμογών αμφισβητήθηκαν έντονα. Ωστόσο, πυροδότησαν πλήθος συζητήσεων σε σχέση με τα ηθικά ερωτηματικά που γεννούν. </a:t>
            </a:r>
          </a:p>
        </p:txBody>
      </p:sp>
    </p:spTree>
    <p:extLst>
      <p:ext uri="{BB962C8B-B14F-4D97-AF65-F5344CB8AC3E}">
        <p14:creationId xmlns:p14="http://schemas.microsoft.com/office/powerpoint/2010/main" val="39682623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0" y="1325564"/>
            <a:ext cx="12192000" cy="5532436"/>
          </a:xfrm>
        </p:spPr>
        <p:txBody>
          <a:bodyPr>
            <a:normAutofit lnSpcReduction="10000"/>
          </a:bodyPr>
          <a:lstStyle/>
          <a:p>
            <a:r>
              <a:rPr lang="el-GR" dirty="0"/>
              <a:t>Η ορθόδοξη ηθική σκέψη απαριθμεί τα προβλήματα που δημιουργούνται από αυτή την εφαρμογή:</a:t>
            </a:r>
          </a:p>
          <a:p>
            <a:pPr lvl="0"/>
            <a:r>
              <a:rPr lang="el-GR" dirty="0"/>
              <a:t>Η κλωνοποίηση στοχεύει να δημιουργήσει γενετικά και εξωτερικά πανομοιότυπους ανθρώπους. Η πεποίθηση της αναπαραγωγής όμοιων ανθρώπων φανερώνει παντελή άγνοια της αλήθειας του προσώπου.  Σύμφωνα με την ορθόδοξη θεολογία, η πνευματική μοναδικότητα του ανθρώπου πηγάζει από την </a:t>
            </a:r>
            <a:r>
              <a:rPr lang="el-GR" u="sng" dirty="0"/>
              <a:t>πνοή ζωής </a:t>
            </a:r>
            <a:r>
              <a:rPr lang="el-GR" dirty="0"/>
              <a:t>που εναποθέτει ο Θεός σ’ αυτόν. Όταν πρόκειται για την αναπαραγωγική κλωνοποίηση το ερώτημα έγκειται στους σκοπούς που εξυπηρετεί. Αποσκοπεί στην επαναφορά ενός απολεσθέντος αγαπημένου προσώπου ή στην επιθυμία αποφυγής των συνεπειών της φθοράς και του θανάτου. Στην πρώτη περίπτωση ξεκαθαρίζεται ότι είναι αδύνατον να έχουμε τον ίδιο άνθρωπο. </a:t>
            </a:r>
            <a:r>
              <a:rPr lang="el-GR" u="sng" dirty="0"/>
              <a:t>Η διαφορετικότητα και η μοναδικότητα του προσώπου δεν έγκειται στα φυσικά του χαρακτηριστικά, αλλά στις σχέσεις που αναπτύσσει</a:t>
            </a:r>
            <a:r>
              <a:rPr lang="el-GR" dirty="0"/>
              <a:t>.</a:t>
            </a:r>
          </a:p>
        </p:txBody>
      </p:sp>
    </p:spTree>
    <p:extLst>
      <p:ext uri="{BB962C8B-B14F-4D97-AF65-F5344CB8AC3E}">
        <p14:creationId xmlns:p14="http://schemas.microsoft.com/office/powerpoint/2010/main" val="22555859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476518" y="1825624"/>
            <a:ext cx="11269014" cy="4871389"/>
          </a:xfrm>
        </p:spPr>
        <p:txBody>
          <a:bodyPr>
            <a:normAutofit/>
          </a:bodyPr>
          <a:lstStyle/>
          <a:p>
            <a:pPr lvl="0"/>
            <a:r>
              <a:rPr lang="el-GR" dirty="0"/>
              <a:t>Η προσπάθεια να αντιγράψει και να επαναλάβει κάποιος αυτό που ο Δημιουργός έφτιαξε μοναδικό αποτελεί </a:t>
            </a:r>
            <a:r>
              <a:rPr lang="el-GR" b="1" dirty="0"/>
              <a:t>ύβρη</a:t>
            </a:r>
            <a:r>
              <a:rPr lang="el-GR" dirty="0"/>
              <a:t> απέναντι στον </a:t>
            </a:r>
            <a:r>
              <a:rPr lang="el-GR" dirty="0" err="1"/>
              <a:t>Δοτήρα</a:t>
            </a:r>
            <a:r>
              <a:rPr lang="el-GR" dirty="0"/>
              <a:t> της ζωής. Στην περίπτωση αυτή ο άνθρωπος υπερβαίνει τα όριά του, νομίζει ότι με τη χρήση της γενετικής τεχνολογίας υποκαθιστά τον Θεό και ξεχνάει ότι έχει «</a:t>
            </a:r>
            <a:r>
              <a:rPr lang="el-GR" i="1" dirty="0" err="1"/>
              <a:t>τὸ</a:t>
            </a:r>
            <a:r>
              <a:rPr lang="el-GR" i="1" dirty="0"/>
              <a:t> </a:t>
            </a:r>
            <a:r>
              <a:rPr lang="el-GR" i="1" dirty="0" err="1"/>
              <a:t>εἶναι</a:t>
            </a:r>
            <a:r>
              <a:rPr lang="el-GR" i="1" dirty="0"/>
              <a:t> </a:t>
            </a:r>
            <a:r>
              <a:rPr lang="el-GR" i="1" dirty="0" err="1"/>
              <a:t>δεδανεισμένον</a:t>
            </a:r>
            <a:r>
              <a:rPr lang="el-GR" dirty="0"/>
              <a:t>». Έτσι, η ζωή η οποία διατείνεται ότι δημιουργεί δεν είναι ζωή εκ του μηδενός, αλλά «</a:t>
            </a:r>
            <a:r>
              <a:rPr lang="el-GR" dirty="0" err="1"/>
              <a:t>δεδανεισμένη</a:t>
            </a:r>
            <a:r>
              <a:rPr lang="el-GR" dirty="0"/>
              <a:t>» από τα συστατικά της κτίσης που τον περιβάλλει. Στην υπερήφανη αυτή στάση του ανθρώπου η ορθόδοξη θεολογία αναγνωρίζει την επανάληψη του προπατορικού αμαρτήματος, καθώς ο άνθρωπος αυτονομείται και πάλι από τον Δημιουργό προσπαθώντας να καταστήσει τον εαυτό του θεό με τις δικές του δυνάμεις.</a:t>
            </a:r>
          </a:p>
          <a:p>
            <a:endParaRPr lang="el-GR" dirty="0"/>
          </a:p>
        </p:txBody>
      </p:sp>
    </p:spTree>
    <p:extLst>
      <p:ext uri="{BB962C8B-B14F-4D97-AF65-F5344CB8AC3E}">
        <p14:creationId xmlns:p14="http://schemas.microsoft.com/office/powerpoint/2010/main" val="10540994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p:txBody>
          <a:bodyPr/>
          <a:lstStyle/>
          <a:p>
            <a:pPr lvl="0"/>
            <a:r>
              <a:rPr lang="el-GR" dirty="0"/>
              <a:t>Η χρήση της κλωνοποίησης για την αντιμετώπιση της υπογονιμότητας παρουσιάζει δύο προβληματικά σημεία: </a:t>
            </a:r>
          </a:p>
          <a:p>
            <a:pPr lvl="0"/>
            <a:r>
              <a:rPr lang="el-GR" dirty="0"/>
              <a:t>α) ο άνθρωπος, η ζωή του και ο τρόπος σύλληψης και γέννησης αντιμετωπίζονται με ψυχρό εργαστηριακό τρόπο. Επίσης, η γέννηση του παιδιού με κλωνοποίηση του στερεί το μέρος της γενετικής κληρονομιάς ενός από τους δύο γονείς. </a:t>
            </a:r>
          </a:p>
          <a:p>
            <a:pPr lvl="0"/>
            <a:r>
              <a:rPr lang="el-GR" dirty="0"/>
              <a:t>β) η διάσπαση της ενότητας της οικογένειας, εφόσον το παιδί που θα γεννηθεί έχει το γενετικό υλικό ενός μόνου από τους δύο γονείς. </a:t>
            </a:r>
          </a:p>
          <a:p>
            <a:pPr marL="0" indent="0">
              <a:buNone/>
            </a:pPr>
            <a:endParaRPr lang="el-GR" dirty="0"/>
          </a:p>
        </p:txBody>
      </p:sp>
    </p:spTree>
    <p:extLst>
      <p:ext uri="{BB962C8B-B14F-4D97-AF65-F5344CB8AC3E}">
        <p14:creationId xmlns:p14="http://schemas.microsoft.com/office/powerpoint/2010/main" val="41705071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70775" y="0"/>
            <a:ext cx="10515600" cy="1325563"/>
          </a:xfrm>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218941" y="1690688"/>
            <a:ext cx="11619964" cy="5032375"/>
          </a:xfrm>
        </p:spPr>
        <p:txBody>
          <a:bodyPr>
            <a:normAutofit/>
          </a:bodyPr>
          <a:lstStyle/>
          <a:p>
            <a:pPr lvl="0"/>
            <a:r>
              <a:rPr lang="el-GR" dirty="0"/>
              <a:t>Η λεγόμενη </a:t>
            </a:r>
            <a:r>
              <a:rPr lang="el-GR" b="1" dirty="0"/>
              <a:t>θεραπευτική κλωνοποίηση </a:t>
            </a:r>
            <a:r>
              <a:rPr lang="el-GR" dirty="0"/>
              <a:t>μέσω των ολοδύναμων κυττάρων και της τεχνικής εξέλιξής τους σε κύτταρα και ιστούς, θα μπορούσε να γίνει αποδεκτή από την ορθόδοξη θεολογία κάτω από συγκεκριμένες προϋποθέσεις. Αυτές είναι: α) να μην βλάπτεται ή καταστρέφεται το έμβρυο και β) να μην αποτελεί αντικείμενο πειραματισμού μέχρι να φτάσει η επιστήμη στο ποθητό συμπέρασμα σχετικά με το μυστήριο της διαφοροποίησης των κυττάρων. Αν δηλαδή οι ιατρικοί επιστήμονες μπορούσαν να λάβουν πολυδύναμα κύτταρα, τα οποία δεν θα εξελίσσονταν σε πλήρη έμβρυα, και να τα εξελίξουν σε ιστούς και όργανα χωρίς να βλάψουν το έμβρυο δότη, ίσως δώσουν την ευκαιρία στην ορθόδοξη θεολογία για μια πιο θετική αντιμετώπιση του θέματος. </a:t>
            </a:r>
          </a:p>
          <a:p>
            <a:endParaRPr lang="el-GR" dirty="0"/>
          </a:p>
        </p:txBody>
      </p:sp>
    </p:spTree>
    <p:extLst>
      <p:ext uri="{BB962C8B-B14F-4D97-AF65-F5344CB8AC3E}">
        <p14:creationId xmlns:p14="http://schemas.microsoft.com/office/powerpoint/2010/main" val="28737625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86684" y="1"/>
            <a:ext cx="10515600" cy="1146220"/>
          </a:xfrm>
        </p:spPr>
        <p:txBody>
          <a:bodyPr>
            <a:normAutofit fontScale="90000"/>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1" y="1146221"/>
            <a:ext cx="12192000" cy="5711779"/>
          </a:xfrm>
        </p:spPr>
        <p:txBody>
          <a:bodyPr>
            <a:normAutofit lnSpcReduction="10000"/>
          </a:bodyPr>
          <a:lstStyle/>
          <a:p>
            <a:r>
              <a:rPr lang="el-GR" dirty="0"/>
              <a:t>Όταν η πρακτική της κλωνοποίησης, όπως και κάθε εφαρμογή της γενετικής τεχνολογίας, αφορμάται από ιδιοτελή κίνητρα, όπως το χρηματικό κέρδος, η ατομική ανάδειξη και δόξα, τότε έρχεται σε αντίθεση με την αρχή της ανιδιοτελούς αγάπης.</a:t>
            </a:r>
          </a:p>
          <a:p>
            <a:r>
              <a:rPr lang="el-GR" dirty="0"/>
              <a:t>Η επιδίωξη του κέρδους είναι το στοιχείο που απομακρύνει </a:t>
            </a:r>
            <a:r>
              <a:rPr lang="el-GR"/>
              <a:t>το ιατρικό </a:t>
            </a:r>
            <a:r>
              <a:rPr lang="el-GR" dirty="0"/>
              <a:t>επάγγελμα και την επιστημονική έρευνα από τον πραγματικό σκοπό της. </a:t>
            </a:r>
          </a:p>
          <a:p>
            <a:r>
              <a:rPr lang="el-GR" dirty="0"/>
              <a:t>Επίσης, πρέπει να προσέξουμε ότι όσο περιφρονείται ή αγνοείται η πνευματική διάσταση του ανθρώπου, τόσο ο άνθρωπος γίνεται αντικείμενο εργαστηριακής έρευνας και τεχνικών εφαρμογών. </a:t>
            </a:r>
          </a:p>
          <a:p>
            <a:r>
              <a:rPr lang="el-GR" dirty="0"/>
              <a:t>Απ’ όλα αυτά φαίνεται πως οι ορθόδοξες απόψεις προσεγγίζουν περισσότερο τα επιχειρήματα της βιοηθικής που είναι εναντίον της κλωνοποίησης. Η αντίθεσή τους στην αντιμετώπιση της εμβρυικής ζωής και των ανθρώπινων κλώνων ως μέσων και όχι ως σκοπών, συνάδει προς τις αρχές του προσώπου και του σεβασμού της ζωής. Το ίδιο ισχύει και για εκείνους που αρνούνται να ονομάσουν τον δότη δημιουργό και τον κλώνο δημιούργημα.</a:t>
            </a:r>
          </a:p>
          <a:p>
            <a:endParaRPr lang="el-GR" dirty="0"/>
          </a:p>
        </p:txBody>
      </p:sp>
    </p:spTree>
    <p:extLst>
      <p:ext uri="{BB962C8B-B14F-4D97-AF65-F5344CB8AC3E}">
        <p14:creationId xmlns:p14="http://schemas.microsoft.com/office/powerpoint/2010/main" val="1678773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206062" y="1825624"/>
            <a:ext cx="11835684" cy="5032375"/>
          </a:xfrm>
        </p:spPr>
        <p:txBody>
          <a:bodyPr>
            <a:normAutofit/>
          </a:bodyPr>
          <a:lstStyle/>
          <a:p>
            <a:r>
              <a:rPr lang="el-GR" dirty="0"/>
              <a:t>Το ερώτημα για το </a:t>
            </a:r>
            <a:r>
              <a:rPr lang="en-US" dirty="0"/>
              <a:t>status</a:t>
            </a:r>
            <a:r>
              <a:rPr lang="el-GR" dirty="0"/>
              <a:t> του </a:t>
            </a:r>
            <a:r>
              <a:rPr lang="el-GR" dirty="0" err="1"/>
              <a:t>ζυγωτού</a:t>
            </a:r>
            <a:r>
              <a:rPr lang="el-GR" dirty="0"/>
              <a:t> ή του πρώιμου εμβρύου στην </a:t>
            </a:r>
            <a:r>
              <a:rPr lang="en-US" dirty="0"/>
              <a:t>in vitro </a:t>
            </a:r>
            <a:r>
              <a:rPr lang="el-GR" dirty="0"/>
              <a:t>κατάσταση, είναι μια εντελώς νέα προβληματική, την οποία δημιούργησε η νέα βιοτεχνολογία. </a:t>
            </a:r>
          </a:p>
          <a:p>
            <a:r>
              <a:rPr lang="el-GR" dirty="0"/>
              <a:t>Οι Πατέρες της Εκκλησίας όταν θέσπιζαν τους Κανόνες εναντίον της απόρριψης του εμβρύου, έκαναν λόγο για το κυοφορούμενο έμβρυο στη μήτρα της γυναίκας.</a:t>
            </a:r>
          </a:p>
          <a:p>
            <a:r>
              <a:rPr lang="el-GR" dirty="0"/>
              <a:t>Ωστόσο, σύμφωνα με τον </a:t>
            </a:r>
            <a:r>
              <a:rPr lang="el-GR" dirty="0" err="1"/>
              <a:t>βιοηθικολόγο</a:t>
            </a:r>
            <a:r>
              <a:rPr lang="el-GR" dirty="0"/>
              <a:t> </a:t>
            </a:r>
            <a:r>
              <a:rPr lang="en-US" dirty="0" err="1"/>
              <a:t>Tristram</a:t>
            </a:r>
            <a:r>
              <a:rPr lang="en-US" dirty="0"/>
              <a:t> </a:t>
            </a:r>
            <a:r>
              <a:rPr lang="en-US" dirty="0" err="1"/>
              <a:t>Engelehardt</a:t>
            </a:r>
            <a:r>
              <a:rPr lang="en-US" dirty="0"/>
              <a:t> </a:t>
            </a:r>
            <a:r>
              <a:rPr lang="el-GR" dirty="0"/>
              <a:t>ακόμη και να μην είναι το ίδιο «αξιόποινη» η απόρριψη ενός εμβρύου στο προεμφυτευτικό στάδιο με την άμβλωση, δεν μπορεί να γίνει αποδεκτή σύμφωνα με το πατερικό πνεύμα ως ηθικά ορθή. Επίσης, σύμφωνα με τον π. Ιωάννη </a:t>
            </a:r>
            <a:r>
              <a:rPr lang="en-US" dirty="0" err="1"/>
              <a:t>Breck</a:t>
            </a:r>
            <a:r>
              <a:rPr lang="en-US" dirty="0"/>
              <a:t> </a:t>
            </a:r>
            <a:r>
              <a:rPr lang="el-GR" dirty="0"/>
              <a:t>το στάδιο ανάπτυξης του εμβρύου δεν πρέπει να το διαφοροποιεί ως προς την αξιολογική θεώρησή του. </a:t>
            </a:r>
          </a:p>
        </p:txBody>
      </p:sp>
    </p:spTree>
    <p:extLst>
      <p:ext uri="{BB962C8B-B14F-4D97-AF65-F5344CB8AC3E}">
        <p14:creationId xmlns:p14="http://schemas.microsoft.com/office/powerpoint/2010/main" val="64769156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D45FDE9-9032-C165-E72E-B89066CEAA0E}"/>
              </a:ext>
            </a:extLst>
          </p:cNvPr>
          <p:cNvSpPr>
            <a:spLocks noGrp="1"/>
          </p:cNvSpPr>
          <p:nvPr>
            <p:ph type="title"/>
          </p:nvPr>
        </p:nvSpPr>
        <p:spPr>
          <a:xfrm>
            <a:off x="838200" y="1"/>
            <a:ext cx="10515600" cy="901700"/>
          </a:xfrm>
        </p:spPr>
        <p:txBody>
          <a:bodyPr/>
          <a:lstStyle/>
          <a:p>
            <a:pPr algn="ctr"/>
            <a:r>
              <a:rPr lang="el-GR" dirty="0"/>
              <a:t>ΕΡΩΤΗΣΕΙΣ</a:t>
            </a:r>
          </a:p>
        </p:txBody>
      </p:sp>
      <p:sp>
        <p:nvSpPr>
          <p:cNvPr id="3" name="Θέση περιεχομένου 2">
            <a:extLst>
              <a:ext uri="{FF2B5EF4-FFF2-40B4-BE49-F238E27FC236}">
                <a16:creationId xmlns:a16="http://schemas.microsoft.com/office/drawing/2014/main" id="{0F6D7482-1AB2-6E53-DFD4-AE1C89282703}"/>
              </a:ext>
            </a:extLst>
          </p:cNvPr>
          <p:cNvSpPr>
            <a:spLocks noGrp="1"/>
          </p:cNvSpPr>
          <p:nvPr>
            <p:ph idx="1"/>
          </p:nvPr>
        </p:nvSpPr>
        <p:spPr>
          <a:xfrm>
            <a:off x="0" y="685800"/>
            <a:ext cx="12204700" cy="6172199"/>
          </a:xfrm>
        </p:spPr>
        <p:txBody>
          <a:bodyPr>
            <a:normAutofit/>
          </a:bodyPr>
          <a:lstStyle/>
          <a:p>
            <a:pPr marL="514350" indent="-514350">
              <a:buFont typeface="Arial" panose="020B0604020202020204" pitchFamily="34" charset="0"/>
              <a:buAutoNum type="arabicParenR"/>
            </a:pPr>
            <a:r>
              <a:rPr lang="el-GR" dirty="0"/>
              <a:t>Υφίσταται ιδιαίτερη δυσχέρεια στον καθορισμό των εννοιών «ασθένεια» και «θεραπεία». Τα όρια μεταξύ θεραπευτικής και βελτιωτικής θεραπείας είναι δυσδιάκριτα. Πώς ορίζει την υγεία Παγκόσμιος Οργανισμός Υγείας (</a:t>
            </a:r>
            <a:r>
              <a:rPr lang="en-US" dirty="0"/>
              <a:t>W</a:t>
            </a:r>
            <a:r>
              <a:rPr lang="el-GR" dirty="0"/>
              <a:t>.</a:t>
            </a:r>
            <a:r>
              <a:rPr lang="en-US" dirty="0"/>
              <a:t>H</a:t>
            </a:r>
            <a:r>
              <a:rPr lang="el-GR" dirty="0"/>
              <a:t>.</a:t>
            </a:r>
            <a:r>
              <a:rPr lang="en-US" dirty="0"/>
              <a:t>O</a:t>
            </a:r>
            <a:r>
              <a:rPr lang="el-GR" dirty="0"/>
              <a:t>.); Πώς μπορεί να μας βοηθήσει η στάση του Χριστού και των αγίων απέναντι στη θεραπεία των ασθενειών; </a:t>
            </a:r>
          </a:p>
          <a:p>
            <a:pPr marL="514350" indent="-514350">
              <a:buAutoNum type="arabicParenR"/>
            </a:pPr>
            <a:r>
              <a:rPr lang="el-GR" dirty="0"/>
              <a:t>Για ποιο λόγο η ορθόδοξη διδασκαλία έχει σοβαρούς λόγους να μην δεχτεί την γενετική χειραγώγηση των ψυχικών και ηθικών χαρακτηριστικών;</a:t>
            </a:r>
          </a:p>
          <a:p>
            <a:pPr marL="514350" indent="-514350">
              <a:buAutoNum type="arabicParenR"/>
            </a:pPr>
            <a:r>
              <a:rPr lang="el-GR" dirty="0"/>
              <a:t>Η γενετική τεχνολογία, προσπαθώντας να αλλάξει τη φυσική τάξη των πραγμάτων, ποια πράξη επαναλαμβάνει;</a:t>
            </a:r>
          </a:p>
          <a:p>
            <a:pPr marL="514350" indent="-514350">
              <a:buAutoNum type="arabicParenR"/>
            </a:pPr>
            <a:r>
              <a:rPr lang="el-GR" dirty="0"/>
              <a:t>Ποια είναι τα προβλήματα που απαριθμεί η ορθόδοξη ηθική σκέψη από την εφαρμογή της κλωνοποίησης;</a:t>
            </a:r>
          </a:p>
          <a:p>
            <a:pPr marL="514350" indent="-514350">
              <a:buAutoNum type="arabicParenR"/>
            </a:pPr>
            <a:r>
              <a:rPr lang="el-GR" dirty="0"/>
              <a:t>Ποια είναι τα προβληματικά σημεία που παρουσιάζει η χρήση της κλωνοποίησης για την αντιμετώπιση της </a:t>
            </a:r>
            <a:r>
              <a:rPr lang="el-GR" dirty="0" err="1"/>
              <a:t>υπογονιμότητας</a:t>
            </a:r>
            <a:r>
              <a:rPr lang="el-GR" dirty="0"/>
              <a:t>; </a:t>
            </a:r>
          </a:p>
          <a:p>
            <a:pPr marL="514350" indent="-514350">
              <a:buAutoNum type="arabicParenR"/>
            </a:pPr>
            <a:endParaRPr lang="el-GR" dirty="0"/>
          </a:p>
        </p:txBody>
      </p:sp>
    </p:spTree>
    <p:extLst>
      <p:ext uri="{BB962C8B-B14F-4D97-AF65-F5344CB8AC3E}">
        <p14:creationId xmlns:p14="http://schemas.microsoft.com/office/powerpoint/2010/main" val="4277932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103031" y="1825624"/>
            <a:ext cx="11964473" cy="5032375"/>
          </a:xfrm>
        </p:spPr>
        <p:txBody>
          <a:bodyPr>
            <a:normAutofit/>
          </a:bodyPr>
          <a:lstStyle/>
          <a:p>
            <a:r>
              <a:rPr lang="el-GR" dirty="0"/>
              <a:t>Συνεπώς, ό,τι ισχύει για την απόρριψη των εμβρύων, σύμφωνα με την ορθόδοξη άποψη, ισχύει και για τον πειραματισμό επάνω στα έμβρυα, ιδιαιτέρως όταν αυτός καταλήγει στην καταστροφή των πρώιμων εμβρύων. </a:t>
            </a:r>
          </a:p>
          <a:p>
            <a:r>
              <a:rPr lang="el-GR" dirty="0"/>
              <a:t>Ο </a:t>
            </a:r>
            <a:r>
              <a:rPr lang="el-GR" b="1" dirty="0"/>
              <a:t>στόχος </a:t>
            </a:r>
            <a:r>
              <a:rPr lang="el-GR" dirty="0"/>
              <a:t>της γονιδιακής θεραπείας προβάλλεται ως υψηλός και ωφέλιμος για την ανθρωπότητα. Η </a:t>
            </a:r>
            <a:r>
              <a:rPr lang="el-GR" u="sng" dirty="0"/>
              <a:t>λειτουργία της ως γενετικός εμβολιασμός</a:t>
            </a:r>
            <a:r>
              <a:rPr lang="el-GR" dirty="0"/>
              <a:t>, καθώς και </a:t>
            </a:r>
            <a:r>
              <a:rPr lang="el-GR" u="sng" dirty="0"/>
              <a:t>η δυνατότητα να αποκτήσουν υγιές παιδί οι φορείς παθογόνων γονιδίων ή κληρονομικών νόσων</a:t>
            </a:r>
            <a:r>
              <a:rPr lang="el-GR" dirty="0"/>
              <a:t>, θα αποτελούσαν μεγάλα ευεργετήματα στο χώρο της ιατρικής.</a:t>
            </a:r>
          </a:p>
          <a:p>
            <a:r>
              <a:rPr lang="el-GR" dirty="0"/>
              <a:t>Ωστόσο, με βάση το σεβασμό στην ιερότητα της ζωής, από την ορθόδοξη διδασκαλία δε δικαιολογείται σε καμία περίπτωση η κατά βούληση χρήση και καταστροφή των εμβρύων για κανένα σκοπό, όσο «ιερός» και αν φαίνεται. Η ανθρώπινη ζωή δεν μπορεί να χρησιμοποιηθεί ως μέσο. </a:t>
            </a:r>
          </a:p>
        </p:txBody>
      </p:sp>
    </p:spTree>
    <p:extLst>
      <p:ext uri="{BB962C8B-B14F-4D97-AF65-F5344CB8AC3E}">
        <p14:creationId xmlns:p14="http://schemas.microsoft.com/office/powerpoint/2010/main" val="2486112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450761" y="1825625"/>
            <a:ext cx="11217497" cy="4678206"/>
          </a:xfrm>
        </p:spPr>
        <p:txBody>
          <a:bodyPr>
            <a:normAutofit/>
          </a:bodyPr>
          <a:lstStyle/>
          <a:p>
            <a:r>
              <a:rPr lang="el-GR" dirty="0"/>
              <a:t>Στη συνείδηση των περισσότερων δυτικοευρωπαίων βιοηθικολόγων το επιχείρημα για τον σεβασμού της ζωής των εμβρύων δεν αποτελεί σοβαρό λόγο για την επιφυλακτική στάση απέναντι στη γονιδιακή θεραπεία στα γενετικά κύτταρα. </a:t>
            </a:r>
          </a:p>
          <a:p>
            <a:r>
              <a:rPr lang="el-GR" dirty="0"/>
              <a:t>Τα κριτήριά τους είναι εντελώς διαφορετικά από εκείνα της ορθόδοξης βιοηθικής. Μάλιστα, εξαιτίας της αβεβαιότητας της εξέλιξης της εφαρμογής αυτής και του μεγάλου κόστους της έρευνας προτείνουν ως προτιμότερη εναλλακτική λύση την προεμφυτευτική διάγνωση και τον τερματισμό της κύησης. Έτσι, αν και η γονιδιακή θεραπεία δεν αμφισβητείται, προτιμάται η άμβλωση ως οικονομικότερη λύση.</a:t>
            </a:r>
          </a:p>
        </p:txBody>
      </p:sp>
    </p:spTree>
    <p:extLst>
      <p:ext uri="{BB962C8B-B14F-4D97-AF65-F5344CB8AC3E}">
        <p14:creationId xmlns:p14="http://schemas.microsoft.com/office/powerpoint/2010/main" val="1061987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838200" y="2272434"/>
            <a:ext cx="10515600" cy="4351338"/>
          </a:xfrm>
        </p:spPr>
        <p:txBody>
          <a:bodyPr/>
          <a:lstStyle/>
          <a:p>
            <a:r>
              <a:rPr lang="el-GR" dirty="0"/>
              <a:t>Η ορθόδοξη ηθική θα μπορούσε να δει τη γονιδιακή θεραπεία στα γενετικά κύτταρα θετικά κάτω από ορισμένες προϋποθέσεις. </a:t>
            </a:r>
          </a:p>
          <a:p>
            <a:r>
              <a:rPr lang="el-GR" dirty="0"/>
              <a:t>Οι προϋποθέσεις αυτές είναι η διεξαγωγή της επιστημονικής έρευνας, καθώς και η εφαρμογή της θεραπείας χωρίς την καταστροφή των εμβρύων. Αυτό βέβαια φαίνεται πολύ δύσκολο έως αδύνατον. </a:t>
            </a:r>
          </a:p>
          <a:p>
            <a:r>
              <a:rPr lang="el-GR" dirty="0"/>
              <a:t>Ωστόσο, από την πλευρά της ορθοδοξίας προτείνεται μια δυνατότητα επανεξέτασης του θέματος, διότι αν επιτευχθεί κατά τον επιθυμητό τρόπο, θα αποτελέσει λύση και σε πολλά άλλα βιοηθικά προβλήματα.</a:t>
            </a:r>
          </a:p>
        </p:txBody>
      </p:sp>
    </p:spTree>
    <p:extLst>
      <p:ext uri="{BB962C8B-B14F-4D97-AF65-F5344CB8AC3E}">
        <p14:creationId xmlns:p14="http://schemas.microsoft.com/office/powerpoint/2010/main" val="604770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08149" y="167697"/>
            <a:ext cx="10515600" cy="1474067"/>
          </a:xfrm>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193183" y="1825624"/>
            <a:ext cx="11745532" cy="5032375"/>
          </a:xfrm>
        </p:spPr>
        <p:txBody>
          <a:bodyPr>
            <a:normAutofit/>
          </a:bodyPr>
          <a:lstStyle/>
          <a:p>
            <a:r>
              <a:rPr lang="el-GR" dirty="0"/>
              <a:t>Ενδιαφέρον παρουσιάζει και η άποψη των βιοηθικολόγων που αντιμετωπίζουν τη γονιδιακή θεραπεία στα γενετικά κύτταρα με έντονο σκεπτικισμό, ισχυριζόμενοι ότι θα αποτελέσει το όχημα για τις βελτιωτικές και ευγονικές παρεμβάσεις. </a:t>
            </a:r>
          </a:p>
          <a:p>
            <a:r>
              <a:rPr lang="el-GR" dirty="0"/>
              <a:t>Οι βιοηθικολόγοι αυτοί, θυμίζουν τη χρήση των εφευρέσεων και ανακαλύψεων για μαζικές καταστροφές, και τονίζουν την αδυναμία των δυτικών κοινωνιών να αντισταθούν στο ρεύμα του καταναλωτισμού. </a:t>
            </a:r>
          </a:p>
          <a:p>
            <a:r>
              <a:rPr lang="el-GR" dirty="0"/>
              <a:t>Έτσι, πιστεύουν ότι από τη στιγμή κατά την οποία θα υπάρχει εφαρμογή της γονιδιακής θεραπείας στην πράξη, δεν θα αποφευχθεί ο </a:t>
            </a:r>
            <a:r>
              <a:rPr lang="el-GR" b="1" dirty="0"/>
              <a:t>πειρασμός να ξεπεραστούν τα όρια της θεραπείας</a:t>
            </a:r>
            <a:r>
              <a:rPr lang="el-GR" dirty="0"/>
              <a:t> και να χρησιμοποιηθεί για βελτιωτικούς σκοπούς.</a:t>
            </a:r>
          </a:p>
        </p:txBody>
      </p:sp>
    </p:spTree>
    <p:extLst>
      <p:ext uri="{BB962C8B-B14F-4D97-AF65-F5344CB8AC3E}">
        <p14:creationId xmlns:p14="http://schemas.microsoft.com/office/powerpoint/2010/main" val="25117198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244699" y="1825625"/>
            <a:ext cx="11500833" cy="4832752"/>
          </a:xfrm>
        </p:spPr>
        <p:txBody>
          <a:bodyPr>
            <a:normAutofit/>
          </a:bodyPr>
          <a:lstStyle/>
          <a:p>
            <a:r>
              <a:rPr lang="el-GR" dirty="0"/>
              <a:t>Το </a:t>
            </a:r>
            <a:r>
              <a:rPr lang="el-GR" u="sng" dirty="0"/>
              <a:t>ασκητικό πνεύμα </a:t>
            </a:r>
            <a:r>
              <a:rPr lang="el-GR" dirty="0"/>
              <a:t>της ορθόδοξης παράδοσης ίσως αποτελεί τη μοναδική λύση στο συγκεκριμένο πρόβλημα. Η ορθόδοξη άσκηση βρίσκεται στον αντίποδα του καταναλωτισμού, που δημιουργεί στον άνθρωπο πλαστές ανάγκες.</a:t>
            </a:r>
          </a:p>
          <a:p>
            <a:r>
              <a:rPr lang="el-GR" dirty="0"/>
              <a:t>Η αδυναμία αντίστασης στον πειρασμό του καταναλωτισμού, και η έλλειψη εμπιστοσύνης στον άνθρωπο των δυτικών κοινωνιών δεν είναι επαρκείς λόγοι για την εγκατάλειψη της έρευνας της θεραπευτικής αυτής μεθόδου. </a:t>
            </a:r>
          </a:p>
          <a:p>
            <a:r>
              <a:rPr lang="el-GR" dirty="0"/>
              <a:t>Η βιοηθική σκέψη αντί να προσπαθεί και να επιβάλλει όρια στη γενετική τεχνολογία, προσπαθεί να θέσει τις </a:t>
            </a:r>
            <a:r>
              <a:rPr lang="el-GR" u="sng" dirty="0"/>
              <a:t>πνευματικές αρχές </a:t>
            </a:r>
            <a:r>
              <a:rPr lang="el-GR" dirty="0"/>
              <a:t>με βάση τις οποίες θα μπορέσει να προσανατολιστεί. </a:t>
            </a:r>
          </a:p>
        </p:txBody>
      </p:sp>
    </p:spTree>
    <p:extLst>
      <p:ext uri="{BB962C8B-B14F-4D97-AF65-F5344CB8AC3E}">
        <p14:creationId xmlns:p14="http://schemas.microsoft.com/office/powerpoint/2010/main" val="306548609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93</TotalTime>
  <Words>4681</Words>
  <Application>Microsoft Office PowerPoint</Application>
  <PresentationFormat>Ευρεία οθόνη</PresentationFormat>
  <Paragraphs>169</Paragraphs>
  <Slides>40</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40</vt:i4>
      </vt:variant>
    </vt:vector>
  </HeadingPairs>
  <TitlesOfParts>
    <vt:vector size="44" baseType="lpstr">
      <vt:lpstr>Aptos</vt:lpstr>
      <vt:lpstr>Aptos Display</vt:lpstr>
      <vt:lpstr>Arial</vt:lpstr>
      <vt:lpstr>Θέμα του Office</vt:lpstr>
      <vt:lpstr>ΒΙΟΗΘΙΚΗ ΕΝΟΤΗΤΑ 14Η ΟΡΘΟΔΟΞΗ  ΘΕΩΡΗΣΗ ΤΩΝ ΕΠΙΜΕΡΟΥΣ ΕΦΑΡΜΟΓΩΝ  ΤΗΣ ΓΕΝΕΤΙΚΗΣ ΤΕΧΝΟΛΟΓΙΑΣ ΜΕΡΟΣ Β΄   Από το βιβλίο του κ. Νικολάου Κόιου, Ηθική θεώρηση των τεχνικών παρεμβάσεων στο ανθρώπινο γονιδίωμα, Εκδόσεις Σταμούλη Α.Ε., Αθήνα 2003, σσ.  311-334</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ΕΡΩΤΗΣΕΙΣ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KARAMPELIA</dc:creator>
  <cp:lastModifiedBy>MARIA KARAMPELIA</cp:lastModifiedBy>
  <cp:revision>1</cp:revision>
  <dcterms:created xsi:type="dcterms:W3CDTF">2025-04-02T18:16:56Z</dcterms:created>
  <dcterms:modified xsi:type="dcterms:W3CDTF">2025-05-27T06:13:20Z</dcterms:modified>
</cp:coreProperties>
</file>