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66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544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8468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272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1543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393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0115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7454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9374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6989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14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075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2289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503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262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2679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5301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1902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85A9B51-2980-4C74-8EBB-4007DDDD427A}" type="datetimeFigureOut">
              <a:rPr lang="el-GR" smtClean="0"/>
              <a:t>12/3/2025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F4A8D-D7C5-42B3-901F-3C8F4F4E9F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99400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ademia.edu/42500291/%CE%94%CF%81_%CE%9C%CE%B1%CF%81%CE%AF%CE%B1_%CE%9A%CE%BF%CF%81http:/de.teikav.edu.gr/dinfo/pdf/chapter4.pdf%CE%B4%CE%AC%CE%BA%CE%B7_%CE%97_%CE%B4%CE%B9%CE%B4%CE%B1%CF%83%CE%BA%CE%B1%CE%BB%CE%AF%CE%B1?auto=download" TargetMode="External"/><Relationship Id="rId2" Type="http://schemas.openxmlformats.org/officeDocument/2006/relationships/hyperlink" Target="http://de.teikav.edu.gr/dinfo/pdf/chapter4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re.ac.uk/download/pdf/49280775.pdf" TargetMode="External"/><Relationship Id="rId4" Type="http://schemas.openxmlformats.org/officeDocument/2006/relationships/hyperlink" Target="https://docplayer.gr/9729218-Mathisi-kai-didaskalia.html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eek-language.gr/digitalResources/ancient_greek/encyclopedia/rhetoric/page_065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075018" y="1640541"/>
            <a:ext cx="9238876" cy="2326340"/>
          </a:xfrm>
        </p:spPr>
        <p:txBody>
          <a:bodyPr>
            <a:normAutofit/>
          </a:bodyPr>
          <a:lstStyle/>
          <a:p>
            <a:r>
              <a:rPr lang="el-GR" sz="4800" dirty="0" smtClean="0">
                <a:latin typeface="Alfios" panose="02070502080805060803" pitchFamily="18" charset="0"/>
                <a:ea typeface="Alfios" panose="02070502080805060803" pitchFamily="18" charset="0"/>
              </a:rPr>
              <a:t>ΦΙΛΟΣΟΦΙΑ ΤΗΣ ΠΑΙΔΕΙΑΣ</a:t>
            </a:r>
            <a:br>
              <a:rPr lang="el-GR" sz="4800" dirty="0" smtClean="0">
                <a:latin typeface="Alfios" panose="02070502080805060803" pitchFamily="18" charset="0"/>
                <a:ea typeface="Alfios" panose="02070502080805060803" pitchFamily="18" charset="0"/>
              </a:rPr>
            </a:br>
            <a:r>
              <a:rPr lang="el-GR" sz="4800" dirty="0" smtClean="0">
                <a:latin typeface="Alfios" panose="02070502080805060803" pitchFamily="18" charset="0"/>
                <a:ea typeface="Alfios" panose="02070502080805060803" pitchFamily="18" charset="0"/>
              </a:rPr>
              <a:t>ΠΙΣ  Β’ </a:t>
            </a:r>
            <a:r>
              <a:rPr lang="el-GR" sz="4800" dirty="0" smtClean="0">
                <a:latin typeface="Alfios" panose="02070502080805060803" pitchFamily="18" charset="0"/>
                <a:ea typeface="Alfios" panose="02070502080805060803" pitchFamily="18" charset="0"/>
              </a:rPr>
              <a:t>Εξάμηνο</a:t>
            </a:r>
            <a:endParaRPr lang="el-GR" sz="4800" dirty="0">
              <a:latin typeface="Alfios" panose="02070502080805060803" pitchFamily="18" charset="0"/>
              <a:ea typeface="Alfios" panose="02070502080805060803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69894" y="4652682"/>
            <a:ext cx="8810719" cy="986118"/>
          </a:xfrm>
        </p:spPr>
        <p:txBody>
          <a:bodyPr>
            <a:normAutofit fontScale="62500" lnSpcReduction="20000"/>
          </a:bodyPr>
          <a:lstStyle/>
          <a:p>
            <a:endParaRPr lang="el-GR" dirty="0" smtClean="0"/>
          </a:p>
          <a:p>
            <a:r>
              <a:rPr lang="el-GR" sz="2900" dirty="0" err="1" smtClean="0">
                <a:latin typeface="Aegean" panose="020B0403020203020204" pitchFamily="34" charset="0"/>
                <a:ea typeface="Aegean" panose="020B0403020203020204" pitchFamily="34" charset="0"/>
              </a:rPr>
              <a:t>Δρ</a:t>
            </a:r>
            <a:r>
              <a:rPr lang="el-GR" sz="2900" dirty="0" smtClean="0">
                <a:latin typeface="Aegean" panose="020B0403020203020204" pitchFamily="34" charset="0"/>
                <a:ea typeface="Aegean" panose="020B0403020203020204" pitchFamily="34" charset="0"/>
              </a:rPr>
              <a:t> </a:t>
            </a:r>
            <a:r>
              <a:rPr lang="el-GR" sz="2900" dirty="0" err="1" smtClean="0">
                <a:latin typeface="Aegean" panose="020B0403020203020204" pitchFamily="34" charset="0"/>
                <a:ea typeface="Aegean" panose="020B0403020203020204" pitchFamily="34" charset="0"/>
              </a:rPr>
              <a:t>Λαμπρινος</a:t>
            </a:r>
            <a:r>
              <a:rPr lang="el-GR" sz="2900" dirty="0" smtClean="0">
                <a:latin typeface="Aegean" panose="020B0403020203020204" pitchFamily="34" charset="0"/>
                <a:ea typeface="Aegean" panose="020B0403020203020204" pitchFamily="34" charset="0"/>
              </a:rPr>
              <a:t> </a:t>
            </a:r>
            <a:r>
              <a:rPr lang="el-GR" sz="2900" dirty="0" err="1" smtClean="0">
                <a:latin typeface="Aegean" panose="020B0403020203020204" pitchFamily="34" charset="0"/>
                <a:ea typeface="Aegean" panose="020B0403020203020204" pitchFamily="34" charset="0"/>
              </a:rPr>
              <a:t>Ευστ</a:t>
            </a:r>
            <a:r>
              <a:rPr lang="el-GR" sz="2900" dirty="0" smtClean="0">
                <a:latin typeface="Aegean" panose="020B0403020203020204" pitchFamily="34" charset="0"/>
                <a:ea typeface="Aegean" panose="020B0403020203020204" pitchFamily="34" charset="0"/>
              </a:rPr>
              <a:t>. </a:t>
            </a:r>
            <a:r>
              <a:rPr lang="el-GR" sz="2900" dirty="0" err="1" smtClean="0">
                <a:latin typeface="Aegean" panose="020B0403020203020204" pitchFamily="34" charset="0"/>
                <a:ea typeface="Aegean" panose="020B0403020203020204" pitchFamily="34" charset="0"/>
              </a:rPr>
              <a:t>Πλατυπδοης</a:t>
            </a:r>
            <a:endParaRPr lang="el-GR" sz="2900" dirty="0" smtClean="0">
              <a:latin typeface="Aegean" panose="020B0403020203020204" pitchFamily="34" charset="0"/>
              <a:ea typeface="Aegean" panose="020B0403020203020204" pitchFamily="34" charset="0"/>
            </a:endParaRPr>
          </a:p>
          <a:p>
            <a:r>
              <a:rPr lang="el-GR" sz="2900" dirty="0" err="1" smtClean="0">
                <a:latin typeface="Aegean" panose="020B0403020203020204" pitchFamily="34" charset="0"/>
                <a:ea typeface="Aegean" panose="020B0403020203020204" pitchFamily="34" charset="0"/>
              </a:rPr>
              <a:t>Ανωτατη</a:t>
            </a:r>
            <a:r>
              <a:rPr lang="el-GR" sz="2900" dirty="0" smtClean="0">
                <a:latin typeface="Aegean" panose="020B0403020203020204" pitchFamily="34" charset="0"/>
                <a:ea typeface="Aegean" panose="020B0403020203020204" pitchFamily="34" charset="0"/>
              </a:rPr>
              <a:t>  </a:t>
            </a:r>
            <a:r>
              <a:rPr lang="el-GR" sz="2900" dirty="0" err="1" smtClean="0">
                <a:latin typeface="Aegean" panose="020B0403020203020204" pitchFamily="34" charset="0"/>
                <a:ea typeface="Aegean" panose="020B0403020203020204" pitchFamily="34" charset="0"/>
              </a:rPr>
              <a:t>Εκκλησιαστικη</a:t>
            </a:r>
            <a:r>
              <a:rPr lang="el-GR" sz="2900" dirty="0" smtClean="0">
                <a:latin typeface="Aegean" panose="020B0403020203020204" pitchFamily="34" charset="0"/>
                <a:ea typeface="Aegean" panose="020B0403020203020204" pitchFamily="34" charset="0"/>
              </a:rPr>
              <a:t>  </a:t>
            </a:r>
            <a:r>
              <a:rPr lang="el-GR" sz="2900" dirty="0" err="1" smtClean="0">
                <a:latin typeface="Aegean" panose="020B0403020203020204" pitchFamily="34" charset="0"/>
                <a:ea typeface="Aegean" panose="020B0403020203020204" pitchFamily="34" charset="0"/>
              </a:rPr>
              <a:t>Ακαδημια</a:t>
            </a:r>
            <a:r>
              <a:rPr lang="el-GR" sz="2900" dirty="0" smtClean="0">
                <a:latin typeface="Aegean" panose="020B0403020203020204" pitchFamily="34" charset="0"/>
                <a:ea typeface="Aegean" panose="020B0403020203020204" pitchFamily="34" charset="0"/>
              </a:rPr>
              <a:t>  </a:t>
            </a:r>
            <a:r>
              <a:rPr lang="el-GR" sz="2900" dirty="0" err="1" smtClean="0">
                <a:latin typeface="Aegean" panose="020B0403020203020204" pitchFamily="34" charset="0"/>
                <a:ea typeface="Aegean" panose="020B0403020203020204" pitchFamily="34" charset="0"/>
              </a:rPr>
              <a:t>Αθηνας</a:t>
            </a:r>
            <a:endParaRPr lang="el-GR" sz="2900" dirty="0">
              <a:latin typeface="Aegean" panose="020B0403020203020204" pitchFamily="34" charset="0"/>
              <a:ea typeface="Aegean" panose="020B04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804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Σεβασμός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81636" y="1707776"/>
            <a:ext cx="9068218" cy="4540623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Σεβασμός (αμοιβαίος σεβασμός)</a:t>
            </a:r>
          </a:p>
          <a:p>
            <a:r>
              <a:rPr lang="el-GR" dirty="0" smtClean="0"/>
              <a:t>Συνέπεια</a:t>
            </a:r>
          </a:p>
          <a:p>
            <a:r>
              <a:rPr lang="el-GR" dirty="0" smtClean="0"/>
              <a:t>Αξιοπιστία</a:t>
            </a:r>
          </a:p>
          <a:p>
            <a:r>
              <a:rPr lang="el-GR" dirty="0" smtClean="0"/>
              <a:t>Κυρώσεις</a:t>
            </a:r>
          </a:p>
          <a:p>
            <a:r>
              <a:rPr lang="el-GR" dirty="0" smtClean="0"/>
              <a:t>Επιβραβεύσεις</a:t>
            </a:r>
          </a:p>
          <a:p>
            <a:r>
              <a:rPr lang="el-GR" dirty="0" smtClean="0"/>
              <a:t>Δικαιοσύνη</a:t>
            </a:r>
          </a:p>
          <a:p>
            <a:r>
              <a:rPr lang="el-GR" dirty="0" smtClean="0"/>
              <a:t>Διάλογος</a:t>
            </a:r>
          </a:p>
          <a:p>
            <a:r>
              <a:rPr lang="el-GR" dirty="0" smtClean="0"/>
              <a:t>Εχεμύθεια</a:t>
            </a:r>
          </a:p>
          <a:p>
            <a:r>
              <a:rPr lang="el-GR" dirty="0" smtClean="0"/>
              <a:t>Ευθύνη</a:t>
            </a:r>
          </a:p>
          <a:p>
            <a:r>
              <a:rPr lang="el-GR" dirty="0" smtClean="0"/>
              <a:t>Αλήθεια</a:t>
            </a:r>
          </a:p>
          <a:p>
            <a:r>
              <a:rPr lang="el-GR" dirty="0" smtClean="0"/>
              <a:t>Συνεργασία</a:t>
            </a:r>
          </a:p>
          <a:p>
            <a:r>
              <a:rPr lang="el-GR" dirty="0" smtClean="0"/>
              <a:t>Αγάπη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2199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Αποτελέσματα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03312" y="1532966"/>
            <a:ext cx="8946541" cy="497541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Διαμορφώνω, διαπαιδαγωγώ ανεξάρτητους φοιτητές, μαθητές.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Γίνεται κτήμα η σωστή μαθησιακή συμπεριφορά, ανάλογα με το επίπεδο της τάξης και του  ακροατηρίου.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Μαθαίνουν πρώτα να ακούνε και μετά να ομιλούν. Πβ. τη φιλοσοφία της διδασκαλίας των Πυθαγορείων.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Μαθαίνουν να σκέφτονται ελεύθερα και να εκφράζονται αναλόγως και με υπευθυνότητα.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Μαθαίνουν να παράγουν τη γνώση.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Χαίρονται τη δημιουργία.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7265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Ενισχύουν την ευφυΐα τους.</a:t>
            </a:r>
          </a:p>
          <a:p>
            <a:r>
              <a:rPr lang="el-GR" dirty="0" smtClean="0"/>
              <a:t>Ενδυναμώνουν τα φτερά της φαντασίας τους. </a:t>
            </a:r>
          </a:p>
          <a:p>
            <a:r>
              <a:rPr lang="el-GR" dirty="0" smtClean="0"/>
              <a:t>«Η λογική σε ταξιδεύει από το Α στο Β</a:t>
            </a:r>
          </a:p>
          <a:p>
            <a:pPr marL="0" indent="0">
              <a:buNone/>
            </a:pPr>
            <a:r>
              <a:rPr lang="el-GR" dirty="0" smtClean="0"/>
              <a:t>        Η φαντασία θα σε ταξιδέψει παντού». Άλμπερτ Αϊνστάιν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Ανδρέας Κάλβος, </a:t>
            </a:r>
            <a:r>
              <a:rPr lang="el-GR" dirty="0" err="1" smtClean="0"/>
              <a:t>ᾨδὴ</a:t>
            </a:r>
            <a:r>
              <a:rPr lang="el-GR" dirty="0" smtClean="0"/>
              <a:t> </a:t>
            </a:r>
            <a:r>
              <a:rPr lang="el-GR" dirty="0"/>
              <a:t>Τετάρτη. </a:t>
            </a:r>
            <a:r>
              <a:rPr lang="el-GR" i="1" dirty="0" err="1"/>
              <a:t>Εἰς</a:t>
            </a:r>
            <a:r>
              <a:rPr lang="el-GR" i="1" dirty="0"/>
              <a:t> </a:t>
            </a:r>
            <a:r>
              <a:rPr lang="el-GR" i="1" dirty="0" err="1"/>
              <a:t>Σάμον</a:t>
            </a:r>
            <a:endParaRPr lang="el-GR" i="1" dirty="0"/>
          </a:p>
          <a:p>
            <a:pPr marL="0" indent="0">
              <a:buNone/>
            </a:pPr>
            <a:r>
              <a:rPr lang="el-GR" dirty="0" err="1"/>
              <a:t>στροφὴ</a:t>
            </a:r>
            <a:r>
              <a:rPr lang="el-GR" dirty="0"/>
              <a:t> πρώτη.</a:t>
            </a:r>
          </a:p>
          <a:p>
            <a:pPr marL="0" indent="0">
              <a:buNone/>
            </a:pPr>
            <a:r>
              <a:rPr lang="el-GR" dirty="0" err="1"/>
              <a:t>Ὅσοι</a:t>
            </a:r>
            <a:r>
              <a:rPr lang="el-GR" dirty="0"/>
              <a:t> </a:t>
            </a:r>
            <a:r>
              <a:rPr lang="el-GR" dirty="0" err="1"/>
              <a:t>τὸ</a:t>
            </a:r>
            <a:r>
              <a:rPr lang="el-GR" dirty="0"/>
              <a:t> </a:t>
            </a:r>
            <a:r>
              <a:rPr lang="el-GR" dirty="0" err="1"/>
              <a:t>χάλκεον</a:t>
            </a:r>
            <a:r>
              <a:rPr lang="el-GR" dirty="0"/>
              <a:t> χέρι</a:t>
            </a:r>
            <a:br>
              <a:rPr lang="el-GR" dirty="0"/>
            </a:br>
            <a:r>
              <a:rPr lang="el-GR" dirty="0" err="1"/>
              <a:t>βαρὺ</a:t>
            </a:r>
            <a:r>
              <a:rPr lang="el-GR" dirty="0"/>
              <a:t> </a:t>
            </a:r>
            <a:r>
              <a:rPr lang="el-GR" dirty="0" err="1"/>
              <a:t>τοῦ</a:t>
            </a:r>
            <a:r>
              <a:rPr lang="el-GR" dirty="0"/>
              <a:t> φόβου </a:t>
            </a:r>
            <a:r>
              <a:rPr lang="el-GR" dirty="0" err="1"/>
              <a:t>αἰσθάνονται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 err="1"/>
              <a:t>ζυγὸν</a:t>
            </a:r>
            <a:r>
              <a:rPr lang="el-GR" dirty="0"/>
              <a:t> δουλείας, </a:t>
            </a:r>
            <a:r>
              <a:rPr lang="el-GR" dirty="0" err="1"/>
              <a:t>ἂς</a:t>
            </a:r>
            <a:r>
              <a:rPr lang="el-GR" dirty="0"/>
              <a:t> </a:t>
            </a:r>
            <a:r>
              <a:rPr lang="el-GR" dirty="0" err="1"/>
              <a:t>ἔχωσι</a:t>
            </a:r>
            <a:r>
              <a:rPr lang="el-GR" dirty="0"/>
              <a:t>·</a:t>
            </a:r>
            <a:br>
              <a:rPr lang="el-GR" dirty="0"/>
            </a:br>
            <a:r>
              <a:rPr lang="el-GR" dirty="0"/>
              <a:t>θέλει </a:t>
            </a:r>
            <a:r>
              <a:rPr lang="el-GR" dirty="0" err="1"/>
              <a:t>ἀρετὴν</a:t>
            </a:r>
            <a:r>
              <a:rPr lang="el-GR" dirty="0"/>
              <a:t> </a:t>
            </a:r>
            <a:r>
              <a:rPr lang="el-GR" dirty="0" err="1"/>
              <a:t>καὶ</a:t>
            </a:r>
            <a:r>
              <a:rPr lang="el-GR" dirty="0"/>
              <a:t> </a:t>
            </a:r>
            <a:r>
              <a:rPr lang="el-GR" dirty="0" err="1"/>
              <a:t>τόλμην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ἡ </a:t>
            </a:r>
            <a:r>
              <a:rPr lang="el-GR" dirty="0" err="1"/>
              <a:t>ἐλευθερία</a:t>
            </a:r>
            <a:r>
              <a:rPr lang="el-GR" dirty="0"/>
              <a:t>. 5</a:t>
            </a:r>
          </a:p>
          <a:p>
            <a:pPr marL="0" indent="0">
              <a:buNone/>
            </a:pPr>
            <a:r>
              <a:rPr lang="el-GR" dirty="0"/>
              <a:t>β´.</a:t>
            </a:r>
          </a:p>
          <a:p>
            <a:pPr marL="0" indent="0">
              <a:buNone/>
            </a:pPr>
            <a:r>
              <a:rPr lang="el-GR" dirty="0" err="1"/>
              <a:t>Αὐτὴ</a:t>
            </a:r>
            <a:r>
              <a:rPr lang="el-GR" dirty="0"/>
              <a:t> (</a:t>
            </a:r>
            <a:r>
              <a:rPr lang="el-GR" dirty="0" err="1"/>
              <a:t>καὶ</a:t>
            </a:r>
            <a:r>
              <a:rPr lang="el-GR" dirty="0"/>
              <a:t> ὁ </a:t>
            </a:r>
            <a:r>
              <a:rPr lang="el-GR" dirty="0" err="1"/>
              <a:t>μῦθος</a:t>
            </a:r>
            <a:r>
              <a:rPr lang="el-GR" dirty="0"/>
              <a:t> κρύπτει</a:t>
            </a:r>
            <a:br>
              <a:rPr lang="el-GR" dirty="0"/>
            </a:br>
            <a:r>
              <a:rPr lang="el-GR" dirty="0" err="1"/>
              <a:t>νοῦν</a:t>
            </a:r>
            <a:r>
              <a:rPr lang="el-GR" dirty="0"/>
              <a:t> </a:t>
            </a:r>
            <a:r>
              <a:rPr lang="el-GR" dirty="0" err="1"/>
              <a:t>ἀληθείας</a:t>
            </a:r>
            <a:r>
              <a:rPr lang="el-GR" dirty="0"/>
              <a:t>) </a:t>
            </a:r>
            <a:r>
              <a:rPr lang="el-GR" dirty="0" err="1"/>
              <a:t>ἐπτέρωσε</a:t>
            </a:r>
            <a:r>
              <a:rPr lang="el-GR" dirty="0"/>
              <a:t/>
            </a:r>
            <a:br>
              <a:rPr lang="el-GR" dirty="0"/>
            </a:br>
            <a:r>
              <a:rPr lang="el-GR" dirty="0" err="1"/>
              <a:t>τὸν</a:t>
            </a:r>
            <a:r>
              <a:rPr lang="el-GR" dirty="0"/>
              <a:t> </a:t>
            </a:r>
            <a:r>
              <a:rPr lang="el-GR" dirty="0" err="1"/>
              <a:t>Ἴκαρον</a:t>
            </a:r>
            <a:r>
              <a:rPr lang="el-GR" dirty="0"/>
              <a:t>· </a:t>
            </a:r>
            <a:r>
              <a:rPr lang="el-GR" dirty="0" err="1"/>
              <a:t>καὶ</a:t>
            </a:r>
            <a:r>
              <a:rPr lang="el-GR" dirty="0"/>
              <a:t> </a:t>
            </a:r>
            <a:r>
              <a:rPr lang="el-GR" dirty="0" err="1"/>
              <a:t>ἂν</a:t>
            </a:r>
            <a:r>
              <a:rPr lang="el-GR" dirty="0"/>
              <a:t> </a:t>
            </a:r>
            <a:r>
              <a:rPr lang="el-GR" dirty="0" err="1"/>
              <a:t>ἔπεσεν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ὁ </a:t>
            </a:r>
            <a:r>
              <a:rPr lang="el-GR" dirty="0" err="1"/>
              <a:t>πτερωθεὶς</a:t>
            </a:r>
            <a:r>
              <a:rPr lang="el-GR" dirty="0"/>
              <a:t> κ᾿ </a:t>
            </a:r>
            <a:r>
              <a:rPr lang="el-GR" dirty="0" err="1"/>
              <a:t>ἐπνίγη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θαλασσωμένος· 10</a:t>
            </a:r>
          </a:p>
          <a:p>
            <a:pPr marL="0" indent="0">
              <a:buNone/>
            </a:pPr>
            <a:r>
              <a:rPr lang="el-GR" dirty="0"/>
              <a:t>γ´.</a:t>
            </a:r>
          </a:p>
          <a:p>
            <a:pPr marL="0" indent="0">
              <a:buNone/>
            </a:pPr>
            <a:r>
              <a:rPr lang="el-GR" dirty="0" err="1"/>
              <a:t>Ἀφ</a:t>
            </a:r>
            <a:r>
              <a:rPr lang="el-GR" dirty="0"/>
              <a:t>᾿ </a:t>
            </a:r>
            <a:r>
              <a:rPr lang="el-GR" dirty="0" err="1"/>
              <a:t>ὑψηλὰ</a:t>
            </a:r>
            <a:r>
              <a:rPr lang="el-GR" dirty="0"/>
              <a:t> </a:t>
            </a:r>
            <a:r>
              <a:rPr lang="el-GR" dirty="0" err="1"/>
              <a:t>ὅμως</a:t>
            </a:r>
            <a:r>
              <a:rPr lang="el-GR" dirty="0"/>
              <a:t> </a:t>
            </a:r>
            <a:r>
              <a:rPr lang="el-GR" dirty="0" err="1"/>
              <a:t>ἔπεσε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 err="1"/>
              <a:t>καὶ</a:t>
            </a:r>
            <a:r>
              <a:rPr lang="el-GR" dirty="0"/>
              <a:t> </a:t>
            </a:r>
            <a:r>
              <a:rPr lang="el-GR" dirty="0" err="1"/>
              <a:t>ἀπέθανεν</a:t>
            </a:r>
            <a:r>
              <a:rPr lang="el-GR" dirty="0"/>
              <a:t> </a:t>
            </a:r>
            <a:r>
              <a:rPr lang="el-GR" dirty="0" err="1"/>
              <a:t>ἐλεύθερος</a:t>
            </a:r>
            <a:r>
              <a:rPr lang="el-GR" dirty="0"/>
              <a:t>. -</a:t>
            </a:r>
            <a:br>
              <a:rPr lang="el-GR" dirty="0"/>
            </a:br>
            <a:r>
              <a:rPr lang="el-GR" dirty="0" err="1"/>
              <a:t>Ἂν</a:t>
            </a:r>
            <a:r>
              <a:rPr lang="el-GR" dirty="0"/>
              <a:t> </a:t>
            </a:r>
            <a:r>
              <a:rPr lang="el-GR" dirty="0" err="1"/>
              <a:t>γένῃς</a:t>
            </a:r>
            <a:r>
              <a:rPr lang="el-GR" dirty="0"/>
              <a:t> </a:t>
            </a:r>
            <a:r>
              <a:rPr lang="el-GR" dirty="0" err="1"/>
              <a:t>σφάγιον</a:t>
            </a:r>
            <a:r>
              <a:rPr lang="el-GR" dirty="0"/>
              <a:t> </a:t>
            </a:r>
            <a:r>
              <a:rPr lang="el-GR" dirty="0" err="1"/>
              <a:t>ἄτιμον</a:t>
            </a:r>
            <a:r>
              <a:rPr lang="el-GR" dirty="0"/>
              <a:t/>
            </a:r>
            <a:br>
              <a:rPr lang="el-GR" dirty="0"/>
            </a:br>
            <a:r>
              <a:rPr lang="el-GR" dirty="0" err="1"/>
              <a:t>ἑνὸς</a:t>
            </a:r>
            <a:r>
              <a:rPr lang="el-GR" dirty="0"/>
              <a:t> τυράννου, νόμιζε</a:t>
            </a:r>
            <a:br>
              <a:rPr lang="el-GR" dirty="0"/>
            </a:br>
            <a:r>
              <a:rPr lang="el-GR" dirty="0" err="1"/>
              <a:t>φρικτὸν</a:t>
            </a:r>
            <a:r>
              <a:rPr lang="el-GR" dirty="0"/>
              <a:t> </a:t>
            </a:r>
            <a:r>
              <a:rPr lang="el-GR" dirty="0" err="1"/>
              <a:t>τὸν</a:t>
            </a:r>
            <a:r>
              <a:rPr lang="el-GR" dirty="0"/>
              <a:t> </a:t>
            </a:r>
            <a:r>
              <a:rPr lang="el-GR" dirty="0" err="1"/>
              <a:t>τάφον</a:t>
            </a:r>
            <a:r>
              <a:rPr lang="el-GR" dirty="0"/>
              <a:t>. 15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0674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82257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l-GR" dirty="0" smtClean="0"/>
              <a:t>Καλλιεργώ την οξυδέρκειά τους.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Καταπολεμώ και μειώνω την επιπολαιότητά τους.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Μειώνω τον άσκοπο </a:t>
            </a:r>
            <a:r>
              <a:rPr lang="el-GR" dirty="0" err="1" smtClean="0"/>
              <a:t>παρορμητισμό</a:t>
            </a:r>
            <a:r>
              <a:rPr lang="el-GR" dirty="0" smtClean="0"/>
              <a:t> τους.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Αυξάνω την επιμονή τους.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Τους διδάσκω την ευρύτητα πνεύματος.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Ενθαρρύνω τον διάλογο και τις ερωτήσεις.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Διεγείρω την περιέργεια.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49314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03312" y="672354"/>
            <a:ext cx="8946541" cy="557604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Διδάσκω και Εκπαιδεύω στη συνεργασία.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Συμβάλλω στην αλληλοβοήθεια.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Αξιολογώ και </a:t>
            </a:r>
            <a:r>
              <a:rPr lang="el-GR" dirty="0" err="1" smtClean="0"/>
              <a:t>αυτοαξιολογούμαι</a:t>
            </a:r>
            <a:r>
              <a:rPr lang="el-GR" dirty="0"/>
              <a:t> </a:t>
            </a:r>
            <a:r>
              <a:rPr lang="el-GR" dirty="0" smtClean="0"/>
              <a:t>(ανατροφοδότηση </a:t>
            </a:r>
            <a:r>
              <a:rPr lang="el-GR" dirty="0"/>
              <a:t>και </a:t>
            </a:r>
            <a:r>
              <a:rPr lang="el-GR" dirty="0" err="1" smtClean="0"/>
              <a:t>αυτοβελτίωση</a:t>
            </a:r>
            <a:r>
              <a:rPr lang="el-GR" dirty="0" smtClean="0"/>
              <a:t>).</a:t>
            </a:r>
          </a:p>
          <a:p>
            <a:pPr marL="0" indent="0">
              <a:lnSpc>
                <a:spcPct val="150000"/>
              </a:lnSpc>
              <a:buNone/>
            </a:pP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«Επιδιώκουμε να δημιουργήσουμε ανθρώπους που απολαμβάνουν και εκτιμούν την εκπαίδευσή τους· μαθητές που εξελίσσονται σε ανεξάρτητα άτομα με άσβεστη δίψα για μάθηση».</a:t>
            </a:r>
          </a:p>
        </p:txBody>
      </p:sp>
    </p:spTree>
    <p:extLst>
      <p:ext uri="{BB962C8B-B14F-4D97-AF65-F5344CB8AC3E}">
        <p14:creationId xmlns:p14="http://schemas.microsoft.com/office/powerpoint/2010/main" val="3202731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851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Αγνώστου συγγραφέα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210235"/>
            <a:ext cx="10515600" cy="4966728"/>
          </a:xfrm>
        </p:spPr>
        <p:txBody>
          <a:bodyPr>
            <a:normAutofit/>
          </a:bodyPr>
          <a:lstStyle/>
          <a:p>
            <a:r>
              <a:rPr lang="el-GR" dirty="0" smtClean="0"/>
              <a:t>«Όταν τα παιδιά ζουν μέσα στην επίκριση,</a:t>
            </a:r>
          </a:p>
          <a:p>
            <a:pPr marL="0" indent="0">
              <a:buNone/>
            </a:pPr>
            <a:r>
              <a:rPr lang="el-GR" dirty="0" smtClean="0"/>
              <a:t>      </a:t>
            </a:r>
            <a:r>
              <a:rPr lang="el-GR" b="1" dirty="0" smtClean="0"/>
              <a:t>μαθαίνουν</a:t>
            </a:r>
            <a:r>
              <a:rPr lang="el-GR" dirty="0" smtClean="0"/>
              <a:t> να αποδοκιμάζουν.</a:t>
            </a:r>
          </a:p>
          <a:p>
            <a:pPr marL="0" indent="0">
              <a:buNone/>
            </a:pPr>
            <a:endParaRPr lang="el-GR" dirty="0" smtClean="0"/>
          </a:p>
          <a:p>
            <a:pPr marL="457200" indent="0">
              <a:buNone/>
            </a:pPr>
            <a:r>
              <a:rPr lang="el-GR" dirty="0" smtClean="0"/>
              <a:t>Όταν τα παιδιά ζουν μέσα στην εχθρότητα,</a:t>
            </a:r>
          </a:p>
          <a:p>
            <a:pPr marL="457200" indent="0">
              <a:buNone/>
            </a:pPr>
            <a:r>
              <a:rPr lang="el-GR" dirty="0" smtClean="0"/>
              <a:t>μαθαίνουν να είναι </a:t>
            </a:r>
            <a:r>
              <a:rPr lang="el-GR" b="1" dirty="0" smtClean="0"/>
              <a:t>επιθετικά</a:t>
            </a:r>
            <a:r>
              <a:rPr lang="el-GR" dirty="0" smtClean="0"/>
              <a:t>.</a:t>
            </a:r>
          </a:p>
          <a:p>
            <a:pPr marL="457200" indent="0">
              <a:buNone/>
            </a:pPr>
            <a:endParaRPr lang="el-GR" dirty="0" smtClean="0"/>
          </a:p>
          <a:p>
            <a:pPr marL="457200" indent="0">
              <a:buNone/>
            </a:pPr>
            <a:r>
              <a:rPr lang="el-GR" dirty="0" smtClean="0"/>
              <a:t>Όταν τα παιδιά ζουν μέσα στο χλευασμό,</a:t>
            </a:r>
          </a:p>
          <a:p>
            <a:pPr marL="457200" indent="0">
              <a:buNone/>
            </a:pPr>
            <a:r>
              <a:rPr lang="el-GR" dirty="0" smtClean="0"/>
              <a:t>μαθαίνουν να διακατέχονται από </a:t>
            </a:r>
            <a:r>
              <a:rPr lang="el-GR" b="1" dirty="0" smtClean="0"/>
              <a:t>κακεντρέχεια</a:t>
            </a:r>
            <a:r>
              <a:rPr lang="el-GR" dirty="0" smtClean="0"/>
              <a:t>.</a:t>
            </a:r>
          </a:p>
          <a:p>
            <a:pPr marL="457200" indent="0">
              <a:buNone/>
            </a:pPr>
            <a:endParaRPr lang="el-GR" dirty="0" smtClean="0"/>
          </a:p>
          <a:p>
            <a:pPr marL="457200" indent="0">
              <a:buNone/>
            </a:pPr>
            <a:r>
              <a:rPr lang="el-GR" dirty="0" smtClean="0"/>
              <a:t>Όταν τα παιδιά ζουν μέσα στην ανεκτικότητα,</a:t>
            </a:r>
          </a:p>
          <a:p>
            <a:pPr marL="457200" indent="0">
              <a:buNone/>
            </a:pPr>
            <a:r>
              <a:rPr lang="el-GR" dirty="0"/>
              <a:t>μ</a:t>
            </a:r>
            <a:r>
              <a:rPr lang="el-GR" dirty="0" smtClean="0"/>
              <a:t>αθαίνουν να έχουν </a:t>
            </a:r>
            <a:r>
              <a:rPr lang="el-GR" b="1" dirty="0" smtClean="0"/>
              <a:t>υπομονή</a:t>
            </a:r>
            <a:r>
              <a:rPr lang="el-GR" dirty="0" smtClean="0"/>
              <a:t>.</a:t>
            </a:r>
          </a:p>
          <a:p>
            <a:pPr marL="45720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7148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Όταν τα παιδιά ζουν μέσα στην ασφάλεια,</a:t>
            </a:r>
          </a:p>
          <a:p>
            <a:pPr marL="0" indent="0">
              <a:buNone/>
            </a:pPr>
            <a:r>
              <a:rPr lang="el-GR" dirty="0" smtClean="0"/>
              <a:t>   μαθαίνουν να έχουν </a:t>
            </a:r>
            <a:r>
              <a:rPr lang="el-GR" b="1" dirty="0" smtClean="0"/>
              <a:t>πίστη</a:t>
            </a:r>
            <a:r>
              <a:rPr lang="el-GR" dirty="0" smtClean="0"/>
              <a:t> στον εαυτό τους και στους γύρω τους.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  Όταν τα παιδιά ζουν μέσα στη δικαιοσύνη,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μαθαίνουν να είναι </a:t>
            </a:r>
            <a:r>
              <a:rPr lang="el-GR" b="1" dirty="0" smtClean="0"/>
              <a:t>δίκαια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endParaRPr lang="el-GR" dirty="0" smtClean="0"/>
          </a:p>
          <a:p>
            <a:pPr marL="174625" indent="0">
              <a:buNone/>
            </a:pPr>
            <a:r>
              <a:rPr lang="el-GR" dirty="0" smtClean="0"/>
              <a:t>Όταν τα παιδιά ζουν μέσα στον έπαινο,</a:t>
            </a:r>
          </a:p>
          <a:p>
            <a:pPr marL="174625" indent="0">
              <a:buNone/>
            </a:pPr>
            <a:r>
              <a:rPr lang="el-GR" dirty="0"/>
              <a:t>μ</a:t>
            </a:r>
            <a:r>
              <a:rPr lang="el-GR" dirty="0" smtClean="0"/>
              <a:t>αθαίνουν να </a:t>
            </a:r>
            <a:r>
              <a:rPr lang="el-GR" b="1" dirty="0" smtClean="0"/>
              <a:t>εκτιμούν</a:t>
            </a:r>
            <a:r>
              <a:rPr lang="el-GR" dirty="0" smtClean="0"/>
              <a:t>.</a:t>
            </a:r>
          </a:p>
          <a:p>
            <a:pPr marL="174625" indent="0">
              <a:buNone/>
            </a:pPr>
            <a:endParaRPr lang="el-GR" dirty="0" smtClean="0"/>
          </a:p>
          <a:p>
            <a:pPr marL="174625" indent="0">
              <a:buNone/>
            </a:pPr>
            <a:r>
              <a:rPr lang="el-GR" dirty="0" smtClean="0"/>
              <a:t>Όταν τα παιδιά ζουν μέσα στην επιδοκιμασία,</a:t>
            </a:r>
          </a:p>
          <a:p>
            <a:pPr marL="174625" indent="0">
              <a:buNone/>
            </a:pPr>
            <a:r>
              <a:rPr lang="el-GR" dirty="0"/>
              <a:t>μ</a:t>
            </a:r>
            <a:r>
              <a:rPr lang="el-GR" dirty="0" smtClean="0"/>
              <a:t>αθαίνουν να </a:t>
            </a:r>
            <a:r>
              <a:rPr lang="el-GR" b="1" dirty="0" smtClean="0"/>
              <a:t>αγαπούν</a:t>
            </a:r>
            <a:r>
              <a:rPr lang="el-GR" dirty="0" smtClean="0"/>
              <a:t> τον εαυτό τους.</a:t>
            </a:r>
          </a:p>
          <a:p>
            <a:pPr marL="174625" indent="0">
              <a:buNone/>
            </a:pPr>
            <a:endParaRPr lang="el-GR" dirty="0"/>
          </a:p>
          <a:p>
            <a:pPr marL="174625" indent="0">
              <a:buNone/>
            </a:pPr>
            <a:r>
              <a:rPr lang="el-GR" dirty="0" smtClean="0"/>
              <a:t>Όταν τα παιδιά ζουν μέσα στην αποδοχή και στη φιλία,</a:t>
            </a:r>
          </a:p>
          <a:p>
            <a:pPr marL="174625" indent="0">
              <a:buNone/>
            </a:pPr>
            <a:r>
              <a:rPr lang="el-GR" dirty="0" smtClean="0"/>
              <a:t>μαθαίνουν να βρίσκουν την </a:t>
            </a:r>
            <a:r>
              <a:rPr lang="el-GR" b="1" dirty="0" smtClean="0"/>
              <a:t>αγάπη </a:t>
            </a:r>
            <a:r>
              <a:rPr lang="el-GR" dirty="0" smtClean="0"/>
              <a:t>στον κόσμο που ζουν.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4395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03312" y="546847"/>
            <a:ext cx="9404723" cy="932329"/>
          </a:xfrm>
        </p:spPr>
        <p:txBody>
          <a:bodyPr/>
          <a:lstStyle/>
          <a:p>
            <a:r>
              <a:rPr lang="el-GR" dirty="0" smtClean="0"/>
              <a:t>ΙΣΤΟΤΟΠΟΙ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de.teikav.edu.gr/dinfo/pdf/chapter4.pdf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https://www.academia.edu/42500291/%CE%94%CF%81_%CE%9C%CE%B1%CF%81%CE%AF%CE%B1_%CE%9A%CE%BF%CF%81http://de.teikav.edu.gr/dinfo/pdf/chapter4.pdf%CE%B4%CE%AC%CE%BA%CE%B7_%CE%97_%</a:t>
            </a:r>
            <a:r>
              <a:rPr lang="en-US" dirty="0" smtClean="0">
                <a:hlinkClick r:id="rId3"/>
              </a:rPr>
              <a:t>CE%B4%CE%B9%CE%B4%CE%B1%CF%83%CE%BA%CE%B1%CE%BB%CE%AF%CE%B1?auto=download</a:t>
            </a:r>
            <a:endParaRPr lang="el-GR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docplayer.gr/9729218-Mathisi-kai-didaskalia.html</a:t>
            </a:r>
            <a:endParaRPr lang="el-GR" dirty="0" smtClean="0"/>
          </a:p>
          <a:p>
            <a:endParaRPr lang="el-GR" dirty="0" smtClean="0"/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core.ac.uk/download/pdf/49280775.pdf</a:t>
            </a:r>
            <a:endParaRPr lang="el-GR" dirty="0" smtClean="0"/>
          </a:p>
          <a:p>
            <a:r>
              <a:rPr lang="en-US" dirty="0"/>
              <a:t>https://repository.kallipos.gr/handle/11419/5333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7005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ΕΡΩΤΗΣΕΙΣ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Ποιοι είναι οι βασικοί διδακτικοί στόχοι, και ποια η ενδεδειγμένη πορεία της διδασκαλίας;</a:t>
            </a:r>
          </a:p>
          <a:p>
            <a:r>
              <a:rPr lang="el-GR" dirty="0"/>
              <a:t>Ποια η βασική δομή του μαθήματος; </a:t>
            </a:r>
          </a:p>
          <a:p>
            <a:r>
              <a:rPr lang="el-GR" dirty="0"/>
              <a:t>Ποια η ακριβής σχεδίαση της διδασκαλίας;</a:t>
            </a:r>
          </a:p>
          <a:p>
            <a:r>
              <a:rPr lang="el-GR" dirty="0"/>
              <a:t>Από ποιους παράγοντες καθορίζεται η επιτυχής διαχείριση του ακροατηρίου/ της αίθουσας διδασκαλίας; </a:t>
            </a:r>
          </a:p>
          <a:p>
            <a:r>
              <a:rPr lang="el-GR" dirty="0"/>
              <a:t>Ποια τα αποτελέσματα της επιτυχούς διδασκαλίας; </a:t>
            </a:r>
          </a:p>
          <a:p>
            <a:r>
              <a:rPr lang="el-GR" dirty="0"/>
              <a:t>Πώς τα παιδιά βιώνουν τη διδακτική διαδικασία στην αίθουσα διδασκαλίας; </a:t>
            </a:r>
          </a:p>
        </p:txBody>
      </p:sp>
    </p:spTree>
    <p:extLst>
      <p:ext uri="{BB962C8B-B14F-4D97-AF65-F5344CB8AC3E}">
        <p14:creationId xmlns:p14="http://schemas.microsoft.com/office/powerpoint/2010/main" val="173567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2761129"/>
          </a:xfrm>
        </p:spPr>
        <p:txBody>
          <a:bodyPr/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  <a:t>ΔΙΔΑΣΚΑΛΙΑ</a:t>
            </a:r>
            <a:b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</a:br>
            <a:endParaRPr lang="el-GR" dirty="0">
              <a:latin typeface="Alfios" panose="02070502080805060803" pitchFamily="18" charset="0"/>
              <a:ea typeface="Alfios" panose="02070502080805060803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914399" y="4558552"/>
            <a:ext cx="9066214" cy="900953"/>
          </a:xfrm>
        </p:spPr>
        <p:txBody>
          <a:bodyPr>
            <a:normAutofit fontScale="85000" lnSpcReduction="20000"/>
          </a:bodyPr>
          <a:lstStyle/>
          <a:p>
            <a:pPr algn="just"/>
            <a:endParaRPr lang="el-GR" dirty="0" smtClean="0"/>
          </a:p>
          <a:p>
            <a:pPr algn="just"/>
            <a:r>
              <a:rPr lang="el-GR" dirty="0" err="1" smtClean="0"/>
              <a:t>Haigh</a:t>
            </a:r>
            <a:r>
              <a:rPr lang="el-GR" dirty="0" smtClean="0"/>
              <a:t>, A. (2008</a:t>
            </a:r>
            <a:r>
              <a:rPr lang="el-GR" cap="none" dirty="0" smtClean="0"/>
              <a:t>). </a:t>
            </a:r>
            <a:r>
              <a:rPr lang="el-GR" i="1" cap="none" dirty="0" smtClean="0"/>
              <a:t>Η Τέχνη Της Διδασκαλίας</a:t>
            </a:r>
            <a:r>
              <a:rPr lang="el-GR" cap="none" dirty="0" smtClean="0"/>
              <a:t>: </a:t>
            </a:r>
            <a:r>
              <a:rPr lang="el-GR" i="1" cap="none" dirty="0" smtClean="0"/>
              <a:t>Μεγάλες Ιδέες, Απλοί Κανόνες</a:t>
            </a:r>
            <a:r>
              <a:rPr lang="el-GR" cap="none" dirty="0" smtClean="0"/>
              <a:t>. </a:t>
            </a:r>
            <a:r>
              <a:rPr lang="el-GR" dirty="0" smtClean="0"/>
              <a:t>(Κ. </a:t>
            </a:r>
            <a:r>
              <a:rPr lang="el-GR" cap="none" dirty="0" err="1" smtClean="0"/>
              <a:t>Λουκέρης</a:t>
            </a:r>
            <a:r>
              <a:rPr lang="el-GR" cap="none" dirty="0" smtClean="0"/>
              <a:t>, </a:t>
            </a:r>
            <a:r>
              <a:rPr lang="el-GR" cap="none" dirty="0" err="1" smtClean="0"/>
              <a:t>Επιμ</a:t>
            </a:r>
            <a:r>
              <a:rPr lang="el-GR" cap="none" dirty="0" smtClean="0"/>
              <a:t>., &amp; Μ. </a:t>
            </a:r>
            <a:r>
              <a:rPr lang="el-GR" cap="none" dirty="0" err="1" smtClean="0"/>
              <a:t>Αβαγιανού</a:t>
            </a:r>
            <a:r>
              <a:rPr lang="el-GR" cap="none" dirty="0" smtClean="0"/>
              <a:t>, </a:t>
            </a:r>
            <a:r>
              <a:rPr lang="el-GR" cap="none" dirty="0" err="1" smtClean="0"/>
              <a:t>Μτφρ</a:t>
            </a:r>
            <a:r>
              <a:rPr lang="el-GR" cap="none" dirty="0" smtClean="0"/>
              <a:t>.) Αθήνα: Πατάκης.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8352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ΔΙΔΑΚΤΙΚΟΣ</a:t>
            </a:r>
            <a:r>
              <a:rPr lang="el-GR" baseline="-25000" dirty="0" smtClean="0"/>
              <a:t>/ΟΙ</a:t>
            </a:r>
            <a:r>
              <a:rPr lang="el-GR" dirty="0" smtClean="0"/>
              <a:t> ΣΤΟΧΟΣ</a:t>
            </a:r>
            <a:r>
              <a:rPr lang="el-GR" baseline="-25000" dirty="0" smtClean="0"/>
              <a:t>/ΟΙ</a:t>
            </a:r>
            <a:endParaRPr lang="el-GR" baseline="-2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5516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b="1" dirty="0" smtClean="0"/>
              <a:t>Δε</a:t>
            </a:r>
            <a:r>
              <a:rPr lang="el-GR" dirty="0" smtClean="0"/>
              <a:t>ξιότητες</a:t>
            </a:r>
          </a:p>
          <a:p>
            <a:endParaRPr lang="el-GR" dirty="0"/>
          </a:p>
          <a:p>
            <a:r>
              <a:rPr lang="el-GR" b="1" dirty="0" smtClean="0"/>
              <a:t>Κα</a:t>
            </a:r>
            <a:r>
              <a:rPr lang="el-GR" dirty="0" smtClean="0"/>
              <a:t>τανόηση</a:t>
            </a:r>
          </a:p>
          <a:p>
            <a:endParaRPr lang="el-GR" dirty="0"/>
          </a:p>
          <a:p>
            <a:r>
              <a:rPr lang="el-GR" b="1" dirty="0" smtClean="0"/>
              <a:t>Γνώ</a:t>
            </a:r>
            <a:r>
              <a:rPr lang="el-GR" dirty="0" smtClean="0"/>
              <a:t>ση</a:t>
            </a:r>
          </a:p>
          <a:p>
            <a:endParaRPr lang="el-GR" dirty="0"/>
          </a:p>
          <a:p>
            <a:r>
              <a:rPr lang="el-GR" b="1" dirty="0" smtClean="0"/>
              <a:t>Συ</a:t>
            </a:r>
            <a:r>
              <a:rPr lang="el-GR" dirty="0" smtClean="0"/>
              <a:t>μπεριφορές</a:t>
            </a:r>
          </a:p>
          <a:p>
            <a:endParaRPr lang="el-GR" dirty="0" smtClean="0"/>
          </a:p>
          <a:p>
            <a:r>
              <a:rPr lang="el-GR" dirty="0" smtClean="0"/>
              <a:t>ΔΕ. ΚΑ.ΓΝΩ.ΣΥ.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9440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ΠΟΡΕΙΑ ΤΗΣ ΔΙΔΑΣΚΑΛΙΑΣ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Μαθαίνουμε</a:t>
            </a:r>
          </a:p>
          <a:p>
            <a:endParaRPr lang="el-GR" dirty="0"/>
          </a:p>
          <a:p>
            <a:r>
              <a:rPr lang="el-GR" dirty="0" smtClean="0"/>
              <a:t>Κατανοούμε</a:t>
            </a:r>
          </a:p>
          <a:p>
            <a:endParaRPr lang="el-GR" dirty="0"/>
          </a:p>
          <a:p>
            <a:r>
              <a:rPr lang="el-GR" dirty="0" smtClean="0"/>
              <a:t>Δυνάμεθα</a:t>
            </a:r>
          </a:p>
          <a:p>
            <a:endParaRPr lang="el-GR" dirty="0"/>
          </a:p>
          <a:p>
            <a:r>
              <a:rPr lang="el-GR" dirty="0" smtClean="0"/>
              <a:t>Εφαρμόζουμε/ αναθεωρούμε/προσαρμόζουμε/εξελίσσουμε.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3437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03312" y="1613648"/>
            <a:ext cx="8946541" cy="4634752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Διδάσκω Αρχαία Ελληνική Φιλοσοφία</a:t>
            </a:r>
          </a:p>
          <a:p>
            <a:endParaRPr lang="el-GR" dirty="0"/>
          </a:p>
          <a:p>
            <a:pPr algn="just"/>
            <a:r>
              <a:rPr lang="el-GR" dirty="0" smtClean="0"/>
              <a:t>1. Αναφέρομαι στους Προσωκρατικούς </a:t>
            </a:r>
            <a:r>
              <a:rPr lang="el-GR" dirty="0"/>
              <a:t>Φ</a:t>
            </a:r>
            <a:r>
              <a:rPr lang="el-GR" dirty="0" smtClean="0"/>
              <a:t>ιλοσόφους (Θαλής, Αναξίμανδρος, Αναξιμένης, Ηράκλειτος, Παρμενίδης, Εμπεδοκλής, Ξενοφάνης). </a:t>
            </a:r>
            <a:r>
              <a:rPr lang="el-GR" b="1" dirty="0" smtClean="0"/>
              <a:t>Γνώ</a:t>
            </a:r>
            <a:r>
              <a:rPr lang="el-GR" dirty="0" smtClean="0"/>
              <a:t>ση</a:t>
            </a:r>
          </a:p>
          <a:p>
            <a:endParaRPr lang="el-GR" dirty="0"/>
          </a:p>
          <a:p>
            <a:r>
              <a:rPr lang="el-GR" dirty="0" smtClean="0"/>
              <a:t>2.  Εντοπίζουμε τις διαφορές μεταξύ τους και την ιδιαιτερότητα του έργου του καθενός. Οι φοιτητές μπορούν να κάνουν συγκρίσεις. </a:t>
            </a:r>
            <a:r>
              <a:rPr lang="el-GR" b="1" dirty="0" smtClean="0"/>
              <a:t>Κατα</a:t>
            </a:r>
            <a:r>
              <a:rPr lang="el-GR" dirty="0" smtClean="0"/>
              <a:t>νόηση.</a:t>
            </a:r>
          </a:p>
          <a:p>
            <a:endParaRPr lang="el-GR" dirty="0"/>
          </a:p>
          <a:p>
            <a:pPr algn="just"/>
            <a:r>
              <a:rPr lang="el-GR" dirty="0" smtClean="0"/>
              <a:t>3. </a:t>
            </a:r>
            <a:r>
              <a:rPr lang="el-GR" dirty="0" err="1" smtClean="0"/>
              <a:t>Εξασκούμεθα</a:t>
            </a:r>
            <a:r>
              <a:rPr lang="el-GR" dirty="0" smtClean="0"/>
              <a:t> στο έργο του καθενός και οι φοιτητές μπορούν να διακρίνουν το έργο τους καθώς και τις επιρροές που άσκησαν στα έργα των μεταγενεστέρων φιλοσόφων.</a:t>
            </a:r>
            <a:r>
              <a:rPr lang="en-US" dirty="0" smtClean="0"/>
              <a:t> </a:t>
            </a:r>
            <a:r>
              <a:rPr lang="el-GR" b="1" dirty="0" smtClean="0"/>
              <a:t>Δε</a:t>
            </a:r>
            <a:r>
              <a:rPr lang="el-GR" dirty="0" smtClean="0"/>
              <a:t>ξιότητες.</a:t>
            </a:r>
          </a:p>
          <a:p>
            <a:endParaRPr lang="el-GR" dirty="0"/>
          </a:p>
          <a:p>
            <a:r>
              <a:rPr lang="el-GR" dirty="0" smtClean="0"/>
              <a:t>4. Εκτιμάμε τη σοφία τους και την κάνουμε τρόπο ζωής. </a:t>
            </a:r>
            <a:r>
              <a:rPr lang="en-US" i="1" dirty="0" err="1" smtClean="0"/>
              <a:t>Primum</a:t>
            </a:r>
            <a:r>
              <a:rPr lang="en-US" i="1" dirty="0" smtClean="0"/>
              <a:t> </a:t>
            </a:r>
            <a:r>
              <a:rPr lang="en-US" i="1" dirty="0" err="1" smtClean="0"/>
              <a:t>vivere</a:t>
            </a:r>
            <a:r>
              <a:rPr lang="en-US" i="1" dirty="0" smtClean="0"/>
              <a:t> </a:t>
            </a:r>
            <a:r>
              <a:rPr lang="en-US" i="1" dirty="0" err="1" smtClean="0"/>
              <a:t>deinde</a:t>
            </a:r>
            <a:r>
              <a:rPr lang="en-US" i="1" dirty="0" smtClean="0"/>
              <a:t> </a:t>
            </a:r>
            <a:r>
              <a:rPr lang="en-US" i="1" dirty="0" err="1" smtClean="0"/>
              <a:t>Philoshophari</a:t>
            </a:r>
            <a:r>
              <a:rPr lang="en-US" i="1" dirty="0" smtClean="0"/>
              <a:t>.</a:t>
            </a:r>
            <a:r>
              <a:rPr lang="el-GR" i="1" dirty="0" smtClean="0"/>
              <a:t> </a:t>
            </a:r>
            <a:r>
              <a:rPr lang="el-GR" b="1" dirty="0" smtClean="0"/>
              <a:t>Συ</a:t>
            </a:r>
            <a:r>
              <a:rPr lang="el-GR" dirty="0" smtClean="0"/>
              <a:t>μπεριφορές.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5679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ΔΟΜΗ ΤΟΥ ΜΑΘΗΜΑΤΟΣ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Αρχή</a:t>
            </a:r>
          </a:p>
          <a:p>
            <a:r>
              <a:rPr lang="el-GR" dirty="0" smtClean="0"/>
              <a:t>Μέση</a:t>
            </a:r>
          </a:p>
          <a:p>
            <a:r>
              <a:rPr lang="el-GR" dirty="0" smtClean="0"/>
              <a:t>Τέλος</a:t>
            </a:r>
          </a:p>
          <a:p>
            <a:r>
              <a:rPr lang="el-GR" dirty="0" smtClean="0"/>
              <a:t>Η φιλοσοφία της δομής</a:t>
            </a:r>
          </a:p>
          <a:p>
            <a:r>
              <a:rPr lang="el-GR" dirty="0" smtClean="0"/>
              <a:t>Αρχή= </a:t>
            </a:r>
            <a:r>
              <a:rPr lang="en-US" dirty="0" err="1" smtClean="0"/>
              <a:t>captatio</a:t>
            </a:r>
            <a:r>
              <a:rPr lang="en-US" dirty="0" smtClean="0"/>
              <a:t> </a:t>
            </a:r>
            <a:r>
              <a:rPr lang="en-US" dirty="0" err="1" smtClean="0"/>
              <a:t>benevolentiae</a:t>
            </a:r>
            <a:r>
              <a:rPr lang="en-US" dirty="0" smtClean="0"/>
              <a:t>.</a:t>
            </a:r>
          </a:p>
          <a:p>
            <a:r>
              <a:rPr lang="el-GR" dirty="0" smtClean="0"/>
              <a:t>Μέση= κορύφωση, </a:t>
            </a:r>
          </a:p>
          <a:p>
            <a:r>
              <a:rPr lang="el-GR" dirty="0" smtClean="0"/>
              <a:t>Τέλος= σύνοψη, αλλά και επίτευξη του στόχου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Πβ. </a:t>
            </a:r>
            <a:r>
              <a:rPr lang="el-GR" i="1" dirty="0" smtClean="0"/>
              <a:t>Ρητορεία και ρητορική στην αρχαιότητα</a:t>
            </a:r>
          </a:p>
          <a:p>
            <a:r>
              <a:rPr lang="en-US" dirty="0" smtClean="0">
                <a:hlinkClick r:id="rId2"/>
              </a:rPr>
              <a:t>http://www.greek-language.gr/digitalResources/ancient_greek/encyclopedia/rhetoric/page_065.html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5312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Ακριβής Σχεδίαση της Διδασκαλίας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Σύνδεση με τα προηγούμενα.</a:t>
            </a:r>
          </a:p>
          <a:p>
            <a:r>
              <a:rPr lang="el-GR" dirty="0" smtClean="0"/>
              <a:t>Κατά την ανακεφαλαίωση σαφές άνοιγμα των οριζόντων για τα επόμενα.</a:t>
            </a:r>
          </a:p>
          <a:p>
            <a:r>
              <a:rPr lang="el-GR" dirty="0" smtClean="0"/>
              <a:t>Μεθοδολογική εκπόνηση του σχεδιασμού.</a:t>
            </a:r>
          </a:p>
          <a:p>
            <a:r>
              <a:rPr lang="el-GR" dirty="0" smtClean="0"/>
              <a:t>Μέθοδοι, τρόποι διδασκαλίας.</a:t>
            </a:r>
          </a:p>
          <a:p>
            <a:r>
              <a:rPr lang="el-GR" dirty="0" smtClean="0"/>
              <a:t>Προσαρμογή ανάλογα με το ακροατήριο.</a:t>
            </a:r>
          </a:p>
          <a:p>
            <a:pPr algn="just"/>
            <a:r>
              <a:rPr lang="el-GR" dirty="0" smtClean="0"/>
              <a:t>Η διδασκαλία είναι άρρηκτα συνδεδεμένη με τις δυνατότητες, απαιτήσεις και διαθέσεις του ακροατηρίου. Οι τελευταίες αλλάζουν και επί τα </a:t>
            </a:r>
            <a:r>
              <a:rPr lang="el-GR" dirty="0" err="1" smtClean="0"/>
              <a:t>βελτίω</a:t>
            </a:r>
            <a:r>
              <a:rPr lang="el-GR" dirty="0" smtClean="0"/>
              <a:t> και επί τα </a:t>
            </a:r>
            <a:r>
              <a:rPr lang="el-GR" dirty="0" err="1" smtClean="0"/>
              <a:t>χείρω</a:t>
            </a:r>
            <a:r>
              <a:rPr lang="el-GR" dirty="0" smtClean="0"/>
              <a:t>.</a:t>
            </a:r>
          </a:p>
          <a:p>
            <a:pPr algn="just"/>
            <a:r>
              <a:rPr lang="el-GR" dirty="0" smtClean="0"/>
              <a:t>Η διδασκαλία οφείλει, εν αρχή, να τις λαμβάνει πολύ σοβαρά και υπεύθυνα υπόψη της.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6634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Διαχείριση του ακροατηρίου/</a:t>
            </a:r>
            <a:r>
              <a:rPr lang="el-GR" baseline="-25000" dirty="0" smtClean="0"/>
              <a:t>της αίθουσας διδασκαλίας</a:t>
            </a:r>
            <a:endParaRPr lang="el-GR" baseline="-2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Η φυσική παρουσία του Δασκάλου, του ομιλητή, του εισηγητή.</a:t>
            </a:r>
          </a:p>
          <a:p>
            <a:r>
              <a:rPr lang="el-GR" dirty="0" smtClean="0"/>
              <a:t>Η γνωστική επάρκεια.</a:t>
            </a:r>
          </a:p>
          <a:p>
            <a:r>
              <a:rPr lang="el-GR" dirty="0" smtClean="0"/>
              <a:t>Η κατάλληλη προετοιμασία.</a:t>
            </a:r>
          </a:p>
          <a:p>
            <a:r>
              <a:rPr lang="el-GR" dirty="0" smtClean="0"/>
              <a:t>Η οπτική επαφή.</a:t>
            </a:r>
          </a:p>
          <a:p>
            <a:r>
              <a:rPr lang="el-GR" dirty="0" smtClean="0"/>
              <a:t>Ο τόνος της φωνής.</a:t>
            </a:r>
          </a:p>
          <a:p>
            <a:r>
              <a:rPr lang="el-GR" dirty="0" smtClean="0"/>
              <a:t>Ο καθαρός, μεστός και λειτουργικός λόγος.</a:t>
            </a:r>
          </a:p>
          <a:p>
            <a:r>
              <a:rPr lang="el-GR" dirty="0" smtClean="0"/>
              <a:t>Η θεατρικότητα.</a:t>
            </a:r>
          </a:p>
          <a:p>
            <a:r>
              <a:rPr lang="el-GR" dirty="0" smtClean="0"/>
              <a:t>Το απέριττο και σοβαρό ύφος.</a:t>
            </a:r>
          </a:p>
          <a:p>
            <a:r>
              <a:rPr lang="el-GR" dirty="0" smtClean="0"/>
              <a:t>Η αισθητική της διδασκαλίας. </a:t>
            </a:r>
          </a:p>
          <a:p>
            <a:r>
              <a:rPr lang="el-GR" dirty="0" smtClean="0"/>
              <a:t>Το δημοκρατικό κλίμα.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4043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Κανόνες -Αρχές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i="1" dirty="0" err="1" smtClean="0"/>
              <a:t>Ἀναρχίας</a:t>
            </a:r>
            <a:r>
              <a:rPr lang="el-GR" i="1" dirty="0" smtClean="0"/>
              <a:t> </a:t>
            </a:r>
            <a:r>
              <a:rPr lang="el-GR" i="1" dirty="0" err="1" smtClean="0"/>
              <a:t>δὲ</a:t>
            </a:r>
            <a:r>
              <a:rPr lang="el-GR" i="1" dirty="0" smtClean="0"/>
              <a:t> </a:t>
            </a:r>
            <a:r>
              <a:rPr lang="el-GR" i="1" dirty="0" err="1" smtClean="0"/>
              <a:t>μεῖζον</a:t>
            </a:r>
            <a:r>
              <a:rPr lang="el-GR" i="1" dirty="0" smtClean="0"/>
              <a:t> </a:t>
            </a:r>
            <a:r>
              <a:rPr lang="el-GR" i="1" dirty="0" err="1" smtClean="0"/>
              <a:t>οὐκ</a:t>
            </a:r>
            <a:r>
              <a:rPr lang="el-GR" i="1" dirty="0" smtClean="0"/>
              <a:t> </a:t>
            </a:r>
            <a:r>
              <a:rPr lang="el-GR" i="1" dirty="0" err="1" smtClean="0"/>
              <a:t>ἔστιν</a:t>
            </a:r>
            <a:r>
              <a:rPr lang="el-GR" i="1" dirty="0" smtClean="0"/>
              <a:t> κακόν·</a:t>
            </a:r>
          </a:p>
          <a:p>
            <a:pPr marL="0" indent="0">
              <a:buNone/>
            </a:pPr>
            <a:r>
              <a:rPr lang="el-GR" i="1" dirty="0" err="1" smtClean="0"/>
              <a:t>αὕτη</a:t>
            </a:r>
            <a:r>
              <a:rPr lang="el-GR" i="1" dirty="0" smtClean="0"/>
              <a:t> πόλεις </a:t>
            </a:r>
            <a:r>
              <a:rPr lang="el-GR" i="1" dirty="0" err="1" smtClean="0"/>
              <a:t>ὄλλυσιν</a:t>
            </a:r>
            <a:r>
              <a:rPr lang="el-GR" i="1" dirty="0" smtClean="0"/>
              <a:t>, </a:t>
            </a:r>
            <a:r>
              <a:rPr lang="el-GR" i="1" dirty="0" err="1" smtClean="0"/>
              <a:t>ἥδ</a:t>
            </a:r>
            <a:r>
              <a:rPr lang="el-GR" i="1" dirty="0" smtClean="0"/>
              <a:t>' </a:t>
            </a:r>
            <a:r>
              <a:rPr lang="el-GR" i="1" dirty="0" err="1" smtClean="0"/>
              <a:t>ἀναστάτους</a:t>
            </a:r>
            <a:endParaRPr lang="el-GR" i="1" dirty="0" smtClean="0"/>
          </a:p>
          <a:p>
            <a:pPr marL="0" indent="0">
              <a:buNone/>
            </a:pPr>
            <a:r>
              <a:rPr lang="el-GR" i="1" dirty="0" err="1" smtClean="0"/>
              <a:t>οἴκους</a:t>
            </a:r>
            <a:r>
              <a:rPr lang="el-GR" i="1" dirty="0" smtClean="0"/>
              <a:t> </a:t>
            </a:r>
            <a:r>
              <a:rPr lang="el-GR" i="1" dirty="0" err="1" smtClean="0"/>
              <a:t>τίθησιν</a:t>
            </a:r>
            <a:r>
              <a:rPr lang="el-GR" i="1" dirty="0" smtClean="0"/>
              <a:t>, </a:t>
            </a:r>
            <a:r>
              <a:rPr lang="el-GR" i="1" dirty="0" err="1" smtClean="0"/>
              <a:t>ἥδε</a:t>
            </a:r>
            <a:r>
              <a:rPr lang="el-GR" i="1" dirty="0" smtClean="0"/>
              <a:t> συμμάχου </a:t>
            </a:r>
            <a:r>
              <a:rPr lang="el-GR" i="1" dirty="0" err="1" smtClean="0"/>
              <a:t>δορὸς</a:t>
            </a:r>
            <a:endParaRPr lang="el-GR" i="1" dirty="0" smtClean="0"/>
          </a:p>
          <a:p>
            <a:pPr marL="0" indent="0">
              <a:buNone/>
            </a:pPr>
            <a:r>
              <a:rPr lang="el-GR" i="1" dirty="0" err="1" smtClean="0"/>
              <a:t>τροπὰς</a:t>
            </a:r>
            <a:r>
              <a:rPr lang="el-GR" i="1" dirty="0" smtClean="0"/>
              <a:t> </a:t>
            </a:r>
            <a:r>
              <a:rPr lang="el-GR" i="1" dirty="0" err="1" smtClean="0"/>
              <a:t>καταρρήγνυσι</a:t>
            </a:r>
            <a:r>
              <a:rPr lang="el-GR" i="1" dirty="0" smtClean="0"/>
              <a:t>· </a:t>
            </a:r>
            <a:r>
              <a:rPr lang="el-GR" i="1" dirty="0" err="1" smtClean="0"/>
              <a:t>τῶν</a:t>
            </a:r>
            <a:r>
              <a:rPr lang="el-GR" i="1" dirty="0" smtClean="0"/>
              <a:t> δ' </a:t>
            </a:r>
            <a:r>
              <a:rPr lang="el-GR" i="1" dirty="0" err="1" smtClean="0"/>
              <a:t>ὀρθουμένων</a:t>
            </a:r>
            <a:endParaRPr lang="el-GR" i="1" dirty="0" smtClean="0"/>
          </a:p>
          <a:p>
            <a:pPr marL="0" indent="0">
              <a:buNone/>
            </a:pPr>
            <a:r>
              <a:rPr lang="el-GR" i="1" dirty="0" err="1" smtClean="0"/>
              <a:t>σῴζει</a:t>
            </a:r>
            <a:r>
              <a:rPr lang="el-GR" i="1" dirty="0" smtClean="0"/>
              <a:t> </a:t>
            </a:r>
            <a:r>
              <a:rPr lang="el-GR" i="1" dirty="0" err="1" smtClean="0"/>
              <a:t>τὰ</a:t>
            </a:r>
            <a:r>
              <a:rPr lang="el-GR" i="1" dirty="0" smtClean="0"/>
              <a:t> </a:t>
            </a:r>
            <a:r>
              <a:rPr lang="el-GR" i="1" dirty="0" err="1" smtClean="0"/>
              <a:t>πολλὰ</a:t>
            </a:r>
            <a:r>
              <a:rPr lang="el-GR" i="1" dirty="0" smtClean="0"/>
              <a:t> </a:t>
            </a:r>
            <a:r>
              <a:rPr lang="el-GR" i="1" dirty="0" err="1" smtClean="0"/>
              <a:t>σώμαθ</a:t>
            </a:r>
            <a:r>
              <a:rPr lang="el-GR" i="1" dirty="0" smtClean="0"/>
              <a:t>' ἡ πειθαρχία.  Σοφοκλής, </a:t>
            </a:r>
            <a:r>
              <a:rPr lang="el-GR" i="1" dirty="0" err="1" smtClean="0"/>
              <a:t>Ἀντιγόνη</a:t>
            </a:r>
            <a:r>
              <a:rPr lang="el-GR" i="1" dirty="0" smtClean="0"/>
              <a:t> </a:t>
            </a:r>
            <a:r>
              <a:rPr lang="el-GR" dirty="0" smtClean="0"/>
              <a:t>672-676.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Δεν είναι </a:t>
            </a:r>
            <a:r>
              <a:rPr lang="el-GR" dirty="0" smtClean="0"/>
              <a:t>άλλο μεγαλύτερο </a:t>
            </a:r>
            <a:r>
              <a:rPr lang="el-GR" dirty="0"/>
              <a:t>κακό απ' την αναρχία·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αυτή χαλάει τα κράτη, αυτή τα σπίτια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φέρνει άνω κάτω, αυτή σε φευγιό βάζει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τα </a:t>
            </a:r>
            <a:r>
              <a:rPr lang="el-GR" dirty="0" err="1"/>
              <a:t>σύμμαχα</a:t>
            </a:r>
            <a:r>
              <a:rPr lang="el-GR" dirty="0"/>
              <a:t> κοντάρια, ενώ τα πλήθη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τα υπάκουα τα σώζει η </a:t>
            </a:r>
            <a:r>
              <a:rPr lang="el-GR" dirty="0" smtClean="0"/>
              <a:t>πειθαρχία. Μετάφραση: </a:t>
            </a:r>
            <a:r>
              <a:rPr lang="el-GR" dirty="0" err="1" smtClean="0"/>
              <a:t>Ι.Ν.Γρυπάρης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61374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227</TotalTime>
  <Words>842</Words>
  <Application>Microsoft Office PowerPoint</Application>
  <PresentationFormat>Ευρεία οθόνη</PresentationFormat>
  <Paragraphs>163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4" baseType="lpstr">
      <vt:lpstr>Aegean</vt:lpstr>
      <vt:lpstr>Alfios</vt:lpstr>
      <vt:lpstr>Arial</vt:lpstr>
      <vt:lpstr>Century Gothic</vt:lpstr>
      <vt:lpstr>Wingdings 3</vt:lpstr>
      <vt:lpstr>Ιόν</vt:lpstr>
      <vt:lpstr>ΦΙΛΟΣΟΦΙΑ ΤΗΣ ΠΑΙΔΕΙΑΣ ΠΙΣ  Β’ Εξάμηνο</vt:lpstr>
      <vt:lpstr>  ΔΙΔΑΣΚΑΛΙΑ </vt:lpstr>
      <vt:lpstr>ΔΙΔΑΚΤΙΚΟΣ/ΟΙ ΣΤΟΧΟΣ/ΟΙ</vt:lpstr>
      <vt:lpstr>ΠΟΡΕΙΑ ΤΗΣ ΔΙΔΑΣΚΑΛΙΑΣ</vt:lpstr>
      <vt:lpstr>Παράδειγμα</vt:lpstr>
      <vt:lpstr>ΔΟΜΗ ΤΟΥ ΜΑΘΗΜΑΤΟΣ</vt:lpstr>
      <vt:lpstr>Ακριβής Σχεδίαση της Διδασκαλίας </vt:lpstr>
      <vt:lpstr>Διαχείριση του ακροατηρίου/της αίθουσας διδασκαλίας</vt:lpstr>
      <vt:lpstr>Κανόνες -Αρχές</vt:lpstr>
      <vt:lpstr>Σεβασμός</vt:lpstr>
      <vt:lpstr>Αποτελέσματα</vt:lpstr>
      <vt:lpstr>Παρουσίαση του PowerPoint</vt:lpstr>
      <vt:lpstr>Παρουσίαση του PowerPoint</vt:lpstr>
      <vt:lpstr>Παρουσίαση του PowerPoint</vt:lpstr>
      <vt:lpstr>Αγνώστου συγγραφέα</vt:lpstr>
      <vt:lpstr>Παρουσίαση του PowerPoint</vt:lpstr>
      <vt:lpstr>ΙΣΤΟΤΟΠΟΙ</vt:lpstr>
      <vt:lpstr>ΕΡΩΤΗΣΕΙΣ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ΦΙΛΟΣΟΦΙΑ ΤΗΣ ΠΑΙΔΕΙΑΣ ΠΙΣ, Β’ Εξάμηνο 2019-2020</dc:title>
  <dc:creator>Λαμπρινός Πλατυπόδης</dc:creator>
  <cp:lastModifiedBy>Λογαριασμός Microsoft</cp:lastModifiedBy>
  <cp:revision>22</cp:revision>
  <dcterms:created xsi:type="dcterms:W3CDTF">2020-03-19T07:21:54Z</dcterms:created>
  <dcterms:modified xsi:type="dcterms:W3CDTF">2025-03-12T07:32:08Z</dcterms:modified>
</cp:coreProperties>
</file>