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6" r:id="rId6"/>
    <p:sldId id="259" r:id="rId7"/>
    <p:sldId id="268" r:id="rId8"/>
    <p:sldId id="269" r:id="rId9"/>
    <p:sldId id="270" r:id="rId10"/>
    <p:sldId id="271" r:id="rId11"/>
    <p:sldId id="260" r:id="rId12"/>
    <p:sldId id="261" r:id="rId13"/>
    <p:sldId id="262" r:id="rId14"/>
    <p:sldId id="263" r:id="rId15"/>
    <p:sldId id="272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2" autoAdjust="0"/>
    <p:restoredTop sz="94660"/>
  </p:normalViewPr>
  <p:slideViewPr>
    <p:cSldViewPr snapToGrid="0">
      <p:cViewPr varScale="1">
        <p:scale>
          <a:sx n="70" d="100"/>
          <a:sy n="70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612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913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104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372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202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0263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90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1221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813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9017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CAFD1-D58B-4979-B687-6795AAA124C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05F8F-E986-4868-91C0-E025462092A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650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464024"/>
            <a:ext cx="12192000" cy="3278143"/>
          </a:xfrm>
        </p:spPr>
        <p:txBody>
          <a:bodyPr>
            <a:normAutofit fontScale="9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ΧΡΙΣΤΙΑΝΙΚΗ ΗΘΙΚΗ</a:t>
            </a:r>
            <a:b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ΕΝΟΤΗΤΑ 2</a:t>
            </a:r>
            <a: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b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ΗΘΙΚΟΣ ΠΡΟΒΛΗΜΑΤΙΣΜΟΣ ΚΑΙ ΗΘΙΚΗ ΕΠΙΣΤΗΜΗ</a:t>
            </a:r>
            <a:br>
              <a:rPr 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Από το βιβλίο του Γεώργιου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Μαντζαρίδη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Χριστιανική Ηθική, Τόμος 1</a:t>
            </a:r>
            <a:r>
              <a:rPr lang="el-GR" sz="3600" b="1" i="1" baseline="300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ος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Εισαγωγή-Γενικές αρχές-Σύγχρονη Προβληματική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Θεσσαλονίκη:Ι.Μ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Βατοπαιδίου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-Άγιον Όρος, 2015³,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σσ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31-38</a:t>
            </a:r>
            <a:br>
              <a:rPr 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291988" y="3742167"/>
            <a:ext cx="9144000" cy="2303060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cs typeface="Times New Roman" panose="02020603050405020304" pitchFamily="18" charset="0"/>
              </a:rPr>
              <a:t>ΣΤ</a:t>
            </a:r>
            <a:r>
              <a:rPr lang="el-GR" sz="2400" dirty="0"/>
              <a:t>΄ ΕΞΑΜΗΝΟ</a:t>
            </a:r>
            <a:br>
              <a:rPr lang="el-GR" sz="2400" dirty="0"/>
            </a:br>
            <a:r>
              <a:rPr lang="el-GR" sz="2400" dirty="0"/>
              <a:t>ΙΕΡΑΤΙΚΩΝ ΣΠΟΥΔΩΝ</a:t>
            </a:r>
          </a:p>
          <a:p>
            <a:r>
              <a:rPr lang="el-GR" sz="2400" dirty="0"/>
              <a:t>ΔΙΔΑΣΚΟΥΣΑ: ΜΑΡΙΑ Κ. ΚΑΡΑΜΠΕΛΙΑ</a:t>
            </a:r>
          </a:p>
          <a:p>
            <a:r>
              <a:rPr lang="el-GR" sz="2400" dirty="0"/>
              <a:t>202</a:t>
            </a:r>
            <a:r>
              <a:rPr lang="en-US" sz="2400" dirty="0"/>
              <a:t>1</a:t>
            </a:r>
            <a:r>
              <a:rPr lang="el-GR" sz="2400" dirty="0"/>
              <a:t>-202</a:t>
            </a:r>
            <a:r>
              <a:rPr lang="en-US" sz="2400" dirty="0"/>
              <a:t>2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5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96B761-82B1-43E8-8FD8-F067A3300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763622"/>
          </a:xfrm>
        </p:spPr>
        <p:txBody>
          <a:bodyPr>
            <a:noAutofit/>
          </a:bodyPr>
          <a:lstStyle/>
          <a:p>
            <a:pPr algn="ctr"/>
            <a:r>
              <a:rPr lang="el-GR" sz="3200" dirty="0"/>
              <a:t>2. ΗΘΙΚΟΣ ΠΡΟΒΛΗΜΑΤΙΣΜΟΣ </a:t>
            </a:r>
            <a:br>
              <a:rPr lang="el-GR" sz="3200" dirty="0"/>
            </a:br>
            <a:r>
              <a:rPr lang="el-GR" sz="3200" dirty="0"/>
              <a:t>ΚΑΙ ΗΘΙΚΗ ΕΠΙΣΤΗΜΗ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BF53D2-2DE6-4AA9-89DB-735DA80B8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81878"/>
            <a:ext cx="12192000" cy="61638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altLang="el-GR" b="1" dirty="0"/>
              <a:t>Γνωμικά Περίανδρου του Κορίνθιου</a:t>
            </a:r>
          </a:p>
          <a:p>
            <a:r>
              <a:rPr lang="el-GR" altLang="el-GR" sz="2800" dirty="0" err="1"/>
              <a:t>Φίλοις</a:t>
            </a:r>
            <a:r>
              <a:rPr lang="el-GR" altLang="el-GR" sz="2800" dirty="0"/>
              <a:t> </a:t>
            </a:r>
            <a:r>
              <a:rPr lang="el-GR" altLang="el-GR" sz="2800" dirty="0" err="1"/>
              <a:t>ευτυχούσι</a:t>
            </a:r>
            <a:r>
              <a:rPr lang="el-GR" altLang="el-GR" sz="2800" dirty="0"/>
              <a:t> και </a:t>
            </a:r>
            <a:r>
              <a:rPr lang="el-GR" altLang="el-GR" sz="2800" dirty="0" err="1"/>
              <a:t>ατυχούσιν</a:t>
            </a:r>
            <a:r>
              <a:rPr lang="el-GR" altLang="el-GR" sz="2800" dirty="0"/>
              <a:t> ο αυτός </a:t>
            </a:r>
            <a:r>
              <a:rPr lang="el-GR" altLang="el-GR" sz="2800" dirty="0" err="1"/>
              <a:t>ίσθι</a:t>
            </a:r>
            <a:r>
              <a:rPr lang="el-GR" altLang="el-GR" sz="2800" dirty="0"/>
              <a:t>. (Στους φίλους να συμπεριφέρεσαι το ίδιο και αν ευτυχούν και αν δυστυχούν). </a:t>
            </a:r>
          </a:p>
          <a:p>
            <a:r>
              <a:rPr lang="el-GR" altLang="el-GR" sz="2800" dirty="0" err="1"/>
              <a:t>Ικέτας</a:t>
            </a:r>
            <a:r>
              <a:rPr lang="el-GR" altLang="el-GR" sz="2800" dirty="0"/>
              <a:t> </a:t>
            </a:r>
            <a:r>
              <a:rPr lang="el-GR" altLang="el-GR" sz="2800" dirty="0" err="1"/>
              <a:t>ελέει</a:t>
            </a:r>
            <a:r>
              <a:rPr lang="el-GR" altLang="el-GR" sz="2800" dirty="0"/>
              <a:t>. (Να αισθάνεσαι έλεος σε όποιους σε παρακαλούν).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Μηδέν χρημάτων ένεκεν </a:t>
            </a:r>
            <a:r>
              <a:rPr lang="el-GR" altLang="el-GR" sz="2800" dirty="0" err="1"/>
              <a:t>πράττειν</a:t>
            </a:r>
            <a:r>
              <a:rPr lang="el-GR" altLang="el-GR" sz="2800" dirty="0"/>
              <a:t>.(Ποτέ σου να μην κάνεις κάτι για τα χρήματα).</a:t>
            </a:r>
            <a:endParaRPr lang="el-GR" altLang="el-GR" sz="2800" b="1" i="1" dirty="0"/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Ο αν ομολογήσεις </a:t>
            </a:r>
            <a:r>
              <a:rPr lang="el-GR" altLang="el-GR" sz="2800" dirty="0" err="1"/>
              <a:t>διατήρει</a:t>
            </a:r>
            <a:r>
              <a:rPr lang="el-GR" altLang="el-GR" sz="2800" dirty="0"/>
              <a:t>. (Όταν δίνεις τον λόγο σου να τον τηρείς).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l-GR" altLang="el-GR" sz="2800" b="1" dirty="0"/>
              <a:t>Γνωμικά </a:t>
            </a:r>
            <a:r>
              <a:rPr lang="el-GR" altLang="el-GR" sz="2800" b="1" dirty="0" err="1"/>
              <a:t>Χίλωνα</a:t>
            </a:r>
            <a:r>
              <a:rPr lang="el-GR" altLang="el-GR" sz="2800" b="1" dirty="0"/>
              <a:t> του Λακεδαιμόνιου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Μη </a:t>
            </a:r>
            <a:r>
              <a:rPr lang="el-GR" altLang="el-GR" sz="2800" dirty="0" err="1"/>
              <a:t>προτρεχέτω</a:t>
            </a:r>
            <a:r>
              <a:rPr lang="el-GR" altLang="el-GR" sz="2800" dirty="0"/>
              <a:t> η </a:t>
            </a:r>
            <a:r>
              <a:rPr lang="el-GR" altLang="el-GR" sz="2800" dirty="0" err="1"/>
              <a:t>γλώττα</a:t>
            </a:r>
            <a:r>
              <a:rPr lang="el-GR" altLang="el-GR" sz="2800" dirty="0"/>
              <a:t> της διανοίας. (Να σκέφτεσαι πριν μιλήσεις) 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 err="1"/>
              <a:t>Έσο</a:t>
            </a:r>
            <a:r>
              <a:rPr lang="el-GR" altLang="el-GR" sz="2800" dirty="0"/>
              <a:t> φιλαλήθης.(Να αγαπάς την αλήθεια).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 err="1"/>
              <a:t>Ατυχούντι</a:t>
            </a:r>
            <a:r>
              <a:rPr lang="el-GR" altLang="el-GR" sz="2800" dirty="0"/>
              <a:t> μη </a:t>
            </a:r>
            <a:r>
              <a:rPr lang="el-GR" altLang="el-GR" sz="2800" dirty="0" err="1"/>
              <a:t>επιγέλα</a:t>
            </a:r>
            <a:r>
              <a:rPr lang="el-GR" altLang="el-GR" sz="2800" dirty="0"/>
              <a:t> κοινή γαρ η τύχη. (Τον άτυχο μην τον περιγελάς. Μπορεί να βρεθείς στη θέση του).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 err="1"/>
              <a:t>Ζημίαν</a:t>
            </a:r>
            <a:r>
              <a:rPr lang="el-GR" altLang="el-GR" sz="2800" dirty="0"/>
              <a:t> </a:t>
            </a:r>
            <a:r>
              <a:rPr lang="el-GR" altLang="el-GR" sz="2800" dirty="0" err="1"/>
              <a:t>αιρείσθαι</a:t>
            </a:r>
            <a:r>
              <a:rPr lang="el-GR" altLang="el-GR" sz="2800" dirty="0"/>
              <a:t> μάλλον, ή κέρδος </a:t>
            </a:r>
            <a:r>
              <a:rPr lang="el-GR" altLang="el-GR" sz="2800" dirty="0" err="1"/>
              <a:t>αισχρόν</a:t>
            </a:r>
            <a:r>
              <a:rPr lang="el-GR" altLang="el-GR" sz="2800" dirty="0"/>
              <a:t>. Η μεν άπαξ </a:t>
            </a:r>
            <a:r>
              <a:rPr lang="el-GR" altLang="el-GR" sz="2800" dirty="0" err="1"/>
              <a:t>ελύπησε</a:t>
            </a:r>
            <a:r>
              <a:rPr lang="el-GR" altLang="el-GR" sz="2800" dirty="0"/>
              <a:t>. Το δε δια παντός.    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l-GR" altLang="el-GR" dirty="0"/>
              <a:t>  </a:t>
            </a:r>
            <a:r>
              <a:rPr lang="el-GR" altLang="el-GR" sz="2800" dirty="0"/>
              <a:t>(Να προτιμάς την ζημιά, από το αισχρό κέρδος. Γιατί η μεν ζημιά μία φορά προξενεί  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l-GR" altLang="el-GR" dirty="0"/>
              <a:t>  </a:t>
            </a:r>
            <a:r>
              <a:rPr lang="el-GR" altLang="el-GR" sz="2800" dirty="0"/>
              <a:t>λύπη, ενώ το τέτοιου είδους κέρδος σε λυπεί συνεχώς).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Χρόνου φείδου. (Να ξοδεύεις με σύνεση τον χρόνο σου).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Σπεύδε βραδέως. (Συντόμευε ό,τι κάνεις, αλλά χωρίς να βιάζεσαι πάνω σ</a:t>
            </a:r>
            <a:r>
              <a:rPr lang="el-GR" altLang="el-GR" dirty="0"/>
              <a:t>’</a:t>
            </a:r>
            <a:r>
              <a:rPr lang="el-GR" altLang="el-GR" sz="2800" dirty="0"/>
              <a:t> αυτό).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Μη </a:t>
            </a:r>
            <a:r>
              <a:rPr lang="el-GR" altLang="el-GR" sz="2800" dirty="0" err="1"/>
              <a:t>επιθυμείν</a:t>
            </a:r>
            <a:r>
              <a:rPr lang="el-GR" altLang="el-GR" sz="2800" dirty="0"/>
              <a:t> αδυνάτων. (Να μην επιθυμείς όσα είναι αδύνατον και να τα πετύχεις).   </a:t>
            </a:r>
            <a:endParaRPr lang="el-GR" altLang="el-GR" sz="2800" i="1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l-GR" altLang="el-GR" sz="2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7700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524000"/>
            <a:ext cx="12192000" cy="5333999"/>
          </a:xfrm>
        </p:spPr>
        <p:txBody>
          <a:bodyPr>
            <a:normAutofit/>
          </a:bodyPr>
          <a:lstStyle/>
          <a:p>
            <a:r>
              <a:rPr lang="el-GR" u="sng" dirty="0"/>
              <a:t>Αν και το ήθος διαφέρει </a:t>
            </a:r>
            <a:r>
              <a:rPr lang="el-GR" dirty="0"/>
              <a:t>από άνθρωπο σε άνθρωπο, από εποχή σε εποχή, από τόπο σε τόπο, από πολιτισμό σε πολιτισμό</a:t>
            </a:r>
            <a:r>
              <a:rPr lang="el-GR" u="sng" dirty="0"/>
              <a:t>, υπάρχουν και </a:t>
            </a:r>
            <a:r>
              <a:rPr lang="el-GR" b="1" u="sng" dirty="0">
                <a:solidFill>
                  <a:srgbClr val="FF0000"/>
                </a:solidFill>
              </a:rPr>
              <a:t>ορισμένες σταθερές </a:t>
            </a:r>
            <a:r>
              <a:rPr lang="el-GR" dirty="0"/>
              <a:t>που είναι διαχρονικές γιατί υπαγορεύονται από την ανθρώπινη φύση.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επίκληση της θείας βοήθειας και προστασίας σε περίπτωση ανάγκης,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επιδοκιμασία της αγάπης,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εκτίμηση της δικαιοσύνης,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ο σεβασμός της ζωής,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το αίσθημα της ντροπής,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καταδίκη του φόνου,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αποστροφή για την αιμομιξία,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αποδοκιμασία του ψέματος.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6633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Στην εποχή μας η πολυδιάσπαση της κοινωνίας ευνοεί την εμφάνιση όχι μόνο της ηθικής πολυμορφίας αλλά και της ηθική σύγχυσης. </a:t>
            </a:r>
            <a:endParaRPr lang="en-US" dirty="0"/>
          </a:p>
          <a:p>
            <a:r>
              <a:rPr lang="el-GR" dirty="0"/>
              <a:t>Η </a:t>
            </a:r>
            <a:r>
              <a:rPr lang="el-GR" b="1" dirty="0">
                <a:solidFill>
                  <a:srgbClr val="FF0000"/>
                </a:solidFill>
              </a:rPr>
              <a:t>σύγχυση </a:t>
            </a:r>
            <a:r>
              <a:rPr lang="el-GR" dirty="0"/>
              <a:t>επιτείνεται με την παρεμβολή της πλασματικής κοινωνίας που δημιουργούν το διαδίκτυο και η τηλεόραση. </a:t>
            </a:r>
          </a:p>
          <a:p>
            <a:r>
              <a:rPr lang="el-GR" dirty="0"/>
              <a:t>Βασικό πρόβλημα στην ηθική είναι το </a:t>
            </a:r>
            <a:r>
              <a:rPr lang="el-GR" u="sng" dirty="0"/>
              <a:t>θέμα των </a:t>
            </a:r>
            <a:r>
              <a:rPr lang="el-GR" u="sng" dirty="0" err="1"/>
              <a:t>σχέσών</a:t>
            </a:r>
            <a:r>
              <a:rPr lang="el-GR" u="sng" dirty="0"/>
              <a:t> της με τη θρησκεία. 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42598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43339" y="1690688"/>
            <a:ext cx="10810461" cy="4486275"/>
          </a:xfrm>
        </p:spPr>
        <p:txBody>
          <a:bodyPr/>
          <a:lstStyle/>
          <a:p>
            <a:r>
              <a:rPr lang="el-GR" dirty="0"/>
              <a:t>Για τον χριστιανισμό όσιο ή </a:t>
            </a:r>
            <a:r>
              <a:rPr lang="el-GR" b="1" dirty="0">
                <a:solidFill>
                  <a:srgbClr val="FF0000"/>
                </a:solidFill>
              </a:rPr>
              <a:t>ηθικά σωστό είναι αυτό που θέλει ο Θεός</a:t>
            </a:r>
            <a:r>
              <a:rPr lang="el-GR" dirty="0"/>
              <a:t>. </a:t>
            </a:r>
          </a:p>
          <a:p>
            <a:r>
              <a:rPr lang="el-GR" dirty="0"/>
              <a:t>Για τον πιστό δεν υπάρχει κάποια αντικειμενική τάξη ανεξάρτητη από τον Θεό και το θέλημά του. </a:t>
            </a:r>
            <a:endParaRPr lang="en-US" dirty="0"/>
          </a:p>
          <a:p>
            <a:r>
              <a:rPr lang="el-GR" dirty="0"/>
              <a:t>Η ηθική τάξη που υπάρχει στον κόσμο εκφράζει το θέλημα του προσωπικού Θεού και η </a:t>
            </a:r>
            <a:r>
              <a:rPr lang="el-GR" b="1" dirty="0">
                <a:solidFill>
                  <a:srgbClr val="FF0000"/>
                </a:solidFill>
              </a:rPr>
              <a:t>ηθική ζωή υλοποιείται με τη συμμόρφωση προς το θέλημά του</a:t>
            </a:r>
            <a:r>
              <a:rPr lang="el-GR" dirty="0"/>
              <a:t>. 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2689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Σήμερα, μέσα στο κλίμα της παγκοσμιοποίησης και της υλικής θεώρησης της ανθρώπινης ζωής, </a:t>
            </a:r>
            <a:r>
              <a:rPr lang="el-GR" b="1" dirty="0"/>
              <a:t>επιχειρείται να ταυτιστεί </a:t>
            </a:r>
            <a:r>
              <a:rPr lang="el-GR" b="1" u="sng" dirty="0"/>
              <a:t>η ηθική</a:t>
            </a:r>
            <a:r>
              <a:rPr lang="el-GR" b="1" dirty="0"/>
              <a:t> με τη </a:t>
            </a:r>
            <a:r>
              <a:rPr lang="el-GR" b="1" u="sng" dirty="0"/>
              <a:t>βιολογία</a:t>
            </a:r>
            <a:r>
              <a:rPr lang="el-GR" dirty="0"/>
              <a:t>. </a:t>
            </a:r>
          </a:p>
          <a:p>
            <a:r>
              <a:rPr lang="el-GR" dirty="0"/>
              <a:t>Αυτό συμβαίνει γιατί υπάρχει η τάση να αναχθεί το σύνολο της ηθικής ζωής του ανθρώπου στα γονίδιά του.</a:t>
            </a:r>
            <a:endParaRPr lang="en-US" dirty="0"/>
          </a:p>
          <a:p>
            <a:r>
              <a:rPr lang="el-GR" dirty="0"/>
              <a:t> Έτσι, προωθείται η βιοηθική ως η ηθική της παγκοσμιοποίησης.</a:t>
            </a:r>
          </a:p>
        </p:txBody>
      </p:sp>
    </p:spTree>
    <p:extLst>
      <p:ext uri="{BB962C8B-B14F-4D97-AF65-F5344CB8AC3E}">
        <p14:creationId xmlns:p14="http://schemas.microsoft.com/office/powerpoint/2010/main" val="2577308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9C21D4-ED82-4279-B518-293F25E81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D5AD30-EA51-4110-AAD3-CC05F1531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3259"/>
            <a:ext cx="12192000" cy="5734739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Ερωτήσεις: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αφορά ο ηθικός προβληματισμός και τι προϋποθέτει;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Ποιοι είναι οι κανόνες της ηθικής που χαράχθηκαν στο μαντείο των Δελφών και χρησιμοποιήθηκαν ως βασικές αρχές της χριστιανικής ηθικής;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Ποιος και γιατί θεωρείται ο εισηγητής της ηθικής επιστήμης;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Σε ποιον τομέα κατατάσσει την ηθική ως επιστήμη ο Αριστοτέλης και γιατί;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Ποιο από τα γνωμικά των επτά σοφών της αρχαιότητας θεωρείς πολύ σημαντικό για την ανάπτυξη της ηθικής διδασκαλίας και γιατί;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Ποιες αρχές της ηθικής ζωής θεωρούνται σταθερές και διαχρονικές;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Ποιο θεωρείται ηθικά σωστό για τον χριστιανό;  </a:t>
            </a:r>
          </a:p>
        </p:txBody>
      </p:sp>
    </p:spTree>
    <p:extLst>
      <p:ext uri="{BB962C8B-B14F-4D97-AF65-F5344CB8AC3E}">
        <p14:creationId xmlns:p14="http://schemas.microsoft.com/office/powerpoint/2010/main" val="324425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br>
              <a:rPr lang="el-GR" dirty="0"/>
            </a:br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ηθική προϋποθέτει </a:t>
            </a:r>
            <a:r>
              <a:rPr lang="el-GR" b="1" dirty="0"/>
              <a:t>αυτεξούσιο </a:t>
            </a:r>
            <a:r>
              <a:rPr lang="el-GR" dirty="0"/>
              <a:t>και </a:t>
            </a:r>
            <a:r>
              <a:rPr lang="el-GR" b="1" dirty="0"/>
              <a:t>λογική</a:t>
            </a:r>
            <a:r>
              <a:rPr lang="el-GR" dirty="0"/>
              <a:t>. </a:t>
            </a:r>
          </a:p>
          <a:p>
            <a:r>
              <a:rPr lang="el-GR" dirty="0"/>
              <a:t>Ο ηθικός προβληματισμός αφορά τον υπεύθυνο τρόπο τοποθέτησης του ανθρώπου μπροστά στον εαυτό του, τον κόσμο και τον Θεό. </a:t>
            </a:r>
          </a:p>
          <a:p>
            <a:r>
              <a:rPr lang="el-GR" dirty="0"/>
              <a:t>Η παγκόσμια ιστορία φανερώνει την καθολικότητα του ηθικού προβληματισμού.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985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2150771"/>
            <a:ext cx="10515600" cy="4026191"/>
          </a:xfrm>
        </p:spPr>
        <p:txBody>
          <a:bodyPr/>
          <a:lstStyle/>
          <a:p>
            <a:r>
              <a:rPr lang="el-GR" dirty="0"/>
              <a:t>Στον αρχαίο ελληνικό κόσμο κυκλοφορούσαν από στόμα σε στόμα πολύτιμοι κανόνες ηθικής. </a:t>
            </a:r>
          </a:p>
          <a:p>
            <a:r>
              <a:rPr lang="el-GR" dirty="0"/>
              <a:t>Το «</a:t>
            </a:r>
            <a:r>
              <a:rPr lang="el-GR" b="1" i="1" dirty="0" err="1">
                <a:solidFill>
                  <a:srgbClr val="FF0000"/>
                </a:solidFill>
              </a:rPr>
              <a:t>γνῶθι</a:t>
            </a:r>
            <a:r>
              <a:rPr lang="el-GR" b="1" i="1" dirty="0">
                <a:solidFill>
                  <a:srgbClr val="FF0000"/>
                </a:solidFill>
              </a:rPr>
              <a:t> σαυτόν</a:t>
            </a:r>
            <a:r>
              <a:rPr lang="el-GR" dirty="0"/>
              <a:t>» και «</a:t>
            </a:r>
            <a:r>
              <a:rPr lang="el-GR" b="1" i="1" dirty="0" err="1">
                <a:solidFill>
                  <a:srgbClr val="FF0000"/>
                </a:solidFill>
              </a:rPr>
              <a:t>μηδὲν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ἄγαν</a:t>
            </a:r>
            <a:r>
              <a:rPr lang="el-GR" dirty="0"/>
              <a:t>», χαράχθηκαν στο Μαντείο των Δελφών και χρησιμοποιήθηκαν ως βασικές αρχές χριστιανικής ηθικής. </a:t>
            </a:r>
          </a:p>
          <a:p>
            <a:r>
              <a:rPr lang="el-GR" dirty="0"/>
              <a:t>Η ηθική άρχισε να γίνεται αντικείμενο φιλοσοφικού στοχασμού από την εποχή του Σωκράτη.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7948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/>
          </a:bodyPr>
          <a:lstStyle/>
          <a:p>
            <a:r>
              <a:rPr lang="el-GR" dirty="0"/>
              <a:t>Η προσωκρατική φιλοσοφία προσπαθούσε να ερμηνεύσει τη φύση, προσπάθεια ανόητη κατά τον Σωκράτη, από τη στιγμή που ο άνθρωπος αγνοούσε τον ίδιο του τον εαυτό. </a:t>
            </a:r>
          </a:p>
          <a:p>
            <a:r>
              <a:rPr lang="el-GR" dirty="0"/>
              <a:t>Αναρωτιόταν λοιπόν : «</a:t>
            </a:r>
            <a:r>
              <a:rPr lang="el-GR" i="1" dirty="0"/>
              <a:t>Τι τέλος πάντων συμβαίνει με τους ανθρώπους αυτούς; Φαντάστηκαν πως έμαθαν όσο πρέπει τα ανθρώπινα πράγματα και επιδόθηκαν σε άλλα, ή μήπως άφησαν τα ανθρώπινα και επιδόθηκαν σε άλλα πράγματα νομίζοντας μάλιστα πως έτσι κάνουν το καθήκον τους</a:t>
            </a:r>
            <a:r>
              <a:rPr lang="el-GR" dirty="0"/>
              <a:t>;»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8729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ερώτημα του Σωκράτη είναι ιδιαίτερα επίκαιρο στην εποχή μας, όπου παρατηρείται </a:t>
            </a:r>
            <a:r>
              <a:rPr lang="el-GR" u="sng" dirty="0"/>
              <a:t>οικονομική και τεχνολογική ανάπτυξη </a:t>
            </a:r>
            <a:r>
              <a:rPr lang="el-GR" dirty="0"/>
              <a:t>με αντίστοιχη </a:t>
            </a:r>
            <a:r>
              <a:rPr lang="el-GR" u="sng" dirty="0"/>
              <a:t>αύξηση της ηθικής κρίσης</a:t>
            </a:r>
            <a:r>
              <a:rPr lang="el-GR" dirty="0"/>
              <a:t>. </a:t>
            </a:r>
          </a:p>
          <a:p>
            <a:r>
              <a:rPr lang="el-GR" dirty="0"/>
              <a:t>Στον ηθικό προβληματισμό προσπαθεί να απαντήσει η ηθική επιστήμη. Εισηγητής της θεωρείται ο </a:t>
            </a:r>
            <a:r>
              <a:rPr lang="el-GR" b="1" dirty="0">
                <a:solidFill>
                  <a:srgbClr val="FF0000"/>
                </a:solidFill>
              </a:rPr>
              <a:t>Σωκράτης</a:t>
            </a:r>
            <a:r>
              <a:rPr lang="el-GR" dirty="0"/>
              <a:t>. </a:t>
            </a:r>
          </a:p>
          <a:p>
            <a:r>
              <a:rPr lang="el-GR" dirty="0"/>
              <a:t>Ο Πλάτωνας που συνέχισε το έργο του, στους διαλόγους του εξετάζει κεφαλαιώδη θέματα της ηθικής όπως το αγαθό, το όσιο, το δίκαιο, η αρετή, η ευδαιμονία κ.ά. 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09012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97903"/>
          </a:xfrm>
        </p:spPr>
        <p:txBody>
          <a:bodyPr>
            <a:normAutofit/>
          </a:bodyPr>
          <a:lstStyle/>
          <a:p>
            <a:r>
              <a:rPr lang="el-GR" dirty="0"/>
              <a:t>Από τον Αριστοτέλη έχουμε τα κλασικά για την ηθική συγγράμματα </a:t>
            </a:r>
            <a:r>
              <a:rPr lang="el-GR" i="1" dirty="0"/>
              <a:t>Ηθικά Νικομάχεια</a:t>
            </a:r>
            <a:r>
              <a:rPr lang="el-GR" dirty="0"/>
              <a:t>, </a:t>
            </a:r>
            <a:r>
              <a:rPr lang="el-GR" i="1" dirty="0"/>
              <a:t>Ηθικά Ευδήμεια</a:t>
            </a:r>
            <a:r>
              <a:rPr lang="el-GR" dirty="0"/>
              <a:t> κ.ά. </a:t>
            </a:r>
          </a:p>
          <a:p>
            <a:r>
              <a:rPr lang="el-GR" dirty="0"/>
              <a:t>Ο Αριστοτέλης παρατηρεί ότι η ηθική είναι </a:t>
            </a:r>
            <a:r>
              <a:rPr lang="el-GR" b="1" dirty="0"/>
              <a:t>πρακτική επιστήμη</a:t>
            </a:r>
            <a:r>
              <a:rPr lang="el-GR" dirty="0"/>
              <a:t>. </a:t>
            </a:r>
          </a:p>
          <a:p>
            <a:r>
              <a:rPr lang="el-GR" dirty="0"/>
              <a:t>Επισημαίνει ότι ο σκοπός που συνέταξε τα </a:t>
            </a:r>
            <a:r>
              <a:rPr lang="el-GR" i="1" dirty="0"/>
              <a:t>Ηθικά Νικομάχεια</a:t>
            </a:r>
            <a:r>
              <a:rPr lang="el-GR" dirty="0"/>
              <a:t> δεν είναι θεωρητικός αλλά πρακτικός. Σκοπό της δεν είναι να γνωρίσουμε την αρετή, αλλά </a:t>
            </a:r>
            <a:r>
              <a:rPr lang="el-GR" u="sng" dirty="0"/>
              <a:t>να γίνουμε ενάρετοι</a:t>
            </a:r>
            <a:r>
              <a:rPr lang="el-GR" dirty="0"/>
              <a:t>. Η ηθική μαθαίνεται με τη ζωή. </a:t>
            </a:r>
          </a:p>
          <a:p>
            <a:r>
              <a:rPr lang="el-GR" dirty="0"/>
              <a:t>Αντικείμενο της ηθικής είναι το ανθρώπινο ήθος. </a:t>
            </a:r>
          </a:p>
        </p:txBody>
      </p:sp>
    </p:spTree>
    <p:extLst>
      <p:ext uri="{BB962C8B-B14F-4D97-AF65-F5344CB8AC3E}">
        <p14:creationId xmlns:p14="http://schemas.microsoft.com/office/powerpoint/2010/main" val="619707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49C7ED-8A02-4995-A123-9555CA75C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39687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5558EC-4C1A-4EBB-A545-2DB113089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39688"/>
            <a:ext cx="12192000" cy="571831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altLang="el-GR" sz="9600" b="1" dirty="0"/>
              <a:t>Γνωμικά Θαλή </a:t>
            </a:r>
            <a:r>
              <a:rPr lang="el-GR" altLang="el-GR" sz="9600" b="1" dirty="0" err="1"/>
              <a:t>Μιλήσιου</a:t>
            </a:r>
            <a:r>
              <a:rPr lang="el-GR" altLang="el-GR" sz="9600" b="1" dirty="0"/>
              <a:t>:  </a:t>
            </a:r>
          </a:p>
          <a:p>
            <a:r>
              <a:rPr lang="el-GR" altLang="el-GR" sz="9600" dirty="0"/>
              <a:t>Άριστη δημοκρατία είναι εκείνη που δεν έχει ούτε πάρα πολύ πλούσιους ούτε πάρα πολύ φτωχούς πολίτες. </a:t>
            </a:r>
          </a:p>
          <a:p>
            <a:r>
              <a:rPr lang="el-GR" altLang="el-GR" sz="9600" dirty="0"/>
              <a:t>Τα παιδιά σου θα σου κάνουν ό,τι έκανες στους γονείς σου. </a:t>
            </a:r>
          </a:p>
          <a:p>
            <a:r>
              <a:rPr lang="el-GR" altLang="el-GR" sz="9600" b="1" i="1" dirty="0"/>
              <a:t> </a:t>
            </a:r>
            <a:r>
              <a:rPr lang="el-GR" altLang="el-GR" sz="9600" dirty="0"/>
              <a:t>Καλύτερα να σε φθονούν παρά να σε λυπούνται.</a:t>
            </a:r>
          </a:p>
          <a:p>
            <a:pPr marL="0" indent="0">
              <a:buNone/>
            </a:pPr>
            <a:r>
              <a:rPr lang="el-GR" altLang="el-GR" sz="9600" b="1" dirty="0"/>
              <a:t>Γνωμικά </a:t>
            </a:r>
            <a:r>
              <a:rPr lang="el-GR" altLang="el-GR" sz="9600" b="1" dirty="0" err="1"/>
              <a:t>Πιττακού</a:t>
            </a:r>
            <a:r>
              <a:rPr lang="el-GR" altLang="el-GR" sz="9600" b="1" dirty="0"/>
              <a:t> Μυτιληναίου: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9600" dirty="0"/>
              <a:t>Η καλύτερη δημοκρατία είναι εκείνη, όπου στους κακούς δεν επιτρέπεται να παίρνουν την εξουσία και στους καλούς δεν επιτρέπεται ν’ αρνούνται τη διακυβέρνηση του τόπου τους. </a:t>
            </a:r>
          </a:p>
          <a:p>
            <a:pPr eaLnBrk="1" hangingPunct="1">
              <a:lnSpc>
                <a:spcPct val="80000"/>
              </a:lnSpc>
              <a:buFont typeface="Symbol" panose="05050102010706020507" pitchFamily="18" charset="2"/>
              <a:buChar char=""/>
            </a:pPr>
            <a:r>
              <a:rPr lang="el-GR" altLang="el-GR" sz="9600" dirty="0"/>
              <a:t>Ό,τι προσφέρεις στους γονείς σου θα λάβεις από τα παιδιά σου. </a:t>
            </a:r>
          </a:p>
          <a:p>
            <a:pPr eaLnBrk="1" hangingPunct="1">
              <a:lnSpc>
                <a:spcPct val="80000"/>
              </a:lnSpc>
              <a:buFont typeface="Symbol" panose="05050102010706020507" pitchFamily="18" charset="2"/>
              <a:buChar char=""/>
            </a:pPr>
            <a:r>
              <a:rPr lang="el-GR" altLang="el-GR" sz="9600" dirty="0"/>
              <a:t>Υπάρχουν περιστάσεις που η αλήθεια δεν πρέπει να λέγεται. Πολλές φορές η σιγή είναι η σοφότερη πράξη του ανθρώπου. 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9600" dirty="0"/>
              <a:t>Είναι </a:t>
            </a:r>
            <a:r>
              <a:rPr lang="el-GR" altLang="el-GR" sz="9600" u="sng" dirty="0"/>
              <a:t>έργο των σοφών</a:t>
            </a:r>
            <a:r>
              <a:rPr lang="el-GR" altLang="el-GR" sz="9600" dirty="0"/>
              <a:t> να προβλέψουν τη συμφορά πριν έρθει. Είναι </a:t>
            </a:r>
            <a:r>
              <a:rPr lang="el-GR" altLang="el-GR" sz="9600" u="sng" dirty="0"/>
              <a:t>έργο των γενναίων</a:t>
            </a:r>
            <a:r>
              <a:rPr lang="el-GR" altLang="el-GR" sz="9600" dirty="0"/>
              <a:t> να αντιμετωπίσουν τη συμφορά όταν έρθει. </a:t>
            </a:r>
          </a:p>
          <a:p>
            <a:pPr>
              <a:lnSpc>
                <a:spcPct val="80000"/>
              </a:lnSpc>
            </a:pPr>
            <a:r>
              <a:rPr lang="el-GR" altLang="el-GR" sz="9600" dirty="0"/>
              <a:t>Όποιος νυμφεύεται μια γυναίκα </a:t>
            </a:r>
            <a:r>
              <a:rPr lang="el-GR" altLang="el-GR" sz="9600" dirty="0" err="1"/>
              <a:t>ανώτερή</a:t>
            </a:r>
            <a:r>
              <a:rPr lang="el-GR" altLang="el-GR" sz="9600" dirty="0"/>
              <a:t> του, δεσμεύει την ελευθερία του. Παρά τη σχετικά ταπεινή καταγωγή του ο </a:t>
            </a:r>
            <a:r>
              <a:rPr lang="el-GR" altLang="el-GR" sz="9600" dirty="0" err="1"/>
              <a:t>Πιττακός</a:t>
            </a:r>
            <a:r>
              <a:rPr lang="el-GR" altLang="el-GR" sz="9600" dirty="0"/>
              <a:t> νυμφεύθηκε την κόρη του </a:t>
            </a:r>
            <a:r>
              <a:rPr lang="el-GR" altLang="el-GR" sz="9600" dirty="0" err="1"/>
              <a:t>Πενθίλου</a:t>
            </a:r>
            <a:r>
              <a:rPr lang="el-GR" altLang="el-GR" sz="9600" dirty="0"/>
              <a:t>, του τελευταίου βασιλιά της Μυτιλήνης, η οποία, όπως υποστηρίζει ο Διογένης Λαέρτιος, είχε υπεροπτική στάση απέναντί του, εξ ου και όταν κάποιος νεαρός είχε δίλημμα να νυμφευθεί μια κοπέλα της τάξης του ή μια </a:t>
            </a:r>
            <a:r>
              <a:rPr lang="el-GR" altLang="el-GR" sz="9600" dirty="0" err="1"/>
              <a:t>ανώτερή</a:t>
            </a:r>
            <a:r>
              <a:rPr lang="el-GR" altLang="el-GR" sz="9600" dirty="0"/>
              <a:t> του ο </a:t>
            </a:r>
            <a:r>
              <a:rPr lang="el-GR" altLang="el-GR" sz="9600" dirty="0" err="1"/>
              <a:t>Πιττακός</a:t>
            </a:r>
            <a:r>
              <a:rPr lang="el-GR" altLang="el-GR" sz="9600" dirty="0"/>
              <a:t> τον συμβούλεψε να </a:t>
            </a:r>
            <a:r>
              <a:rPr lang="el-GR" altLang="el-GR" sz="9600" i="1" dirty="0"/>
              <a:t>«μείνει μέσα στη σφαίρα του»</a:t>
            </a:r>
            <a:r>
              <a:rPr lang="el-GR" altLang="el-GR" sz="9600" dirty="0"/>
              <a:t>.</a:t>
            </a:r>
          </a:p>
          <a:p>
            <a:pPr>
              <a:lnSpc>
                <a:spcPct val="80000"/>
              </a:lnSpc>
            </a:pPr>
            <a:endParaRPr lang="el-GR" altLang="el-GR" sz="9600" b="1" dirty="0">
              <a:solidFill>
                <a:srgbClr val="CC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l-GR" altLang="el-GR" sz="9600" dirty="0"/>
          </a:p>
          <a:p>
            <a:pPr eaLnBrk="1" hangingPunct="1">
              <a:lnSpc>
                <a:spcPct val="80000"/>
              </a:lnSpc>
            </a:pPr>
            <a:endParaRPr lang="el-GR" altLang="el-GR" sz="2800" dirty="0"/>
          </a:p>
          <a:p>
            <a:pPr marL="0" indent="0">
              <a:buNone/>
            </a:pPr>
            <a:endParaRPr lang="el-GR" altLang="el-GR" dirty="0"/>
          </a:p>
          <a:p>
            <a:pPr marL="0" indent="0">
              <a:buNone/>
            </a:pPr>
            <a:br>
              <a:rPr lang="el-GR" altLang="el-GR" sz="2800" i="1" dirty="0"/>
            </a:br>
            <a:r>
              <a:rPr lang="el-GR" altLang="el-GR" sz="2800" i="1" dirty="0"/>
              <a:t> </a:t>
            </a:r>
          </a:p>
          <a:p>
            <a:pPr marL="0" indent="0">
              <a:buNone/>
            </a:pPr>
            <a:endParaRPr lang="el-GR" altLang="el-GR" sz="2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95188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BEC5DC-7287-489E-99CB-261B62E03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5BA19EE-F63F-4512-94C9-231C79BF6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3331"/>
            <a:ext cx="12192000" cy="55864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l-GR" sz="2800" b="1" dirty="0"/>
              <a:t>Γνωμικά από τον Βία τον </a:t>
            </a:r>
            <a:r>
              <a:rPr lang="el-GR" altLang="el-GR" sz="2800" b="1" dirty="0" err="1"/>
              <a:t>Πριηνέα</a:t>
            </a:r>
            <a:endParaRPr lang="el-GR" altLang="el-GR" sz="2800" b="1" dirty="0"/>
          </a:p>
          <a:p>
            <a:r>
              <a:rPr lang="el-GR" altLang="el-GR" sz="2800" dirty="0"/>
              <a:t>Η πλέον καλή από όλες τις δημοκρατίες, είναι εκείνη στην οποία όλοι σαν τύραννο φοβούνται τον νόμο.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 err="1"/>
              <a:t>Νόει</a:t>
            </a:r>
            <a:r>
              <a:rPr lang="el-GR" altLang="el-GR" sz="2800" dirty="0"/>
              <a:t> το </a:t>
            </a:r>
            <a:r>
              <a:rPr lang="el-GR" altLang="el-GR" sz="2800" dirty="0" err="1"/>
              <a:t>πραττόμενον</a:t>
            </a:r>
            <a:r>
              <a:rPr lang="el-GR" altLang="el-GR" sz="2800" dirty="0"/>
              <a:t>. (Να έχεις συναίσθηση των </a:t>
            </a:r>
            <a:r>
              <a:rPr lang="el-GR" altLang="el-GR" sz="2800" dirty="0" err="1"/>
              <a:t>πράξεών</a:t>
            </a:r>
            <a:r>
              <a:rPr lang="el-GR" altLang="el-GR" sz="2800" dirty="0"/>
              <a:t> σου).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Τα </a:t>
            </a:r>
            <a:r>
              <a:rPr lang="el-GR" altLang="el-GR" sz="2800" dirty="0" err="1"/>
              <a:t>εμά</a:t>
            </a:r>
            <a:r>
              <a:rPr lang="el-GR" altLang="el-GR" sz="2800" dirty="0"/>
              <a:t> πάντα μετ’ εμού φέρω. ( Ό,τι είναι δικό μου, το κουβαλάω μαζί μου).  </a:t>
            </a:r>
          </a:p>
          <a:p>
            <a:r>
              <a:rPr lang="el-GR" altLang="el-GR" sz="2800" dirty="0"/>
              <a:t>Ό,τι αν αγαθόν </a:t>
            </a:r>
            <a:r>
              <a:rPr lang="el-GR" altLang="el-GR" sz="2800" dirty="0" err="1"/>
              <a:t>πράττης</a:t>
            </a:r>
            <a:r>
              <a:rPr lang="el-GR" altLang="el-GR" sz="2800" dirty="0"/>
              <a:t>, Θεούς μη </a:t>
            </a:r>
            <a:r>
              <a:rPr lang="el-GR" altLang="el-GR" sz="2800" dirty="0" err="1"/>
              <a:t>σεαυτόν</a:t>
            </a:r>
            <a:r>
              <a:rPr lang="el-GR" altLang="el-GR" sz="2800" dirty="0"/>
              <a:t> αιτιών. (Ό,τι καλό κάνεις, να το αποδίδεις στους θεούς όχι στον εαυτό σου).</a:t>
            </a:r>
          </a:p>
          <a:p>
            <a:r>
              <a:rPr lang="el-GR" altLang="el-GR" sz="2800" dirty="0"/>
              <a:t>Ατυχή είναι τον </a:t>
            </a:r>
            <a:r>
              <a:rPr lang="el-GR" altLang="el-GR" sz="2800" dirty="0" err="1"/>
              <a:t>ατυχίαν</a:t>
            </a:r>
            <a:r>
              <a:rPr lang="el-GR" altLang="el-GR" sz="2800" dirty="0"/>
              <a:t> μη φέροντα</a:t>
            </a:r>
            <a:r>
              <a:rPr lang="el-GR" altLang="el-GR" sz="2800" i="1" dirty="0"/>
              <a:t>. </a:t>
            </a:r>
            <a:r>
              <a:rPr lang="el-GR" altLang="el-GR" dirty="0"/>
              <a:t>(</a:t>
            </a:r>
            <a:r>
              <a:rPr lang="el-GR" altLang="el-GR" sz="2800" dirty="0"/>
              <a:t>Ατυχής είναι εκείνος που δεν μπορεί να υποφέρει την ατυχία).</a:t>
            </a:r>
          </a:p>
          <a:p>
            <a:r>
              <a:rPr lang="el-GR" altLang="el-GR" sz="2800" dirty="0" err="1"/>
              <a:t>Πείσας</a:t>
            </a:r>
            <a:r>
              <a:rPr lang="el-GR" altLang="el-GR" sz="2800" dirty="0"/>
              <a:t> λάβε μη </a:t>
            </a:r>
            <a:r>
              <a:rPr lang="el-GR" altLang="el-GR" sz="2800" dirty="0" err="1"/>
              <a:t>βιασόμενος</a:t>
            </a:r>
            <a:r>
              <a:rPr lang="el-GR" altLang="el-GR" sz="2800" dirty="0"/>
              <a:t>. (Να παίρνεις με την πειθώ και όχι με τη βία). </a:t>
            </a:r>
          </a:p>
          <a:p>
            <a:r>
              <a:rPr lang="el-GR" altLang="el-GR" sz="2800" dirty="0"/>
              <a:t>Νόσος ψυχής, το των αδυνάτων </a:t>
            </a:r>
            <a:r>
              <a:rPr lang="el-GR" altLang="el-GR" sz="2800" dirty="0" err="1"/>
              <a:t>εράν</a:t>
            </a:r>
            <a:r>
              <a:rPr lang="el-GR" altLang="el-GR" sz="2800" dirty="0"/>
              <a:t>. (Είναι </a:t>
            </a:r>
            <a:r>
              <a:rPr lang="el-GR" altLang="el-GR" sz="2800" dirty="0" err="1"/>
              <a:t>αρρώστεια</a:t>
            </a:r>
            <a:r>
              <a:rPr lang="el-GR" altLang="el-GR" sz="2800" dirty="0"/>
              <a:t> της ψυχής, το να επιθυμεί κανείς τα αδύνατα).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0723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C8EB86-2275-4447-883A-EB677D4CB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972482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2. ΗΘΙΚΟΣ ΠΡΟΒΛΗΜΑΤΙΣΜΟΣ </a:t>
            </a:r>
            <a:br>
              <a:rPr lang="el-GR" dirty="0"/>
            </a:br>
            <a:r>
              <a:rPr lang="el-GR" dirty="0"/>
              <a:t>ΚΑΙ ΗΘΙΚΗ ΕΠΙΣΤΗΜΗ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62180A-17C9-4B55-A86A-C8F672B39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738"/>
            <a:ext cx="12192000" cy="58490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altLang="el-GR" sz="2800" b="1" dirty="0"/>
              <a:t>Γνωμικά Κλεόβουλου </a:t>
            </a:r>
            <a:r>
              <a:rPr lang="el-GR" altLang="el-GR" b="1" dirty="0"/>
              <a:t>του </a:t>
            </a:r>
            <a:r>
              <a:rPr lang="el-GR" altLang="el-GR" sz="2800" b="1" dirty="0"/>
              <a:t>Ρόδιου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Δεν υπάρχουν χαμένες υποθέσεις, εκτός από εκείνες που οι ίδιοι εμείς εγκαταλείψαμε.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Βία μηδέν </a:t>
            </a:r>
            <a:r>
              <a:rPr lang="el-GR" altLang="el-GR" sz="2800" dirty="0" err="1"/>
              <a:t>πράττειν</a:t>
            </a:r>
            <a:r>
              <a:rPr lang="el-GR" altLang="el-GR" sz="2800" dirty="0"/>
              <a:t>. (Τίποτα μην κάνεις με την βία)</a:t>
            </a:r>
            <a:r>
              <a:rPr lang="el-GR" altLang="el-GR" sz="2800" b="1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Δύο πράγματα πρέπει να φοβάται κανείς: το φθόνο των φίλων του και το μίσος των εχθρών του.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Ό συ μισείς, </a:t>
            </a:r>
            <a:r>
              <a:rPr lang="el-GR" altLang="el-GR" sz="2800" dirty="0" err="1"/>
              <a:t>ετέρω</a:t>
            </a:r>
            <a:r>
              <a:rPr lang="el-GR" altLang="el-GR" sz="2800" dirty="0"/>
              <a:t> μη ποιήσεις.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l-GR" altLang="el-GR" b="1" dirty="0"/>
              <a:t>Γνωμικά Σόλωνα του Αθηναίου </a:t>
            </a:r>
            <a:endParaRPr lang="el-GR" altLang="el-GR" sz="2800" b="1" dirty="0"/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 err="1"/>
              <a:t>Μηδένα</a:t>
            </a:r>
            <a:r>
              <a:rPr lang="el-GR" altLang="el-GR" sz="2800" dirty="0"/>
              <a:t> προ του τέλους μακάριζε</a:t>
            </a:r>
            <a:r>
              <a:rPr lang="el-GR" altLang="el-GR" dirty="0"/>
              <a:t>. </a:t>
            </a:r>
            <a:r>
              <a:rPr lang="el-GR" altLang="el-GR" sz="2800" dirty="0"/>
              <a:t>(Μη μακαρίζεις κανέναν, προτού να δεις το τέλος του).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Τον </a:t>
            </a:r>
            <a:r>
              <a:rPr lang="el-GR" altLang="el-GR" sz="2800" dirty="0" err="1"/>
              <a:t>λόγον</a:t>
            </a:r>
            <a:r>
              <a:rPr lang="el-GR" altLang="el-GR" sz="2800" dirty="0"/>
              <a:t> </a:t>
            </a:r>
            <a:r>
              <a:rPr lang="el-GR" altLang="el-GR" sz="2800" dirty="0" err="1"/>
              <a:t>είδωλον</a:t>
            </a:r>
            <a:r>
              <a:rPr lang="el-GR" altLang="el-GR" sz="2800" dirty="0"/>
              <a:t> είναι των έργων. (Ο λόγος είναι η εικόνα των έργων).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Αργία μήτηρ πάσης κακίας.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Μηδέν Άγαν.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Η καλύτερη διακυβέρνηση είναι εκείνη όπου ο λαός υπακούει στους άρχοντες κι οι άρχοντες στους νόμους.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Συμβούλευε μη τα ήδιστα αλλά τα άριστα. (Μη συμβουλεύεις τα ευχάριστα, αλλά τα άριστα).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l-GR" altLang="el-GR" sz="2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002372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1538</Words>
  <Application>Microsoft Office PowerPoint</Application>
  <PresentationFormat>Ευρεία οθόνη</PresentationFormat>
  <Paragraphs>111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Θέμα του Office</vt:lpstr>
      <vt:lpstr>  ΧΡΙΣΤΙΑΝΙΚΗ ΗΘΙΚΗ ΕΝΟΤΗΤΑ 2Η ΗΘΙΚΟΣ ΠΡΟΒΛΗΜΑΤΙΣΜΟΣ ΚΑΙ ΗΘΙΚΗ ΕΠΙΣΤΗΜΗ Από το βιβλίο του Γεώργιου Μαντζαρίδη, Χριστιανική Ηθική, Τόμος 1ος Εισαγωγή-Γενικές αρχές-Σύγχρονη Προβληματική, Θεσσαλονίκη:Ι.Μ. Βατοπαιδίου-Άγιον Όρος, 2015³, σσ. 31-38 </vt:lpstr>
      <vt:lpstr> 2. ΗΘΙΚΟΣ ΠΡΟΒΛΗΜΑΤΙΣΜΟΣ  ΚΑΙ ΗΘΙΚΗ ΕΠΙΣΤΗΜΗ </vt:lpstr>
      <vt:lpstr>2. ΗΘΙΚΟΣ ΠΡΟΒΛΗΜΑΤΙΣΜΟΣ  ΚΑΙ ΗΘΙΚΗ ΕΠΙΣΤΗΜΗ</vt:lpstr>
      <vt:lpstr>2. ΗΘΙΚΟΣ ΠΡΟΒΛΗΜΑΤΙΣΜΟΣ  ΚΑΙ ΗΘΙΚΗ ΕΠΙΣΤΗΜΗ</vt:lpstr>
      <vt:lpstr>2. ΗΘΙΚΟΣ ΠΡΟΒΛΗΜΑΤΙΣΜΟΣ  ΚΑΙ ΗΘΙΚΗ ΕΠΙΣΤΗΜΗ</vt:lpstr>
      <vt:lpstr>2. ΗΘΙΚΟΣ ΠΡΟΒΛΗΜΑΤΙΣΜΟΣ  ΚΑΙ ΗΘΙΚΗ ΕΠΙΣΤΗΜΗ</vt:lpstr>
      <vt:lpstr>2. ΗΘΙΚΟΣ ΠΡΟΒΛΗΜΑΤΙΣΜΟΣ  ΚΑΙ ΗΘΙΚΗ ΕΠΙΣΤΗΜΗ</vt:lpstr>
      <vt:lpstr>2. ΗΘΙΚΟΣ ΠΡΟΒΛΗΜΑΤΙΣΜΟΣ  ΚΑΙ ΗΘΙΚΗ ΕΠΙΣΤΗΜΗ</vt:lpstr>
      <vt:lpstr>2. ΗΘΙΚΟΣ ΠΡΟΒΛΗΜΑΤΙΣΜΟΣ  ΚΑΙ ΗΘΙΚΗ ΕΠΙΣΤΗΜΗ</vt:lpstr>
      <vt:lpstr>2. ΗΘΙΚΟΣ ΠΡΟΒΛΗΜΑΤΙΣΜΟΣ  ΚΑΙ ΗΘΙΚΗ ΕΠΙΣΤΗΜΗ</vt:lpstr>
      <vt:lpstr>2. ΗΘΙΚΟΣ ΠΡΟΒΛΗΜΑΤΙΣΜΟΣ  ΚΑΙ ΗΘΙΚΗ ΕΠΙΣΤΗΜΗ</vt:lpstr>
      <vt:lpstr>2. ΗΘΙΚΟΣ ΠΡΟΒΛΗΜΑΤΙΣΜΟΣ  ΚΑΙ ΗΘΙΚΗ ΕΠΙΣΤΗΜΗ</vt:lpstr>
      <vt:lpstr>2. ΗΘΙΚΟΣ ΠΡΟΒΛΗΜΑΤΙΣΜΟΣ  ΚΑΙ ΗΘΙΚΗ ΕΠΙΣΤΗΜΗ</vt:lpstr>
      <vt:lpstr>2. ΗΘΙΚΟΣ ΠΡΟΒΛΗΜΑΤΙΣΜΟΣ  ΚΑΙ ΗΘΙΚΗ ΕΠΙΣΤΗΜΗ</vt:lpstr>
      <vt:lpstr>2. ΗΘΙΚΟΣ ΠΡΟΒΛΗΜΑΤΙΣΜΟΣ  ΚΑΙ ΗΘΙΚΗ ΕΠΙΣΤΗΜΗ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ΜΑΡΙΑ Κ. ΚΑΡΑΜΠΕΛΙΑ ΧΡΙΣΤΙΑΝΙΚΗ ΗΘΙΚΗ</dc:title>
  <dc:creator>Μαρία</dc:creator>
  <cp:lastModifiedBy>MARIA KARAMPELIA</cp:lastModifiedBy>
  <cp:revision>24</cp:revision>
  <dcterms:created xsi:type="dcterms:W3CDTF">2015-06-20T12:54:46Z</dcterms:created>
  <dcterms:modified xsi:type="dcterms:W3CDTF">2022-09-12T14:15:53Z</dcterms:modified>
</cp:coreProperties>
</file>