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9" r:id="rId4"/>
    <p:sldId id="258" r:id="rId5"/>
    <p:sldId id="262" r:id="rId6"/>
    <p:sldId id="260" r:id="rId7"/>
    <p:sldId id="265" r:id="rId8"/>
    <p:sldId id="266" r:id="rId9"/>
    <p:sldId id="267" r:id="rId10"/>
    <p:sldId id="270" r:id="rId11"/>
    <p:sldId id="268" r:id="rId12"/>
    <p:sldId id="269" r:id="rId13"/>
    <p:sldId id="271" r:id="rId14"/>
    <p:sldId id="272" r:id="rId15"/>
    <p:sldId id="273" r:id="rId16"/>
    <p:sldId id="274" r:id="rId17"/>
    <p:sldId id="263" r:id="rId18"/>
    <p:sldId id="275" r:id="rId19"/>
    <p:sldId id="276" r:id="rId20"/>
    <p:sldId id="279" r:id="rId21"/>
    <p:sldId id="280" r:id="rId22"/>
    <p:sldId id="264" r:id="rId23"/>
    <p:sldId id="277" r:id="rId24"/>
    <p:sldId id="281" r:id="rId25"/>
    <p:sldId id="282" r:id="rId26"/>
    <p:sldId id="278" r:id="rId27"/>
    <p:sldId id="261" r:id="rId28"/>
  </p:sldIdLst>
  <p:sldSz cx="12192000" cy="6858000"/>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838" autoAdjust="0"/>
    <p:restoredTop sz="94660"/>
  </p:normalViewPr>
  <p:slideViewPr>
    <p:cSldViewPr snapToGrid="0">
      <p:cViewPr varScale="1">
        <p:scale>
          <a:sx n="98" d="100"/>
          <a:sy n="98" d="100"/>
        </p:scale>
        <p:origin x="1080" y="31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microsoft.com/office/2016/11/relationships/changesInfo" Target="changesInfos/changesInfo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 Id="rId8" Type="http://schemas.openxmlformats.org/officeDocument/2006/relationships/slide" Target="slides/slide7.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ARIA KARAMPELIA" userId="9dfcc2cac66bf474" providerId="LiveId" clId="{5CB5F42C-4C52-4C6A-BCF9-7E39FDFFB7D6}"/>
    <pc:docChg chg="undo custSel modSld">
      <pc:chgData name="MARIA KARAMPELIA" userId="9dfcc2cac66bf474" providerId="LiveId" clId="{5CB5F42C-4C52-4C6A-BCF9-7E39FDFFB7D6}" dt="2024-05-23T12:06:24.458" v="32" actId="20577"/>
      <pc:docMkLst>
        <pc:docMk/>
      </pc:docMkLst>
      <pc:sldChg chg="modSp mod">
        <pc:chgData name="MARIA KARAMPELIA" userId="9dfcc2cac66bf474" providerId="LiveId" clId="{5CB5F42C-4C52-4C6A-BCF9-7E39FDFFB7D6}" dt="2024-05-23T09:53:07.316" v="7" actId="113"/>
        <pc:sldMkLst>
          <pc:docMk/>
          <pc:sldMk cId="2789320758" sldId="258"/>
        </pc:sldMkLst>
      </pc:sldChg>
      <pc:sldChg chg="modSp mod">
        <pc:chgData name="MARIA KARAMPELIA" userId="9dfcc2cac66bf474" providerId="LiveId" clId="{5CB5F42C-4C52-4C6A-BCF9-7E39FDFFB7D6}" dt="2024-05-23T11:23:02.924" v="31" actId="313"/>
        <pc:sldMkLst>
          <pc:docMk/>
          <pc:sldMk cId="1411639596" sldId="260"/>
        </pc:sldMkLst>
      </pc:sldChg>
      <pc:sldChg chg="modSp mod">
        <pc:chgData name="MARIA KARAMPELIA" userId="9dfcc2cac66bf474" providerId="LiveId" clId="{5CB5F42C-4C52-4C6A-BCF9-7E39FDFFB7D6}" dt="2024-05-23T09:54:39.925" v="11" actId="113"/>
        <pc:sldMkLst>
          <pc:docMk/>
          <pc:sldMk cId="3751638495" sldId="262"/>
        </pc:sldMkLst>
      </pc:sldChg>
      <pc:sldChg chg="modSp mod">
        <pc:chgData name="MARIA KARAMPELIA" userId="9dfcc2cac66bf474" providerId="LiveId" clId="{5CB5F42C-4C52-4C6A-BCF9-7E39FDFFB7D6}" dt="2024-05-23T12:06:24.458" v="32" actId="20577"/>
        <pc:sldMkLst>
          <pc:docMk/>
          <pc:sldMk cId="171748455" sldId="263"/>
        </pc:sldMkLst>
      </pc:sldChg>
      <pc:sldChg chg="modSp mod">
        <pc:chgData name="MARIA KARAMPELIA" userId="9dfcc2cac66bf474" providerId="LiveId" clId="{5CB5F42C-4C52-4C6A-BCF9-7E39FDFFB7D6}" dt="2024-05-23T10:00:08.958" v="22" actId="115"/>
        <pc:sldMkLst>
          <pc:docMk/>
          <pc:sldMk cId="1506141852" sldId="266"/>
        </pc:sldMkLst>
      </pc:sldChg>
      <pc:sldChg chg="modSp mod">
        <pc:chgData name="MARIA KARAMPELIA" userId="9dfcc2cac66bf474" providerId="LiveId" clId="{5CB5F42C-4C52-4C6A-BCF9-7E39FDFFB7D6}" dt="2024-05-23T10:04:11.325" v="29" actId="113"/>
        <pc:sldMkLst>
          <pc:docMk/>
          <pc:sldMk cId="2903838666" sldId="268"/>
        </pc:sldMkLst>
      </pc:sldChg>
      <pc:sldChg chg="modSp mod">
        <pc:chgData name="MARIA KARAMPELIA" userId="9dfcc2cac66bf474" providerId="LiveId" clId="{5CB5F42C-4C52-4C6A-BCF9-7E39FDFFB7D6}" dt="2024-05-23T10:02:21.652" v="25" actId="113"/>
        <pc:sldMkLst>
          <pc:docMk/>
          <pc:sldMk cId="2035960644" sldId="270"/>
        </pc:sldMkLst>
      </pc:sldChg>
      <pc:sldChg chg="modSp mod">
        <pc:chgData name="MARIA KARAMPELIA" userId="9dfcc2cac66bf474" providerId="LiveId" clId="{5CB5F42C-4C52-4C6A-BCF9-7E39FDFFB7D6}" dt="2024-05-23T10:08:25.199" v="30" actId="113"/>
        <pc:sldMkLst>
          <pc:docMk/>
          <pc:sldMk cId="3480277755" sldId="274"/>
        </pc:sldMkLst>
      </pc:sldChg>
    </pc:docChg>
  </pc:docChgLst>
  <pc:docChgLst>
    <pc:chgData name="MARIA KARAMPELIA" userId="9dfcc2cac66bf474" providerId="LiveId" clId="{3F0FEA8E-086A-4F14-A210-7DA958330BB6}"/>
    <pc:docChg chg="modSld">
      <pc:chgData name="MARIA KARAMPELIA" userId="9dfcc2cac66bf474" providerId="LiveId" clId="{3F0FEA8E-086A-4F14-A210-7DA958330BB6}" dt="2025-05-23T10:42:06.061" v="5" actId="20577"/>
      <pc:docMkLst>
        <pc:docMk/>
      </pc:docMkLst>
      <pc:sldChg chg="modSp mod">
        <pc:chgData name="MARIA KARAMPELIA" userId="9dfcc2cac66bf474" providerId="LiveId" clId="{3F0FEA8E-086A-4F14-A210-7DA958330BB6}" dt="2025-05-23T10:38:32.739" v="3" actId="20577"/>
        <pc:sldMkLst>
          <pc:docMk/>
          <pc:sldMk cId="721830636" sldId="273"/>
        </pc:sldMkLst>
        <pc:spChg chg="mod">
          <ac:chgData name="MARIA KARAMPELIA" userId="9dfcc2cac66bf474" providerId="LiveId" clId="{3F0FEA8E-086A-4F14-A210-7DA958330BB6}" dt="2025-05-23T10:38:32.739" v="3" actId="20577"/>
          <ac:spMkLst>
            <pc:docMk/>
            <pc:sldMk cId="721830636" sldId="273"/>
            <ac:spMk id="3" creationId="{7C39E1F4-ABA9-FB3D-D9FF-B89C4C5FEADD}"/>
          </ac:spMkLst>
        </pc:spChg>
      </pc:sldChg>
      <pc:sldChg chg="modSp mod">
        <pc:chgData name="MARIA KARAMPELIA" userId="9dfcc2cac66bf474" providerId="LiveId" clId="{3F0FEA8E-086A-4F14-A210-7DA958330BB6}" dt="2025-05-23T10:42:06.061" v="5" actId="20577"/>
        <pc:sldMkLst>
          <pc:docMk/>
          <pc:sldMk cId="3480277755" sldId="274"/>
        </pc:sldMkLst>
        <pc:spChg chg="mod">
          <ac:chgData name="MARIA KARAMPELIA" userId="9dfcc2cac66bf474" providerId="LiveId" clId="{3F0FEA8E-086A-4F14-A210-7DA958330BB6}" dt="2025-05-23T10:42:06.061" v="5" actId="20577"/>
          <ac:spMkLst>
            <pc:docMk/>
            <pc:sldMk cId="3480277755" sldId="274"/>
            <ac:spMk id="3" creationId="{76E3C95C-4B2D-601C-CE23-65CA3C9441EB}"/>
          </ac:spMkLst>
        </pc:spChg>
      </pc:sldChg>
    </pc:docChg>
  </pc:docChgLst>
  <pc:docChgLst>
    <pc:chgData name="MARIA KARAMPELIA" userId="9dfcc2cac66bf474" providerId="LiveId" clId="{E9A391FC-BD91-4103-BBF5-4F9E301266EE}"/>
    <pc:docChg chg="undo custSel addSld modSld sldOrd">
      <pc:chgData name="MARIA KARAMPELIA" userId="9dfcc2cac66bf474" providerId="LiveId" clId="{E9A391FC-BD91-4103-BBF5-4F9E301266EE}" dt="2023-05-31T21:38:58.436" v="19328" actId="20577"/>
      <pc:docMkLst>
        <pc:docMk/>
      </pc:docMkLst>
      <pc:sldChg chg="modSp mod">
        <pc:chgData name="MARIA KARAMPELIA" userId="9dfcc2cac66bf474" providerId="LiveId" clId="{E9A391FC-BD91-4103-BBF5-4F9E301266EE}" dt="2023-05-20T19:32:45.367" v="944" actId="27636"/>
        <pc:sldMkLst>
          <pc:docMk/>
          <pc:sldMk cId="4156205403" sldId="257"/>
        </pc:sldMkLst>
      </pc:sldChg>
      <pc:sldChg chg="modSp mod">
        <pc:chgData name="MARIA KARAMPELIA" userId="9dfcc2cac66bf474" providerId="LiveId" clId="{E9A391FC-BD91-4103-BBF5-4F9E301266EE}" dt="2023-05-20T20:01:49.513" v="3163" actId="14100"/>
        <pc:sldMkLst>
          <pc:docMk/>
          <pc:sldMk cId="2789320758" sldId="258"/>
        </pc:sldMkLst>
      </pc:sldChg>
      <pc:sldChg chg="modSp mod ord">
        <pc:chgData name="MARIA KARAMPELIA" userId="9dfcc2cac66bf474" providerId="LiveId" clId="{E9A391FC-BD91-4103-BBF5-4F9E301266EE}" dt="2023-05-20T19:51:18.973" v="2099" actId="113"/>
        <pc:sldMkLst>
          <pc:docMk/>
          <pc:sldMk cId="18038815" sldId="259"/>
        </pc:sldMkLst>
      </pc:sldChg>
      <pc:sldChg chg="modSp mod">
        <pc:chgData name="MARIA KARAMPELIA" userId="9dfcc2cac66bf474" providerId="LiveId" clId="{E9A391FC-BD91-4103-BBF5-4F9E301266EE}" dt="2023-05-20T20:35:12.928" v="5582" actId="27636"/>
        <pc:sldMkLst>
          <pc:docMk/>
          <pc:sldMk cId="1411639596" sldId="260"/>
        </pc:sldMkLst>
      </pc:sldChg>
      <pc:sldChg chg="modSp new mod ord">
        <pc:chgData name="MARIA KARAMPELIA" userId="9dfcc2cac66bf474" providerId="LiveId" clId="{E9A391FC-BD91-4103-BBF5-4F9E301266EE}" dt="2023-05-20T20:23:20.631" v="4454"/>
        <pc:sldMkLst>
          <pc:docMk/>
          <pc:sldMk cId="3751638495" sldId="262"/>
        </pc:sldMkLst>
      </pc:sldChg>
      <pc:sldChg chg="modSp new mod">
        <pc:chgData name="MARIA KARAMPELIA" userId="9dfcc2cac66bf474" providerId="LiveId" clId="{E9A391FC-BD91-4103-BBF5-4F9E301266EE}" dt="2023-05-23T17:12:33.726" v="7261" actId="20577"/>
        <pc:sldMkLst>
          <pc:docMk/>
          <pc:sldMk cId="171748455" sldId="263"/>
        </pc:sldMkLst>
      </pc:sldChg>
      <pc:sldChg chg="modSp new mod">
        <pc:chgData name="MARIA KARAMPELIA" userId="9dfcc2cac66bf474" providerId="LiveId" clId="{E9A391FC-BD91-4103-BBF5-4F9E301266EE}" dt="2023-05-23T19:23:17.111" v="14124" actId="113"/>
        <pc:sldMkLst>
          <pc:docMk/>
          <pc:sldMk cId="3118748856" sldId="264"/>
        </pc:sldMkLst>
      </pc:sldChg>
      <pc:sldChg chg="modSp new mod ord">
        <pc:chgData name="MARIA KARAMPELIA" userId="9dfcc2cac66bf474" providerId="LiveId" clId="{E9A391FC-BD91-4103-BBF5-4F9E301266EE}" dt="2023-05-20T20:41:38.740" v="5822" actId="14100"/>
        <pc:sldMkLst>
          <pc:docMk/>
          <pc:sldMk cId="633848208" sldId="265"/>
        </pc:sldMkLst>
      </pc:sldChg>
      <pc:sldChg chg="modSp new mod ord">
        <pc:chgData name="MARIA KARAMPELIA" userId="9dfcc2cac66bf474" providerId="LiveId" clId="{E9A391FC-BD91-4103-BBF5-4F9E301266EE}" dt="2023-05-20T20:49:46.948" v="5858" actId="27636"/>
        <pc:sldMkLst>
          <pc:docMk/>
          <pc:sldMk cId="1506141852" sldId="266"/>
        </pc:sldMkLst>
      </pc:sldChg>
      <pc:sldChg chg="modSp new mod ord">
        <pc:chgData name="MARIA KARAMPELIA" userId="9dfcc2cac66bf474" providerId="LiveId" clId="{E9A391FC-BD91-4103-BBF5-4F9E301266EE}" dt="2023-05-20T20:50:33.296" v="5878" actId="14100"/>
        <pc:sldMkLst>
          <pc:docMk/>
          <pc:sldMk cId="2758176465" sldId="267"/>
        </pc:sldMkLst>
      </pc:sldChg>
      <pc:sldChg chg="modSp new mod">
        <pc:chgData name="MARIA KARAMPELIA" userId="9dfcc2cac66bf474" providerId="LiveId" clId="{E9A391FC-BD91-4103-BBF5-4F9E301266EE}" dt="2023-05-20T20:52:34.314" v="5961" actId="14100"/>
        <pc:sldMkLst>
          <pc:docMk/>
          <pc:sldMk cId="2903838666" sldId="268"/>
        </pc:sldMkLst>
      </pc:sldChg>
      <pc:sldChg chg="modSp new mod">
        <pc:chgData name="MARIA KARAMPELIA" userId="9dfcc2cac66bf474" providerId="LiveId" clId="{E9A391FC-BD91-4103-BBF5-4F9E301266EE}" dt="2023-05-20T20:53:43.841" v="6010" actId="14100"/>
        <pc:sldMkLst>
          <pc:docMk/>
          <pc:sldMk cId="1498955683" sldId="269"/>
        </pc:sldMkLst>
      </pc:sldChg>
      <pc:sldChg chg="modSp new mod ord">
        <pc:chgData name="MARIA KARAMPELIA" userId="9dfcc2cac66bf474" providerId="LiveId" clId="{E9A391FC-BD91-4103-BBF5-4F9E301266EE}" dt="2023-05-20T20:51:49.720" v="5923"/>
        <pc:sldMkLst>
          <pc:docMk/>
          <pc:sldMk cId="2035960644" sldId="270"/>
        </pc:sldMkLst>
      </pc:sldChg>
      <pc:sldChg chg="modSp new mod">
        <pc:chgData name="MARIA KARAMPELIA" userId="9dfcc2cac66bf474" providerId="LiveId" clId="{E9A391FC-BD91-4103-BBF5-4F9E301266EE}" dt="2023-05-20T20:55:05.543" v="6021" actId="14100"/>
        <pc:sldMkLst>
          <pc:docMk/>
          <pc:sldMk cId="2245634583" sldId="271"/>
        </pc:sldMkLst>
      </pc:sldChg>
      <pc:sldChg chg="modSp new mod">
        <pc:chgData name="MARIA KARAMPELIA" userId="9dfcc2cac66bf474" providerId="LiveId" clId="{E9A391FC-BD91-4103-BBF5-4F9E301266EE}" dt="2023-05-20T20:55:36.881" v="6030" actId="14100"/>
        <pc:sldMkLst>
          <pc:docMk/>
          <pc:sldMk cId="3135643782" sldId="272"/>
        </pc:sldMkLst>
      </pc:sldChg>
      <pc:sldChg chg="modSp mod">
        <pc:chgData name="MARIA KARAMPELIA" userId="9dfcc2cac66bf474" providerId="LiveId" clId="{E9A391FC-BD91-4103-BBF5-4F9E301266EE}" dt="2023-05-23T17:33:39.525" v="8822" actId="113"/>
        <pc:sldMkLst>
          <pc:docMk/>
          <pc:sldMk cId="1760057975" sldId="275"/>
        </pc:sldMkLst>
      </pc:sldChg>
      <pc:sldChg chg="modSp mod">
        <pc:chgData name="MARIA KARAMPELIA" userId="9dfcc2cac66bf474" providerId="LiveId" clId="{E9A391FC-BD91-4103-BBF5-4F9E301266EE}" dt="2023-05-23T17:49:25.182" v="10273" actId="27636"/>
        <pc:sldMkLst>
          <pc:docMk/>
          <pc:sldMk cId="2819790933" sldId="276"/>
        </pc:sldMkLst>
      </pc:sldChg>
      <pc:sldChg chg="modSp mod">
        <pc:chgData name="MARIA KARAMPELIA" userId="9dfcc2cac66bf474" providerId="LiveId" clId="{E9A391FC-BD91-4103-BBF5-4F9E301266EE}" dt="2023-05-31T21:38:58.436" v="19328" actId="20577"/>
        <pc:sldMkLst>
          <pc:docMk/>
          <pc:sldMk cId="1837292166" sldId="277"/>
        </pc:sldMkLst>
      </pc:sldChg>
      <pc:sldChg chg="modSp mod">
        <pc:chgData name="MARIA KARAMPELIA" userId="9dfcc2cac66bf474" providerId="LiveId" clId="{E9A391FC-BD91-4103-BBF5-4F9E301266EE}" dt="2023-05-23T20:27:41.416" v="19313" actId="27636"/>
        <pc:sldMkLst>
          <pc:docMk/>
          <pc:sldMk cId="9494250" sldId="278"/>
        </pc:sldMkLst>
      </pc:sldChg>
      <pc:sldChg chg="modSp new mod">
        <pc:chgData name="MARIA KARAMPELIA" userId="9dfcc2cac66bf474" providerId="LiveId" clId="{E9A391FC-BD91-4103-BBF5-4F9E301266EE}" dt="2023-05-23T18:11:54.358" v="11167" actId="115"/>
        <pc:sldMkLst>
          <pc:docMk/>
          <pc:sldMk cId="284347701" sldId="279"/>
        </pc:sldMkLst>
      </pc:sldChg>
      <pc:sldChg chg="modSp new mod">
        <pc:chgData name="MARIA KARAMPELIA" userId="9dfcc2cac66bf474" providerId="LiveId" clId="{E9A391FC-BD91-4103-BBF5-4F9E301266EE}" dt="2023-05-23T18:29:05.867" v="12806"/>
        <pc:sldMkLst>
          <pc:docMk/>
          <pc:sldMk cId="2292949311" sldId="280"/>
        </pc:sldMkLst>
      </pc:sldChg>
      <pc:sldChg chg="modSp new mod">
        <pc:chgData name="MARIA KARAMPELIA" userId="9dfcc2cac66bf474" providerId="LiveId" clId="{E9A391FC-BD91-4103-BBF5-4F9E301266EE}" dt="2023-05-23T19:52:48.903" v="16301" actId="20577"/>
        <pc:sldMkLst>
          <pc:docMk/>
          <pc:sldMk cId="1706590680" sldId="281"/>
        </pc:sldMkLst>
      </pc:sldChg>
      <pc:sldChg chg="modSp new mod">
        <pc:chgData name="MARIA KARAMPELIA" userId="9dfcc2cac66bf474" providerId="LiveId" clId="{E9A391FC-BD91-4103-BBF5-4F9E301266EE}" dt="2023-05-23T20:04:59.601" v="17747"/>
        <pc:sldMkLst>
          <pc:docMk/>
          <pc:sldMk cId="3253860780" sldId="282"/>
        </pc:sldMkLst>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D616771-0FAD-56A3-1AD4-BC69C55DEE75}"/>
              </a:ext>
            </a:extLst>
          </p:cNvPr>
          <p:cNvSpPr>
            <a:spLocks noGrp="1"/>
          </p:cNvSpPr>
          <p:nvPr>
            <p:ph type="ctrTitle"/>
          </p:nvPr>
        </p:nvSpPr>
        <p:spPr>
          <a:xfrm>
            <a:off x="1524000" y="1122363"/>
            <a:ext cx="9144000" cy="2387600"/>
          </a:xfrm>
        </p:spPr>
        <p:txBody>
          <a:bodyPr anchor="b"/>
          <a:lstStyle>
            <a:lvl1pPr algn="ctr">
              <a:defRPr sz="6000"/>
            </a:lvl1pPr>
          </a:lstStyle>
          <a:p>
            <a:r>
              <a:rPr lang="el-GR"/>
              <a:t>Κάντε κλικ για να επεξεργαστείτε τον τίτλο υποδείγματος</a:t>
            </a:r>
          </a:p>
        </p:txBody>
      </p:sp>
      <p:sp>
        <p:nvSpPr>
          <p:cNvPr id="3" name="Υπότιτλος 2">
            <a:extLst>
              <a:ext uri="{FF2B5EF4-FFF2-40B4-BE49-F238E27FC236}">
                <a16:creationId xmlns:a16="http://schemas.microsoft.com/office/drawing/2014/main" id="{51870971-0A2D-5698-C5E3-09B29670181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l-GR"/>
              <a:t>Κάντε κλικ για να επεξεργαστείτε τον υπότιτλο του υποδείγματος</a:t>
            </a:r>
          </a:p>
        </p:txBody>
      </p:sp>
      <p:sp>
        <p:nvSpPr>
          <p:cNvPr id="4" name="Θέση ημερομηνίας 3">
            <a:extLst>
              <a:ext uri="{FF2B5EF4-FFF2-40B4-BE49-F238E27FC236}">
                <a16:creationId xmlns:a16="http://schemas.microsoft.com/office/drawing/2014/main" id="{623167EF-C5F6-4886-7CA9-09182EC0B5C2}"/>
              </a:ext>
            </a:extLst>
          </p:cNvPr>
          <p:cNvSpPr>
            <a:spLocks noGrp="1"/>
          </p:cNvSpPr>
          <p:nvPr>
            <p:ph type="dt" sz="half" idx="10"/>
          </p:nvPr>
        </p:nvSpPr>
        <p:spPr/>
        <p:txBody>
          <a:bodyPr/>
          <a:lstStyle/>
          <a:p>
            <a:fld id="{9304DAFB-B724-4D05-A22A-226BB00DE718}" type="datetimeFigureOut">
              <a:rPr lang="el-GR" smtClean="0"/>
              <a:t>23/5/2025</a:t>
            </a:fld>
            <a:endParaRPr lang="el-GR"/>
          </a:p>
        </p:txBody>
      </p:sp>
      <p:sp>
        <p:nvSpPr>
          <p:cNvPr id="5" name="Θέση υποσέλιδου 4">
            <a:extLst>
              <a:ext uri="{FF2B5EF4-FFF2-40B4-BE49-F238E27FC236}">
                <a16:creationId xmlns:a16="http://schemas.microsoft.com/office/drawing/2014/main" id="{F0668C06-2B37-96B6-F555-81B5A9635D69}"/>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2F13FECB-BAD6-C7C8-F448-21817AC3DA9D}"/>
              </a:ext>
            </a:extLst>
          </p:cNvPr>
          <p:cNvSpPr>
            <a:spLocks noGrp="1"/>
          </p:cNvSpPr>
          <p:nvPr>
            <p:ph type="sldNum" sz="quarter" idx="12"/>
          </p:nvPr>
        </p:nvSpPr>
        <p:spPr/>
        <p:txBody>
          <a:bodyPr/>
          <a:lstStyle/>
          <a:p>
            <a:fld id="{033DF082-374D-4DE0-815E-5BB036AA79AF}" type="slidenum">
              <a:rPr lang="el-GR" smtClean="0"/>
              <a:t>‹#›</a:t>
            </a:fld>
            <a:endParaRPr lang="el-GR"/>
          </a:p>
        </p:txBody>
      </p:sp>
    </p:spTree>
    <p:extLst>
      <p:ext uri="{BB962C8B-B14F-4D97-AF65-F5344CB8AC3E}">
        <p14:creationId xmlns:p14="http://schemas.microsoft.com/office/powerpoint/2010/main" val="246246548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1994671-1C40-FD21-6AF2-9A5F203EB23E}"/>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κατακόρυφου κειμένου 2">
            <a:extLst>
              <a:ext uri="{FF2B5EF4-FFF2-40B4-BE49-F238E27FC236}">
                <a16:creationId xmlns:a16="http://schemas.microsoft.com/office/drawing/2014/main" id="{6DE26CAB-CC45-A8B6-52CA-E67DBB343D69}"/>
              </a:ext>
            </a:extLst>
          </p:cNvPr>
          <p:cNvSpPr>
            <a:spLocks noGrp="1"/>
          </p:cNvSpPr>
          <p:nvPr>
            <p:ph type="body" orient="vert" idx="1"/>
          </p:nvPr>
        </p:nvSpPr>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107ED376-7827-C26B-1FDF-A5A2373B4166}"/>
              </a:ext>
            </a:extLst>
          </p:cNvPr>
          <p:cNvSpPr>
            <a:spLocks noGrp="1"/>
          </p:cNvSpPr>
          <p:nvPr>
            <p:ph type="dt" sz="half" idx="10"/>
          </p:nvPr>
        </p:nvSpPr>
        <p:spPr/>
        <p:txBody>
          <a:bodyPr/>
          <a:lstStyle/>
          <a:p>
            <a:fld id="{9304DAFB-B724-4D05-A22A-226BB00DE718}" type="datetimeFigureOut">
              <a:rPr lang="el-GR" smtClean="0"/>
              <a:t>23/5/2025</a:t>
            </a:fld>
            <a:endParaRPr lang="el-GR"/>
          </a:p>
        </p:txBody>
      </p:sp>
      <p:sp>
        <p:nvSpPr>
          <p:cNvPr id="5" name="Θέση υποσέλιδου 4">
            <a:extLst>
              <a:ext uri="{FF2B5EF4-FFF2-40B4-BE49-F238E27FC236}">
                <a16:creationId xmlns:a16="http://schemas.microsoft.com/office/drawing/2014/main" id="{DD5A3A74-6756-7080-91B8-51FB51425C4A}"/>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51A15C98-E993-C2A0-EE2D-10F9CFC59237}"/>
              </a:ext>
            </a:extLst>
          </p:cNvPr>
          <p:cNvSpPr>
            <a:spLocks noGrp="1"/>
          </p:cNvSpPr>
          <p:nvPr>
            <p:ph type="sldNum" sz="quarter" idx="12"/>
          </p:nvPr>
        </p:nvSpPr>
        <p:spPr/>
        <p:txBody>
          <a:bodyPr/>
          <a:lstStyle/>
          <a:p>
            <a:fld id="{033DF082-374D-4DE0-815E-5BB036AA79AF}" type="slidenum">
              <a:rPr lang="el-GR" smtClean="0"/>
              <a:t>‹#›</a:t>
            </a:fld>
            <a:endParaRPr lang="el-GR"/>
          </a:p>
        </p:txBody>
      </p:sp>
    </p:spTree>
    <p:extLst>
      <p:ext uri="{BB962C8B-B14F-4D97-AF65-F5344CB8AC3E}">
        <p14:creationId xmlns:p14="http://schemas.microsoft.com/office/powerpoint/2010/main" val="25568160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a:extLst>
              <a:ext uri="{FF2B5EF4-FFF2-40B4-BE49-F238E27FC236}">
                <a16:creationId xmlns:a16="http://schemas.microsoft.com/office/drawing/2014/main" id="{1641B272-CB9C-5C84-D745-B014E385A138}"/>
              </a:ext>
            </a:extLst>
          </p:cNvPr>
          <p:cNvSpPr>
            <a:spLocks noGrp="1"/>
          </p:cNvSpPr>
          <p:nvPr>
            <p:ph type="title" orient="vert"/>
          </p:nvPr>
        </p:nvSpPr>
        <p:spPr>
          <a:xfrm>
            <a:off x="8724900" y="365125"/>
            <a:ext cx="2628900" cy="5811838"/>
          </a:xfrm>
        </p:spPr>
        <p:txBody>
          <a:bodyPr vert="eaVert"/>
          <a:lstStyle/>
          <a:p>
            <a:r>
              <a:rPr lang="el-GR"/>
              <a:t>Κάντε κλικ για να επεξεργαστείτε τον τίτλο υποδείγματος</a:t>
            </a:r>
          </a:p>
        </p:txBody>
      </p:sp>
      <p:sp>
        <p:nvSpPr>
          <p:cNvPr id="3" name="Θέση κατακόρυφου κειμένου 2">
            <a:extLst>
              <a:ext uri="{FF2B5EF4-FFF2-40B4-BE49-F238E27FC236}">
                <a16:creationId xmlns:a16="http://schemas.microsoft.com/office/drawing/2014/main" id="{7535EA4A-8048-3989-CF52-B2A90249FD0C}"/>
              </a:ext>
            </a:extLst>
          </p:cNvPr>
          <p:cNvSpPr>
            <a:spLocks noGrp="1"/>
          </p:cNvSpPr>
          <p:nvPr>
            <p:ph type="body" orient="vert" idx="1"/>
          </p:nvPr>
        </p:nvSpPr>
        <p:spPr>
          <a:xfrm>
            <a:off x="838200" y="365125"/>
            <a:ext cx="7734300" cy="5811838"/>
          </a:xfrm>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55DDB628-E73F-8E33-8195-1425D93D61CA}"/>
              </a:ext>
            </a:extLst>
          </p:cNvPr>
          <p:cNvSpPr>
            <a:spLocks noGrp="1"/>
          </p:cNvSpPr>
          <p:nvPr>
            <p:ph type="dt" sz="half" idx="10"/>
          </p:nvPr>
        </p:nvSpPr>
        <p:spPr/>
        <p:txBody>
          <a:bodyPr/>
          <a:lstStyle/>
          <a:p>
            <a:fld id="{9304DAFB-B724-4D05-A22A-226BB00DE718}" type="datetimeFigureOut">
              <a:rPr lang="el-GR" smtClean="0"/>
              <a:t>23/5/2025</a:t>
            </a:fld>
            <a:endParaRPr lang="el-GR"/>
          </a:p>
        </p:txBody>
      </p:sp>
      <p:sp>
        <p:nvSpPr>
          <p:cNvPr id="5" name="Θέση υποσέλιδου 4">
            <a:extLst>
              <a:ext uri="{FF2B5EF4-FFF2-40B4-BE49-F238E27FC236}">
                <a16:creationId xmlns:a16="http://schemas.microsoft.com/office/drawing/2014/main" id="{0A904737-C4F1-498C-17FD-C9197A37D112}"/>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9185924E-307F-53FA-7136-B3ECFA947EA1}"/>
              </a:ext>
            </a:extLst>
          </p:cNvPr>
          <p:cNvSpPr>
            <a:spLocks noGrp="1"/>
          </p:cNvSpPr>
          <p:nvPr>
            <p:ph type="sldNum" sz="quarter" idx="12"/>
          </p:nvPr>
        </p:nvSpPr>
        <p:spPr/>
        <p:txBody>
          <a:bodyPr/>
          <a:lstStyle/>
          <a:p>
            <a:fld id="{033DF082-374D-4DE0-815E-5BB036AA79AF}" type="slidenum">
              <a:rPr lang="el-GR" smtClean="0"/>
              <a:t>‹#›</a:t>
            </a:fld>
            <a:endParaRPr lang="el-GR"/>
          </a:p>
        </p:txBody>
      </p:sp>
    </p:spTree>
    <p:extLst>
      <p:ext uri="{BB962C8B-B14F-4D97-AF65-F5344CB8AC3E}">
        <p14:creationId xmlns:p14="http://schemas.microsoft.com/office/powerpoint/2010/main" val="5485427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EDB9EE7-1C93-E877-4CD0-6102B43C5C90}"/>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D8CBCEEA-2C30-88B6-D59E-39E0187A5D34}"/>
              </a:ext>
            </a:extLst>
          </p:cNvPr>
          <p:cNvSpPr>
            <a:spLocks noGrp="1"/>
          </p:cNvSpPr>
          <p:nvPr>
            <p:ph idx="1"/>
          </p:nvPr>
        </p:nvSpPr>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26CD4A56-C608-0525-E177-423702C87AF7}"/>
              </a:ext>
            </a:extLst>
          </p:cNvPr>
          <p:cNvSpPr>
            <a:spLocks noGrp="1"/>
          </p:cNvSpPr>
          <p:nvPr>
            <p:ph type="dt" sz="half" idx="10"/>
          </p:nvPr>
        </p:nvSpPr>
        <p:spPr/>
        <p:txBody>
          <a:bodyPr/>
          <a:lstStyle/>
          <a:p>
            <a:fld id="{9304DAFB-B724-4D05-A22A-226BB00DE718}" type="datetimeFigureOut">
              <a:rPr lang="el-GR" smtClean="0"/>
              <a:t>23/5/2025</a:t>
            </a:fld>
            <a:endParaRPr lang="el-GR"/>
          </a:p>
        </p:txBody>
      </p:sp>
      <p:sp>
        <p:nvSpPr>
          <p:cNvPr id="5" name="Θέση υποσέλιδου 4">
            <a:extLst>
              <a:ext uri="{FF2B5EF4-FFF2-40B4-BE49-F238E27FC236}">
                <a16:creationId xmlns:a16="http://schemas.microsoft.com/office/drawing/2014/main" id="{6F9CD782-4974-984E-4A1F-E620380706FB}"/>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0BDE7472-5E3F-4980-AD32-67C253B458F4}"/>
              </a:ext>
            </a:extLst>
          </p:cNvPr>
          <p:cNvSpPr>
            <a:spLocks noGrp="1"/>
          </p:cNvSpPr>
          <p:nvPr>
            <p:ph type="sldNum" sz="quarter" idx="12"/>
          </p:nvPr>
        </p:nvSpPr>
        <p:spPr/>
        <p:txBody>
          <a:bodyPr/>
          <a:lstStyle/>
          <a:p>
            <a:fld id="{033DF082-374D-4DE0-815E-5BB036AA79AF}" type="slidenum">
              <a:rPr lang="el-GR" smtClean="0"/>
              <a:t>‹#›</a:t>
            </a:fld>
            <a:endParaRPr lang="el-GR"/>
          </a:p>
        </p:txBody>
      </p:sp>
    </p:spTree>
    <p:extLst>
      <p:ext uri="{BB962C8B-B14F-4D97-AF65-F5344CB8AC3E}">
        <p14:creationId xmlns:p14="http://schemas.microsoft.com/office/powerpoint/2010/main" val="16002774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C937E98-0E7A-4007-B4B1-251972C57F4D}"/>
              </a:ext>
            </a:extLst>
          </p:cNvPr>
          <p:cNvSpPr>
            <a:spLocks noGrp="1"/>
          </p:cNvSpPr>
          <p:nvPr>
            <p:ph type="title"/>
          </p:nvPr>
        </p:nvSpPr>
        <p:spPr>
          <a:xfrm>
            <a:off x="831850" y="1709738"/>
            <a:ext cx="10515600" cy="2852737"/>
          </a:xfrm>
        </p:spPr>
        <p:txBody>
          <a:bodyPr anchor="b"/>
          <a:lstStyle>
            <a:lvl1pPr>
              <a:defRPr sz="6000"/>
            </a:lvl1p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5DC550BE-A236-8E97-F611-41CF81A262D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l-GR"/>
              <a:t>Στυλ κειμένου υποδείγματος</a:t>
            </a:r>
          </a:p>
        </p:txBody>
      </p:sp>
      <p:sp>
        <p:nvSpPr>
          <p:cNvPr id="4" name="Θέση ημερομηνίας 3">
            <a:extLst>
              <a:ext uri="{FF2B5EF4-FFF2-40B4-BE49-F238E27FC236}">
                <a16:creationId xmlns:a16="http://schemas.microsoft.com/office/drawing/2014/main" id="{1F20B94C-B1C1-50AC-8304-25C9FAA6A4AB}"/>
              </a:ext>
            </a:extLst>
          </p:cNvPr>
          <p:cNvSpPr>
            <a:spLocks noGrp="1"/>
          </p:cNvSpPr>
          <p:nvPr>
            <p:ph type="dt" sz="half" idx="10"/>
          </p:nvPr>
        </p:nvSpPr>
        <p:spPr/>
        <p:txBody>
          <a:bodyPr/>
          <a:lstStyle/>
          <a:p>
            <a:fld id="{9304DAFB-B724-4D05-A22A-226BB00DE718}" type="datetimeFigureOut">
              <a:rPr lang="el-GR" smtClean="0"/>
              <a:t>23/5/2025</a:t>
            </a:fld>
            <a:endParaRPr lang="el-GR"/>
          </a:p>
        </p:txBody>
      </p:sp>
      <p:sp>
        <p:nvSpPr>
          <p:cNvPr id="5" name="Θέση υποσέλιδου 4">
            <a:extLst>
              <a:ext uri="{FF2B5EF4-FFF2-40B4-BE49-F238E27FC236}">
                <a16:creationId xmlns:a16="http://schemas.microsoft.com/office/drawing/2014/main" id="{D9B79F26-70B9-A073-CD75-059074FAE79F}"/>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A2242D05-C74D-0AD6-277D-C549F47FAE3A}"/>
              </a:ext>
            </a:extLst>
          </p:cNvPr>
          <p:cNvSpPr>
            <a:spLocks noGrp="1"/>
          </p:cNvSpPr>
          <p:nvPr>
            <p:ph type="sldNum" sz="quarter" idx="12"/>
          </p:nvPr>
        </p:nvSpPr>
        <p:spPr/>
        <p:txBody>
          <a:bodyPr/>
          <a:lstStyle/>
          <a:p>
            <a:fld id="{033DF082-374D-4DE0-815E-5BB036AA79AF}" type="slidenum">
              <a:rPr lang="el-GR" smtClean="0"/>
              <a:t>‹#›</a:t>
            </a:fld>
            <a:endParaRPr lang="el-GR"/>
          </a:p>
        </p:txBody>
      </p:sp>
    </p:spTree>
    <p:extLst>
      <p:ext uri="{BB962C8B-B14F-4D97-AF65-F5344CB8AC3E}">
        <p14:creationId xmlns:p14="http://schemas.microsoft.com/office/powerpoint/2010/main" val="31302207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AB9BD29-33A4-1889-9EF9-A4F71A4D6F48}"/>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78E3ADC0-B912-B220-205C-5DC8973CCD29}"/>
              </a:ext>
            </a:extLst>
          </p:cNvPr>
          <p:cNvSpPr>
            <a:spLocks noGrp="1"/>
          </p:cNvSpPr>
          <p:nvPr>
            <p:ph sz="half" idx="1"/>
          </p:nvPr>
        </p:nvSpPr>
        <p:spPr>
          <a:xfrm>
            <a:off x="838200" y="1825625"/>
            <a:ext cx="5181600" cy="435133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περιεχομένου 3">
            <a:extLst>
              <a:ext uri="{FF2B5EF4-FFF2-40B4-BE49-F238E27FC236}">
                <a16:creationId xmlns:a16="http://schemas.microsoft.com/office/drawing/2014/main" id="{EA3946D6-3A85-F82B-1E18-A2F10B087632}"/>
              </a:ext>
            </a:extLst>
          </p:cNvPr>
          <p:cNvSpPr>
            <a:spLocks noGrp="1"/>
          </p:cNvSpPr>
          <p:nvPr>
            <p:ph sz="half" idx="2"/>
          </p:nvPr>
        </p:nvSpPr>
        <p:spPr>
          <a:xfrm>
            <a:off x="6172200" y="1825625"/>
            <a:ext cx="5181600" cy="435133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5" name="Θέση ημερομηνίας 4">
            <a:extLst>
              <a:ext uri="{FF2B5EF4-FFF2-40B4-BE49-F238E27FC236}">
                <a16:creationId xmlns:a16="http://schemas.microsoft.com/office/drawing/2014/main" id="{25EA46E2-5058-D6CA-1979-652BE7D27DC9}"/>
              </a:ext>
            </a:extLst>
          </p:cNvPr>
          <p:cNvSpPr>
            <a:spLocks noGrp="1"/>
          </p:cNvSpPr>
          <p:nvPr>
            <p:ph type="dt" sz="half" idx="10"/>
          </p:nvPr>
        </p:nvSpPr>
        <p:spPr/>
        <p:txBody>
          <a:bodyPr/>
          <a:lstStyle/>
          <a:p>
            <a:fld id="{9304DAFB-B724-4D05-A22A-226BB00DE718}" type="datetimeFigureOut">
              <a:rPr lang="el-GR" smtClean="0"/>
              <a:t>23/5/2025</a:t>
            </a:fld>
            <a:endParaRPr lang="el-GR"/>
          </a:p>
        </p:txBody>
      </p:sp>
      <p:sp>
        <p:nvSpPr>
          <p:cNvPr id="6" name="Θέση υποσέλιδου 5">
            <a:extLst>
              <a:ext uri="{FF2B5EF4-FFF2-40B4-BE49-F238E27FC236}">
                <a16:creationId xmlns:a16="http://schemas.microsoft.com/office/drawing/2014/main" id="{08D1D1C0-C58C-9171-D791-267BBA723629}"/>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8CC38C67-B400-82B6-2DCC-9CF49DBDFED1}"/>
              </a:ext>
            </a:extLst>
          </p:cNvPr>
          <p:cNvSpPr>
            <a:spLocks noGrp="1"/>
          </p:cNvSpPr>
          <p:nvPr>
            <p:ph type="sldNum" sz="quarter" idx="12"/>
          </p:nvPr>
        </p:nvSpPr>
        <p:spPr/>
        <p:txBody>
          <a:bodyPr/>
          <a:lstStyle/>
          <a:p>
            <a:fld id="{033DF082-374D-4DE0-815E-5BB036AA79AF}" type="slidenum">
              <a:rPr lang="el-GR" smtClean="0"/>
              <a:t>‹#›</a:t>
            </a:fld>
            <a:endParaRPr lang="el-GR"/>
          </a:p>
        </p:txBody>
      </p:sp>
    </p:spTree>
    <p:extLst>
      <p:ext uri="{BB962C8B-B14F-4D97-AF65-F5344CB8AC3E}">
        <p14:creationId xmlns:p14="http://schemas.microsoft.com/office/powerpoint/2010/main" val="11132326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D2ADAE6-3A74-74E1-C44D-6C6617BA43E5}"/>
              </a:ext>
            </a:extLst>
          </p:cNvPr>
          <p:cNvSpPr>
            <a:spLocks noGrp="1"/>
          </p:cNvSpPr>
          <p:nvPr>
            <p:ph type="title"/>
          </p:nvPr>
        </p:nvSpPr>
        <p:spPr>
          <a:xfrm>
            <a:off x="839788" y="365125"/>
            <a:ext cx="10515600" cy="1325563"/>
          </a:xfrm>
        </p:spPr>
        <p:txBody>
          <a:body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30E30205-AA52-7237-86F8-A7063978F12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4" name="Θέση περιεχομένου 3">
            <a:extLst>
              <a:ext uri="{FF2B5EF4-FFF2-40B4-BE49-F238E27FC236}">
                <a16:creationId xmlns:a16="http://schemas.microsoft.com/office/drawing/2014/main" id="{2915F8A1-F4EE-232A-A6EC-D2D66EC25FC7}"/>
              </a:ext>
            </a:extLst>
          </p:cNvPr>
          <p:cNvSpPr>
            <a:spLocks noGrp="1"/>
          </p:cNvSpPr>
          <p:nvPr>
            <p:ph sz="half" idx="2"/>
          </p:nvPr>
        </p:nvSpPr>
        <p:spPr>
          <a:xfrm>
            <a:off x="839788" y="2505075"/>
            <a:ext cx="5157787" cy="368458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5" name="Θέση κειμένου 4">
            <a:extLst>
              <a:ext uri="{FF2B5EF4-FFF2-40B4-BE49-F238E27FC236}">
                <a16:creationId xmlns:a16="http://schemas.microsoft.com/office/drawing/2014/main" id="{43A121DF-5382-76B0-9D8E-1C4A71523AD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6" name="Θέση περιεχομένου 5">
            <a:extLst>
              <a:ext uri="{FF2B5EF4-FFF2-40B4-BE49-F238E27FC236}">
                <a16:creationId xmlns:a16="http://schemas.microsoft.com/office/drawing/2014/main" id="{F6E0EACF-7A87-9773-1A46-E31474A44826}"/>
              </a:ext>
            </a:extLst>
          </p:cNvPr>
          <p:cNvSpPr>
            <a:spLocks noGrp="1"/>
          </p:cNvSpPr>
          <p:nvPr>
            <p:ph sz="quarter" idx="4"/>
          </p:nvPr>
        </p:nvSpPr>
        <p:spPr>
          <a:xfrm>
            <a:off x="6172200" y="2505075"/>
            <a:ext cx="5183188" cy="368458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7" name="Θέση ημερομηνίας 6">
            <a:extLst>
              <a:ext uri="{FF2B5EF4-FFF2-40B4-BE49-F238E27FC236}">
                <a16:creationId xmlns:a16="http://schemas.microsoft.com/office/drawing/2014/main" id="{068DF047-7748-1DC9-1EA4-2D1F0FF50067}"/>
              </a:ext>
            </a:extLst>
          </p:cNvPr>
          <p:cNvSpPr>
            <a:spLocks noGrp="1"/>
          </p:cNvSpPr>
          <p:nvPr>
            <p:ph type="dt" sz="half" idx="10"/>
          </p:nvPr>
        </p:nvSpPr>
        <p:spPr/>
        <p:txBody>
          <a:bodyPr/>
          <a:lstStyle/>
          <a:p>
            <a:fld id="{9304DAFB-B724-4D05-A22A-226BB00DE718}" type="datetimeFigureOut">
              <a:rPr lang="el-GR" smtClean="0"/>
              <a:t>23/5/2025</a:t>
            </a:fld>
            <a:endParaRPr lang="el-GR"/>
          </a:p>
        </p:txBody>
      </p:sp>
      <p:sp>
        <p:nvSpPr>
          <p:cNvPr id="8" name="Θέση υποσέλιδου 7">
            <a:extLst>
              <a:ext uri="{FF2B5EF4-FFF2-40B4-BE49-F238E27FC236}">
                <a16:creationId xmlns:a16="http://schemas.microsoft.com/office/drawing/2014/main" id="{6DF3435E-E38F-32BC-C09E-3DC1DA0DC821}"/>
              </a:ext>
            </a:extLst>
          </p:cNvPr>
          <p:cNvSpPr>
            <a:spLocks noGrp="1"/>
          </p:cNvSpPr>
          <p:nvPr>
            <p:ph type="ftr" sz="quarter" idx="11"/>
          </p:nvPr>
        </p:nvSpPr>
        <p:spPr/>
        <p:txBody>
          <a:bodyPr/>
          <a:lstStyle/>
          <a:p>
            <a:endParaRPr lang="el-GR"/>
          </a:p>
        </p:txBody>
      </p:sp>
      <p:sp>
        <p:nvSpPr>
          <p:cNvPr id="9" name="Θέση αριθμού διαφάνειας 8">
            <a:extLst>
              <a:ext uri="{FF2B5EF4-FFF2-40B4-BE49-F238E27FC236}">
                <a16:creationId xmlns:a16="http://schemas.microsoft.com/office/drawing/2014/main" id="{6AC8ACC2-A54C-814F-1221-1CB9C1683F87}"/>
              </a:ext>
            </a:extLst>
          </p:cNvPr>
          <p:cNvSpPr>
            <a:spLocks noGrp="1"/>
          </p:cNvSpPr>
          <p:nvPr>
            <p:ph type="sldNum" sz="quarter" idx="12"/>
          </p:nvPr>
        </p:nvSpPr>
        <p:spPr/>
        <p:txBody>
          <a:bodyPr/>
          <a:lstStyle/>
          <a:p>
            <a:fld id="{033DF082-374D-4DE0-815E-5BB036AA79AF}" type="slidenum">
              <a:rPr lang="el-GR" smtClean="0"/>
              <a:t>‹#›</a:t>
            </a:fld>
            <a:endParaRPr lang="el-GR"/>
          </a:p>
        </p:txBody>
      </p:sp>
    </p:spTree>
    <p:extLst>
      <p:ext uri="{BB962C8B-B14F-4D97-AF65-F5344CB8AC3E}">
        <p14:creationId xmlns:p14="http://schemas.microsoft.com/office/powerpoint/2010/main" val="282275342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A432BF9-0E4E-4BA3-C2DE-41DD602B2920}"/>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ημερομηνίας 2">
            <a:extLst>
              <a:ext uri="{FF2B5EF4-FFF2-40B4-BE49-F238E27FC236}">
                <a16:creationId xmlns:a16="http://schemas.microsoft.com/office/drawing/2014/main" id="{7CC0FAD5-3414-E266-175D-2592C745E7D3}"/>
              </a:ext>
            </a:extLst>
          </p:cNvPr>
          <p:cNvSpPr>
            <a:spLocks noGrp="1"/>
          </p:cNvSpPr>
          <p:nvPr>
            <p:ph type="dt" sz="half" idx="10"/>
          </p:nvPr>
        </p:nvSpPr>
        <p:spPr/>
        <p:txBody>
          <a:bodyPr/>
          <a:lstStyle/>
          <a:p>
            <a:fld id="{9304DAFB-B724-4D05-A22A-226BB00DE718}" type="datetimeFigureOut">
              <a:rPr lang="el-GR" smtClean="0"/>
              <a:t>23/5/2025</a:t>
            </a:fld>
            <a:endParaRPr lang="el-GR"/>
          </a:p>
        </p:txBody>
      </p:sp>
      <p:sp>
        <p:nvSpPr>
          <p:cNvPr id="4" name="Θέση υποσέλιδου 3">
            <a:extLst>
              <a:ext uri="{FF2B5EF4-FFF2-40B4-BE49-F238E27FC236}">
                <a16:creationId xmlns:a16="http://schemas.microsoft.com/office/drawing/2014/main" id="{1C59CA3F-C407-3E09-51EC-EE6D0B3A443C}"/>
              </a:ext>
            </a:extLst>
          </p:cNvPr>
          <p:cNvSpPr>
            <a:spLocks noGrp="1"/>
          </p:cNvSpPr>
          <p:nvPr>
            <p:ph type="ftr" sz="quarter" idx="11"/>
          </p:nvPr>
        </p:nvSpPr>
        <p:spPr/>
        <p:txBody>
          <a:bodyPr/>
          <a:lstStyle/>
          <a:p>
            <a:endParaRPr lang="el-GR"/>
          </a:p>
        </p:txBody>
      </p:sp>
      <p:sp>
        <p:nvSpPr>
          <p:cNvPr id="5" name="Θέση αριθμού διαφάνειας 4">
            <a:extLst>
              <a:ext uri="{FF2B5EF4-FFF2-40B4-BE49-F238E27FC236}">
                <a16:creationId xmlns:a16="http://schemas.microsoft.com/office/drawing/2014/main" id="{F555A76B-D23C-F4BA-4ED3-DE73C1D70D57}"/>
              </a:ext>
            </a:extLst>
          </p:cNvPr>
          <p:cNvSpPr>
            <a:spLocks noGrp="1"/>
          </p:cNvSpPr>
          <p:nvPr>
            <p:ph type="sldNum" sz="quarter" idx="12"/>
          </p:nvPr>
        </p:nvSpPr>
        <p:spPr/>
        <p:txBody>
          <a:bodyPr/>
          <a:lstStyle/>
          <a:p>
            <a:fld id="{033DF082-374D-4DE0-815E-5BB036AA79AF}" type="slidenum">
              <a:rPr lang="el-GR" smtClean="0"/>
              <a:t>‹#›</a:t>
            </a:fld>
            <a:endParaRPr lang="el-GR"/>
          </a:p>
        </p:txBody>
      </p:sp>
    </p:spTree>
    <p:extLst>
      <p:ext uri="{BB962C8B-B14F-4D97-AF65-F5344CB8AC3E}">
        <p14:creationId xmlns:p14="http://schemas.microsoft.com/office/powerpoint/2010/main" val="56119532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2" name="Θέση ημερομηνίας 1">
            <a:extLst>
              <a:ext uri="{FF2B5EF4-FFF2-40B4-BE49-F238E27FC236}">
                <a16:creationId xmlns:a16="http://schemas.microsoft.com/office/drawing/2014/main" id="{72B7C1F7-8DA2-375E-388D-7EB484E478DD}"/>
              </a:ext>
            </a:extLst>
          </p:cNvPr>
          <p:cNvSpPr>
            <a:spLocks noGrp="1"/>
          </p:cNvSpPr>
          <p:nvPr>
            <p:ph type="dt" sz="half" idx="10"/>
          </p:nvPr>
        </p:nvSpPr>
        <p:spPr/>
        <p:txBody>
          <a:bodyPr/>
          <a:lstStyle/>
          <a:p>
            <a:fld id="{9304DAFB-B724-4D05-A22A-226BB00DE718}" type="datetimeFigureOut">
              <a:rPr lang="el-GR" smtClean="0"/>
              <a:t>23/5/2025</a:t>
            </a:fld>
            <a:endParaRPr lang="el-GR"/>
          </a:p>
        </p:txBody>
      </p:sp>
      <p:sp>
        <p:nvSpPr>
          <p:cNvPr id="3" name="Θέση υποσέλιδου 2">
            <a:extLst>
              <a:ext uri="{FF2B5EF4-FFF2-40B4-BE49-F238E27FC236}">
                <a16:creationId xmlns:a16="http://schemas.microsoft.com/office/drawing/2014/main" id="{7972315C-CDE0-49E8-68B4-27CE5DFDE449}"/>
              </a:ext>
            </a:extLst>
          </p:cNvPr>
          <p:cNvSpPr>
            <a:spLocks noGrp="1"/>
          </p:cNvSpPr>
          <p:nvPr>
            <p:ph type="ftr" sz="quarter" idx="11"/>
          </p:nvPr>
        </p:nvSpPr>
        <p:spPr/>
        <p:txBody>
          <a:bodyPr/>
          <a:lstStyle/>
          <a:p>
            <a:endParaRPr lang="el-GR"/>
          </a:p>
        </p:txBody>
      </p:sp>
      <p:sp>
        <p:nvSpPr>
          <p:cNvPr id="4" name="Θέση αριθμού διαφάνειας 3">
            <a:extLst>
              <a:ext uri="{FF2B5EF4-FFF2-40B4-BE49-F238E27FC236}">
                <a16:creationId xmlns:a16="http://schemas.microsoft.com/office/drawing/2014/main" id="{376C528E-907E-809C-29A7-48D3A230BCFC}"/>
              </a:ext>
            </a:extLst>
          </p:cNvPr>
          <p:cNvSpPr>
            <a:spLocks noGrp="1"/>
          </p:cNvSpPr>
          <p:nvPr>
            <p:ph type="sldNum" sz="quarter" idx="12"/>
          </p:nvPr>
        </p:nvSpPr>
        <p:spPr/>
        <p:txBody>
          <a:bodyPr/>
          <a:lstStyle/>
          <a:p>
            <a:fld id="{033DF082-374D-4DE0-815E-5BB036AA79AF}" type="slidenum">
              <a:rPr lang="el-GR" smtClean="0"/>
              <a:t>‹#›</a:t>
            </a:fld>
            <a:endParaRPr lang="el-GR"/>
          </a:p>
        </p:txBody>
      </p:sp>
    </p:spTree>
    <p:extLst>
      <p:ext uri="{BB962C8B-B14F-4D97-AF65-F5344CB8AC3E}">
        <p14:creationId xmlns:p14="http://schemas.microsoft.com/office/powerpoint/2010/main" val="15342274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6B3A4ADF-D056-6507-1B05-07DC08FD2084}"/>
              </a:ext>
            </a:extLst>
          </p:cNvPr>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3184A234-9DB1-643E-EFC0-D68C3AC7E37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κειμένου 3">
            <a:extLst>
              <a:ext uri="{FF2B5EF4-FFF2-40B4-BE49-F238E27FC236}">
                <a16:creationId xmlns:a16="http://schemas.microsoft.com/office/drawing/2014/main" id="{B25BABAA-1635-724A-66FA-F67C701A103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Θέση ημερομηνίας 4">
            <a:extLst>
              <a:ext uri="{FF2B5EF4-FFF2-40B4-BE49-F238E27FC236}">
                <a16:creationId xmlns:a16="http://schemas.microsoft.com/office/drawing/2014/main" id="{1F8B672A-FBA2-E97B-91C8-D543C2FAA741}"/>
              </a:ext>
            </a:extLst>
          </p:cNvPr>
          <p:cNvSpPr>
            <a:spLocks noGrp="1"/>
          </p:cNvSpPr>
          <p:nvPr>
            <p:ph type="dt" sz="half" idx="10"/>
          </p:nvPr>
        </p:nvSpPr>
        <p:spPr/>
        <p:txBody>
          <a:bodyPr/>
          <a:lstStyle/>
          <a:p>
            <a:fld id="{9304DAFB-B724-4D05-A22A-226BB00DE718}" type="datetimeFigureOut">
              <a:rPr lang="el-GR" smtClean="0"/>
              <a:t>23/5/2025</a:t>
            </a:fld>
            <a:endParaRPr lang="el-GR"/>
          </a:p>
        </p:txBody>
      </p:sp>
      <p:sp>
        <p:nvSpPr>
          <p:cNvPr id="6" name="Θέση υποσέλιδου 5">
            <a:extLst>
              <a:ext uri="{FF2B5EF4-FFF2-40B4-BE49-F238E27FC236}">
                <a16:creationId xmlns:a16="http://schemas.microsoft.com/office/drawing/2014/main" id="{C19C6623-C40F-1D9E-8568-C3F7F8E5BB6B}"/>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7F3C1D02-004E-6605-604B-A5456E400FD3}"/>
              </a:ext>
            </a:extLst>
          </p:cNvPr>
          <p:cNvSpPr>
            <a:spLocks noGrp="1"/>
          </p:cNvSpPr>
          <p:nvPr>
            <p:ph type="sldNum" sz="quarter" idx="12"/>
          </p:nvPr>
        </p:nvSpPr>
        <p:spPr/>
        <p:txBody>
          <a:bodyPr/>
          <a:lstStyle/>
          <a:p>
            <a:fld id="{033DF082-374D-4DE0-815E-5BB036AA79AF}" type="slidenum">
              <a:rPr lang="el-GR" smtClean="0"/>
              <a:t>‹#›</a:t>
            </a:fld>
            <a:endParaRPr lang="el-GR"/>
          </a:p>
        </p:txBody>
      </p:sp>
    </p:spTree>
    <p:extLst>
      <p:ext uri="{BB962C8B-B14F-4D97-AF65-F5344CB8AC3E}">
        <p14:creationId xmlns:p14="http://schemas.microsoft.com/office/powerpoint/2010/main" val="309617764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9D21759-BEB8-6301-F8DE-26B270144DD8}"/>
              </a:ext>
            </a:extLst>
          </p:cNvPr>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p>
        </p:txBody>
      </p:sp>
      <p:sp>
        <p:nvSpPr>
          <p:cNvPr id="3" name="Θέση εικόνας 2">
            <a:extLst>
              <a:ext uri="{FF2B5EF4-FFF2-40B4-BE49-F238E27FC236}">
                <a16:creationId xmlns:a16="http://schemas.microsoft.com/office/drawing/2014/main" id="{FBE5B487-D4ED-093D-E335-C9E9F0E5D56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Θέση κειμένου 3">
            <a:extLst>
              <a:ext uri="{FF2B5EF4-FFF2-40B4-BE49-F238E27FC236}">
                <a16:creationId xmlns:a16="http://schemas.microsoft.com/office/drawing/2014/main" id="{81852ECF-3CBC-D50E-DD2C-D398D0C2D0B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Θέση ημερομηνίας 4">
            <a:extLst>
              <a:ext uri="{FF2B5EF4-FFF2-40B4-BE49-F238E27FC236}">
                <a16:creationId xmlns:a16="http://schemas.microsoft.com/office/drawing/2014/main" id="{0798ABE4-01CE-D110-4792-FCF26C6ACC70}"/>
              </a:ext>
            </a:extLst>
          </p:cNvPr>
          <p:cNvSpPr>
            <a:spLocks noGrp="1"/>
          </p:cNvSpPr>
          <p:nvPr>
            <p:ph type="dt" sz="half" idx="10"/>
          </p:nvPr>
        </p:nvSpPr>
        <p:spPr/>
        <p:txBody>
          <a:bodyPr/>
          <a:lstStyle/>
          <a:p>
            <a:fld id="{9304DAFB-B724-4D05-A22A-226BB00DE718}" type="datetimeFigureOut">
              <a:rPr lang="el-GR" smtClean="0"/>
              <a:t>23/5/2025</a:t>
            </a:fld>
            <a:endParaRPr lang="el-GR"/>
          </a:p>
        </p:txBody>
      </p:sp>
      <p:sp>
        <p:nvSpPr>
          <p:cNvPr id="6" name="Θέση υποσέλιδου 5">
            <a:extLst>
              <a:ext uri="{FF2B5EF4-FFF2-40B4-BE49-F238E27FC236}">
                <a16:creationId xmlns:a16="http://schemas.microsoft.com/office/drawing/2014/main" id="{8DA19A9D-851C-7DB2-294A-98D1E6B3E8E4}"/>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69F63C4D-A91F-C3A3-2FA9-C6D4DB7D01EA}"/>
              </a:ext>
            </a:extLst>
          </p:cNvPr>
          <p:cNvSpPr>
            <a:spLocks noGrp="1"/>
          </p:cNvSpPr>
          <p:nvPr>
            <p:ph type="sldNum" sz="quarter" idx="12"/>
          </p:nvPr>
        </p:nvSpPr>
        <p:spPr/>
        <p:txBody>
          <a:bodyPr/>
          <a:lstStyle/>
          <a:p>
            <a:fld id="{033DF082-374D-4DE0-815E-5BB036AA79AF}" type="slidenum">
              <a:rPr lang="el-GR" smtClean="0"/>
              <a:t>‹#›</a:t>
            </a:fld>
            <a:endParaRPr lang="el-GR"/>
          </a:p>
        </p:txBody>
      </p:sp>
    </p:spTree>
    <p:extLst>
      <p:ext uri="{BB962C8B-B14F-4D97-AF65-F5344CB8AC3E}">
        <p14:creationId xmlns:p14="http://schemas.microsoft.com/office/powerpoint/2010/main" val="35182846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a:extLst>
              <a:ext uri="{FF2B5EF4-FFF2-40B4-BE49-F238E27FC236}">
                <a16:creationId xmlns:a16="http://schemas.microsoft.com/office/drawing/2014/main" id="{F6868119-398E-4EB2-E99B-B589B3D685E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2CABB838-F0B1-B330-1411-1B230A85D87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55850D21-2C47-6C10-E1CF-5C073D5789A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304DAFB-B724-4D05-A22A-226BB00DE718}" type="datetimeFigureOut">
              <a:rPr lang="el-GR" smtClean="0"/>
              <a:t>23/5/2025</a:t>
            </a:fld>
            <a:endParaRPr lang="el-GR"/>
          </a:p>
        </p:txBody>
      </p:sp>
      <p:sp>
        <p:nvSpPr>
          <p:cNvPr id="5" name="Θέση υποσέλιδου 4">
            <a:extLst>
              <a:ext uri="{FF2B5EF4-FFF2-40B4-BE49-F238E27FC236}">
                <a16:creationId xmlns:a16="http://schemas.microsoft.com/office/drawing/2014/main" id="{32786E14-F4A4-53F4-E682-0DCF9EB2202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Θέση αριθμού διαφάνειας 5">
            <a:extLst>
              <a:ext uri="{FF2B5EF4-FFF2-40B4-BE49-F238E27FC236}">
                <a16:creationId xmlns:a16="http://schemas.microsoft.com/office/drawing/2014/main" id="{7FE95DDB-08C2-AF52-D778-6C6EDE71278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33DF082-374D-4DE0-815E-5BB036AA79AF}" type="slidenum">
              <a:rPr lang="el-GR" smtClean="0"/>
              <a:t>‹#›</a:t>
            </a:fld>
            <a:endParaRPr lang="el-GR"/>
          </a:p>
        </p:txBody>
      </p:sp>
    </p:spTree>
    <p:extLst>
      <p:ext uri="{BB962C8B-B14F-4D97-AF65-F5344CB8AC3E}">
        <p14:creationId xmlns:p14="http://schemas.microsoft.com/office/powerpoint/2010/main" val="382437231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CEDBF21-B8DB-B7A7-19D7-6C2B0C19B07C}"/>
              </a:ext>
            </a:extLst>
          </p:cNvPr>
          <p:cNvSpPr>
            <a:spLocks noGrp="1"/>
          </p:cNvSpPr>
          <p:nvPr>
            <p:ph type="ctrTitle"/>
          </p:nvPr>
        </p:nvSpPr>
        <p:spPr>
          <a:xfrm>
            <a:off x="0" y="615635"/>
            <a:ext cx="12192000" cy="3446589"/>
          </a:xfrm>
        </p:spPr>
        <p:txBody>
          <a:bodyPr>
            <a:normAutofit/>
          </a:bodyPr>
          <a:lstStyle/>
          <a:p>
            <a:r>
              <a:rPr lang="el-GR" sz="6000" b="1" dirty="0"/>
              <a:t>ΔΙΑΚΟΝΙΑ ΤΟΥ ΛΟΓΟΥ</a:t>
            </a:r>
            <a:br>
              <a:rPr lang="el-GR" sz="6000" b="1" dirty="0"/>
            </a:br>
            <a:r>
              <a:rPr lang="el-GR" sz="6000" dirty="0"/>
              <a:t>ΕΝΟΤΗΤΑ 10</a:t>
            </a:r>
            <a:r>
              <a:rPr lang="el-GR" sz="6000" baseline="30000" dirty="0"/>
              <a:t>Η</a:t>
            </a:r>
            <a:r>
              <a:rPr lang="el-GR" sz="6000" dirty="0"/>
              <a:t> </a:t>
            </a:r>
            <a:br>
              <a:rPr lang="el-GR" sz="6000" dirty="0"/>
            </a:br>
            <a:r>
              <a:rPr lang="el-GR" sz="6000" dirty="0"/>
              <a:t>Η ΔΙΑΛΕΚΤΙΚΗ ΤΟΥ ΡΗΤΟΡΑ </a:t>
            </a:r>
            <a:br>
              <a:rPr lang="el-GR" sz="6000" dirty="0"/>
            </a:br>
            <a:r>
              <a:rPr lang="el-GR" sz="6000" dirty="0"/>
              <a:t>ΜΕ ΤΟ ΑΚΡΟΑΤΗΡΙΟ ΤΟΥ</a:t>
            </a:r>
            <a:endParaRPr lang="el-GR" dirty="0"/>
          </a:p>
        </p:txBody>
      </p:sp>
      <p:sp>
        <p:nvSpPr>
          <p:cNvPr id="3" name="Υπότιτλος 2">
            <a:extLst>
              <a:ext uri="{FF2B5EF4-FFF2-40B4-BE49-F238E27FC236}">
                <a16:creationId xmlns:a16="http://schemas.microsoft.com/office/drawing/2014/main" id="{EA8FB8FF-0196-1D1B-9524-1B219EB8A067}"/>
              </a:ext>
            </a:extLst>
          </p:cNvPr>
          <p:cNvSpPr>
            <a:spLocks noGrp="1"/>
          </p:cNvSpPr>
          <p:nvPr>
            <p:ph type="subTitle" idx="1"/>
          </p:nvPr>
        </p:nvSpPr>
        <p:spPr>
          <a:xfrm>
            <a:off x="1297663" y="4395457"/>
            <a:ext cx="9144000" cy="2462543"/>
          </a:xfrm>
        </p:spPr>
        <p:txBody>
          <a:bodyPr>
            <a:normAutofit/>
          </a:bodyPr>
          <a:lstStyle/>
          <a:p>
            <a:endParaRPr lang="el-GR" dirty="0"/>
          </a:p>
          <a:p>
            <a:r>
              <a:rPr lang="el-GR" dirty="0"/>
              <a:t>ΔΙΔΑΣΚΟΥΣΑ: ΜΑΡΙΑ ΚΑΡΑΜΠΕΛΙΑ </a:t>
            </a:r>
          </a:p>
          <a:p>
            <a:r>
              <a:rPr lang="el-GR" dirty="0"/>
              <a:t>ΕΞΑΜΗΝΟ: Η΄ </a:t>
            </a:r>
          </a:p>
          <a:p>
            <a:r>
              <a:rPr lang="el-GR" dirty="0"/>
              <a:t>ΙΕΡΑΤΙΚΩΝ ΣΠΟΥΔΩΝ</a:t>
            </a:r>
          </a:p>
          <a:p>
            <a:r>
              <a:rPr lang="el-GR" dirty="0"/>
              <a:t>ΑΕΑΑ</a:t>
            </a:r>
          </a:p>
          <a:p>
            <a:endParaRPr lang="el-GR" dirty="0"/>
          </a:p>
        </p:txBody>
      </p:sp>
    </p:spTree>
    <p:extLst>
      <p:ext uri="{BB962C8B-B14F-4D97-AF65-F5344CB8AC3E}">
        <p14:creationId xmlns:p14="http://schemas.microsoft.com/office/powerpoint/2010/main" val="367924170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E7B9436-16AF-EC09-91F8-312EFE483E66}"/>
              </a:ext>
            </a:extLst>
          </p:cNvPr>
          <p:cNvSpPr>
            <a:spLocks noGrp="1"/>
          </p:cNvSpPr>
          <p:nvPr>
            <p:ph type="title"/>
          </p:nvPr>
        </p:nvSpPr>
        <p:spPr>
          <a:xfrm>
            <a:off x="838200" y="0"/>
            <a:ext cx="10515600" cy="1152939"/>
          </a:xfrm>
        </p:spPr>
        <p:txBody>
          <a:bodyPr>
            <a:normAutofit fontScale="90000"/>
          </a:bodyPr>
          <a:lstStyle/>
          <a:p>
            <a:pPr algn="ctr"/>
            <a:r>
              <a:rPr lang="el-GR" dirty="0"/>
              <a:t>Η ύλη του κηρύγματος και η τεχνική του</a:t>
            </a:r>
            <a:br>
              <a:rPr lang="el-GR" dirty="0"/>
            </a:br>
            <a:r>
              <a:rPr lang="el-GR" dirty="0"/>
              <a:t>Ένσταση </a:t>
            </a:r>
          </a:p>
        </p:txBody>
      </p:sp>
      <p:sp>
        <p:nvSpPr>
          <p:cNvPr id="3" name="Θέση περιεχομένου 2">
            <a:extLst>
              <a:ext uri="{FF2B5EF4-FFF2-40B4-BE49-F238E27FC236}">
                <a16:creationId xmlns:a16="http://schemas.microsoft.com/office/drawing/2014/main" id="{0E0327F1-786C-D36A-9564-B7A081E0B4EF}"/>
              </a:ext>
            </a:extLst>
          </p:cNvPr>
          <p:cNvSpPr>
            <a:spLocks noGrp="1"/>
          </p:cNvSpPr>
          <p:nvPr>
            <p:ph idx="1"/>
          </p:nvPr>
        </p:nvSpPr>
        <p:spPr>
          <a:xfrm>
            <a:off x="0" y="968721"/>
            <a:ext cx="12192000" cy="5889279"/>
          </a:xfrm>
        </p:spPr>
        <p:txBody>
          <a:bodyPr>
            <a:normAutofit fontScale="92500" lnSpcReduction="10000"/>
          </a:bodyPr>
          <a:lstStyle/>
          <a:p>
            <a:r>
              <a:rPr lang="el-GR" dirty="0"/>
              <a:t>Η ένσταση ενεργοποιείται </a:t>
            </a:r>
            <a:r>
              <a:rPr lang="el-GR" sz="2600" b="1" dirty="0"/>
              <a:t>όταν υπάρχει εκπεφρασμένη κάποια αντίρρηση </a:t>
            </a:r>
            <a:r>
              <a:rPr lang="el-GR" b="1" dirty="0"/>
              <a:t>εκ μέρους του ακροατηρίου</a:t>
            </a:r>
            <a:r>
              <a:rPr lang="el-GR" dirty="0"/>
              <a:t>. Η ένσταση αυτή είναι δυνατόν να έχει διατυπωθεί προς τον ομιλητή κάποια άλλη χρονική στιγμή και όχι κατά τη διάρκεια του κηρύγματος. Συνεπώς ο ιεροκήρυκας θα πρέπει να γνωρίζει τις ενστάσεις του ακροατηρίου και να τις εκθέτει κατά τη διάρκεια του κηρύγματός του.</a:t>
            </a:r>
          </a:p>
          <a:p>
            <a:r>
              <a:rPr lang="el-GR" dirty="0"/>
              <a:t>Μπορεί βεβαίως και ο ίδιος ο εκκλησιαστικός ρήτορας να διατυπώνει κάποια ένσταση, δημιουργώντας την εντύπωση ότι η ένσταση αυτή προέρχεται από το ακροατήριό του. Στην περίπτωση αυτή το κηρυκτικό έργο διευκολύνεται, γιατί </a:t>
            </a:r>
            <a:r>
              <a:rPr lang="el-GR" b="1" dirty="0"/>
              <a:t>ο ρήτορας δεν ενεργεί ως αυθεντία</a:t>
            </a:r>
            <a:r>
              <a:rPr lang="el-GR" dirty="0"/>
              <a:t> καθώς θέτει σε συζήτηση κάποιες θέσεις του. Απαιτείται ιδιαίτερη προσοχή ώστε οι ενστάσεις να είναι εύλογες. </a:t>
            </a:r>
          </a:p>
          <a:p>
            <a:r>
              <a:rPr lang="el-GR" dirty="0"/>
              <a:t>Οι ενστάσεις δεν έχουν ορισμένη θέση κατά τη διάρκεια του κηρύγματος. Η θέση τους εξαρτάται από την κρίση του ομιλητή και από τη φύση του θέματος. </a:t>
            </a:r>
            <a:r>
              <a:rPr lang="el-GR" b="1" dirty="0">
                <a:solidFill>
                  <a:srgbClr val="FF0000"/>
                </a:solidFill>
              </a:rPr>
              <a:t>Είναι επιβεβλημένο </a:t>
            </a:r>
            <a:r>
              <a:rPr lang="el-GR" b="1" u="sng" dirty="0">
                <a:solidFill>
                  <a:srgbClr val="FF0000"/>
                </a:solidFill>
              </a:rPr>
              <a:t>η ένσταση να διασώζει κατά τον πιστότερο δυνατό τρόπο την ουσία των λόγων εκείνου που τη διατύπωσε</a:t>
            </a:r>
            <a:r>
              <a:rPr lang="el-GR" dirty="0"/>
              <a:t>. </a:t>
            </a:r>
          </a:p>
          <a:p>
            <a:r>
              <a:rPr lang="el-GR" dirty="0"/>
              <a:t>Ωστόσο, η αναφορά σε διατυπωθείσες ενστάσεις θα πρέπει να γίνεται με μέτρο ή και να αποφεύγεται παντελώς, όταν η ένσταση είναι παντελώς άγνωστη στο ακροατήριό του γιατί θα δημιουργήσει σύγχυση.   </a:t>
            </a:r>
          </a:p>
        </p:txBody>
      </p:sp>
    </p:spTree>
    <p:extLst>
      <p:ext uri="{BB962C8B-B14F-4D97-AF65-F5344CB8AC3E}">
        <p14:creationId xmlns:p14="http://schemas.microsoft.com/office/powerpoint/2010/main" val="203596064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2626357-29D8-2512-4CDF-E91B7DD01D01}"/>
              </a:ext>
            </a:extLst>
          </p:cNvPr>
          <p:cNvSpPr>
            <a:spLocks noGrp="1"/>
          </p:cNvSpPr>
          <p:nvPr>
            <p:ph type="title"/>
          </p:nvPr>
        </p:nvSpPr>
        <p:spPr>
          <a:xfrm>
            <a:off x="838200" y="18255"/>
            <a:ext cx="10515600" cy="1075049"/>
          </a:xfrm>
        </p:spPr>
        <p:txBody>
          <a:bodyPr>
            <a:normAutofit fontScale="90000"/>
          </a:bodyPr>
          <a:lstStyle/>
          <a:p>
            <a:pPr algn="ctr"/>
            <a:r>
              <a:rPr lang="el-GR" dirty="0"/>
              <a:t>Η ύλη του κηρύγματος και η τεχνική του</a:t>
            </a:r>
            <a:br>
              <a:rPr lang="el-GR" dirty="0"/>
            </a:br>
            <a:r>
              <a:rPr lang="el-GR" dirty="0"/>
              <a:t>Ανασκευή</a:t>
            </a:r>
          </a:p>
        </p:txBody>
      </p:sp>
      <p:sp>
        <p:nvSpPr>
          <p:cNvPr id="3" name="Θέση περιεχομένου 2">
            <a:extLst>
              <a:ext uri="{FF2B5EF4-FFF2-40B4-BE49-F238E27FC236}">
                <a16:creationId xmlns:a16="http://schemas.microsoft.com/office/drawing/2014/main" id="{5A0304FE-FD83-78FA-A471-EFA1C41D8B1E}"/>
              </a:ext>
            </a:extLst>
          </p:cNvPr>
          <p:cNvSpPr>
            <a:spLocks noGrp="1"/>
          </p:cNvSpPr>
          <p:nvPr>
            <p:ph idx="1"/>
          </p:nvPr>
        </p:nvSpPr>
        <p:spPr>
          <a:xfrm>
            <a:off x="0" y="1093304"/>
            <a:ext cx="12192000" cy="5746441"/>
          </a:xfrm>
        </p:spPr>
        <p:txBody>
          <a:bodyPr>
            <a:normAutofit fontScale="92500" lnSpcReduction="10000"/>
          </a:bodyPr>
          <a:lstStyle/>
          <a:p>
            <a:r>
              <a:rPr lang="el-GR" dirty="0"/>
              <a:t>Η ανασκευή είναι η </a:t>
            </a:r>
            <a:r>
              <a:rPr lang="el-GR" b="1" dirty="0"/>
              <a:t>αναίρεση της ενστάσεως</a:t>
            </a:r>
            <a:r>
              <a:rPr lang="el-GR" dirty="0"/>
              <a:t>. Κατά τη διαδικασία αυτή ο ομιλητής αναλαμβάνει το έργο να αποδείξει ότι οι ενστάσεις δεν είναι δυνατόν να στηριχθούν και γι’ αυτό καθίστανται εξαιρετικά συζητήσιμες. </a:t>
            </a:r>
          </a:p>
          <a:p>
            <a:r>
              <a:rPr lang="el-GR" dirty="0"/>
              <a:t>Η ανασκευή απαιτεί να διατυπώνεται </a:t>
            </a:r>
            <a:r>
              <a:rPr lang="el-GR" b="1" dirty="0"/>
              <a:t>απάντηση σε όλα τα σημεία της ενστάσεως και όχι σε ορισμένα επιλεκτικά</a:t>
            </a:r>
            <a:r>
              <a:rPr lang="el-GR" dirty="0"/>
              <a:t>. Γι’ αυτό και πρέπει να είναι μεθοδική και αναλυτική και να μην χαρακτηρίζεται με μία απλή άρνηση.</a:t>
            </a:r>
          </a:p>
          <a:p>
            <a:r>
              <a:rPr lang="el-GR" dirty="0"/>
              <a:t>Η διαδικασία της ανασκευής αφορά τόσο το περιεχόμενο, όσο και το ύφος της εκφοράς της. Και αυτό γιατί είναι ανθρώπινο όταν κάποιος ανασκευάζει αντίθετες θέσεις να παρασύρεται από τη φύση του λόγου και να χρησιμοποιεί έντονο τρόπο. </a:t>
            </a:r>
          </a:p>
          <a:p>
            <a:r>
              <a:rPr lang="el-GR" dirty="0"/>
              <a:t>Η ένταση του λόγου κατά τη διαδικασία της ανασκευής των ενστάσεων δεν συμβάλλει θετικά στον επιδιωκόμενο στόχο του κηρύγματος. Αντιθέτως, μπορεί να λειτουργήσει και αρνητικά, καθώς ο σύγχρονος άνθρωπος θεωρεί ότι η ένταση του λόγου δεν υποδηλώνει την αλήθεια των λεγομένων, αλλά επιχειρεί να καλύψει μειονεκτήματα. </a:t>
            </a:r>
          </a:p>
          <a:p>
            <a:r>
              <a:rPr lang="el-GR" dirty="0"/>
              <a:t>Ένα ακόμη πολύ σημαντικό σημείο είναι ότι κατά τη διαδικασία της ανασκευής θα πρέπει </a:t>
            </a:r>
            <a:r>
              <a:rPr lang="el-GR" b="1" dirty="0"/>
              <a:t>να αποφεύγονται τα όποια ειρωνικά σχόλια </a:t>
            </a:r>
            <a:r>
              <a:rPr lang="el-GR" dirty="0"/>
              <a:t>εναντίον εκείνων που διατύπωσαν την ένσταση.   </a:t>
            </a:r>
          </a:p>
          <a:p>
            <a:endParaRPr lang="el-GR" dirty="0"/>
          </a:p>
        </p:txBody>
      </p:sp>
    </p:spTree>
    <p:extLst>
      <p:ext uri="{BB962C8B-B14F-4D97-AF65-F5344CB8AC3E}">
        <p14:creationId xmlns:p14="http://schemas.microsoft.com/office/powerpoint/2010/main" val="290383866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1D638CD-8206-BDCB-3AE5-FD05FD6EE5C2}"/>
              </a:ext>
            </a:extLst>
          </p:cNvPr>
          <p:cNvSpPr>
            <a:spLocks noGrp="1"/>
          </p:cNvSpPr>
          <p:nvPr>
            <p:ph type="title"/>
          </p:nvPr>
        </p:nvSpPr>
        <p:spPr>
          <a:xfrm>
            <a:off x="838200" y="1"/>
            <a:ext cx="10515600" cy="1073426"/>
          </a:xfrm>
        </p:spPr>
        <p:txBody>
          <a:bodyPr>
            <a:normAutofit fontScale="90000"/>
          </a:bodyPr>
          <a:lstStyle/>
          <a:p>
            <a:pPr algn="ctr"/>
            <a:r>
              <a:rPr lang="el-GR" dirty="0"/>
              <a:t>Η ύλη του κηρύγματος και η τεχνική του</a:t>
            </a:r>
            <a:br>
              <a:rPr lang="el-GR" dirty="0"/>
            </a:br>
            <a:r>
              <a:rPr lang="el-GR" dirty="0"/>
              <a:t>Τα ρητορικά σχήματα</a:t>
            </a:r>
          </a:p>
        </p:txBody>
      </p:sp>
      <p:sp>
        <p:nvSpPr>
          <p:cNvPr id="3" name="Θέση περιεχομένου 2">
            <a:extLst>
              <a:ext uri="{FF2B5EF4-FFF2-40B4-BE49-F238E27FC236}">
                <a16:creationId xmlns:a16="http://schemas.microsoft.com/office/drawing/2014/main" id="{DB8E8A92-8135-13B0-EC45-E978C6BE5E7F}"/>
              </a:ext>
            </a:extLst>
          </p:cNvPr>
          <p:cNvSpPr>
            <a:spLocks noGrp="1"/>
          </p:cNvSpPr>
          <p:nvPr>
            <p:ph idx="1"/>
          </p:nvPr>
        </p:nvSpPr>
        <p:spPr>
          <a:xfrm>
            <a:off x="0" y="1073427"/>
            <a:ext cx="12192000" cy="5784572"/>
          </a:xfrm>
        </p:spPr>
        <p:txBody>
          <a:bodyPr>
            <a:normAutofit fontScale="85000" lnSpcReduction="20000"/>
          </a:bodyPr>
          <a:lstStyle/>
          <a:p>
            <a:r>
              <a:rPr lang="el-GR" dirty="0"/>
              <a:t>Ρητορικά σχήματα ονομάζονται οι ιδιαίτεροι τρόποι με τους οποίους διατυπώνεται ο λόγος. Διακρίνονται σε «λεκτικά σχήματα» και σε «σχήματα διανοίας». Στα «σχήματα διανοίας» εντάσσονται τα ακόλουθα ρητορικά σχήματα:</a:t>
            </a:r>
          </a:p>
          <a:p>
            <a:r>
              <a:rPr lang="el-GR" u="sng" dirty="0"/>
              <a:t>Η παρομοίωση</a:t>
            </a:r>
            <a:r>
              <a:rPr lang="el-GR" dirty="0"/>
              <a:t>: Είναι το λεκτικό σχήμα κατά το οποίο δύο έννοιες έχουν κοινά χαρακτηριστικά.</a:t>
            </a:r>
          </a:p>
          <a:p>
            <a:r>
              <a:rPr lang="el-GR" u="sng" dirty="0"/>
              <a:t>Η μεταφορά</a:t>
            </a:r>
            <a:r>
              <a:rPr lang="el-GR" dirty="0"/>
              <a:t>: Είναι το σχήμα, σύμφωνα με το οποίο ο ομιλητής δεν εκφράζεται με τρόπο κυριολεκτικό, αλλά χρησιμοποιεί μία λέξη με ορισμένη έννοια για να δηλώσει μία άλλη έννοια. </a:t>
            </a:r>
          </a:p>
          <a:p>
            <a:r>
              <a:rPr lang="el-GR" u="sng" dirty="0"/>
              <a:t>Η αλληγορία</a:t>
            </a:r>
            <a:r>
              <a:rPr lang="el-GR" dirty="0"/>
              <a:t>: Είναι το σχήμα, σύμφωνα με το οποίο ο ρήτορας αναφέρεται σε συγκεκριμένη έννοια, αλλά υποδηλώνει κάποια άλλη έννοια. </a:t>
            </a:r>
          </a:p>
          <a:p>
            <a:r>
              <a:rPr lang="el-GR" u="sng" dirty="0"/>
              <a:t>Η αντίθεση</a:t>
            </a:r>
            <a:r>
              <a:rPr lang="el-GR" dirty="0"/>
              <a:t>: Είναι το σχήμα, κατά το οποίο αντιπαραβάλλονται δύο έννοιες, οι οποίες είναι αντίθετες. </a:t>
            </a:r>
          </a:p>
          <a:p>
            <a:r>
              <a:rPr lang="el-GR" u="sng" dirty="0"/>
              <a:t>Η παραχώρηση</a:t>
            </a:r>
            <a:r>
              <a:rPr lang="el-GR" dirty="0"/>
              <a:t>: Είναι το σχήμα, σύμφωνα με το οποίο ο ιεροκήρυκας δέχεται προσωρινά την αντίθετη γνώμη κάποιου προς τα λεγόμενά του, ώστε να παρουσιάσει εντονότερα τις απόψεις του (το σχήμα αυτό χρησιμοποιείται κυρίως κατά την ανασκευή).</a:t>
            </a:r>
          </a:p>
          <a:p>
            <a:r>
              <a:rPr lang="el-GR" u="sng" dirty="0"/>
              <a:t>Η </a:t>
            </a:r>
            <a:r>
              <a:rPr lang="el-GR" u="sng" dirty="0" err="1"/>
              <a:t>διαπόρηση</a:t>
            </a:r>
            <a:r>
              <a:rPr lang="el-GR" dirty="0"/>
              <a:t>: Είναι το σχήμα κατά το οποίο ο εκκλησιαστικός ρήτορας προσποιείται ότι δεν ξέρει τι πρέπει να πει ή τι πρέπει να κάνει, ενώ ισχύει το αντίθετο. Το σχήμα αυτό επιτρέπει στον ρήτορα να δημιουργήσει κάποιο κλίμα αναμονής των </a:t>
            </a:r>
            <a:r>
              <a:rPr lang="el-GR" dirty="0" err="1"/>
              <a:t>θέσεών</a:t>
            </a:r>
            <a:r>
              <a:rPr lang="el-GR" dirty="0"/>
              <a:t> του.    </a:t>
            </a:r>
          </a:p>
        </p:txBody>
      </p:sp>
    </p:spTree>
    <p:extLst>
      <p:ext uri="{BB962C8B-B14F-4D97-AF65-F5344CB8AC3E}">
        <p14:creationId xmlns:p14="http://schemas.microsoft.com/office/powerpoint/2010/main" val="149895568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A4CE4E8-62AE-C042-9DFE-17880911A483}"/>
              </a:ext>
            </a:extLst>
          </p:cNvPr>
          <p:cNvSpPr>
            <a:spLocks noGrp="1"/>
          </p:cNvSpPr>
          <p:nvPr>
            <p:ph type="title"/>
          </p:nvPr>
        </p:nvSpPr>
        <p:spPr>
          <a:xfrm>
            <a:off x="758687" y="18255"/>
            <a:ext cx="10515600" cy="1055171"/>
          </a:xfrm>
        </p:spPr>
        <p:txBody>
          <a:bodyPr>
            <a:normAutofit fontScale="90000"/>
          </a:bodyPr>
          <a:lstStyle/>
          <a:p>
            <a:pPr algn="ctr"/>
            <a:r>
              <a:rPr lang="el-GR" dirty="0"/>
              <a:t>Η ύλη του κηρύγματος και η τεχνική του</a:t>
            </a:r>
            <a:br>
              <a:rPr lang="el-GR" dirty="0"/>
            </a:br>
            <a:r>
              <a:rPr lang="el-GR" dirty="0"/>
              <a:t>Τα ρητορικά σχήματα</a:t>
            </a:r>
          </a:p>
        </p:txBody>
      </p:sp>
      <p:sp>
        <p:nvSpPr>
          <p:cNvPr id="3" name="Θέση περιεχομένου 2">
            <a:extLst>
              <a:ext uri="{FF2B5EF4-FFF2-40B4-BE49-F238E27FC236}">
                <a16:creationId xmlns:a16="http://schemas.microsoft.com/office/drawing/2014/main" id="{EF419566-9FF8-718A-5467-E356E94EB381}"/>
              </a:ext>
            </a:extLst>
          </p:cNvPr>
          <p:cNvSpPr>
            <a:spLocks noGrp="1"/>
          </p:cNvSpPr>
          <p:nvPr>
            <p:ph idx="1"/>
          </p:nvPr>
        </p:nvSpPr>
        <p:spPr>
          <a:xfrm>
            <a:off x="0" y="1073426"/>
            <a:ext cx="12192000" cy="5766319"/>
          </a:xfrm>
        </p:spPr>
        <p:txBody>
          <a:bodyPr>
            <a:normAutofit fontScale="85000" lnSpcReduction="20000"/>
          </a:bodyPr>
          <a:lstStyle/>
          <a:p>
            <a:r>
              <a:rPr lang="el-GR" u="sng" dirty="0"/>
              <a:t>Η απαρίθμηση</a:t>
            </a:r>
            <a:r>
              <a:rPr lang="el-GR" dirty="0"/>
              <a:t>: Είναι το σχήμα, σύμφωνα με το οποίο ο ομιλητής επαναλαμβάνει την ίδια έννοια με πολλές διαφορετικές λέξεις. Το σχήμα αυτό δημιουργεί ένα εννοιολογικό ενδιαφέρον στους ακροατές. </a:t>
            </a:r>
          </a:p>
          <a:p>
            <a:r>
              <a:rPr lang="el-GR" u="sng" dirty="0"/>
              <a:t>Η κλίμακα</a:t>
            </a:r>
            <a:r>
              <a:rPr lang="el-GR" dirty="0"/>
              <a:t>: Είναι το σχήμα σύμφωνα με το οποίο ο εκκλησιαστικός ρήτορας εκθέτει τις απόψεις του κατά τρόπο ιεραρχικό, από τα μικρότερα και ασήμαντα, στα μεγαλύτερα και σπουδαιότερα. </a:t>
            </a:r>
          </a:p>
          <a:p>
            <a:r>
              <a:rPr lang="el-GR" u="sng" dirty="0"/>
              <a:t>Η αποστροφή</a:t>
            </a:r>
            <a:r>
              <a:rPr lang="el-GR" dirty="0"/>
              <a:t>: Σύμφωνα με το σχήμα αυτό, ο ρήτορας στρέφει τον λόγο του προς πρόσωπα τα οποία είναι παρόντα ή απόντα, αλλά και προς πρόσωπα τα οποία έχουν πεθάνει.</a:t>
            </a:r>
          </a:p>
          <a:p>
            <a:r>
              <a:rPr lang="el-GR" u="sng" dirty="0"/>
              <a:t>Η αναφώνηση</a:t>
            </a:r>
            <a:r>
              <a:rPr lang="el-GR" dirty="0"/>
              <a:t>: Είναι το σχήμα, σύμφωνα με το οποίο ο ομιλητής εξωτερικεύει τη συγκίνησή του με κάποιες έντονες λέξεις. Σε ορισμένες περιπτώσεις η αναφώνηση μπορεί να διατυπωθεί και ερωτηματικά. </a:t>
            </a:r>
          </a:p>
          <a:p>
            <a:r>
              <a:rPr lang="el-GR" u="sng" dirty="0"/>
              <a:t>Η </a:t>
            </a:r>
            <a:r>
              <a:rPr lang="el-GR" u="sng" dirty="0" err="1"/>
              <a:t>ηθοποιΐα</a:t>
            </a:r>
            <a:r>
              <a:rPr lang="el-GR" dirty="0"/>
              <a:t>: Σύμφωνα μ’ αυτό ο ρήτορας μπορεί να δώσει ακριβή χαρακτηρισμό σε κάποιο πρόσωπο ή πράγμα, χρησιμοποιώντας ζωηρές λέξεις.</a:t>
            </a:r>
          </a:p>
          <a:p>
            <a:r>
              <a:rPr lang="el-GR" u="sng" dirty="0"/>
              <a:t>Η </a:t>
            </a:r>
            <a:r>
              <a:rPr lang="el-GR" u="sng" dirty="0" err="1"/>
              <a:t>προσωποποιΐα</a:t>
            </a:r>
            <a:r>
              <a:rPr lang="el-GR" dirty="0"/>
              <a:t>: Είναι το σχήμα, σύμφωνα με το οποίο ο εκκλησιαστικός ρήτορας δημιουργεί ενδιαφέρον στον λόγο του παρουσιάζοντας κάποια άψυχα αντικείμενα ως έμψυχα, τα οποία αισθάνονται, μιλούν και ακούν. </a:t>
            </a:r>
          </a:p>
          <a:p>
            <a:r>
              <a:rPr lang="el-GR" u="sng" dirty="0"/>
              <a:t>Ο αποχαιρετισμός</a:t>
            </a:r>
            <a:r>
              <a:rPr lang="el-GR" dirty="0"/>
              <a:t>: Σύμφωνα με το σχήμα αυτό ο ρήτορας εκφράζει σκέψεις και συναισθήματα, τα οποία διακατέχουν κάθε άνθρωπο, όταν αποχωρίζεται από αγαπητά του πρόσωπα.</a:t>
            </a:r>
          </a:p>
        </p:txBody>
      </p:sp>
    </p:spTree>
    <p:extLst>
      <p:ext uri="{BB962C8B-B14F-4D97-AF65-F5344CB8AC3E}">
        <p14:creationId xmlns:p14="http://schemas.microsoft.com/office/powerpoint/2010/main" val="224563458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63A8028-C2E2-EC05-6F15-1ECF78C65292}"/>
              </a:ext>
            </a:extLst>
          </p:cNvPr>
          <p:cNvSpPr>
            <a:spLocks noGrp="1"/>
          </p:cNvSpPr>
          <p:nvPr>
            <p:ph type="title"/>
          </p:nvPr>
        </p:nvSpPr>
        <p:spPr>
          <a:xfrm>
            <a:off x="838200" y="18256"/>
            <a:ext cx="10515600" cy="955780"/>
          </a:xfrm>
        </p:spPr>
        <p:txBody>
          <a:bodyPr>
            <a:normAutofit fontScale="90000"/>
          </a:bodyPr>
          <a:lstStyle/>
          <a:p>
            <a:pPr algn="ctr"/>
            <a:r>
              <a:rPr lang="el-GR" dirty="0"/>
              <a:t>Η ύλη του κηρύγματος και η τεχνική του</a:t>
            </a:r>
            <a:br>
              <a:rPr lang="el-GR" dirty="0"/>
            </a:br>
            <a:r>
              <a:rPr lang="el-GR" dirty="0"/>
              <a:t>Τα ρητορικά σχήματα</a:t>
            </a:r>
          </a:p>
        </p:txBody>
      </p:sp>
      <p:sp>
        <p:nvSpPr>
          <p:cNvPr id="3" name="Θέση περιεχομένου 2">
            <a:extLst>
              <a:ext uri="{FF2B5EF4-FFF2-40B4-BE49-F238E27FC236}">
                <a16:creationId xmlns:a16="http://schemas.microsoft.com/office/drawing/2014/main" id="{ADA9BF6F-8DDC-EC1F-173F-31F5F489B6F5}"/>
              </a:ext>
            </a:extLst>
          </p:cNvPr>
          <p:cNvSpPr>
            <a:spLocks noGrp="1"/>
          </p:cNvSpPr>
          <p:nvPr>
            <p:ph idx="1"/>
          </p:nvPr>
        </p:nvSpPr>
        <p:spPr>
          <a:xfrm>
            <a:off x="0" y="974036"/>
            <a:ext cx="12192000" cy="5865708"/>
          </a:xfrm>
        </p:spPr>
        <p:txBody>
          <a:bodyPr>
            <a:normAutofit fontScale="92500" lnSpcReduction="20000"/>
          </a:bodyPr>
          <a:lstStyle/>
          <a:p>
            <a:r>
              <a:rPr lang="el-GR" u="sng" dirty="0"/>
              <a:t>Η ευχή</a:t>
            </a:r>
            <a:r>
              <a:rPr lang="el-GR" dirty="0"/>
              <a:t>: το ρητορικό αυτό σχήμα επιτρέπει στον εκκλησιαστικό ρήτορα να εκφράσει κάποια ελπίδα για το μέλλον. </a:t>
            </a:r>
          </a:p>
          <a:p>
            <a:r>
              <a:rPr lang="el-GR" u="sng" dirty="0"/>
              <a:t>Η ρητορική ερώτηση</a:t>
            </a:r>
            <a:r>
              <a:rPr lang="el-GR" dirty="0"/>
              <a:t>: Είναι η ερώτηση, την απάντηση της οποίας γνωρίζει ο εκκλησιαστικός ρήτορας. Η ερώτηση όμως αυτή τίθεται με στόχο να δημιουργήσει ένα κλίμα εισαγωγής στο θέμα που εμπεριέχεται στην απάντηση.</a:t>
            </a:r>
          </a:p>
          <a:p>
            <a:r>
              <a:rPr lang="el-GR" u="sng" dirty="0"/>
              <a:t>Η παράκληση</a:t>
            </a:r>
            <a:r>
              <a:rPr lang="el-GR" dirty="0"/>
              <a:t>: Σύμφωνα με το σχήμα αυτό ο ομιλητής εμφανίζεται ως εκείνος που δεν επιβάλλει, ούτε προστάζει, αλλά ως εκείνος που παρακαλεί τους ακροατές για την εφαρμογή του εκκλησιαστικού λόγου. Η παράκληση εξασφαλίζει στο κήρυγμα την αίσθηση της πλήρους ελευθερίας του ακροατηρίου ώστε να αποδεχθεί ή όχι τα λεγόμενα. </a:t>
            </a:r>
          </a:p>
          <a:p>
            <a:r>
              <a:rPr lang="el-GR" u="sng" dirty="0"/>
              <a:t>Το ασύνδετο και το πολυσύνδετο</a:t>
            </a:r>
            <a:r>
              <a:rPr lang="el-GR" dirty="0"/>
              <a:t>: Το ασύνδετο ρητορικό σχήμα προβλέπει να παρουσιάζει ο ρήτορας κατά παράταξη κάποιες έννοιες, οι οποίες δεν συνδέονται μεταξύ τους. Η εφαρμογή του σχήματος αυτού απαιτεί ιδιαίτερη προσοχή, γιατί η παράθεση διαφορετικών εννοιών μπορεί να αποσπάσει την προσοχή του ακροατηρίου και να δημιουργήσει προβλήματα κατανοήσεως. Αντίθετα, η χρησιμοποίηση του πολυσύνδετου σχήματος ενδείκνυται περισσότερο, γιατί διανθίζει τον λόγο με ποικιλία εννοιών και συμβάλλει στην καλύτερη παρακολούθηση των λεγομένων από τους ακροατές. </a:t>
            </a:r>
          </a:p>
          <a:p>
            <a:endParaRPr lang="el-GR" dirty="0"/>
          </a:p>
          <a:p>
            <a:endParaRPr lang="el-GR" dirty="0"/>
          </a:p>
          <a:p>
            <a:endParaRPr lang="el-GR" dirty="0"/>
          </a:p>
        </p:txBody>
      </p:sp>
    </p:spTree>
    <p:extLst>
      <p:ext uri="{BB962C8B-B14F-4D97-AF65-F5344CB8AC3E}">
        <p14:creationId xmlns:p14="http://schemas.microsoft.com/office/powerpoint/2010/main" val="313564378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00EC86D-B79D-4E08-387B-72B0D3420A97}"/>
              </a:ext>
            </a:extLst>
          </p:cNvPr>
          <p:cNvSpPr>
            <a:spLocks noGrp="1"/>
          </p:cNvSpPr>
          <p:nvPr>
            <p:ph type="title"/>
          </p:nvPr>
        </p:nvSpPr>
        <p:spPr>
          <a:xfrm>
            <a:off x="838200" y="18255"/>
            <a:ext cx="10515600" cy="1071243"/>
          </a:xfrm>
        </p:spPr>
        <p:txBody>
          <a:bodyPr>
            <a:normAutofit fontScale="90000"/>
          </a:bodyPr>
          <a:lstStyle/>
          <a:p>
            <a:pPr algn="ctr"/>
            <a:r>
              <a:rPr lang="el-GR" dirty="0"/>
              <a:t>Η ύλη του κηρύγματος και η τεχνική του</a:t>
            </a:r>
            <a:br>
              <a:rPr lang="el-GR" dirty="0"/>
            </a:br>
            <a:r>
              <a:rPr lang="el-GR" dirty="0"/>
              <a:t>Τα ρητορικά σχήματα</a:t>
            </a:r>
          </a:p>
        </p:txBody>
      </p:sp>
      <p:sp>
        <p:nvSpPr>
          <p:cNvPr id="3" name="Θέση περιεχομένου 2">
            <a:extLst>
              <a:ext uri="{FF2B5EF4-FFF2-40B4-BE49-F238E27FC236}">
                <a16:creationId xmlns:a16="http://schemas.microsoft.com/office/drawing/2014/main" id="{7C39E1F4-ABA9-FB3D-D9FF-B89C4C5FEADD}"/>
              </a:ext>
            </a:extLst>
          </p:cNvPr>
          <p:cNvSpPr>
            <a:spLocks noGrp="1"/>
          </p:cNvSpPr>
          <p:nvPr>
            <p:ph idx="1"/>
          </p:nvPr>
        </p:nvSpPr>
        <p:spPr>
          <a:xfrm>
            <a:off x="0" y="1089497"/>
            <a:ext cx="12192000" cy="5750247"/>
          </a:xfrm>
        </p:spPr>
        <p:txBody>
          <a:bodyPr>
            <a:normAutofit fontScale="92500" lnSpcReduction="20000"/>
          </a:bodyPr>
          <a:lstStyle/>
          <a:p>
            <a:r>
              <a:rPr lang="el-GR" u="sng" dirty="0"/>
              <a:t>Η επανάληψη</a:t>
            </a:r>
            <a:r>
              <a:rPr lang="el-GR" dirty="0"/>
              <a:t>: Σύμφωνα με το σχήμα αυτό ο εκκλησιαστικός ρήτορας μπορεί να επιμείνει στη σημασία κάποιας έννοιας, επαναλαμβάνοντάς την σε διαφορετικά σημεία του λόγου του. Ενώ η επανάληψη γενικά αποτελεί μειονέκτημα του εκκλησιαστικού ρητορικού λόγου, σε ορισμένες περιπτώσεις ενδείκνυται υπό την προϋπόθεση ο ρήτορας να αιτιολογήσει την ενέργειά του με βάση τη σημασία των συγκεκριμένων επαναλαμβανόμενων εννοιών.</a:t>
            </a:r>
          </a:p>
          <a:p>
            <a:r>
              <a:rPr lang="el-GR" u="sng" dirty="0"/>
              <a:t>Η υπερβολή</a:t>
            </a:r>
            <a:r>
              <a:rPr lang="el-GR" dirty="0"/>
              <a:t>: Με το σχήμα αυτό ο ομιλητής θέλει να εξάρει κάποιο πρόσωπο ή κάποιο γεγονός περισσότερο από τα συνηθισμένα όρια. Μπορεί να εφαρμοστεί άλλοτε με στόχο την επιδοκιμασία και άλλοτε την αποδοκιμασία κάποιου προσώπου. Συνήθως, η χρησιμοποίηση της υπερβολής έχει θετικό χαρακτήρα.</a:t>
            </a:r>
          </a:p>
          <a:p>
            <a:r>
              <a:rPr lang="el-GR" u="sng" dirty="0"/>
              <a:t>Η απειλή</a:t>
            </a:r>
            <a:r>
              <a:rPr lang="el-GR" dirty="0"/>
              <a:t>: Το ρητορικό αυτό σχήμα πρέπει να εφαρμόζεται με εξαιρετική προσοχή από τον εκκλησιαστικό ρήτορα. Πρέπει να χρησιμοποιείται σε κρίσιμες περιστάσεις σχετικά με τα πνευματικά προβλήματα του ακροατηρίου και να εκφέρεται με τέτοιο τρόπο ώστε να προκαλέσει ωφέλεια και όχι βλάβη στους ακροατές.</a:t>
            </a:r>
          </a:p>
          <a:p>
            <a:r>
              <a:rPr lang="el-GR" u="sng" dirty="0"/>
              <a:t>Ο πλατειασμός</a:t>
            </a:r>
            <a:r>
              <a:rPr lang="el-GR" dirty="0"/>
              <a:t>: Αν και συνήθως αποτελεί μειονέκτημα τόσο του γραπτού όσο και του προφορικού λόγου, ενδείκνυται στις περιπτώσεις κατά τις οποίες απαιτείται να δοθεί περισσότερη έκταση σε ορισμένες έννοιες. Ωστόσο, θα πρέπει να διακρίνεται από την αίσθηση των ορίων, δηλαδή τη δυνατότητα να δίνεται ένα τέλος στον πλατειασμό. </a:t>
            </a:r>
          </a:p>
        </p:txBody>
      </p:sp>
    </p:spTree>
    <p:extLst>
      <p:ext uri="{BB962C8B-B14F-4D97-AF65-F5344CB8AC3E}">
        <p14:creationId xmlns:p14="http://schemas.microsoft.com/office/powerpoint/2010/main" val="72183063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4A8E5A1-97B8-BDFC-D6AE-4BB8C7149ECF}"/>
              </a:ext>
            </a:extLst>
          </p:cNvPr>
          <p:cNvSpPr>
            <a:spLocks noGrp="1"/>
          </p:cNvSpPr>
          <p:nvPr>
            <p:ph type="title"/>
          </p:nvPr>
        </p:nvSpPr>
        <p:spPr>
          <a:xfrm>
            <a:off x="770106" y="18256"/>
            <a:ext cx="10515600" cy="1090698"/>
          </a:xfrm>
        </p:spPr>
        <p:txBody>
          <a:bodyPr>
            <a:normAutofit fontScale="90000"/>
          </a:bodyPr>
          <a:lstStyle/>
          <a:p>
            <a:pPr algn="ctr"/>
            <a:r>
              <a:rPr lang="el-GR" dirty="0"/>
              <a:t>Η ύλη του κηρύγματος και η τεχνική του</a:t>
            </a:r>
            <a:br>
              <a:rPr lang="el-GR" dirty="0"/>
            </a:br>
            <a:r>
              <a:rPr lang="el-GR" dirty="0"/>
              <a:t>Τα ρητορικά σχήματα</a:t>
            </a:r>
          </a:p>
        </p:txBody>
      </p:sp>
      <p:sp>
        <p:nvSpPr>
          <p:cNvPr id="3" name="Θέση περιεχομένου 2">
            <a:extLst>
              <a:ext uri="{FF2B5EF4-FFF2-40B4-BE49-F238E27FC236}">
                <a16:creationId xmlns:a16="http://schemas.microsoft.com/office/drawing/2014/main" id="{76E3C95C-4B2D-601C-CE23-65CA3C9441EB}"/>
              </a:ext>
            </a:extLst>
          </p:cNvPr>
          <p:cNvSpPr>
            <a:spLocks noGrp="1"/>
          </p:cNvSpPr>
          <p:nvPr>
            <p:ph idx="1"/>
          </p:nvPr>
        </p:nvSpPr>
        <p:spPr>
          <a:xfrm>
            <a:off x="0" y="1108954"/>
            <a:ext cx="12192000" cy="5749046"/>
          </a:xfrm>
        </p:spPr>
        <p:txBody>
          <a:bodyPr>
            <a:normAutofit fontScale="92500" lnSpcReduction="10000"/>
          </a:bodyPr>
          <a:lstStyle/>
          <a:p>
            <a:r>
              <a:rPr lang="el-GR" u="sng" dirty="0"/>
              <a:t>Η αποσιώπηση</a:t>
            </a:r>
            <a:r>
              <a:rPr lang="el-GR" dirty="0"/>
              <a:t>: το ρητορικό αυτό σχήμα μπορεί να χρησιμοποιηθεί όταν κρίνει ο εκκλησιαστικός ρήτορας ότι </a:t>
            </a:r>
            <a:r>
              <a:rPr lang="el-GR" dirty="0">
                <a:effectLst>
                  <a:outerShdw blurRad="38100" dist="38100" dir="2700000" algn="tl">
                    <a:srgbClr val="000000">
                      <a:alpha val="43137"/>
                    </a:srgbClr>
                  </a:outerShdw>
                </a:effectLst>
              </a:rPr>
              <a:t>κάποια έννοια </a:t>
            </a:r>
            <a:r>
              <a:rPr lang="el-GR" dirty="0"/>
              <a:t>είναι γνωστή στους ακροατές, γι’ αυτό και δεν συνεχίζει την παρουσίασή της. Η εφαρμογή της αποσιωπήσεως δεν μπορεί και δεν πρέπει να είναι συχνή. Ο εκκλησιαστικός ρήτορας θα κρίνει αν πρέπει να εξαγγείλει αλλά ακολούθως να αποσιωπήσει τις λεπτομέρειες σχετικά με </a:t>
            </a:r>
            <a:r>
              <a:rPr lang="el-GR" dirty="0">
                <a:effectLst>
                  <a:outerShdw blurRad="38100" dist="38100" dir="2700000" algn="tl">
                    <a:srgbClr val="000000">
                      <a:alpha val="43137"/>
                    </a:srgbClr>
                  </a:outerShdw>
                </a:effectLst>
              </a:rPr>
              <a:t>κάποιο πρόσωπο ή γεγονός</a:t>
            </a:r>
            <a:r>
              <a:rPr lang="el-GR" dirty="0"/>
              <a:t>, όταν συντρέχουν κάποιοι ειδικοί λόγοι. </a:t>
            </a:r>
          </a:p>
          <a:p>
            <a:r>
              <a:rPr lang="el-GR" u="sng" dirty="0"/>
              <a:t>Η επανόρθωση</a:t>
            </a:r>
            <a:r>
              <a:rPr lang="el-GR" dirty="0"/>
              <a:t>: Στην περίπτωση που ο ιεροκήρυκας αντιληφθεί ότι κάποια έννοια, στην οποία έχει ήδη αναφερθεί, πιθανόν να </a:t>
            </a:r>
            <a:r>
              <a:rPr lang="el-GR" dirty="0" err="1"/>
              <a:t>παρανοήθηκε</a:t>
            </a:r>
            <a:r>
              <a:rPr lang="el-GR" dirty="0"/>
              <a:t> από τους ακροατές, οφείλει να χρησιμοποιήσει το ρητορικό σχήμα της επανόρθωσης. Η επανόρθωση συμβάλλει στη δημιουργία θετικής εντύπωσης των ακροατών </a:t>
            </a:r>
            <a:r>
              <a:rPr lang="el-GR"/>
              <a:t>προς τον </a:t>
            </a:r>
            <a:r>
              <a:rPr lang="el-GR" dirty="0"/>
              <a:t>εκκλησιαστικό ρήτορα, εφόσον το σχήμα αυτό </a:t>
            </a:r>
            <a:r>
              <a:rPr lang="el-GR" b="1" dirty="0"/>
              <a:t>αναδεικνύει την αρετή της αναγνωρίσεως του λάθους ή της ατέλειας του ρητορικού λόγου</a:t>
            </a:r>
            <a:r>
              <a:rPr lang="el-GR" dirty="0"/>
              <a:t> και επομένως απαλλάσσει τον εκκλησιαστικό ρήτορα από το πιθανό στίγμα της αυθεντίας ή του αλάθητου. </a:t>
            </a:r>
          </a:p>
          <a:p>
            <a:r>
              <a:rPr lang="el-GR" u="sng" dirty="0"/>
              <a:t>Η παρένθεση</a:t>
            </a:r>
            <a:r>
              <a:rPr lang="el-GR" dirty="0"/>
              <a:t>: Σε ορισμένες περιπτώσεις επιβάλλεται να υπάρξει μικρή επεξηγηματική παρένθεση στον λόγο. Το ρητορικό αυτό σχήμα καθίσταται απαραίτητο για την πληρότητα του λόγου, πρέπει όμως να μην χρησιμοποιείται συχνά, διότι προκαλεί μικρή διάσπαση στην προσοχή των ακροατών.   </a:t>
            </a:r>
          </a:p>
        </p:txBody>
      </p:sp>
    </p:spTree>
    <p:extLst>
      <p:ext uri="{BB962C8B-B14F-4D97-AF65-F5344CB8AC3E}">
        <p14:creationId xmlns:p14="http://schemas.microsoft.com/office/powerpoint/2010/main" val="348027775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B2B6778-3748-447B-FCD2-0EA035670BED}"/>
              </a:ext>
            </a:extLst>
          </p:cNvPr>
          <p:cNvSpPr>
            <a:spLocks noGrp="1"/>
          </p:cNvSpPr>
          <p:nvPr>
            <p:ph type="title"/>
          </p:nvPr>
        </p:nvSpPr>
        <p:spPr>
          <a:xfrm>
            <a:off x="0" y="18256"/>
            <a:ext cx="12192000" cy="697760"/>
          </a:xfrm>
        </p:spPr>
        <p:txBody>
          <a:bodyPr/>
          <a:lstStyle/>
          <a:p>
            <a:pPr algn="ctr"/>
            <a:r>
              <a:rPr lang="el-GR" dirty="0"/>
              <a:t>Η συνολική εμφάνιση του εκκλησιαστικού ρήτορα</a:t>
            </a:r>
          </a:p>
        </p:txBody>
      </p:sp>
      <p:sp>
        <p:nvSpPr>
          <p:cNvPr id="3" name="Θέση περιεχομένου 2">
            <a:extLst>
              <a:ext uri="{FF2B5EF4-FFF2-40B4-BE49-F238E27FC236}">
                <a16:creationId xmlns:a16="http://schemas.microsoft.com/office/drawing/2014/main" id="{74A956CD-4EAC-4C56-D8F9-646E0CA8FB3B}"/>
              </a:ext>
            </a:extLst>
          </p:cNvPr>
          <p:cNvSpPr>
            <a:spLocks noGrp="1"/>
          </p:cNvSpPr>
          <p:nvPr>
            <p:ph idx="1"/>
          </p:nvPr>
        </p:nvSpPr>
        <p:spPr>
          <a:xfrm>
            <a:off x="0" y="797668"/>
            <a:ext cx="12192000" cy="6042077"/>
          </a:xfrm>
        </p:spPr>
        <p:txBody>
          <a:bodyPr>
            <a:normAutofit fontScale="92500" lnSpcReduction="10000"/>
          </a:bodyPr>
          <a:lstStyle/>
          <a:p>
            <a:r>
              <a:rPr lang="el-GR" dirty="0"/>
              <a:t>Με τον όρο «συνολική εμφάνιση» δηλώνονται τα ακόλουθα θέματα: </a:t>
            </a:r>
          </a:p>
          <a:p>
            <a:pPr lvl="1">
              <a:buFont typeface="Wingdings" panose="05000000000000000000" pitchFamily="2" charset="2"/>
              <a:buChar char="v"/>
            </a:pPr>
            <a:r>
              <a:rPr lang="el-GR" sz="2800" dirty="0"/>
              <a:t>η στάση του στο βήμα, </a:t>
            </a:r>
          </a:p>
          <a:p>
            <a:pPr lvl="1">
              <a:buFont typeface="Wingdings" panose="05000000000000000000" pitchFamily="2" charset="2"/>
              <a:buChar char="v"/>
            </a:pPr>
            <a:r>
              <a:rPr lang="el-GR" sz="2800" dirty="0"/>
              <a:t>ο τόνος της φωνής και ο τρόπος προφοράς των λέξεων,</a:t>
            </a:r>
          </a:p>
          <a:p>
            <a:pPr lvl="1">
              <a:buFont typeface="Wingdings" panose="05000000000000000000" pitchFamily="2" charset="2"/>
              <a:buChar char="v"/>
            </a:pPr>
            <a:r>
              <a:rPr lang="el-GR" sz="2800" dirty="0"/>
              <a:t>οι χειρονομίες του.</a:t>
            </a:r>
          </a:p>
          <a:p>
            <a:r>
              <a:rPr lang="el-GR" dirty="0"/>
              <a:t>Στην περίπτωση που ο ιεροκήρυκας κηρύττει εντός του ναού η θέση του είτε βρίσκεται στον </a:t>
            </a:r>
            <a:r>
              <a:rPr lang="el-GR" b="1" dirty="0"/>
              <a:t>άμβωνα</a:t>
            </a:r>
            <a:r>
              <a:rPr lang="el-GR" dirty="0"/>
              <a:t>, είτε σε κάποιο </a:t>
            </a:r>
            <a:r>
              <a:rPr lang="el-GR" b="1" dirty="0"/>
              <a:t>άλλο σημείο- συνήθως μπροστά στο ιερό βήμα</a:t>
            </a:r>
            <a:r>
              <a:rPr lang="el-GR" dirty="0"/>
              <a:t>. Εάν είναι λαϊκός πρέπει να φροντίσει για την ιεροπρεπή του περιβολή, δηλαδή πρέπει να περιβληθεί το ράσο. </a:t>
            </a:r>
            <a:r>
              <a:rPr lang="el-GR" b="1" dirty="0"/>
              <a:t>Η ένδυση του ράσου</a:t>
            </a:r>
            <a:r>
              <a:rPr lang="el-GR" dirty="0"/>
              <a:t>: </a:t>
            </a:r>
          </a:p>
          <a:p>
            <a:pPr lvl="1">
              <a:buFont typeface="Wingdings" panose="05000000000000000000" pitchFamily="2" charset="2"/>
              <a:buChar char="v"/>
            </a:pPr>
            <a:r>
              <a:rPr lang="el-GR" dirty="0"/>
              <a:t>έχει βαθύτατο συμβολισμό, καθώς εκφράζει την αλήθεια ότι το έργο του ιεροκήρυκα δεν είναι προσωπικό αλλά αποτελεί εκκλησιαστικό λειτούργημα,</a:t>
            </a:r>
          </a:p>
          <a:p>
            <a:pPr lvl="1">
              <a:buFont typeface="Wingdings" panose="05000000000000000000" pitchFamily="2" charset="2"/>
              <a:buChar char="v"/>
            </a:pPr>
            <a:r>
              <a:rPr lang="el-GR" dirty="0"/>
              <a:t>συμβάλλει ώστε η στάση του ομιλητή να είναι σεμνή, ταπεινή και ανεπιτήδευτη και </a:t>
            </a:r>
          </a:p>
          <a:p>
            <a:pPr lvl="1">
              <a:buFont typeface="Wingdings" panose="05000000000000000000" pitchFamily="2" charset="2"/>
              <a:buChar char="v"/>
            </a:pPr>
            <a:r>
              <a:rPr lang="el-GR" dirty="0"/>
              <a:t>συντελεί στη φυσικότητα του ιεροκήρυκα. </a:t>
            </a:r>
          </a:p>
          <a:p>
            <a:r>
              <a:rPr lang="el-GR" dirty="0"/>
              <a:t>Η </a:t>
            </a:r>
            <a:r>
              <a:rPr lang="el-GR" b="1" dirty="0"/>
              <a:t>φυσικότητα</a:t>
            </a:r>
            <a:r>
              <a:rPr lang="el-GR" dirty="0"/>
              <a:t> είναι συνυφασμένη με την </a:t>
            </a:r>
            <a:r>
              <a:rPr lang="el-GR" b="1" dirty="0"/>
              <a:t>άνεση</a:t>
            </a:r>
            <a:r>
              <a:rPr lang="el-GR" dirty="0"/>
              <a:t>, η οποία επιβεβαιώνεται από την </a:t>
            </a:r>
            <a:r>
              <a:rPr lang="el-GR" u="sng" dirty="0"/>
              <a:t>ικανότητα του ομιλητή να παρακολουθεί ολόκληρο το ακροατήριό του</a:t>
            </a:r>
            <a:r>
              <a:rPr lang="el-GR" dirty="0"/>
              <a:t>, στρέφοντας κατάλληλα το κεφάλι ή το σώμα του. Μ’ αυτόν τον τρόπο φανερώνει το ενδιαφέρον του για ολόκληρο το ακροατήριο, εφόσον δεν απευθύνεται μόνο σε μία μερίδα, τους οποίους ατενίζει με το βλέμμα του αλλά προς όλους.</a:t>
            </a:r>
          </a:p>
        </p:txBody>
      </p:sp>
    </p:spTree>
    <p:extLst>
      <p:ext uri="{BB962C8B-B14F-4D97-AF65-F5344CB8AC3E}">
        <p14:creationId xmlns:p14="http://schemas.microsoft.com/office/powerpoint/2010/main" val="17174845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6A37E6C-C998-6339-C060-3A2F64F51DC9}"/>
              </a:ext>
            </a:extLst>
          </p:cNvPr>
          <p:cNvSpPr>
            <a:spLocks noGrp="1"/>
          </p:cNvSpPr>
          <p:nvPr>
            <p:ph type="title"/>
          </p:nvPr>
        </p:nvSpPr>
        <p:spPr>
          <a:xfrm>
            <a:off x="0" y="18255"/>
            <a:ext cx="12192000" cy="690661"/>
          </a:xfrm>
        </p:spPr>
        <p:txBody>
          <a:bodyPr>
            <a:normAutofit fontScale="90000"/>
          </a:bodyPr>
          <a:lstStyle/>
          <a:p>
            <a:pPr algn="ctr"/>
            <a:r>
              <a:rPr lang="el-GR" dirty="0"/>
              <a:t>Η συνολική εμφάνιση του εκκλησιαστικού ρήτορα</a:t>
            </a:r>
          </a:p>
        </p:txBody>
      </p:sp>
      <p:sp>
        <p:nvSpPr>
          <p:cNvPr id="3" name="Θέση περιεχομένου 2">
            <a:extLst>
              <a:ext uri="{FF2B5EF4-FFF2-40B4-BE49-F238E27FC236}">
                <a16:creationId xmlns:a16="http://schemas.microsoft.com/office/drawing/2014/main" id="{B7BF996C-CDFF-E584-82E2-ECAF3768291F}"/>
              </a:ext>
            </a:extLst>
          </p:cNvPr>
          <p:cNvSpPr>
            <a:spLocks noGrp="1"/>
          </p:cNvSpPr>
          <p:nvPr>
            <p:ph idx="1"/>
          </p:nvPr>
        </p:nvSpPr>
        <p:spPr>
          <a:xfrm>
            <a:off x="0" y="708917"/>
            <a:ext cx="12192000" cy="6130828"/>
          </a:xfrm>
        </p:spPr>
        <p:txBody>
          <a:bodyPr>
            <a:normAutofit fontScale="85000" lnSpcReduction="10000"/>
          </a:bodyPr>
          <a:lstStyle/>
          <a:p>
            <a:r>
              <a:rPr lang="el-GR" sz="2800" dirty="0"/>
              <a:t>Ο </a:t>
            </a:r>
            <a:r>
              <a:rPr lang="el-GR" sz="2800" b="1" dirty="0"/>
              <a:t>τόνος της φωνής δεν πρέπει να είναι υψηλός</a:t>
            </a:r>
            <a:r>
              <a:rPr lang="el-GR" sz="2800" dirty="0"/>
              <a:t>, γιατί αυτό κουράζει τον ομιλητή και ενοχλεί τους ακροατές. Ο υψηλός τόνος δημιουργεί την εντύπωση ότι ο ιεροκήρυκας δεν επιδιώκει την επαφή με τους ακροατές του, αλλά ως βαθύτερο στόχο των λεγομένων του έχει την </a:t>
            </a:r>
            <a:r>
              <a:rPr lang="el-GR" sz="2800" u="sng" dirty="0"/>
              <a:t>επιτίμηση</a:t>
            </a:r>
            <a:r>
              <a:rPr lang="el-GR" sz="2800" dirty="0"/>
              <a:t>, την </a:t>
            </a:r>
            <a:r>
              <a:rPr lang="el-GR" sz="2800" u="sng" dirty="0"/>
              <a:t>επίπληξη</a:t>
            </a:r>
            <a:r>
              <a:rPr lang="el-GR" sz="2800" dirty="0"/>
              <a:t> ή την </a:t>
            </a:r>
            <a:r>
              <a:rPr lang="el-GR" sz="2800" u="sng" dirty="0"/>
              <a:t>ποινικοποίησή τους</a:t>
            </a:r>
            <a:r>
              <a:rPr lang="el-GR" sz="2800" dirty="0"/>
              <a:t>. Έτσι χάνεται ο στόχος του εκκλησιαστικού λόγου για την παρηγοριά και την πνευματική διέγερση του ακροατηρίου. </a:t>
            </a:r>
          </a:p>
          <a:p>
            <a:r>
              <a:rPr lang="el-GR" sz="2800" dirty="0"/>
              <a:t>Ο </a:t>
            </a:r>
            <a:r>
              <a:rPr lang="el-GR" sz="2800" b="1" dirty="0"/>
              <a:t>τόνος της φωνής δεν πρέπει να είναι χαμηλός</a:t>
            </a:r>
            <a:r>
              <a:rPr lang="el-GR" sz="2800" dirty="0"/>
              <a:t>, γιατί δημιουργεί προβλήματα στην παρακολούθηση των ακροατών και τους αναγκάζει να εντείνουν τις νοητικές και ακουστικές τους δυνάμεις, με αποτέλεσμα τον αποπροσανατολισμό τους από την ουσία των λεγομένων. </a:t>
            </a:r>
          </a:p>
          <a:p>
            <a:r>
              <a:rPr lang="el-GR" dirty="0"/>
              <a:t>Αντιθέτως, </a:t>
            </a:r>
            <a:r>
              <a:rPr lang="el-GR" b="1" dirty="0">
                <a:solidFill>
                  <a:srgbClr val="FF0000"/>
                </a:solidFill>
              </a:rPr>
              <a:t>ένας μέσος τόνος είναι ο ενδεικνυόμενος</a:t>
            </a:r>
            <a:r>
              <a:rPr lang="el-GR" dirty="0"/>
              <a:t>, εφόσον ο τόνος αυτός επιτρέπει την αυξομείωση της φωνής, ανάλογα με το περιεχόμενο των αληθειών του εκφερόμενου λόγου. Συνιστά ιδιαίτερη ικανότητα το να μπορεί να αντιλαμβάνεται την ακουστικότητα του λόγου του, δηλαδή το να μπορεί να ρυθμίζει τον τόνο της φωνής του ανάλογα με την αίσθηση που ο ίδιος διαπιστώνει ότι δημιουργείται στο ακροατήριο. </a:t>
            </a:r>
          </a:p>
          <a:p>
            <a:r>
              <a:rPr lang="el-GR" sz="2800" dirty="0"/>
              <a:t>Για να μην καταστεί ο λόγος μονότονος, </a:t>
            </a:r>
            <a:r>
              <a:rPr lang="el-GR" sz="2800" b="1" dirty="0"/>
              <a:t>ο τόνος οφείλει να αυξομειώνεται </a:t>
            </a:r>
            <a:r>
              <a:rPr lang="el-GR" sz="2800" dirty="0"/>
              <a:t>ανάλογα με τα λεγόμενα. Ο χρωματισμός της φωνής πρέπει να είναι ανάλογος με τα συναισθήματα και τις αλήθειες που εκφράζονται. Ο χρωματισμός πρέπει να παραμένει στα πλαίσια της σεμνότητας και να μην εκτρέπεται σε θεατρινισμό. Επίσης, είναι απαραίτητο να υπάρχουν και κάποιες </a:t>
            </a:r>
            <a:r>
              <a:rPr lang="el-GR" sz="2800" b="1" dirty="0"/>
              <a:t>ελάχιστες χρονικές στιγμές σιωπής</a:t>
            </a:r>
            <a:r>
              <a:rPr lang="el-GR" sz="2800" dirty="0"/>
              <a:t>, η οποία έχει τη δύναμη να </a:t>
            </a:r>
            <a:r>
              <a:rPr lang="el-GR" sz="2800" dirty="0" err="1"/>
              <a:t>νοηματοδοτεί</a:t>
            </a:r>
            <a:r>
              <a:rPr lang="el-GR" sz="2800" dirty="0"/>
              <a:t> τα εκφερόμενα. </a:t>
            </a:r>
          </a:p>
          <a:p>
            <a:endParaRPr lang="el-GR" dirty="0"/>
          </a:p>
        </p:txBody>
      </p:sp>
    </p:spTree>
    <p:extLst>
      <p:ext uri="{BB962C8B-B14F-4D97-AF65-F5344CB8AC3E}">
        <p14:creationId xmlns:p14="http://schemas.microsoft.com/office/powerpoint/2010/main" val="176005797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6F2FCC8-D758-C1D6-2591-8F27505C7CD0}"/>
              </a:ext>
            </a:extLst>
          </p:cNvPr>
          <p:cNvSpPr>
            <a:spLocks noGrp="1"/>
          </p:cNvSpPr>
          <p:nvPr>
            <p:ph type="title"/>
          </p:nvPr>
        </p:nvSpPr>
        <p:spPr>
          <a:xfrm>
            <a:off x="0" y="18255"/>
            <a:ext cx="12192000" cy="813952"/>
          </a:xfrm>
        </p:spPr>
        <p:txBody>
          <a:bodyPr>
            <a:normAutofit/>
          </a:bodyPr>
          <a:lstStyle/>
          <a:p>
            <a:pPr algn="ctr"/>
            <a:r>
              <a:rPr lang="el-GR" dirty="0"/>
              <a:t>Η συνολική εμφάνιση του εκκλησιαστικού ρήτορα</a:t>
            </a:r>
          </a:p>
        </p:txBody>
      </p:sp>
      <p:sp>
        <p:nvSpPr>
          <p:cNvPr id="3" name="Θέση περιεχομένου 2">
            <a:extLst>
              <a:ext uri="{FF2B5EF4-FFF2-40B4-BE49-F238E27FC236}">
                <a16:creationId xmlns:a16="http://schemas.microsoft.com/office/drawing/2014/main" id="{BA8383B1-5408-55B2-2B76-4D6C60ED434A}"/>
              </a:ext>
            </a:extLst>
          </p:cNvPr>
          <p:cNvSpPr>
            <a:spLocks noGrp="1"/>
          </p:cNvSpPr>
          <p:nvPr>
            <p:ph idx="1"/>
          </p:nvPr>
        </p:nvSpPr>
        <p:spPr>
          <a:xfrm>
            <a:off x="0" y="832207"/>
            <a:ext cx="12192000" cy="6007538"/>
          </a:xfrm>
        </p:spPr>
        <p:txBody>
          <a:bodyPr>
            <a:normAutofit fontScale="92500" lnSpcReduction="20000"/>
          </a:bodyPr>
          <a:lstStyle/>
          <a:p>
            <a:r>
              <a:rPr lang="el-GR" dirty="0"/>
              <a:t>Η ρητορική εμπειρία υπαγορεύει τη διάκριση κάποιων κατηγοριών, ανάλογα με τον τόνο της φωνής: το συνηθισμένο τόνο της ανάγνωσης, το διηγηματικό, τον φιλικό, τον πανηγυρικό, τον παθητικό ή λυρικό. Οι συγκεκριμένες διακρίσεις των τόνων πηγάζουν και από τις αντίστοιχες διακρίσεις του εκφερόμενου λόγου. Όταν το περιεχόμενο του λόγου συνοδεύεται από τον αντίστοιχο τόνο της φωνής, ενισχύεται και αποδίδεται με τον καλύτερο τρόπο. </a:t>
            </a:r>
          </a:p>
          <a:p>
            <a:r>
              <a:rPr lang="el-GR" dirty="0"/>
              <a:t>Ο τρόπος της προφοράς των λέξεων αποτελεί ακόμα έναν παράγοντα που σχετίζεται με τη συνάντηση του ρήτορα με το ακροατήριό του. Ο ιεροκήρυκας πρέπει να έχει </a:t>
            </a:r>
            <a:r>
              <a:rPr lang="el-GR" b="1" dirty="0">
                <a:solidFill>
                  <a:srgbClr val="FF0000"/>
                </a:solidFill>
              </a:rPr>
              <a:t>καθαρή προφορά</a:t>
            </a:r>
            <a:r>
              <a:rPr lang="el-GR" dirty="0"/>
              <a:t>, εάν θέλει να αναπτύξει μία βαθύτερη σχέση με το ακροατήριο, καθώς μ’ αυτόν τον τρόπο το ακροατήριο θέλγεται και αισθάνεται κάποιο βαθύτερο δέσιμο μαζί του. Η προφορά είναι το στοιχείο εκείνο της φωνής, που βοηθάει τον ακροατή να συμπορευτεί νοερά με τη σκέψη του ρήτορα.  </a:t>
            </a:r>
          </a:p>
          <a:p>
            <a:r>
              <a:rPr lang="el-GR" dirty="0"/>
              <a:t>Υπάρχουν και κάποιες </a:t>
            </a:r>
            <a:r>
              <a:rPr lang="el-GR" dirty="0">
                <a:effectLst>
                  <a:outerShdw blurRad="38100" dist="38100" dir="2700000" algn="tl">
                    <a:srgbClr val="000000">
                      <a:alpha val="43137"/>
                    </a:srgbClr>
                  </a:outerShdw>
                </a:effectLst>
              </a:rPr>
              <a:t>τεχνικές λεπτομέρειες</a:t>
            </a:r>
            <a:r>
              <a:rPr lang="el-GR" dirty="0"/>
              <a:t>, οι οποίες συμβάλλουν στην καλύτερη προφορά του εκκλησιαστικού λόγου: </a:t>
            </a:r>
          </a:p>
          <a:p>
            <a:pPr lvl="1">
              <a:buFont typeface="Wingdings" panose="05000000000000000000" pitchFamily="2" charset="2"/>
              <a:buChar char="v"/>
            </a:pPr>
            <a:r>
              <a:rPr lang="el-GR" u="sng" dirty="0"/>
              <a:t>η αναπνοή </a:t>
            </a:r>
            <a:r>
              <a:rPr lang="el-GR" dirty="0"/>
              <a:t>πρέπει να είναι καλή και άνετη, ώστε να υποβοηθείται η καλή προφορά των λέξεων, </a:t>
            </a:r>
          </a:p>
          <a:p>
            <a:pPr lvl="1">
              <a:buFont typeface="Wingdings" panose="05000000000000000000" pitchFamily="2" charset="2"/>
              <a:buChar char="v"/>
            </a:pPr>
            <a:r>
              <a:rPr lang="el-GR" dirty="0"/>
              <a:t>ιδιαίτερη προσοχή απαιτείται στην </a:t>
            </a:r>
            <a:r>
              <a:rPr lang="el-GR" u="sng" dirty="0"/>
              <a:t>καλή προφορά των φωνηέντων </a:t>
            </a:r>
            <a:r>
              <a:rPr lang="el-GR" dirty="0"/>
              <a:t>για να ακούγονται οι </a:t>
            </a:r>
            <a:r>
              <a:rPr lang="el-GR" dirty="0" err="1"/>
              <a:t>προφερόμενες</a:t>
            </a:r>
            <a:r>
              <a:rPr lang="el-GR" dirty="0"/>
              <a:t> λέξεις με ευκρίνεια, </a:t>
            </a:r>
          </a:p>
          <a:p>
            <a:pPr lvl="1">
              <a:buFont typeface="Wingdings" panose="05000000000000000000" pitchFamily="2" charset="2"/>
              <a:buChar char="v"/>
            </a:pPr>
            <a:r>
              <a:rPr lang="el-GR" u="sng" dirty="0"/>
              <a:t>ο ορθός τονισμός των λέξεων </a:t>
            </a:r>
            <a:r>
              <a:rPr lang="el-GR" dirty="0"/>
              <a:t>εξασφαλίζει την καθαρότητα του λόγου, </a:t>
            </a:r>
          </a:p>
          <a:p>
            <a:pPr lvl="1">
              <a:buFont typeface="Wingdings" panose="05000000000000000000" pitchFamily="2" charset="2"/>
              <a:buChar char="v"/>
            </a:pPr>
            <a:r>
              <a:rPr lang="el-GR" u="sng" dirty="0"/>
              <a:t>η ανάγκη ορθής προφοράς των σημείων στίξεως</a:t>
            </a:r>
            <a:r>
              <a:rPr lang="el-GR" dirty="0"/>
              <a:t>, με τα οποία τα νοήματα του εκφερόμενου λόγου προβάλλονται με τον καλύτερο τρόπο στους ακροατές. </a:t>
            </a:r>
          </a:p>
        </p:txBody>
      </p:sp>
    </p:spTree>
    <p:extLst>
      <p:ext uri="{BB962C8B-B14F-4D97-AF65-F5344CB8AC3E}">
        <p14:creationId xmlns:p14="http://schemas.microsoft.com/office/powerpoint/2010/main" val="281979093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4063E73-8A90-A848-9653-A0084668526A}"/>
              </a:ext>
            </a:extLst>
          </p:cNvPr>
          <p:cNvSpPr>
            <a:spLocks noGrp="1"/>
          </p:cNvSpPr>
          <p:nvPr>
            <p:ph type="title"/>
          </p:nvPr>
        </p:nvSpPr>
        <p:spPr>
          <a:xfrm>
            <a:off x="0" y="18256"/>
            <a:ext cx="12192000" cy="805610"/>
          </a:xfrm>
        </p:spPr>
        <p:txBody>
          <a:bodyPr>
            <a:normAutofit/>
          </a:bodyPr>
          <a:lstStyle/>
          <a:p>
            <a:pPr algn="ctr"/>
            <a:r>
              <a:rPr lang="el-GR" dirty="0"/>
              <a:t>Γενικά</a:t>
            </a:r>
          </a:p>
        </p:txBody>
      </p:sp>
      <p:sp>
        <p:nvSpPr>
          <p:cNvPr id="3" name="Θέση περιεχομένου 2">
            <a:extLst>
              <a:ext uri="{FF2B5EF4-FFF2-40B4-BE49-F238E27FC236}">
                <a16:creationId xmlns:a16="http://schemas.microsoft.com/office/drawing/2014/main" id="{96BFE247-4502-8CFD-18E8-D7FD93B1727F}"/>
              </a:ext>
            </a:extLst>
          </p:cNvPr>
          <p:cNvSpPr>
            <a:spLocks noGrp="1"/>
          </p:cNvSpPr>
          <p:nvPr>
            <p:ph idx="1"/>
          </p:nvPr>
        </p:nvSpPr>
        <p:spPr>
          <a:xfrm>
            <a:off x="0" y="733331"/>
            <a:ext cx="12192000" cy="6106414"/>
          </a:xfrm>
        </p:spPr>
        <p:txBody>
          <a:bodyPr>
            <a:normAutofit/>
          </a:bodyPr>
          <a:lstStyle/>
          <a:p>
            <a:r>
              <a:rPr lang="el-GR" dirty="0"/>
              <a:t>Το ακροατήριο του προφορικού εκκλησιαστικού λόγου αποτελεί βασικό τμήμα της ρητορικής διδασκαλίας. Σύμφωνα με τον ιερό Χρυσόστομο ο εκκλησιαστικός ρήτορας δεν αποκομίζει τίποτα σπουδαίο όταν ο λόγος του δεν απευθύνεται προς πρόθυμους ακροατές, αλλά διαχέεται απλά η φωνή του στον αέρα (</a:t>
            </a:r>
            <a:r>
              <a:rPr lang="el-GR" i="1" dirty="0" err="1"/>
              <a:t>Εἰς</a:t>
            </a:r>
            <a:r>
              <a:rPr lang="el-GR" i="1" dirty="0"/>
              <a:t> γένεσιν λόγος Γ</a:t>
            </a:r>
            <a:r>
              <a:rPr lang="el-GR" dirty="0"/>
              <a:t>΄,1, </a:t>
            </a:r>
            <a:r>
              <a:rPr lang="en-GB" dirty="0"/>
              <a:t>PG 54, 590A).</a:t>
            </a:r>
            <a:endParaRPr lang="el-GR" dirty="0"/>
          </a:p>
          <a:p>
            <a:r>
              <a:rPr lang="el-GR" dirty="0"/>
              <a:t>Το κήρυγμα για να κινητοποιήσει κάθε έναν από τους ακροατές προσωπικά, οφείλει να κινητοποιήσει όλες τις ψυχικές του δυνάμεις, δηλαδή: </a:t>
            </a:r>
          </a:p>
          <a:p>
            <a:pPr>
              <a:buFont typeface="Wingdings" panose="05000000000000000000" pitchFamily="2" charset="2"/>
              <a:buChar char="v"/>
            </a:pPr>
            <a:r>
              <a:rPr lang="el-GR" dirty="0"/>
              <a:t>τη διάνοια, </a:t>
            </a:r>
          </a:p>
          <a:p>
            <a:pPr>
              <a:buFont typeface="Wingdings" panose="05000000000000000000" pitchFamily="2" charset="2"/>
              <a:buChar char="v"/>
            </a:pPr>
            <a:r>
              <a:rPr lang="el-GR" dirty="0"/>
              <a:t>το συναίσθημα και </a:t>
            </a:r>
          </a:p>
          <a:p>
            <a:pPr>
              <a:buFont typeface="Wingdings" panose="05000000000000000000" pitchFamily="2" charset="2"/>
              <a:buChar char="v"/>
            </a:pPr>
            <a:r>
              <a:rPr lang="el-GR" dirty="0"/>
              <a:t>τη βούληση.</a:t>
            </a:r>
          </a:p>
          <a:p>
            <a:r>
              <a:rPr lang="el-GR" dirty="0"/>
              <a:t>Συνεπώς, μεταξύ του εκκλησιαστικού ρήτορα και του ακροατηρίου του αναπτύσσεται </a:t>
            </a:r>
            <a:r>
              <a:rPr lang="el-GR" b="1" dirty="0">
                <a:solidFill>
                  <a:srgbClr val="FF0000"/>
                </a:solidFill>
              </a:rPr>
              <a:t>μία βαθύτατη σχέση</a:t>
            </a:r>
            <a:r>
              <a:rPr lang="el-GR" dirty="0"/>
              <a:t>, η διερεύνηση της οποίας συνιστά σημαντική πτυχή της σύγχρονης εκκλησιαστικής ρητορικής. </a:t>
            </a:r>
          </a:p>
        </p:txBody>
      </p:sp>
    </p:spTree>
    <p:extLst>
      <p:ext uri="{BB962C8B-B14F-4D97-AF65-F5344CB8AC3E}">
        <p14:creationId xmlns:p14="http://schemas.microsoft.com/office/powerpoint/2010/main" val="415620540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25514F4-8871-9023-0A07-E824F21D95DF}"/>
              </a:ext>
            </a:extLst>
          </p:cNvPr>
          <p:cNvSpPr>
            <a:spLocks noGrp="1"/>
          </p:cNvSpPr>
          <p:nvPr>
            <p:ph type="title"/>
          </p:nvPr>
        </p:nvSpPr>
        <p:spPr>
          <a:xfrm>
            <a:off x="0" y="18256"/>
            <a:ext cx="12192000" cy="662782"/>
          </a:xfrm>
        </p:spPr>
        <p:txBody>
          <a:bodyPr>
            <a:normAutofit fontScale="90000"/>
          </a:bodyPr>
          <a:lstStyle/>
          <a:p>
            <a:pPr algn="ctr"/>
            <a:r>
              <a:rPr lang="el-GR" dirty="0"/>
              <a:t>Η συνολική εμφάνιση του εκκλησιαστικού ρήτορα</a:t>
            </a:r>
          </a:p>
        </p:txBody>
      </p:sp>
      <p:sp>
        <p:nvSpPr>
          <p:cNvPr id="3" name="Θέση περιεχομένου 2">
            <a:extLst>
              <a:ext uri="{FF2B5EF4-FFF2-40B4-BE49-F238E27FC236}">
                <a16:creationId xmlns:a16="http://schemas.microsoft.com/office/drawing/2014/main" id="{031ADBAB-7B1C-F8B2-9AAC-085C06718264}"/>
              </a:ext>
            </a:extLst>
          </p:cNvPr>
          <p:cNvSpPr>
            <a:spLocks noGrp="1"/>
          </p:cNvSpPr>
          <p:nvPr>
            <p:ph idx="1"/>
          </p:nvPr>
        </p:nvSpPr>
        <p:spPr>
          <a:xfrm>
            <a:off x="-1" y="681038"/>
            <a:ext cx="12191999" cy="6158706"/>
          </a:xfrm>
        </p:spPr>
        <p:txBody>
          <a:bodyPr>
            <a:normAutofit fontScale="92500" lnSpcReduction="10000"/>
          </a:bodyPr>
          <a:lstStyle/>
          <a:p>
            <a:r>
              <a:rPr lang="el-GR" dirty="0"/>
              <a:t>Η ορθή προφορά του εκφερόμενου εκκλησιαστικού λόγου συμβάλλει στην ανάπτυξη κάποιων ποιοτικών χαρακτηριστικών: </a:t>
            </a:r>
          </a:p>
          <a:p>
            <a:pPr lvl="1">
              <a:buFont typeface="Wingdings" panose="05000000000000000000" pitchFamily="2" charset="2"/>
              <a:buChar char="v"/>
            </a:pPr>
            <a:r>
              <a:rPr lang="el-GR" dirty="0"/>
              <a:t>της ζωηρότητας, </a:t>
            </a:r>
          </a:p>
          <a:p>
            <a:pPr lvl="1">
              <a:buFont typeface="Wingdings" panose="05000000000000000000" pitchFamily="2" charset="2"/>
              <a:buChar char="v"/>
            </a:pPr>
            <a:r>
              <a:rPr lang="el-GR" dirty="0"/>
              <a:t>της φυσικότητας, </a:t>
            </a:r>
          </a:p>
          <a:p>
            <a:pPr lvl="1">
              <a:buFont typeface="Wingdings" panose="05000000000000000000" pitchFamily="2" charset="2"/>
              <a:buChar char="v"/>
            </a:pPr>
            <a:r>
              <a:rPr lang="el-GR" dirty="0"/>
              <a:t>της ποικιλότητας και </a:t>
            </a:r>
          </a:p>
          <a:p>
            <a:pPr lvl="1">
              <a:buFont typeface="Wingdings" panose="05000000000000000000" pitchFamily="2" charset="2"/>
              <a:buChar char="v"/>
            </a:pPr>
            <a:r>
              <a:rPr lang="el-GR" dirty="0"/>
              <a:t>της ευφωνίας. </a:t>
            </a:r>
          </a:p>
          <a:p>
            <a:r>
              <a:rPr lang="el-GR" dirty="0"/>
              <a:t>Με την προφορά του εκκλησιαστικού λόγου σχετίζεται και το εάν ομιλών:</a:t>
            </a:r>
          </a:p>
          <a:p>
            <a:pPr lvl="1">
              <a:buFont typeface="Wingdings" panose="05000000000000000000" pitchFamily="2" charset="2"/>
              <a:buChar char="v"/>
            </a:pPr>
            <a:r>
              <a:rPr lang="el-GR" dirty="0"/>
              <a:t>χρησιμοποιεί χειρόγραφο μνημόνειο των σκέψεών του ή </a:t>
            </a:r>
          </a:p>
          <a:p>
            <a:pPr lvl="1">
              <a:buFont typeface="Wingdings" panose="05000000000000000000" pitchFamily="2" charset="2"/>
              <a:buChar char="v"/>
            </a:pPr>
            <a:r>
              <a:rPr lang="el-GR" dirty="0"/>
              <a:t>ομιλεί έχοντας απομνημονεύσει τον εκφερόμενο λόγο του. </a:t>
            </a:r>
          </a:p>
          <a:p>
            <a:r>
              <a:rPr lang="el-GR" dirty="0"/>
              <a:t>Η </a:t>
            </a:r>
            <a:r>
              <a:rPr lang="el-GR" u="sng" dirty="0"/>
              <a:t>εξάρτηση του ομιλητή από το χειρόγραφο </a:t>
            </a:r>
            <a:r>
              <a:rPr lang="el-GR" dirty="0"/>
              <a:t>εξασφαλίζει την πιστή απόδοση των γραφόμενων, αλλά παράλληλα αποχρωματίζει τον τόνο της φωνής και επισπεύδει την εκφορά του λόγου, με αποτέλεσμα να αποκτά προβλήματα και η προφορά. </a:t>
            </a:r>
          </a:p>
          <a:p>
            <a:r>
              <a:rPr lang="el-GR" dirty="0"/>
              <a:t>Αντίθετα </a:t>
            </a:r>
            <a:r>
              <a:rPr lang="el-GR" u="sng" dirty="0"/>
              <a:t>η εκφορά του εκκλησιαστικού λόγου «από στήθους» </a:t>
            </a:r>
            <a:r>
              <a:rPr lang="el-GR" dirty="0"/>
              <a:t>με απομνημόνευση συμβάλλει στην καλύτερη προφορά και τον χρωματισμό του τόνου της φωνής, δημιουργώντας μία αμεσότητα μεταξύ του εκκλησιαστικού ρήτορα και του ακροατηρίου του. </a:t>
            </a:r>
          </a:p>
        </p:txBody>
      </p:sp>
    </p:spTree>
    <p:extLst>
      <p:ext uri="{BB962C8B-B14F-4D97-AF65-F5344CB8AC3E}">
        <p14:creationId xmlns:p14="http://schemas.microsoft.com/office/powerpoint/2010/main" val="28434770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165C2EB-EEBB-5CEE-75D8-0F6BA738C7FC}"/>
              </a:ext>
            </a:extLst>
          </p:cNvPr>
          <p:cNvSpPr>
            <a:spLocks noGrp="1"/>
          </p:cNvSpPr>
          <p:nvPr>
            <p:ph type="title"/>
          </p:nvPr>
        </p:nvSpPr>
        <p:spPr>
          <a:xfrm>
            <a:off x="0" y="1"/>
            <a:ext cx="12192000" cy="387625"/>
          </a:xfrm>
        </p:spPr>
        <p:txBody>
          <a:bodyPr>
            <a:normAutofit fontScale="90000"/>
          </a:bodyPr>
          <a:lstStyle/>
          <a:p>
            <a:pPr algn="ctr"/>
            <a:r>
              <a:rPr lang="el-GR" dirty="0"/>
              <a:t>Η συνολική εμφάνιση του εκκλησιαστικού ρήτορα</a:t>
            </a:r>
          </a:p>
        </p:txBody>
      </p:sp>
      <p:sp>
        <p:nvSpPr>
          <p:cNvPr id="3" name="Θέση περιεχομένου 2">
            <a:extLst>
              <a:ext uri="{FF2B5EF4-FFF2-40B4-BE49-F238E27FC236}">
                <a16:creationId xmlns:a16="http://schemas.microsoft.com/office/drawing/2014/main" id="{D9B39FA3-F5EF-D17A-8AA1-D4F2F3E6CC6F}"/>
              </a:ext>
            </a:extLst>
          </p:cNvPr>
          <p:cNvSpPr>
            <a:spLocks noGrp="1"/>
          </p:cNvSpPr>
          <p:nvPr>
            <p:ph idx="1"/>
          </p:nvPr>
        </p:nvSpPr>
        <p:spPr>
          <a:xfrm>
            <a:off x="-1" y="387626"/>
            <a:ext cx="12191999" cy="6470373"/>
          </a:xfrm>
        </p:spPr>
        <p:txBody>
          <a:bodyPr>
            <a:normAutofit fontScale="85000" lnSpcReduction="10000"/>
          </a:bodyPr>
          <a:lstStyle/>
          <a:p>
            <a:r>
              <a:rPr lang="el-GR" dirty="0"/>
              <a:t>Μία άλλη παράμετρος που συμβάλλει θετικά ή αρνητικά στη συνάντηση του ιεροκήρυκα με το ακροατήριό του είναι το θέμα των κινήσεων του σώματός του κατά την εκφορά του λόγου του. Στη ρητορική τέχνη </a:t>
            </a:r>
            <a:r>
              <a:rPr lang="el-GR" dirty="0">
                <a:effectLst>
                  <a:outerShdw blurRad="38100" dist="38100" dir="2700000" algn="tl">
                    <a:srgbClr val="000000">
                      <a:alpha val="43137"/>
                    </a:srgbClr>
                  </a:outerShdw>
                </a:effectLst>
              </a:rPr>
              <a:t>«μιμική» είναι η διδασκαλία του σωστού τρόπου των σωματικών κινήσεων, οι οποίες συνοδεύουν την εκφορά του λόγου</a:t>
            </a:r>
            <a:r>
              <a:rPr lang="el-GR" dirty="0"/>
              <a:t>. Οι κινήσεις των χεριών καθιστούν παραστατικότερη την ομιλία και βοηθούν τον εκκλησιαστικό ρήτορα να εξωτερικεύσει καλύτερα τον εκφερόμενο λόγο του. </a:t>
            </a:r>
          </a:p>
          <a:p>
            <a:r>
              <a:rPr lang="el-GR" dirty="0"/>
              <a:t>Η χειρονομία και η έκφραση της φυσιογνωμίας συμπληρώνει το λεκτικό του ρήτορα. Με τις κινήσεις του σώματός του ο ιεροκήρυκας εκφράζει τόσο την κατάσταση της ψυχής του, όσο και την ιδιαιτερότητα των εννοιών που χρησιμοποιεί στον λόγο του. Εκφράζει την ύπαρξη ή απουσία της ιεροπρέπειας, του ζήλου και των επικοινωνιακών δυνατοτήτων του.</a:t>
            </a:r>
          </a:p>
          <a:p>
            <a:r>
              <a:rPr lang="el-GR" dirty="0"/>
              <a:t>Και ενώ οι μετριασμένες κινήσεις των χεριών καθιστούν ζωντανό τον εκφερόμενο λόγο, η όποια υπερβολή επιφέρει τα αντίθετα αποτελέσματα. </a:t>
            </a:r>
          </a:p>
          <a:p>
            <a:r>
              <a:rPr lang="el-GR" dirty="0"/>
              <a:t>Επισημαίνονται και κάποιες </a:t>
            </a:r>
            <a:r>
              <a:rPr lang="el-GR" dirty="0">
                <a:effectLst>
                  <a:outerShdw blurRad="38100" dist="38100" dir="2700000" algn="tl">
                    <a:srgbClr val="000000">
                      <a:alpha val="43137"/>
                    </a:srgbClr>
                  </a:outerShdw>
                </a:effectLst>
              </a:rPr>
              <a:t>επιμέρους πτυχές του θέματος των κινήσεων του σώματος</a:t>
            </a:r>
            <a:r>
              <a:rPr lang="el-GR" dirty="0"/>
              <a:t>: το κεφάλι του εκκλησιαστικού ρήτορα δεν πρέπει να βρίσκεται σε κλίση (κάτι που υποδηλώνει την ταπείνωσή του), αλλά ούτε και σε ανάταση (γεγονός που φανερώνει την αλαζονεία του). Η κατάλληλη κίνηση της κεφαλής θα μπορούσε να βοηθήσει ώστε να δηλωθεί η άρνηση ή η κατάφαση, η ευλάβεια, η αμφιβολία, ο θαυμασμός και η αγανάκτηση. Αλλά και με το κατάλληλο βλέμμα προς τους ακροατές μπορεί να ενισχύσει τα λεγόμενά του.</a:t>
            </a:r>
          </a:p>
          <a:p>
            <a:r>
              <a:rPr lang="el-GR" dirty="0"/>
              <a:t>Συνεπώς, οι χειρονομίες πρέπει να είναι λίγες, σεμνές, εκφραστικές και σύμφωνες προς τις εκφραζόμενες έννοιες. Δηλαδή πρέπει να αποκλείουν την υπερβολή και τον θεατρινισμό. </a:t>
            </a:r>
          </a:p>
        </p:txBody>
      </p:sp>
    </p:spTree>
    <p:extLst>
      <p:ext uri="{BB962C8B-B14F-4D97-AF65-F5344CB8AC3E}">
        <p14:creationId xmlns:p14="http://schemas.microsoft.com/office/powerpoint/2010/main" val="229294931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F033792-7587-2C45-0B3A-93C90078E080}"/>
              </a:ext>
            </a:extLst>
          </p:cNvPr>
          <p:cNvSpPr>
            <a:spLocks noGrp="1"/>
          </p:cNvSpPr>
          <p:nvPr>
            <p:ph type="title"/>
          </p:nvPr>
        </p:nvSpPr>
        <p:spPr>
          <a:xfrm>
            <a:off x="0" y="0"/>
            <a:ext cx="12192000" cy="986319"/>
          </a:xfrm>
        </p:spPr>
        <p:txBody>
          <a:bodyPr>
            <a:normAutofit fontScale="90000"/>
          </a:bodyPr>
          <a:lstStyle/>
          <a:p>
            <a:pPr algn="ctr"/>
            <a:r>
              <a:rPr lang="el-GR" dirty="0"/>
              <a:t>Η επίδραση του εκκλησιαστικού ρητορικού λόγου στη διάνοια, το συναίσθημα και τη βούληση των ακροατών</a:t>
            </a:r>
          </a:p>
        </p:txBody>
      </p:sp>
      <p:sp>
        <p:nvSpPr>
          <p:cNvPr id="3" name="Θέση περιεχομένου 2">
            <a:extLst>
              <a:ext uri="{FF2B5EF4-FFF2-40B4-BE49-F238E27FC236}">
                <a16:creationId xmlns:a16="http://schemas.microsoft.com/office/drawing/2014/main" id="{B2528B4C-C222-93BC-8C24-913507880CA4}"/>
              </a:ext>
            </a:extLst>
          </p:cNvPr>
          <p:cNvSpPr>
            <a:spLocks noGrp="1"/>
          </p:cNvSpPr>
          <p:nvPr>
            <p:ph idx="1"/>
          </p:nvPr>
        </p:nvSpPr>
        <p:spPr>
          <a:xfrm>
            <a:off x="0" y="986320"/>
            <a:ext cx="12192000" cy="5871680"/>
          </a:xfrm>
        </p:spPr>
        <p:txBody>
          <a:bodyPr>
            <a:normAutofit fontScale="92500" lnSpcReduction="20000"/>
          </a:bodyPr>
          <a:lstStyle/>
          <a:p>
            <a:r>
              <a:rPr lang="el-GR" dirty="0"/>
              <a:t>Οι αλήθειες της πίστεως είναι υπεράνω της λογικής και της ανθρώπινης διάνοιας. Ωστόσο, στη ζωή του ανθρώπου που πιστεύει συνυπάρχει και συμμετέχει και η διανοητική του λειτουργία. </a:t>
            </a:r>
          </a:p>
          <a:p>
            <a:r>
              <a:rPr lang="el-GR" dirty="0"/>
              <a:t>Η </a:t>
            </a:r>
            <a:r>
              <a:rPr lang="el-GR" b="1" dirty="0"/>
              <a:t>διανοητική διαδικασία </a:t>
            </a:r>
            <a:r>
              <a:rPr lang="el-GR" dirty="0"/>
              <a:t>εμποτίζεται από την </a:t>
            </a:r>
            <a:r>
              <a:rPr lang="el-GR" b="1" dirty="0"/>
              <a:t>αντίστοιχη βιωματική</a:t>
            </a:r>
            <a:r>
              <a:rPr lang="el-GR" dirty="0"/>
              <a:t>. Τι σημαίνει αυτό; Ότι το βίωμα συμβάλλει στην αναγωγή του ανθρώπου από την εμπειρία στις ιδέες, δηλαδή από το βίωμα στη συνειδητοποίηση και έκφρασή του. </a:t>
            </a:r>
          </a:p>
          <a:p>
            <a:r>
              <a:rPr lang="el-GR" dirty="0"/>
              <a:t>Η </a:t>
            </a:r>
            <a:r>
              <a:rPr lang="el-GR" b="1" dirty="0"/>
              <a:t>διανοητική διαδικασία ενεργοποιείται ως μία μορφοποίηση του βιώματος</a:t>
            </a:r>
            <a:r>
              <a:rPr lang="el-GR" dirty="0"/>
              <a:t>, με αποτέλεσμα </a:t>
            </a:r>
            <a:r>
              <a:rPr lang="el-GR" u="sng" dirty="0"/>
              <a:t>το βίωμα αυτό να μπορεί να μεταδοθεί και στους άλλους ανθρώπους από το πρόσωπο- φορέα του</a:t>
            </a:r>
            <a:r>
              <a:rPr lang="el-GR" dirty="0"/>
              <a:t>. Έτσι θεμελιώνεται η εκκλησιαστική ρητορική ως μία έκφραση της εμπειρίας του ρήτορα προς τους ακροατές, μέσα από τις διανοητικές διαδικασίες. </a:t>
            </a:r>
          </a:p>
          <a:p>
            <a:r>
              <a:rPr lang="el-GR" dirty="0"/>
              <a:t>Ο εκκλησιαστικός ρητορικός λόγος απευθύνεται στη διάνοια των ακροατών κυρίως μέσα από τις διαδικασίες της διηγήσεως, της εξηγήσεως και της αναλυτικής περιγραφής. Οι διαδικασίες αυτές αποτελούν μέσα για τη διάδοση ιδεών και αληθειών. </a:t>
            </a:r>
          </a:p>
          <a:p>
            <a:r>
              <a:rPr lang="el-GR" dirty="0"/>
              <a:t>Στη διάνοια απευθύνεται ο εκκλησιαστικός λόγος και μέσα από </a:t>
            </a:r>
            <a:r>
              <a:rPr lang="el-GR" u="sng" dirty="0"/>
              <a:t>ορθούς συλλογισμούς</a:t>
            </a:r>
            <a:r>
              <a:rPr lang="el-GR" dirty="0"/>
              <a:t>. Σημαντική συμβολή αποτελεί και </a:t>
            </a:r>
            <a:r>
              <a:rPr lang="el-GR" u="sng" dirty="0"/>
              <a:t>η ορθή ταξινόμηση του περιεχομένου του λόγου </a:t>
            </a:r>
            <a:r>
              <a:rPr lang="el-GR" dirty="0"/>
              <a:t>του ιεροκήρυκα. Η διάνοια του ακροατηρίου προσεγγίζεται όταν ο λόγος του εκκλησιαστικού ρήτορα εμφανίζει </a:t>
            </a:r>
            <a:r>
              <a:rPr lang="el-GR" u="sng" dirty="0"/>
              <a:t>διαλογικό και όχι μονολογικό χαρακτήρα</a:t>
            </a:r>
            <a:r>
              <a:rPr lang="el-GR" dirty="0"/>
              <a:t>.   </a:t>
            </a:r>
          </a:p>
        </p:txBody>
      </p:sp>
    </p:spTree>
    <p:extLst>
      <p:ext uri="{BB962C8B-B14F-4D97-AF65-F5344CB8AC3E}">
        <p14:creationId xmlns:p14="http://schemas.microsoft.com/office/powerpoint/2010/main" val="311874885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31BBA7A-03B2-2D04-3579-69EB3A000FBE}"/>
              </a:ext>
            </a:extLst>
          </p:cNvPr>
          <p:cNvSpPr>
            <a:spLocks noGrp="1"/>
          </p:cNvSpPr>
          <p:nvPr>
            <p:ph type="title"/>
          </p:nvPr>
        </p:nvSpPr>
        <p:spPr>
          <a:xfrm>
            <a:off x="-34047" y="18255"/>
            <a:ext cx="12260094" cy="1022605"/>
          </a:xfrm>
        </p:spPr>
        <p:txBody>
          <a:bodyPr>
            <a:normAutofit fontScale="90000"/>
          </a:bodyPr>
          <a:lstStyle/>
          <a:p>
            <a:pPr algn="ctr"/>
            <a:r>
              <a:rPr lang="el-GR" dirty="0"/>
              <a:t>Η επίδραση του εκκλησιαστικού ρητορικού λόγου στη διάνοια, το συναίσθημα και τη βούληση των ακροατών</a:t>
            </a:r>
          </a:p>
        </p:txBody>
      </p:sp>
      <p:sp>
        <p:nvSpPr>
          <p:cNvPr id="3" name="Θέση περιεχομένου 2">
            <a:extLst>
              <a:ext uri="{FF2B5EF4-FFF2-40B4-BE49-F238E27FC236}">
                <a16:creationId xmlns:a16="http://schemas.microsoft.com/office/drawing/2014/main" id="{954FC6D5-50DA-1226-5527-0AD1FD00AEF7}"/>
              </a:ext>
            </a:extLst>
          </p:cNvPr>
          <p:cNvSpPr>
            <a:spLocks noGrp="1"/>
          </p:cNvSpPr>
          <p:nvPr>
            <p:ph idx="1"/>
          </p:nvPr>
        </p:nvSpPr>
        <p:spPr>
          <a:xfrm>
            <a:off x="-10048" y="1040860"/>
            <a:ext cx="12202048" cy="5798885"/>
          </a:xfrm>
        </p:spPr>
        <p:txBody>
          <a:bodyPr>
            <a:normAutofit/>
          </a:bodyPr>
          <a:lstStyle/>
          <a:p>
            <a:r>
              <a:rPr lang="el-GR" dirty="0"/>
              <a:t>Το συναίσθημα του ακροατηρίου είναι η κατάσταση της ψυχής του όταν ενθουσιάζεται ή όταν απογοητεύεται, όταν συγκινείται ή όταν αδιαφορεί. Η ψυχική αυτή διαδικασία είναι εκείνη που συνήθως τροφοδοτεί την αντίστοιχη διανοητική. Όπως αναφέρεται από τη λαϊκή σοφία «ο νους δεν πείθει την καρδιά, αλλά η καρδιά τον νου». </a:t>
            </a:r>
          </a:p>
          <a:p>
            <a:r>
              <a:rPr lang="el-GR" dirty="0"/>
              <a:t>Απευθυνόμενος ο εκκλησιαστικός ρήτορας στο συναίσθημα των ακροατών του, πρέπει να στοχεύει στη διέγερση των λεγόμενων «ιερών παθών»: </a:t>
            </a:r>
          </a:p>
          <a:p>
            <a:pPr lvl="1">
              <a:buFont typeface="Wingdings" panose="05000000000000000000" pitchFamily="2" charset="2"/>
              <a:buChar char="v"/>
            </a:pPr>
            <a:r>
              <a:rPr lang="el-GR" dirty="0"/>
              <a:t>της πίστεως, </a:t>
            </a:r>
          </a:p>
          <a:p>
            <a:pPr lvl="1">
              <a:buFont typeface="Wingdings" panose="05000000000000000000" pitchFamily="2" charset="2"/>
              <a:buChar char="v"/>
            </a:pPr>
            <a:r>
              <a:rPr lang="el-GR" dirty="0"/>
              <a:t>του φόβου Θεού ως σεβασμού των εντολών του, </a:t>
            </a:r>
          </a:p>
          <a:p>
            <a:pPr lvl="1">
              <a:buFont typeface="Wingdings" panose="05000000000000000000" pitchFamily="2" charset="2"/>
              <a:buChar char="v"/>
            </a:pPr>
            <a:r>
              <a:rPr lang="el-GR" dirty="0"/>
              <a:t>της ελπίδας για όλα όσα προσέφερε και υποσχέθηκε ο Κύριος, </a:t>
            </a:r>
          </a:p>
          <a:p>
            <a:pPr lvl="1">
              <a:buFont typeface="Wingdings" panose="05000000000000000000" pitchFamily="2" charset="2"/>
              <a:buChar char="v"/>
            </a:pPr>
            <a:r>
              <a:rPr lang="el-GR" dirty="0"/>
              <a:t>της αγάπης ως του ισχυρότερου ελατηρίου της ανθρώπινης καρδιάς. </a:t>
            </a:r>
          </a:p>
          <a:p>
            <a:r>
              <a:rPr lang="el-GR" dirty="0"/>
              <a:t>Η διέγερση των παραπάνω «ιερών </a:t>
            </a:r>
            <a:r>
              <a:rPr lang="el-GR"/>
              <a:t>παθών»  </a:t>
            </a:r>
            <a:r>
              <a:rPr lang="el-GR" dirty="0"/>
              <a:t>πρέπει να επιτελείται κατά τρόπο προοδευτικό. Επίσης η διέγερση αυτή δεν πρέπει να είναι συνεχής, διότι τότε επιφέρει κόπωση στο ακροατήριο.</a:t>
            </a:r>
          </a:p>
          <a:p>
            <a:endParaRPr lang="el-GR" dirty="0"/>
          </a:p>
        </p:txBody>
      </p:sp>
    </p:spTree>
    <p:extLst>
      <p:ext uri="{BB962C8B-B14F-4D97-AF65-F5344CB8AC3E}">
        <p14:creationId xmlns:p14="http://schemas.microsoft.com/office/powerpoint/2010/main" val="183729216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E2A7A8C-B868-0839-D8D8-861C52723643}"/>
              </a:ext>
            </a:extLst>
          </p:cNvPr>
          <p:cNvSpPr>
            <a:spLocks noGrp="1"/>
          </p:cNvSpPr>
          <p:nvPr>
            <p:ph type="title"/>
          </p:nvPr>
        </p:nvSpPr>
        <p:spPr>
          <a:xfrm>
            <a:off x="0" y="18256"/>
            <a:ext cx="12192000" cy="906084"/>
          </a:xfrm>
        </p:spPr>
        <p:txBody>
          <a:bodyPr>
            <a:normAutofit fontScale="90000"/>
          </a:bodyPr>
          <a:lstStyle/>
          <a:p>
            <a:pPr algn="ctr"/>
            <a:r>
              <a:rPr lang="el-GR" dirty="0"/>
              <a:t>Η επίδραση του εκκλησιαστικού ρητορικού λόγου στη διάνοια, το συναίσθημα και τη βούληση των ακροατών</a:t>
            </a:r>
          </a:p>
        </p:txBody>
      </p:sp>
      <p:sp>
        <p:nvSpPr>
          <p:cNvPr id="3" name="Θέση περιεχομένου 2">
            <a:extLst>
              <a:ext uri="{FF2B5EF4-FFF2-40B4-BE49-F238E27FC236}">
                <a16:creationId xmlns:a16="http://schemas.microsoft.com/office/drawing/2014/main" id="{E961D540-484B-881D-9AAC-593FA5C0E663}"/>
              </a:ext>
            </a:extLst>
          </p:cNvPr>
          <p:cNvSpPr>
            <a:spLocks noGrp="1"/>
          </p:cNvSpPr>
          <p:nvPr>
            <p:ph idx="1"/>
          </p:nvPr>
        </p:nvSpPr>
        <p:spPr>
          <a:xfrm>
            <a:off x="0" y="924340"/>
            <a:ext cx="12192000" cy="5933660"/>
          </a:xfrm>
        </p:spPr>
        <p:txBody>
          <a:bodyPr>
            <a:normAutofit fontScale="92500" lnSpcReduction="20000"/>
          </a:bodyPr>
          <a:lstStyle/>
          <a:p>
            <a:r>
              <a:rPr lang="el-GR" dirty="0"/>
              <a:t>Ακόμη δεν πρέπει να αγνοείται ότι το συναίσθημα των ακροατών αποτελεί και κατάσταση που υπάρχει στις ψυχές τους και πριν από το άκουσμα του προφορικού εκκλησιαστικού λόγου και η οποία κατάσταση διακρίνει συνήθως το ακροατήριο σε δύο πιθανές ομάδες: </a:t>
            </a:r>
          </a:p>
          <a:p>
            <a:pPr lvl="1">
              <a:buFont typeface="Wingdings" panose="05000000000000000000" pitchFamily="2" charset="2"/>
              <a:buChar char="v"/>
            </a:pPr>
            <a:r>
              <a:rPr lang="el-GR" dirty="0"/>
              <a:t>σε εκείνους που εκ των προτέρων διάκεινται με ευμένεια στο άκουσμα του λόγου και </a:t>
            </a:r>
          </a:p>
          <a:p>
            <a:pPr lvl="1">
              <a:buFont typeface="Wingdings" panose="05000000000000000000" pitchFamily="2" charset="2"/>
              <a:buChar char="v"/>
            </a:pPr>
            <a:r>
              <a:rPr lang="el-GR" dirty="0"/>
              <a:t>σε εκείνους που διάκεινται με δυσμένεια στο άκουσμά του. </a:t>
            </a:r>
          </a:p>
          <a:p>
            <a:r>
              <a:rPr lang="el-GR" dirty="0"/>
              <a:t>Η πρώτη περίπτωση φαίνεται ως ιδανική για την προσέγγιση της προσωπικότητας των ακροατών από τον ομιλητή. Η περίπτωση αυτή όμως υποκρύπτει και κάποιους κινδύνους. Και αυτό γιατί </a:t>
            </a:r>
            <a:r>
              <a:rPr lang="el-GR" b="1" dirty="0"/>
              <a:t>όταν το ακροατήριο είναι ευμενώς διατεθειμένο προς τον ιεροκήρυκα</a:t>
            </a:r>
            <a:r>
              <a:rPr lang="el-GR" dirty="0"/>
              <a:t> είναι επιρρεπές στη δημιουργία ενός κλίματος θρησκευτικού φανατισμού, εάν και όταν ο ρήτορας υποθάλπει αυτή την τάση, εκμεταλλευόμενος την απόλυτη εξάρτηση του ακροατηρίου από αυτόν. </a:t>
            </a:r>
          </a:p>
          <a:p>
            <a:r>
              <a:rPr lang="el-GR" dirty="0"/>
              <a:t>Δεν υπάρχει σωστή επικοινωνία προσωπικοτήτων όταν η μία είναι υποταγμένη στην άλλη ως πειθήνιο όργανο. Μία τέτοια σχέση μόνο υγιής δεν μπορεί να χαρακτηριστεί, καθώς καταστρατηγεί την ουσιαστικότερη αλήθεια, την οποία οφείλει να προβάλλει ο προφορικός εκκλησιαστικός λόγος: την ελευθερία στην αποδοχή ή όχι του λόγου αυτού. </a:t>
            </a:r>
          </a:p>
          <a:p>
            <a:r>
              <a:rPr lang="el-GR" dirty="0"/>
              <a:t>Στην περίπτωση αυτή ο ιεροκήρυκας οικοδομεί τον λόγο του πάνω στο φόβο των ακροατών, ενώ οφείλει να τον οικοδομεί πάνω στην ελπίδα και την αγάπη. </a:t>
            </a:r>
          </a:p>
        </p:txBody>
      </p:sp>
    </p:spTree>
    <p:extLst>
      <p:ext uri="{BB962C8B-B14F-4D97-AF65-F5344CB8AC3E}">
        <p14:creationId xmlns:p14="http://schemas.microsoft.com/office/powerpoint/2010/main" val="170659068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297FE75-9106-E2C7-1F1D-5C8378B15EE1}"/>
              </a:ext>
            </a:extLst>
          </p:cNvPr>
          <p:cNvSpPr>
            <a:spLocks noGrp="1"/>
          </p:cNvSpPr>
          <p:nvPr>
            <p:ph type="title"/>
          </p:nvPr>
        </p:nvSpPr>
        <p:spPr>
          <a:xfrm>
            <a:off x="0" y="0"/>
            <a:ext cx="12192000" cy="904461"/>
          </a:xfrm>
        </p:spPr>
        <p:txBody>
          <a:bodyPr>
            <a:normAutofit fontScale="90000"/>
          </a:bodyPr>
          <a:lstStyle/>
          <a:p>
            <a:pPr algn="ctr"/>
            <a:r>
              <a:rPr lang="el-GR" dirty="0"/>
              <a:t>Η επίδραση του εκκλησιαστικού ρητορικού λόγου στη διάνοια, το συναίσθημα και τη βούληση των ακροατών</a:t>
            </a:r>
          </a:p>
        </p:txBody>
      </p:sp>
      <p:sp>
        <p:nvSpPr>
          <p:cNvPr id="3" name="Θέση περιεχομένου 2">
            <a:extLst>
              <a:ext uri="{FF2B5EF4-FFF2-40B4-BE49-F238E27FC236}">
                <a16:creationId xmlns:a16="http://schemas.microsoft.com/office/drawing/2014/main" id="{9D20C749-FAC8-E3BE-8DF2-25A5D086B7A6}"/>
              </a:ext>
            </a:extLst>
          </p:cNvPr>
          <p:cNvSpPr>
            <a:spLocks noGrp="1"/>
          </p:cNvSpPr>
          <p:nvPr>
            <p:ph idx="1"/>
          </p:nvPr>
        </p:nvSpPr>
        <p:spPr>
          <a:xfrm>
            <a:off x="0" y="1010616"/>
            <a:ext cx="12192000" cy="5847384"/>
          </a:xfrm>
        </p:spPr>
        <p:txBody>
          <a:bodyPr>
            <a:normAutofit fontScale="92500" lnSpcReduction="20000"/>
          </a:bodyPr>
          <a:lstStyle/>
          <a:p>
            <a:r>
              <a:rPr lang="el-GR" dirty="0"/>
              <a:t>Η δεύτερη περίπτωση, όταν το ακροατήριο είναι εκ των προτέρων δυσμενώς διατεθειμένο, απαιτεί από τον εκκλησιαστικό ρήτορα ιδιαίτερη προσοχή το θέμα της αναπτύξεως προσωπικής σχέσης μαζί του. Πρώτα από όλα οφείλει να γνωρίζει </a:t>
            </a:r>
            <a:r>
              <a:rPr lang="el-GR" b="1" dirty="0"/>
              <a:t>την αιτία αυτής της αρνητικής προδιαθέσεως</a:t>
            </a:r>
            <a:r>
              <a:rPr lang="el-GR" dirty="0"/>
              <a:t>, η οποία μπορεί να εστιάζεται: </a:t>
            </a:r>
          </a:p>
          <a:p>
            <a:pPr lvl="1">
              <a:buFont typeface="Wingdings" panose="05000000000000000000" pitchFamily="2" charset="2"/>
              <a:buChar char="v"/>
            </a:pPr>
            <a:r>
              <a:rPr lang="el-GR" dirty="0"/>
              <a:t>είτε σε μία απογοήτευση του ακροατηρίου από ανθρώπους της Εκκλησίας, </a:t>
            </a:r>
          </a:p>
          <a:p>
            <a:pPr lvl="1">
              <a:buFont typeface="Wingdings" panose="05000000000000000000" pitchFamily="2" charset="2"/>
              <a:buChar char="v"/>
            </a:pPr>
            <a:r>
              <a:rPr lang="el-GR" dirty="0"/>
              <a:t>είτε σε μία ολοκληρωτική προσκόλληση στα υλικά αγαθά, η οποία καθιστά τον άνθρωπο εντελώς αδιάφορο για το περιεχόμενο του εκκλησιαστικού λόγου. </a:t>
            </a:r>
          </a:p>
          <a:p>
            <a:r>
              <a:rPr lang="el-GR" dirty="0"/>
              <a:t>Έχοντας συνειδητοποιήσει τις δύο αυτές βασικές αιτίες της δυσμενούς διαθέσεως του ακροατηρίου απέναντί του, μπορεί να αντιμετωπίσει με επιτυχία το πρόβλημα.</a:t>
            </a:r>
          </a:p>
          <a:p>
            <a:r>
              <a:rPr lang="el-GR" dirty="0"/>
              <a:t>Στην περίπτωση που διαγιγνώσκει την απογοήτευση του ακροατηρίου, ο ιεροκήρυκας οφείλει να αγωνιστεί για την </a:t>
            </a:r>
            <a:r>
              <a:rPr lang="el-GR" dirty="0">
                <a:effectLst>
                  <a:outerShdw blurRad="38100" dist="38100" dir="2700000" algn="tl">
                    <a:srgbClr val="000000">
                      <a:alpha val="43137"/>
                    </a:srgbClr>
                  </a:outerShdw>
                </a:effectLst>
              </a:rPr>
              <a:t>αποκατάσταση της εμπιστοσύνης </a:t>
            </a:r>
            <a:r>
              <a:rPr lang="el-GR" dirty="0"/>
              <a:t>τόσο προς το πρόσωπό του όσο και προς τις αξίες του λόγου.</a:t>
            </a:r>
          </a:p>
          <a:p>
            <a:r>
              <a:rPr lang="el-GR" dirty="0"/>
              <a:t>Στην περίπτωση που η δυσμένεια του ακροατηρίου προέρχεται από την ολοκληρωτική προσκόλλησή του στα υλικά αγαθά, ο ιεροκήρυκας οφείλει να προσεγγίσει το υλιστικό επίπεδο του ακροατηρίου του και, ορμώμενος από το επίπεδο αυτό, να οδηγήσει σταδιακά τους ακροατές του από τα υλικά αιτήματα προς τα πνευματικότερα. Ο τρόπος αυτός διασφαλίζει τον σεβασμό του ρήτορα προς το ακροατήριό του, εφόσον δεν απορρίπτει το υλιστικό πλαίσιο ζωής τους, </a:t>
            </a:r>
            <a:r>
              <a:rPr lang="el-GR" dirty="0">
                <a:effectLst>
                  <a:outerShdw blurRad="38100" dist="38100" dir="2700000" algn="tl">
                    <a:srgbClr val="000000">
                      <a:alpha val="43137"/>
                    </a:srgbClr>
                  </a:outerShdw>
                </a:effectLst>
              </a:rPr>
              <a:t>προβάλλοντας επίσης και την αξία της πνευματικής ζωής ως ελεύθερης επιλογής του ανθρώπου</a:t>
            </a:r>
            <a:r>
              <a:rPr lang="el-GR" dirty="0"/>
              <a:t>.  </a:t>
            </a:r>
          </a:p>
        </p:txBody>
      </p:sp>
    </p:spTree>
    <p:extLst>
      <p:ext uri="{BB962C8B-B14F-4D97-AF65-F5344CB8AC3E}">
        <p14:creationId xmlns:p14="http://schemas.microsoft.com/office/powerpoint/2010/main" val="325386078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6C380AB-9DEB-2199-237F-30F64230717D}"/>
              </a:ext>
            </a:extLst>
          </p:cNvPr>
          <p:cNvSpPr>
            <a:spLocks noGrp="1"/>
          </p:cNvSpPr>
          <p:nvPr>
            <p:ph type="title"/>
          </p:nvPr>
        </p:nvSpPr>
        <p:spPr>
          <a:xfrm>
            <a:off x="0" y="18255"/>
            <a:ext cx="12192000" cy="1061515"/>
          </a:xfrm>
        </p:spPr>
        <p:txBody>
          <a:bodyPr>
            <a:normAutofit fontScale="90000"/>
          </a:bodyPr>
          <a:lstStyle/>
          <a:p>
            <a:pPr algn="ctr"/>
            <a:r>
              <a:rPr lang="el-GR" dirty="0"/>
              <a:t>Η επίδραση του εκκλησιαστικού ρητορικού λόγου στη διάνοια, το συναίσθημα και τη βούληση των ακροατών</a:t>
            </a:r>
          </a:p>
        </p:txBody>
      </p:sp>
      <p:sp>
        <p:nvSpPr>
          <p:cNvPr id="3" name="Θέση περιεχομένου 2">
            <a:extLst>
              <a:ext uri="{FF2B5EF4-FFF2-40B4-BE49-F238E27FC236}">
                <a16:creationId xmlns:a16="http://schemas.microsoft.com/office/drawing/2014/main" id="{FC345620-AC1C-D340-480D-69CEFC1DE8F5}"/>
              </a:ext>
            </a:extLst>
          </p:cNvPr>
          <p:cNvSpPr>
            <a:spLocks noGrp="1"/>
          </p:cNvSpPr>
          <p:nvPr>
            <p:ph idx="1"/>
          </p:nvPr>
        </p:nvSpPr>
        <p:spPr>
          <a:xfrm>
            <a:off x="0" y="1079770"/>
            <a:ext cx="12192000" cy="5759975"/>
          </a:xfrm>
        </p:spPr>
        <p:txBody>
          <a:bodyPr>
            <a:normAutofit fontScale="85000" lnSpcReduction="20000"/>
          </a:bodyPr>
          <a:lstStyle/>
          <a:p>
            <a:r>
              <a:rPr lang="el-GR" dirty="0"/>
              <a:t>Τα παραπάνω δεν μπορούν να επιτευχθούν εάν ο προφορικός εκκλησιαστικός λόγος δεν αγγίξει τη βούληση του ακροατηρίου. </a:t>
            </a:r>
          </a:p>
          <a:p>
            <a:r>
              <a:rPr lang="el-GR" dirty="0"/>
              <a:t>Σύμφωνα με τα λόγια του Χριστού «</a:t>
            </a:r>
            <a:r>
              <a:rPr lang="el-GR" i="1" dirty="0" err="1"/>
              <a:t>εἴ</a:t>
            </a:r>
            <a:r>
              <a:rPr lang="el-GR" i="1" dirty="0"/>
              <a:t> τις θέλει </a:t>
            </a:r>
            <a:r>
              <a:rPr lang="el-GR" i="1" dirty="0" err="1"/>
              <a:t>ὀπίσω</a:t>
            </a:r>
            <a:r>
              <a:rPr lang="el-GR" i="1" dirty="0"/>
              <a:t> μου </a:t>
            </a:r>
            <a:r>
              <a:rPr lang="el-GR" i="1" dirty="0" err="1"/>
              <a:t>ἔρχεσθαι</a:t>
            </a:r>
            <a:r>
              <a:rPr lang="el-GR" i="1" dirty="0"/>
              <a:t>, </a:t>
            </a:r>
            <a:r>
              <a:rPr lang="el-GR" i="1" dirty="0" err="1"/>
              <a:t>ἀπαρνησάσθω</a:t>
            </a:r>
            <a:r>
              <a:rPr lang="el-GR" i="1" dirty="0"/>
              <a:t> </a:t>
            </a:r>
            <a:r>
              <a:rPr lang="el-GR" i="1" dirty="0" err="1"/>
              <a:t>ἑαυτὸν</a:t>
            </a:r>
            <a:r>
              <a:rPr lang="el-GR" i="1" dirty="0"/>
              <a:t> </a:t>
            </a:r>
            <a:r>
              <a:rPr lang="el-GR" i="1" dirty="0" err="1"/>
              <a:t>καὶ</a:t>
            </a:r>
            <a:r>
              <a:rPr lang="el-GR" i="1" dirty="0"/>
              <a:t> </a:t>
            </a:r>
            <a:r>
              <a:rPr lang="el-GR" i="1" dirty="0" err="1"/>
              <a:t>ἀράτω</a:t>
            </a:r>
            <a:r>
              <a:rPr lang="el-GR" i="1" dirty="0"/>
              <a:t> </a:t>
            </a:r>
            <a:r>
              <a:rPr lang="el-GR" i="1" dirty="0" err="1"/>
              <a:t>τὸν</a:t>
            </a:r>
            <a:r>
              <a:rPr lang="el-GR" i="1" dirty="0"/>
              <a:t> </a:t>
            </a:r>
            <a:r>
              <a:rPr lang="el-GR" i="1" dirty="0" err="1"/>
              <a:t>σταυρὸν</a:t>
            </a:r>
            <a:r>
              <a:rPr lang="el-GR" i="1" dirty="0"/>
              <a:t> </a:t>
            </a:r>
            <a:r>
              <a:rPr lang="el-GR" i="1" dirty="0" err="1"/>
              <a:t>αὐτοῦ</a:t>
            </a:r>
            <a:r>
              <a:rPr lang="el-GR" i="1" dirty="0"/>
              <a:t> καθ’ </a:t>
            </a:r>
            <a:r>
              <a:rPr lang="el-GR" i="1" dirty="0" err="1"/>
              <a:t>ἡμέραν</a:t>
            </a:r>
            <a:r>
              <a:rPr lang="el-GR" i="1" dirty="0"/>
              <a:t> </a:t>
            </a:r>
            <a:r>
              <a:rPr lang="el-GR" i="1" dirty="0" err="1"/>
              <a:t>καὶ</a:t>
            </a:r>
            <a:r>
              <a:rPr lang="el-GR" i="1" dirty="0"/>
              <a:t> </a:t>
            </a:r>
            <a:r>
              <a:rPr lang="el-GR" i="1" dirty="0" err="1"/>
              <a:t>ἀκολουθείτω</a:t>
            </a:r>
            <a:r>
              <a:rPr lang="el-GR" i="1" dirty="0"/>
              <a:t> μοι</a:t>
            </a:r>
            <a:r>
              <a:rPr lang="el-GR" dirty="0"/>
              <a:t>» (</a:t>
            </a:r>
            <a:r>
              <a:rPr lang="el-GR" i="1" dirty="0" err="1"/>
              <a:t>Λκ</a:t>
            </a:r>
            <a:r>
              <a:rPr lang="el-GR" dirty="0"/>
              <a:t>. 9,23). Αυτό σημαίνει πως </a:t>
            </a:r>
            <a:r>
              <a:rPr lang="el-GR" b="1" dirty="0">
                <a:solidFill>
                  <a:srgbClr val="FF0000"/>
                </a:solidFill>
              </a:rPr>
              <a:t>η αποδοχή του κηρύγματος του Κυρίου είναι ζήτημα ελεύθερης επιλογής</a:t>
            </a:r>
            <a:r>
              <a:rPr lang="el-GR" dirty="0"/>
              <a:t>. Συνεπώς, ο συγκεκριμένος λόγος δεν μπορεί να επιβληθεί, κατά έναν μαγικό τρόπο, στο ακροατήριο αλλά πρέπει να εναρμονιστεί με τη βούλησή του. Πρόκειται για μία διαδικασία που στοχεύει να παρακινήσει τους ακροατές προς την αποδοχή των προσφερόμενων αληθειών.</a:t>
            </a:r>
          </a:p>
          <a:p>
            <a:r>
              <a:rPr lang="el-GR" dirty="0"/>
              <a:t>Η διαδικασία αυτή δεν είναι αυτόματη, και γι’ αυτό απαιτείται από τον εκκλησιαστικό ρήτορα </a:t>
            </a:r>
            <a:r>
              <a:rPr lang="el-GR" b="1" dirty="0"/>
              <a:t>ιδιαίτερη υπομονή</a:t>
            </a:r>
            <a:r>
              <a:rPr lang="el-GR" dirty="0"/>
              <a:t>, καθώς σύμφωνα με τα λόγια του αποστόλου Παύλου «</a:t>
            </a:r>
            <a:r>
              <a:rPr lang="el-GR" i="1" dirty="0"/>
              <a:t>οι λογισμοί του ανθρώπου αλληλοαναιρούνται και </a:t>
            </a:r>
            <a:r>
              <a:rPr lang="el-GR" i="1" dirty="0" err="1"/>
              <a:t>αλληλοαπολογούνται</a:t>
            </a:r>
            <a:r>
              <a:rPr lang="el-GR" dirty="0"/>
              <a:t>» (</a:t>
            </a:r>
            <a:r>
              <a:rPr lang="el-GR" i="1" dirty="0" err="1"/>
              <a:t>Ρωμ</a:t>
            </a:r>
            <a:r>
              <a:rPr lang="el-GR" dirty="0"/>
              <a:t>. 2,15) κατά τον δραματικό αγώνα της εσωτερικής αμφιταλάντευσης.</a:t>
            </a:r>
          </a:p>
          <a:p>
            <a:r>
              <a:rPr lang="el-GR" dirty="0"/>
              <a:t>Η βουλητική διαδικασία εξαρτάται από τη διανοητική αλλά δεν ταυτίζεται μ’ αυτήν. Η βούληση αποτελεί την τελική απάντηση (θετική ή αρνητική) στη διανοητική διαδικασία. Η διανόηση και το συναίσθημα κινητοποιούν τη βούληση και προκαλούν το ενδιαφέρον ή την απαξίωσή της ως προς τις διάφορες υλικές και πνευματικές αξίες.</a:t>
            </a:r>
          </a:p>
          <a:p>
            <a:r>
              <a:rPr lang="el-GR" dirty="0"/>
              <a:t>Η βούληση του ακροατηρίου ενεργοποιείται: </a:t>
            </a:r>
          </a:p>
          <a:p>
            <a:pPr lvl="1">
              <a:buFont typeface="Wingdings" panose="05000000000000000000" pitchFamily="2" charset="2"/>
              <a:buChar char="v"/>
            </a:pPr>
            <a:r>
              <a:rPr lang="el-GR" dirty="0"/>
              <a:t>όταν ο εκκλησιαστικός λόγος αποκαταστήσει στους ακροατές τη δυνατότητα να διακρίνουν τη διαβάθμιση των αξιών (την αξιολογική λειτουργία) και </a:t>
            </a:r>
          </a:p>
          <a:p>
            <a:pPr lvl="1">
              <a:buFont typeface="Wingdings" panose="05000000000000000000" pitchFamily="2" charset="2"/>
              <a:buChar char="v"/>
            </a:pPr>
            <a:r>
              <a:rPr lang="el-GR" dirty="0"/>
              <a:t>όταν δημιουργήσει σ’ αυτούς βουλητικά κίνητρα και ελατήρια. </a:t>
            </a:r>
          </a:p>
        </p:txBody>
      </p:sp>
    </p:spTree>
    <p:extLst>
      <p:ext uri="{BB962C8B-B14F-4D97-AF65-F5344CB8AC3E}">
        <p14:creationId xmlns:p14="http://schemas.microsoft.com/office/powerpoint/2010/main" val="949425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7B4EF0C-B436-19C1-CC5C-8E0D4098FCF4}"/>
              </a:ext>
            </a:extLst>
          </p:cNvPr>
          <p:cNvSpPr>
            <a:spLocks noGrp="1"/>
          </p:cNvSpPr>
          <p:nvPr>
            <p:ph type="title"/>
          </p:nvPr>
        </p:nvSpPr>
        <p:spPr>
          <a:xfrm>
            <a:off x="838200" y="18256"/>
            <a:ext cx="10515600" cy="941412"/>
          </a:xfrm>
        </p:spPr>
        <p:txBody>
          <a:bodyPr/>
          <a:lstStyle/>
          <a:p>
            <a:pPr algn="ctr"/>
            <a:r>
              <a:rPr lang="el-GR" dirty="0"/>
              <a:t>ΒΙΒΛΙΟΓΡΑΦΙΑ</a:t>
            </a:r>
          </a:p>
        </p:txBody>
      </p:sp>
      <p:sp>
        <p:nvSpPr>
          <p:cNvPr id="3" name="Θέση περιεχομένου 2">
            <a:extLst>
              <a:ext uri="{FF2B5EF4-FFF2-40B4-BE49-F238E27FC236}">
                <a16:creationId xmlns:a16="http://schemas.microsoft.com/office/drawing/2014/main" id="{6248702D-EB02-09F5-65B9-623E030B0041}"/>
              </a:ext>
            </a:extLst>
          </p:cNvPr>
          <p:cNvSpPr>
            <a:spLocks noGrp="1"/>
          </p:cNvSpPr>
          <p:nvPr>
            <p:ph idx="1"/>
          </p:nvPr>
        </p:nvSpPr>
        <p:spPr>
          <a:xfrm>
            <a:off x="0" y="959668"/>
            <a:ext cx="12192000" cy="5898332"/>
          </a:xfrm>
        </p:spPr>
        <p:txBody>
          <a:bodyPr/>
          <a:lstStyle/>
          <a:p>
            <a:r>
              <a:rPr lang="el-GR" dirty="0">
                <a:latin typeface="Palatino Linotype" panose="02040502050505030304" pitchFamily="18" charset="0"/>
              </a:rPr>
              <a:t>Θεοδώρου Δ. Ευάγγελος, </a:t>
            </a:r>
            <a:r>
              <a:rPr lang="el-GR" i="1" dirty="0">
                <a:latin typeface="Palatino Linotype" panose="02040502050505030304" pitchFamily="18" charset="0"/>
              </a:rPr>
              <a:t>Μαθήματα Εκκλησιαστικής Ρητορικής ή Ομιλητικής</a:t>
            </a:r>
            <a:r>
              <a:rPr lang="el-GR" dirty="0">
                <a:latin typeface="Palatino Linotype" panose="02040502050505030304" pitchFamily="18" charset="0"/>
              </a:rPr>
              <a:t>, Αθήνα 1988.</a:t>
            </a:r>
          </a:p>
          <a:p>
            <a:r>
              <a:rPr lang="el-GR" dirty="0">
                <a:latin typeface="Palatino Linotype" panose="02040502050505030304" pitchFamily="18" charset="0"/>
              </a:rPr>
              <a:t>Φίλιας Ν. Γεώργιος, </a:t>
            </a:r>
            <a:r>
              <a:rPr lang="el-GR" i="1" dirty="0">
                <a:latin typeface="Palatino Linotype" panose="02040502050505030304" pitchFamily="18" charset="0"/>
              </a:rPr>
              <a:t>Εκκλησιαστική Ρητορική και εκφορά του σύγχρονου Θεολογικού Λόγου</a:t>
            </a:r>
            <a:r>
              <a:rPr lang="el-GR" dirty="0">
                <a:latin typeface="Palatino Linotype" panose="02040502050505030304" pitchFamily="18" charset="0"/>
              </a:rPr>
              <a:t>, Εκδόσεις Γρηγόρη, Αθήνα 2008.</a:t>
            </a:r>
          </a:p>
          <a:p>
            <a:endParaRPr lang="el-GR" dirty="0"/>
          </a:p>
        </p:txBody>
      </p:sp>
    </p:spTree>
    <p:extLst>
      <p:ext uri="{BB962C8B-B14F-4D97-AF65-F5344CB8AC3E}">
        <p14:creationId xmlns:p14="http://schemas.microsoft.com/office/powerpoint/2010/main" val="359986367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34CB390-8D66-532B-55D4-4D2D71C4FC90}"/>
              </a:ext>
            </a:extLst>
          </p:cNvPr>
          <p:cNvSpPr>
            <a:spLocks noGrp="1"/>
          </p:cNvSpPr>
          <p:nvPr>
            <p:ph type="title"/>
          </p:nvPr>
        </p:nvSpPr>
        <p:spPr>
          <a:xfrm>
            <a:off x="0" y="1"/>
            <a:ext cx="12192000" cy="1013988"/>
          </a:xfrm>
        </p:spPr>
        <p:txBody>
          <a:bodyPr>
            <a:normAutofit fontScale="90000"/>
          </a:bodyPr>
          <a:lstStyle/>
          <a:p>
            <a:pPr algn="ctr"/>
            <a:r>
              <a:rPr lang="el-GR" dirty="0"/>
              <a:t>Η συνάντηση της προσωπικότητας του εκκλησιαστικού ρήτορα με την προσωπικότητα των ακροατών του</a:t>
            </a:r>
          </a:p>
        </p:txBody>
      </p:sp>
      <p:sp>
        <p:nvSpPr>
          <p:cNvPr id="3" name="Θέση περιεχομένου 2">
            <a:extLst>
              <a:ext uri="{FF2B5EF4-FFF2-40B4-BE49-F238E27FC236}">
                <a16:creationId xmlns:a16="http://schemas.microsoft.com/office/drawing/2014/main" id="{81A37202-F20B-ED1C-4EB5-D7FF551DC27A}"/>
              </a:ext>
            </a:extLst>
          </p:cNvPr>
          <p:cNvSpPr>
            <a:spLocks noGrp="1"/>
          </p:cNvSpPr>
          <p:nvPr>
            <p:ph idx="1"/>
          </p:nvPr>
        </p:nvSpPr>
        <p:spPr>
          <a:xfrm>
            <a:off x="0" y="1092294"/>
            <a:ext cx="12192000" cy="5765706"/>
          </a:xfrm>
        </p:spPr>
        <p:txBody>
          <a:bodyPr>
            <a:normAutofit lnSpcReduction="10000"/>
          </a:bodyPr>
          <a:lstStyle/>
          <a:p>
            <a:r>
              <a:rPr lang="el-GR" dirty="0"/>
              <a:t>Μία προσωπικότητα συναντάται με μία άλλη, όταν η πρώτη </a:t>
            </a:r>
            <a:r>
              <a:rPr lang="el-GR" b="1" dirty="0"/>
              <a:t>προσαρμοστεί στη δεκτικότητα </a:t>
            </a:r>
            <a:r>
              <a:rPr lang="el-GR" dirty="0"/>
              <a:t>της δεύτερης. Έτσι, όταν ο απόστολος Παύλος γράφει στους Κορίνθιους ότι «</a:t>
            </a:r>
            <a:r>
              <a:rPr lang="el-GR" i="1" dirty="0"/>
              <a:t>τους πότισε με γάλα και δεν τους έδωσε στερεά τροφή</a:t>
            </a:r>
            <a:r>
              <a:rPr lang="el-GR" dirty="0"/>
              <a:t>» (</a:t>
            </a:r>
            <a:r>
              <a:rPr lang="el-GR" i="1" dirty="0"/>
              <a:t>Α΄ </a:t>
            </a:r>
            <a:r>
              <a:rPr lang="el-GR" i="1" dirty="0" err="1"/>
              <a:t>Κορ</a:t>
            </a:r>
            <a:r>
              <a:rPr lang="el-GR" dirty="0"/>
              <a:t>. 3,1-2), φανερώνει ότι προσαρμόστηκε στη νηπιακή -από πνευματικής απόψεως- κατάσταση των ακροατών του, δηλαδή ότι συνειδητοποίησε την αδυναμία τους να προσλάβουν από την αρχή ολόκληρο το χριστιανικό κήρυγμα. Αυτό σημαίνει πως οι ακροατές του δεν ήταν προετοιμασμένοι να δεχτούν την πληρότητα της «σοφίας» του Ευαγγελίου, και γι’ αυτό ο λόγος του αποστόλου Παύλου αναγκαστικά προσαρμόστηκε στις δεκτικές τους ικανότητες. </a:t>
            </a:r>
          </a:p>
          <a:p>
            <a:r>
              <a:rPr lang="el-GR" dirty="0"/>
              <a:t>Φυσικά, η προσαρμογή αυτή </a:t>
            </a:r>
            <a:r>
              <a:rPr lang="el-GR" b="1" dirty="0"/>
              <a:t>προϋποθέτει γνώση του ακροατηρίου </a:t>
            </a:r>
            <a:r>
              <a:rPr lang="el-GR" dirty="0"/>
              <a:t>από τον ρήτορα. Αυτό επιτυγχάνεται όταν γνωρίζει τις συνθήκες της ζωής τους, καθώς και το ευρύτερο κοινωνικό περιβάλλον μέσα στο οποίο ζουν. </a:t>
            </a:r>
          </a:p>
          <a:p>
            <a:r>
              <a:rPr lang="el-GR" dirty="0"/>
              <a:t>Η γνώση αυτή </a:t>
            </a:r>
            <a:r>
              <a:rPr lang="el-GR" b="1" dirty="0"/>
              <a:t>επιτυγχάνεται όταν ο κήρυκας είναι και ο εφημέριος του λαού</a:t>
            </a:r>
            <a:r>
              <a:rPr lang="el-GR" dirty="0"/>
              <a:t>. Ωστόσο, η γνώση των ιδιαίτερων συνθηκών της ζωής του ακροατηρίου θα πρέπει να διαφυλάσσει </a:t>
            </a:r>
            <a:r>
              <a:rPr lang="el-GR" b="1" dirty="0"/>
              <a:t>το απόρρητο της ιδιαιτερότητας των ακροατών</a:t>
            </a:r>
            <a:r>
              <a:rPr lang="el-GR" dirty="0"/>
              <a:t>. </a:t>
            </a:r>
          </a:p>
          <a:p>
            <a:endParaRPr lang="el-GR" dirty="0"/>
          </a:p>
        </p:txBody>
      </p:sp>
    </p:spTree>
    <p:extLst>
      <p:ext uri="{BB962C8B-B14F-4D97-AF65-F5344CB8AC3E}">
        <p14:creationId xmlns:p14="http://schemas.microsoft.com/office/powerpoint/2010/main" val="1803881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42BABE2-A6F6-2AEA-21AB-3644C9B8182C}"/>
              </a:ext>
            </a:extLst>
          </p:cNvPr>
          <p:cNvSpPr>
            <a:spLocks noGrp="1"/>
          </p:cNvSpPr>
          <p:nvPr>
            <p:ph type="title"/>
          </p:nvPr>
        </p:nvSpPr>
        <p:spPr>
          <a:xfrm>
            <a:off x="0" y="18255"/>
            <a:ext cx="12192000" cy="1095321"/>
          </a:xfrm>
        </p:spPr>
        <p:txBody>
          <a:bodyPr>
            <a:normAutofit fontScale="90000"/>
          </a:bodyPr>
          <a:lstStyle/>
          <a:p>
            <a:pPr algn="ctr"/>
            <a:r>
              <a:rPr lang="el-GR" dirty="0"/>
              <a:t>Η συνάντηση της προσωπικότητας του εκκλησιαστικού ρήτορα με την προσωπικότητα των ακροατών του</a:t>
            </a:r>
          </a:p>
        </p:txBody>
      </p:sp>
      <p:sp>
        <p:nvSpPr>
          <p:cNvPr id="3" name="Θέση περιεχομένου 2">
            <a:extLst>
              <a:ext uri="{FF2B5EF4-FFF2-40B4-BE49-F238E27FC236}">
                <a16:creationId xmlns:a16="http://schemas.microsoft.com/office/drawing/2014/main" id="{3909C0EA-5874-E2B3-75AB-C13310F48E4D}"/>
              </a:ext>
            </a:extLst>
          </p:cNvPr>
          <p:cNvSpPr>
            <a:spLocks noGrp="1"/>
          </p:cNvSpPr>
          <p:nvPr>
            <p:ph idx="1"/>
          </p:nvPr>
        </p:nvSpPr>
        <p:spPr>
          <a:xfrm>
            <a:off x="0" y="1249378"/>
            <a:ext cx="12192000" cy="5590366"/>
          </a:xfrm>
        </p:spPr>
        <p:txBody>
          <a:bodyPr>
            <a:normAutofit fontScale="92500"/>
          </a:bodyPr>
          <a:lstStyle/>
          <a:p>
            <a:r>
              <a:rPr lang="el-GR" dirty="0"/>
              <a:t>Η διαφύλαξη του απόρρητου σημαίνει ότι ο εκκλησιαστικός ρήτορας δεν θα πρέπει να ασκήσει κριτική στο ακροατήριό του με αιχμές που θα αποκαλύπτουν τις συγκεκριμένες ιδιαιτερότητες. Εξάλλου, όταν </a:t>
            </a:r>
            <a:r>
              <a:rPr lang="el-GR" b="1" u="sng" dirty="0"/>
              <a:t>ασκείται κριτική </a:t>
            </a:r>
            <a:r>
              <a:rPr lang="el-GR" dirty="0"/>
              <a:t>πρέπει να ασκείται προς </a:t>
            </a:r>
            <a:r>
              <a:rPr lang="el-GR" b="1" u="sng" dirty="0"/>
              <a:t>τις λανθασμένες απόψεις </a:t>
            </a:r>
            <a:r>
              <a:rPr lang="el-GR" dirty="0"/>
              <a:t>και </a:t>
            </a:r>
            <a:r>
              <a:rPr lang="el-GR" b="1" u="sng" dirty="0"/>
              <a:t>όχι προς τους φορείς των απόψεων αυτών</a:t>
            </a:r>
            <a:r>
              <a:rPr lang="el-GR" dirty="0"/>
              <a:t>. </a:t>
            </a:r>
          </a:p>
          <a:p>
            <a:r>
              <a:rPr lang="el-GR" dirty="0"/>
              <a:t>Κανένας ακροατής δεν πρέπει να αισθανθεί ως προσωπική μομφή την κριτική του ρήτορα. Ο </a:t>
            </a:r>
            <a:r>
              <a:rPr lang="el-GR" b="1" dirty="0">
                <a:solidFill>
                  <a:srgbClr val="FF0000"/>
                </a:solidFill>
              </a:rPr>
              <a:t>έλεγχος</a:t>
            </a:r>
            <a:r>
              <a:rPr lang="el-GR" dirty="0"/>
              <a:t> στον εκκλησιαστικό ρητορικό λόγο είναι πολλές φορές αναγκαίος. Ο τρόπος όμως που γίνεται οφείλει να είναι δίκαιος, ακριβής και απροσωπόληπτος, απαλλαγμένος από εχθρική διάθεση και εμφορούμενος από αγάπη για την επανόρθωση των κρινόμενων. </a:t>
            </a:r>
          </a:p>
          <a:p>
            <a:r>
              <a:rPr lang="el-GR" dirty="0"/>
              <a:t>Το ακροατήριο χαρακτηρίζεται και από τις πανανθρώπινες συνθήκες. Ο ιεροκήρυκας πρέπει να γνωρίζει τα πανανθρώπινα προβλήματα, ο αντίκτυπος των οποίων αφορά και στο ακροατήριό τους. Αυτά π.χ. είναι τα παγκόσμια προβλήματα της ειρήνης, της ασφάλειας, της ανεργίας, της δημοκρατίας και των ατομικών ελευθεριών και δικαιωμάτων, καθώς και το πανανθρώπινο αίτημα της αυτοσυντηρήσεως. </a:t>
            </a:r>
          </a:p>
        </p:txBody>
      </p:sp>
    </p:spTree>
    <p:extLst>
      <p:ext uri="{BB962C8B-B14F-4D97-AF65-F5344CB8AC3E}">
        <p14:creationId xmlns:p14="http://schemas.microsoft.com/office/powerpoint/2010/main" val="278932075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F27AC3A-AA25-9B1F-04CE-03B8D2D282C7}"/>
              </a:ext>
            </a:extLst>
          </p:cNvPr>
          <p:cNvSpPr>
            <a:spLocks noGrp="1"/>
          </p:cNvSpPr>
          <p:nvPr>
            <p:ph type="title"/>
          </p:nvPr>
        </p:nvSpPr>
        <p:spPr>
          <a:xfrm>
            <a:off x="0" y="0"/>
            <a:ext cx="12192000" cy="968721"/>
          </a:xfrm>
        </p:spPr>
        <p:txBody>
          <a:bodyPr>
            <a:normAutofit fontScale="90000"/>
          </a:bodyPr>
          <a:lstStyle/>
          <a:p>
            <a:pPr algn="ctr"/>
            <a:r>
              <a:rPr lang="el-GR" dirty="0"/>
              <a:t>Τεχνικές του εκκλησιαστικού ρητορικού λόγου, οι οποίες επηρεάζουν θετικά τη διαδικασία της συνάντησης</a:t>
            </a:r>
          </a:p>
        </p:txBody>
      </p:sp>
      <p:sp>
        <p:nvSpPr>
          <p:cNvPr id="3" name="Θέση περιεχομένου 2">
            <a:extLst>
              <a:ext uri="{FF2B5EF4-FFF2-40B4-BE49-F238E27FC236}">
                <a16:creationId xmlns:a16="http://schemas.microsoft.com/office/drawing/2014/main" id="{3AFB298E-1FF4-F4ED-E2C1-1709003D5903}"/>
              </a:ext>
            </a:extLst>
          </p:cNvPr>
          <p:cNvSpPr>
            <a:spLocks noGrp="1"/>
          </p:cNvSpPr>
          <p:nvPr>
            <p:ph idx="1"/>
          </p:nvPr>
        </p:nvSpPr>
        <p:spPr>
          <a:xfrm>
            <a:off x="0" y="968720"/>
            <a:ext cx="12192000" cy="5889279"/>
          </a:xfrm>
        </p:spPr>
        <p:txBody>
          <a:bodyPr>
            <a:normAutofit fontScale="92500" lnSpcReduction="10000"/>
          </a:bodyPr>
          <a:lstStyle/>
          <a:p>
            <a:r>
              <a:rPr lang="el-GR" dirty="0"/>
              <a:t>Μία σημαντική τεχνική του λόγου είναι η διάνθισή του με ορισμένα μορφολογικά στοιχεία. Ένα τέτοιο στοιχείο είναι η χρησιμοποίηση από τον ιεροκήρυκα του </a:t>
            </a:r>
            <a:r>
              <a:rPr lang="el-GR" b="1" dirty="0">
                <a:solidFill>
                  <a:srgbClr val="FF0000"/>
                </a:solidFill>
              </a:rPr>
              <a:t>ά πληθυντικού προσώπου</a:t>
            </a:r>
            <a:r>
              <a:rPr lang="el-GR" dirty="0"/>
              <a:t> σε ρήματα και αντωνυμίες, αντί του β΄ πληθυντικού. </a:t>
            </a:r>
          </a:p>
          <a:p>
            <a:r>
              <a:rPr lang="el-GR" dirty="0"/>
              <a:t>Το ά πληθυντικό πρόσωπο δημιουργεί μία στενότερη σχέση μεταξύ ιεροκήρυκα και ακροατηρίου, σε αντίθεση με το β΄ πληθυντικό, το οποίο δημιουργεί την αίσθηση της διακρίσεως και ίσως μίας ανωτερότητας του εκκλησιαστικού ρήτορα έναντι του ακροατή. Συνεπώς, καλό θα ήταν ο προφορικός εκκλησιαστικός λόγος να διατυπώνει τα χρησιμοποιούμενα ρήματά του σε ά πληθυντικό πρόσωπο, ώστε ο εκκλησιαστικός ρήτορας να δίνει την αίσθηση ότι </a:t>
            </a:r>
            <a:r>
              <a:rPr lang="el-GR" b="1" dirty="0"/>
              <a:t>θεωρεί τον εαυτό του και τους ακροατές του ως ένα ενιαίο σύνολο</a:t>
            </a:r>
            <a:r>
              <a:rPr lang="el-GR" dirty="0"/>
              <a:t>. </a:t>
            </a:r>
          </a:p>
          <a:p>
            <a:r>
              <a:rPr lang="el-GR" dirty="0"/>
              <a:t>Άλλες τεχνικές είναι η πρακτικότητα του λόγου, δηλαδή ο λόγος να χρησιμοποιεί έννοιες και προσλαμβάνουσες παραστάσεις από την καθημερινότητα, ώστε να καθίστανται οικείος στους ακροατές. </a:t>
            </a:r>
          </a:p>
          <a:p>
            <a:r>
              <a:rPr lang="el-GR" dirty="0"/>
              <a:t>Συναφής με την πρακτικότητα είναι η ικανότητα ζωντανής περιγραφής των αναφερόμενων προσώπων ή γεγονότων. Εξέχουσα θέση κατέχει και </a:t>
            </a:r>
            <a:r>
              <a:rPr lang="el-GR" b="1" dirty="0"/>
              <a:t>η αφηγηματική ικανότητα</a:t>
            </a:r>
            <a:r>
              <a:rPr lang="el-GR" dirty="0"/>
              <a:t>, η οποία πρέπει να διακρίνεται από την αντίστοιχη του ιστορικού.  </a:t>
            </a:r>
          </a:p>
        </p:txBody>
      </p:sp>
    </p:spTree>
    <p:extLst>
      <p:ext uri="{BB962C8B-B14F-4D97-AF65-F5344CB8AC3E}">
        <p14:creationId xmlns:p14="http://schemas.microsoft.com/office/powerpoint/2010/main" val="375163849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20E43DE-14A0-4EA6-2D79-E04F2A0661C3}"/>
              </a:ext>
            </a:extLst>
          </p:cNvPr>
          <p:cNvSpPr>
            <a:spLocks noGrp="1"/>
          </p:cNvSpPr>
          <p:nvPr>
            <p:ph type="title"/>
          </p:nvPr>
        </p:nvSpPr>
        <p:spPr>
          <a:xfrm>
            <a:off x="0" y="18256"/>
            <a:ext cx="12192000" cy="906418"/>
          </a:xfrm>
        </p:spPr>
        <p:txBody>
          <a:bodyPr>
            <a:normAutofit fontScale="90000"/>
          </a:bodyPr>
          <a:lstStyle/>
          <a:p>
            <a:pPr algn="ctr"/>
            <a:r>
              <a:rPr lang="el-GR" dirty="0"/>
              <a:t>Τεχνικές του εκκλησιαστικού ρητορικού λόγου, οι οποίες επηρεάζουν θετικά τη διαδικασία της συνάντησης</a:t>
            </a:r>
          </a:p>
        </p:txBody>
      </p:sp>
      <p:sp>
        <p:nvSpPr>
          <p:cNvPr id="3" name="Θέση περιεχομένου 2">
            <a:extLst>
              <a:ext uri="{FF2B5EF4-FFF2-40B4-BE49-F238E27FC236}">
                <a16:creationId xmlns:a16="http://schemas.microsoft.com/office/drawing/2014/main" id="{3D4C7850-9579-4378-8A48-3E8DDC8F34C6}"/>
              </a:ext>
            </a:extLst>
          </p:cNvPr>
          <p:cNvSpPr>
            <a:spLocks noGrp="1"/>
          </p:cNvSpPr>
          <p:nvPr>
            <p:ph idx="1"/>
          </p:nvPr>
        </p:nvSpPr>
        <p:spPr>
          <a:xfrm>
            <a:off x="0" y="924675"/>
            <a:ext cx="12192000" cy="5933326"/>
          </a:xfrm>
        </p:spPr>
        <p:txBody>
          <a:bodyPr>
            <a:normAutofit fontScale="92500"/>
          </a:bodyPr>
          <a:lstStyle/>
          <a:p>
            <a:r>
              <a:rPr lang="el-GR" dirty="0"/>
              <a:t>Κάποιες άλλες αξιοσημείωτες τεχνικές του λόγου είναι η </a:t>
            </a:r>
            <a:r>
              <a:rPr lang="el-GR" b="1" dirty="0"/>
              <a:t>παρομοίωση</a:t>
            </a:r>
            <a:r>
              <a:rPr lang="el-GR" dirty="0"/>
              <a:t> και η </a:t>
            </a:r>
            <a:r>
              <a:rPr lang="el-GR" b="1" dirty="0"/>
              <a:t>σύγκριση</a:t>
            </a:r>
            <a:r>
              <a:rPr lang="el-GR" dirty="0"/>
              <a:t>. Τη χρησιμοποίηση των συγκεκριμένων τεχνικών διαπιστώνουμε στο κήρυγμα του Κυρίου: </a:t>
            </a:r>
          </a:p>
          <a:p>
            <a:pPr lvl="1">
              <a:buFont typeface="Wingdings" panose="05000000000000000000" pitchFamily="2" charset="2"/>
              <a:buChar char="v"/>
            </a:pPr>
            <a:r>
              <a:rPr lang="el-GR" dirty="0"/>
              <a:t>όταν μετονόμασε τον Σίμωνα σε «Πέτρο», διότι η ομολογία του έμοιαζε με θεμέλιο λίθο, πάνω στον οποίο οικοδομήθηκε η Εκκλησία, </a:t>
            </a:r>
          </a:p>
          <a:p>
            <a:pPr lvl="1">
              <a:buFont typeface="Wingdings" panose="05000000000000000000" pitchFamily="2" charset="2"/>
              <a:buChar char="v"/>
            </a:pPr>
            <a:r>
              <a:rPr lang="el-GR" dirty="0"/>
              <a:t>όταν αποκαλεί τους Φαρισαίους ως «οδηγούς τυφλούς», διότι παραπλανούσαν – τύφλωναν τον λαό από την πραγματική αλήθεια, </a:t>
            </a:r>
          </a:p>
          <a:p>
            <a:pPr lvl="1">
              <a:buFont typeface="Wingdings" panose="05000000000000000000" pitchFamily="2" charset="2"/>
              <a:buChar char="v"/>
            </a:pPr>
            <a:r>
              <a:rPr lang="el-GR" dirty="0"/>
              <a:t>όταν παρομοιάζει τους μαθητές ως «πρόβατα ανάμεσα σε λύκους» θέλοντας να δηλώσει τους κινδύνους που διέτρεχαν κατά την άσκηση του κηρυκτικού τους έργου.</a:t>
            </a:r>
          </a:p>
          <a:p>
            <a:r>
              <a:rPr lang="el-GR" dirty="0"/>
              <a:t>Στις ίδιες τεχνικές εντάσσονται οι </a:t>
            </a:r>
            <a:r>
              <a:rPr lang="el-GR" b="1" dirty="0"/>
              <a:t>παραβολές</a:t>
            </a:r>
            <a:r>
              <a:rPr lang="el-GR" dirty="0"/>
              <a:t>, οι </a:t>
            </a:r>
            <a:r>
              <a:rPr lang="el-GR" b="1" dirty="0"/>
              <a:t>παροιμίες </a:t>
            </a:r>
            <a:r>
              <a:rPr lang="el-GR" dirty="0"/>
              <a:t>και οι </a:t>
            </a:r>
            <a:r>
              <a:rPr lang="el-GR" b="1" dirty="0"/>
              <a:t>αλληγορίες</a:t>
            </a:r>
            <a:r>
              <a:rPr lang="el-GR" dirty="0"/>
              <a:t>. </a:t>
            </a:r>
          </a:p>
          <a:p>
            <a:r>
              <a:rPr lang="el-GR" dirty="0"/>
              <a:t>Παρόμοιες τεχνικές παρατηρούνται στον ρητορικό λόγο των Πατέρων της Εκκλησίας με ξεχωριστό παράδειγμα τον </a:t>
            </a:r>
            <a:r>
              <a:rPr lang="el-GR" b="1" dirty="0">
                <a:solidFill>
                  <a:srgbClr val="FF0000"/>
                </a:solidFill>
              </a:rPr>
              <a:t>άγιο Ιωάννη τον Χρυσόστομο</a:t>
            </a:r>
            <a:r>
              <a:rPr lang="el-GR" dirty="0"/>
              <a:t>, ο οποίος χρησιμοποιεί πλήθος εικόνων της εποχής του, ώστε να καταστήσει παραστατικότερο τον ρητορικό του λόγο και να προσεγγίσει περισσότερο τους ακροατές του: εικόνες από την τέχνη του ζωγράφου ή του ανδριαντοποιού, από τους Ολυμπιακούς αγώνες, από τα γυμναστήρια, από τον ιππόδρομο, από το θέατρο. </a:t>
            </a:r>
          </a:p>
        </p:txBody>
      </p:sp>
    </p:spTree>
    <p:extLst>
      <p:ext uri="{BB962C8B-B14F-4D97-AF65-F5344CB8AC3E}">
        <p14:creationId xmlns:p14="http://schemas.microsoft.com/office/powerpoint/2010/main" val="141163959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82466F2-7128-319F-154B-40D477B63F97}"/>
              </a:ext>
            </a:extLst>
          </p:cNvPr>
          <p:cNvSpPr>
            <a:spLocks noGrp="1"/>
          </p:cNvSpPr>
          <p:nvPr>
            <p:ph type="title"/>
          </p:nvPr>
        </p:nvSpPr>
        <p:spPr>
          <a:xfrm>
            <a:off x="838200" y="18255"/>
            <a:ext cx="10515600" cy="1325563"/>
          </a:xfrm>
        </p:spPr>
        <p:txBody>
          <a:bodyPr/>
          <a:lstStyle/>
          <a:p>
            <a:pPr algn="ctr"/>
            <a:r>
              <a:rPr lang="el-GR" dirty="0"/>
              <a:t>Η ύλη του κηρύγματος και η τεχνική του</a:t>
            </a:r>
            <a:br>
              <a:rPr lang="el-GR" dirty="0"/>
            </a:br>
            <a:r>
              <a:rPr lang="el-GR" dirty="0"/>
              <a:t>Διήγηση και περιγραφή</a:t>
            </a:r>
          </a:p>
        </p:txBody>
      </p:sp>
      <p:sp>
        <p:nvSpPr>
          <p:cNvPr id="3" name="Θέση περιεχομένου 2">
            <a:extLst>
              <a:ext uri="{FF2B5EF4-FFF2-40B4-BE49-F238E27FC236}">
                <a16:creationId xmlns:a16="http://schemas.microsoft.com/office/drawing/2014/main" id="{6E0BFA83-14E1-AB7E-C005-EEE03B69D79E}"/>
              </a:ext>
            </a:extLst>
          </p:cNvPr>
          <p:cNvSpPr>
            <a:spLocks noGrp="1"/>
          </p:cNvSpPr>
          <p:nvPr>
            <p:ph idx="1"/>
          </p:nvPr>
        </p:nvSpPr>
        <p:spPr>
          <a:xfrm>
            <a:off x="0" y="1173480"/>
            <a:ext cx="12192000" cy="5666265"/>
          </a:xfrm>
        </p:spPr>
        <p:txBody>
          <a:bodyPr>
            <a:normAutofit fontScale="92500" lnSpcReduction="20000"/>
          </a:bodyPr>
          <a:lstStyle/>
          <a:p>
            <a:r>
              <a:rPr lang="el-GR" dirty="0"/>
              <a:t>Η διήγηση και η περιγραφή είναι ο τρόπος παρουσιάσεως των γεγονότων. Η διήγηση κατέχει κεντρικό ρόλο στο κήρυγμα, εφόσον το περιεχόμενο του ρητορικού λόγου πηγάζει από τα διάφορα ιστορικά γεγονότα της ζωής της Εκκλησίας.</a:t>
            </a:r>
          </a:p>
          <a:p>
            <a:r>
              <a:rPr lang="el-GR" dirty="0"/>
              <a:t>Τα στοιχεία της ορθής διηγήσεως είναι </a:t>
            </a:r>
            <a:r>
              <a:rPr lang="el-GR" b="1" dirty="0">
                <a:solidFill>
                  <a:srgbClr val="FF0000"/>
                </a:solidFill>
              </a:rPr>
              <a:t>η σαφήνεια </a:t>
            </a:r>
            <a:r>
              <a:rPr lang="el-GR" dirty="0"/>
              <a:t>και </a:t>
            </a:r>
            <a:r>
              <a:rPr lang="el-GR" b="1" dirty="0">
                <a:solidFill>
                  <a:srgbClr val="FF0000"/>
                </a:solidFill>
              </a:rPr>
              <a:t>η ακρίβεια</a:t>
            </a:r>
            <a:r>
              <a:rPr lang="el-GR" dirty="0"/>
              <a:t>. </a:t>
            </a:r>
          </a:p>
          <a:p>
            <a:r>
              <a:rPr lang="el-GR" dirty="0"/>
              <a:t>Η σαφήνεια αφορά κυρίως τις χρησιμοποιούμενες λέξεις, οι οποίες πρέπει να είναι κατανοητές στους ακροατές. Διαφορετικά, αν ο ομιλητής χρησιμοποιεί ακατανόητες ή σχετικά κατανοητές λέξεις, το ακροατήριο θα υποχρεωθεί σε ερμηνευτικές υποθέσεις και έτσι θα υπάρξει αλλοίωση στην παρουσίαση του συγκεκριμένου γεγονότος. </a:t>
            </a:r>
          </a:p>
          <a:p>
            <a:r>
              <a:rPr lang="el-GR" dirty="0"/>
              <a:t>Παρόμοιος κίνδυνος ελλοχεύει και στην περίπτωση ελλείψεως ακρίβειας στη διήγηση. Τότε η διήγηση θα καθίσταται όχι μόνο ακατανόητη αλλά και αναληθής. Η περίπτωση αυτή συμβαίνει όταν ο ομιλητής προσθέτει κάποια στοιχεία στη διήγηση, προϊόντα της φαντασίας του ή του θρησκευτικού συναισθηματισμού του.</a:t>
            </a:r>
          </a:p>
          <a:p>
            <a:r>
              <a:rPr lang="el-GR" dirty="0"/>
              <a:t>Διήγηση και περιγραφή πρέπει:</a:t>
            </a:r>
          </a:p>
          <a:p>
            <a:pPr lvl="1">
              <a:buFont typeface="Wingdings" panose="05000000000000000000" pitchFamily="2" charset="2"/>
              <a:buChar char="v"/>
            </a:pPr>
            <a:r>
              <a:rPr lang="el-GR" dirty="0"/>
              <a:t>να διακρίνονται από χάρη, ώστε να μην κουράζεται το ακροατήριο,</a:t>
            </a:r>
          </a:p>
          <a:p>
            <a:pPr lvl="1">
              <a:buFont typeface="Wingdings" panose="05000000000000000000" pitchFamily="2" charset="2"/>
              <a:buChar char="v"/>
            </a:pPr>
            <a:r>
              <a:rPr lang="el-GR" dirty="0"/>
              <a:t>να κινούν το ενδιαφέρον των ακροατών και </a:t>
            </a:r>
          </a:p>
          <a:p>
            <a:pPr lvl="1">
              <a:buFont typeface="Wingdings" panose="05000000000000000000" pitchFamily="2" charset="2"/>
              <a:buChar char="v"/>
            </a:pPr>
            <a:r>
              <a:rPr lang="el-GR" dirty="0"/>
              <a:t>να διαχέουν τη θέρμη ψυχής του ομιλητή, δηλαδή να απηχούν τη </a:t>
            </a:r>
            <a:r>
              <a:rPr lang="el-GR" dirty="0" err="1"/>
              <a:t>βιωματικότητα</a:t>
            </a:r>
            <a:r>
              <a:rPr lang="el-GR" dirty="0"/>
              <a:t> του εκκλησιαστικού ρήτορα.  </a:t>
            </a:r>
          </a:p>
        </p:txBody>
      </p:sp>
    </p:spTree>
    <p:extLst>
      <p:ext uri="{BB962C8B-B14F-4D97-AF65-F5344CB8AC3E}">
        <p14:creationId xmlns:p14="http://schemas.microsoft.com/office/powerpoint/2010/main" val="63384820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6B01C484-EC56-082C-C708-2D9EDC868656}"/>
              </a:ext>
            </a:extLst>
          </p:cNvPr>
          <p:cNvSpPr>
            <a:spLocks noGrp="1"/>
          </p:cNvSpPr>
          <p:nvPr>
            <p:ph type="title"/>
          </p:nvPr>
        </p:nvSpPr>
        <p:spPr>
          <a:xfrm>
            <a:off x="838200" y="18255"/>
            <a:ext cx="10515600" cy="1173547"/>
          </a:xfrm>
        </p:spPr>
        <p:txBody>
          <a:bodyPr>
            <a:normAutofit fontScale="90000"/>
          </a:bodyPr>
          <a:lstStyle/>
          <a:p>
            <a:pPr algn="ctr"/>
            <a:r>
              <a:rPr lang="el-GR" dirty="0"/>
              <a:t>Η ύλη του κηρύγματος και η τεχνική του</a:t>
            </a:r>
            <a:br>
              <a:rPr lang="el-GR" dirty="0"/>
            </a:br>
            <a:r>
              <a:rPr lang="el-GR" dirty="0"/>
              <a:t>Διασάφηση</a:t>
            </a:r>
          </a:p>
        </p:txBody>
      </p:sp>
      <p:sp>
        <p:nvSpPr>
          <p:cNvPr id="3" name="Θέση περιεχομένου 2">
            <a:extLst>
              <a:ext uri="{FF2B5EF4-FFF2-40B4-BE49-F238E27FC236}">
                <a16:creationId xmlns:a16="http://schemas.microsoft.com/office/drawing/2014/main" id="{50510D9B-BA3A-90EC-300E-647F75064053}"/>
              </a:ext>
            </a:extLst>
          </p:cNvPr>
          <p:cNvSpPr>
            <a:spLocks noGrp="1"/>
          </p:cNvSpPr>
          <p:nvPr>
            <p:ph idx="1"/>
          </p:nvPr>
        </p:nvSpPr>
        <p:spPr>
          <a:xfrm>
            <a:off x="0" y="1191802"/>
            <a:ext cx="12192000" cy="5647943"/>
          </a:xfrm>
        </p:spPr>
        <p:txBody>
          <a:bodyPr>
            <a:normAutofit fontScale="92500" lnSpcReduction="20000"/>
          </a:bodyPr>
          <a:lstStyle/>
          <a:p>
            <a:r>
              <a:rPr lang="el-GR" dirty="0"/>
              <a:t>Διασάφηση είναι η διευκρίνηση των λέξεων που χρησιμοποιεί ο εκκλησιαστικός ρήτορας. Η ανάγκη αυτή πηγάζει από τη θεολογική άγνοια του ακροατηρίου ή από το χαμηλό μορφωτικό του επίπεδο. Η διασάφηση καθίσταται αναγκαία όταν το ακροατήριο δεν εννοεί το ακριβές περιεχόμενο των λέξεων του ομιλητή, με συνέπεια είτε να διασπάται η προσοχή του είτε να οδηγείται σε λανθασμένα συμπεράσματα. </a:t>
            </a:r>
          </a:p>
          <a:p>
            <a:r>
              <a:rPr lang="el-GR" dirty="0"/>
              <a:t>Η διαδικασία αυτή συνιστά τον λεγόμενο «ρητορικό ορισμό», δηλαδή την προσπάθεια του ιεροκήρυκα να περιγράψει τις έννοιες. Φυσικά, δεν είναι δυνατόν να διατυπωθεί «ρητορικός ορισμός» για την κάθε έννοια. Το είδος αυτού του ορισμού πρέπει να χαρακτηρίζεται από την περιγραφικότητα, δηλαδή τη χρησιμοποίηση παραδειγμάτων, εικόνων, παρομοιώσεων κ.λπ. </a:t>
            </a:r>
          </a:p>
          <a:p>
            <a:r>
              <a:rPr lang="el-GR" dirty="0"/>
              <a:t>Το </a:t>
            </a:r>
            <a:r>
              <a:rPr lang="el-GR" u="sng" dirty="0"/>
              <a:t>παράδειγμα</a:t>
            </a:r>
            <a:r>
              <a:rPr lang="el-GR" dirty="0"/>
              <a:t> μάλιστα έχει μεγάλη ισχύ γιατί παραπέμπει σε κάποιο πρόσωπο και μ’ αυτόν τον τρόπο επιβεβαιώνει ότι οι έννοιες που αναφέρονται έχουν εφαρμοστεί στην πράξη της ζωής κάποιων ανθρώπων. Η χρησιμοποίηση του παραδείγματος πρέπει να διακρίνεται για τη συντομία της. </a:t>
            </a:r>
          </a:p>
          <a:p>
            <a:r>
              <a:rPr lang="el-GR" dirty="0"/>
              <a:t>Επίσης, η </a:t>
            </a:r>
            <a:r>
              <a:rPr lang="el-GR" u="sng" dirty="0"/>
              <a:t>χρησιμοποίηση εικόνων </a:t>
            </a:r>
            <a:r>
              <a:rPr lang="el-GR" dirty="0"/>
              <a:t>καθιστά ζωντανή μία έννοια, γιατί παραπέμπει τους ακροατές σε μία πραγματικότητα κατανοητή. Ωστόσο, χρειάζεται προσοχή ώστε η εικόνα να λαμβάνεται από το περιβάλλον των ακροατών, να είναι οικεία σε αυτούς και να λειτουργήσει προς την κατεύθυνση της διασαφήσεως.</a:t>
            </a:r>
          </a:p>
        </p:txBody>
      </p:sp>
    </p:spTree>
    <p:extLst>
      <p:ext uri="{BB962C8B-B14F-4D97-AF65-F5344CB8AC3E}">
        <p14:creationId xmlns:p14="http://schemas.microsoft.com/office/powerpoint/2010/main" val="150614185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1772206-3F9F-0230-CE76-FE04852E04E7}"/>
              </a:ext>
            </a:extLst>
          </p:cNvPr>
          <p:cNvSpPr>
            <a:spLocks noGrp="1"/>
          </p:cNvSpPr>
          <p:nvPr>
            <p:ph type="title"/>
          </p:nvPr>
        </p:nvSpPr>
        <p:spPr>
          <a:xfrm>
            <a:off x="838200" y="18255"/>
            <a:ext cx="10515600" cy="868985"/>
          </a:xfrm>
        </p:spPr>
        <p:txBody>
          <a:bodyPr>
            <a:normAutofit fontScale="90000"/>
          </a:bodyPr>
          <a:lstStyle/>
          <a:p>
            <a:pPr algn="ctr"/>
            <a:r>
              <a:rPr lang="el-GR" dirty="0"/>
              <a:t>Η ύλη του κηρύγματος και η τεχνική του</a:t>
            </a:r>
            <a:br>
              <a:rPr lang="el-GR" dirty="0"/>
            </a:br>
            <a:r>
              <a:rPr lang="el-GR" dirty="0"/>
              <a:t> Αποδείξεις</a:t>
            </a:r>
          </a:p>
        </p:txBody>
      </p:sp>
      <p:sp>
        <p:nvSpPr>
          <p:cNvPr id="3" name="Θέση περιεχομένου 2">
            <a:extLst>
              <a:ext uri="{FF2B5EF4-FFF2-40B4-BE49-F238E27FC236}">
                <a16:creationId xmlns:a16="http://schemas.microsoft.com/office/drawing/2014/main" id="{24D5D292-328E-3149-1EB7-5F81C36A1CF9}"/>
              </a:ext>
            </a:extLst>
          </p:cNvPr>
          <p:cNvSpPr>
            <a:spLocks noGrp="1"/>
          </p:cNvSpPr>
          <p:nvPr>
            <p:ph idx="1"/>
          </p:nvPr>
        </p:nvSpPr>
        <p:spPr>
          <a:xfrm>
            <a:off x="0" y="887240"/>
            <a:ext cx="12192000" cy="5970759"/>
          </a:xfrm>
        </p:spPr>
        <p:txBody>
          <a:bodyPr>
            <a:normAutofit fontScale="85000" lnSpcReduction="20000"/>
          </a:bodyPr>
          <a:lstStyle/>
          <a:p>
            <a:r>
              <a:rPr lang="el-GR" dirty="0"/>
              <a:t>Οι αποδείξεις είναι τα επιχειρήματα που αναφέρονται για να στηρίξουν τις θέσεις του εκκλησιαστικού ρήτορα. Στοχεύουν να αναδείξουν στα λόγια του ομιλητή την </a:t>
            </a:r>
            <a:r>
              <a:rPr lang="el-GR" b="1" dirty="0"/>
              <a:t>ορθότητα</a:t>
            </a:r>
            <a:r>
              <a:rPr lang="el-GR" dirty="0"/>
              <a:t>, την </a:t>
            </a:r>
            <a:r>
              <a:rPr lang="el-GR" b="1" dirty="0"/>
              <a:t>αλήθεια</a:t>
            </a:r>
            <a:r>
              <a:rPr lang="el-GR" dirty="0"/>
              <a:t> και τη </a:t>
            </a:r>
            <a:r>
              <a:rPr lang="el-GR" b="1" dirty="0"/>
              <a:t>λογική</a:t>
            </a:r>
            <a:r>
              <a:rPr lang="el-GR" dirty="0"/>
              <a:t>. Η αποδεικτική διαδικασία απευθύνεται στη νόηση των ακροατών, με απώτερο στόχο να απευθυνθεί ακολούθως στην καρδιά τους. </a:t>
            </a:r>
          </a:p>
          <a:p>
            <a:r>
              <a:rPr lang="el-GR" dirty="0"/>
              <a:t>Όταν η αποδεικτική διαδικασία απευθύνεται στον νου, τότε χρησιμοποιούνται τα λεγόμενα </a:t>
            </a:r>
            <a:r>
              <a:rPr lang="el-GR" dirty="0">
                <a:effectLst>
                  <a:outerShdw blurRad="38100" dist="38100" dir="2700000" algn="tl">
                    <a:srgbClr val="000000">
                      <a:alpha val="43137"/>
                    </a:srgbClr>
                  </a:outerShdw>
                </a:effectLst>
              </a:rPr>
              <a:t>«λογικά επιχειρήματα»</a:t>
            </a:r>
            <a:r>
              <a:rPr lang="el-GR" dirty="0"/>
              <a:t>.</a:t>
            </a:r>
            <a:r>
              <a:rPr lang="el-GR" dirty="0">
                <a:effectLst>
                  <a:outerShdw blurRad="38100" dist="38100" dir="2700000" algn="tl">
                    <a:srgbClr val="000000">
                      <a:alpha val="43137"/>
                    </a:srgbClr>
                  </a:outerShdw>
                </a:effectLst>
              </a:rPr>
              <a:t> </a:t>
            </a:r>
            <a:r>
              <a:rPr lang="el-GR" dirty="0"/>
              <a:t>Τα επιχειρήματα που απευθύνονται στην καρδιά των ακροατών αποκαλούνται ως </a:t>
            </a:r>
            <a:r>
              <a:rPr lang="el-GR" dirty="0">
                <a:effectLst>
                  <a:outerShdw blurRad="38100" dist="38100" dir="2700000" algn="tl">
                    <a:srgbClr val="000000">
                      <a:alpha val="43137"/>
                    </a:srgbClr>
                  </a:outerShdw>
                </a:effectLst>
              </a:rPr>
              <a:t>«συναισθηματικά επιχειρήματα» ή «</a:t>
            </a:r>
            <a:r>
              <a:rPr lang="el-GR" dirty="0" err="1">
                <a:effectLst>
                  <a:outerShdw blurRad="38100" dist="38100" dir="2700000" algn="tl">
                    <a:srgbClr val="000000">
                      <a:alpha val="43137"/>
                    </a:srgbClr>
                  </a:outerShdw>
                </a:effectLst>
              </a:rPr>
              <a:t>παθοποιΐα</a:t>
            </a:r>
            <a:r>
              <a:rPr lang="el-GR" dirty="0">
                <a:effectLst>
                  <a:outerShdw blurRad="38100" dist="38100" dir="2700000" algn="tl">
                    <a:srgbClr val="000000">
                      <a:alpha val="43137"/>
                    </a:srgbClr>
                  </a:outerShdw>
                </a:effectLst>
              </a:rPr>
              <a:t>»</a:t>
            </a:r>
            <a:r>
              <a:rPr lang="el-GR" dirty="0"/>
              <a:t>· πρόκειται για εκείνα που θίγουν τις βαθύτερες χορδές της καρδιάς των ακροατών και διεγείρουν τους πόθους τους για πνευματικότερη ζωή (συναισθήματα ειλικρίνειας, αγάπης, στοργής, αναζήτησης της αγιότητας και της αλήθειας).</a:t>
            </a:r>
          </a:p>
          <a:p>
            <a:r>
              <a:rPr lang="el-GR" dirty="0"/>
              <a:t>Ως προς τα λογικά επιχειρήματα ο εκκλησιαστικός ρήτορας: </a:t>
            </a:r>
          </a:p>
          <a:p>
            <a:pPr lvl="1">
              <a:buFont typeface="Wingdings" panose="05000000000000000000" pitchFamily="2" charset="2"/>
              <a:buChar char="v"/>
            </a:pPr>
            <a:r>
              <a:rPr lang="el-GR" dirty="0"/>
              <a:t>πρέπει να φροντίσει ώστε να ανταποκρίνονται στη μόρφωση των ακροατών και</a:t>
            </a:r>
          </a:p>
          <a:p>
            <a:pPr lvl="1">
              <a:buFont typeface="Wingdings" panose="05000000000000000000" pitchFamily="2" charset="2"/>
              <a:buChar char="v"/>
            </a:pPr>
            <a:r>
              <a:rPr lang="el-GR" dirty="0"/>
              <a:t>οφείλει να εκθέτει τα επιχειρήματά του με κάποια τάξη, ξεκινώντας από τα απλούστερα και καταλήγοντας στα ισχυρότερα. </a:t>
            </a:r>
          </a:p>
          <a:p>
            <a:r>
              <a:rPr lang="el-GR" dirty="0"/>
              <a:t>Οι αλήθειες της πίστεως δεν μπορεί να αποτελούν αντικείμενο αποδείξεων κατά παρόμοιο τρόπο με τις θετικές επιστήμες. Γι’ αυτό το όλο πνεύμα των αποδείξεων κατά το κήρυγμα δεν πρέπει να διεκδικεί απόλυτο χαρακτήρα. </a:t>
            </a:r>
          </a:p>
          <a:p>
            <a:r>
              <a:rPr lang="el-GR" dirty="0"/>
              <a:t>Οι εν λόγω αποδείξεις μπορούν να αντλούνται από τους χώρους της </a:t>
            </a:r>
            <a:r>
              <a:rPr lang="el-GR" u="sng" dirty="0"/>
              <a:t>Αγίας Γραφής </a:t>
            </a:r>
            <a:r>
              <a:rPr lang="el-GR" dirty="0"/>
              <a:t>και της </a:t>
            </a:r>
            <a:r>
              <a:rPr lang="el-GR" u="sng" dirty="0"/>
              <a:t>Ιεράς Παραδόσεως</a:t>
            </a:r>
            <a:r>
              <a:rPr lang="el-GR" dirty="0"/>
              <a:t>, αλλά και από την </a:t>
            </a:r>
            <a:r>
              <a:rPr lang="el-GR" u="sng" dirty="0"/>
              <a:t>πνευματική πείρα των Αγίων </a:t>
            </a:r>
            <a:r>
              <a:rPr lang="el-GR" dirty="0"/>
              <a:t>και θεωμένων μελών της Εκκλησίας.   </a:t>
            </a:r>
          </a:p>
        </p:txBody>
      </p:sp>
    </p:spTree>
    <p:extLst>
      <p:ext uri="{BB962C8B-B14F-4D97-AF65-F5344CB8AC3E}">
        <p14:creationId xmlns:p14="http://schemas.microsoft.com/office/powerpoint/2010/main" val="2758176465"/>
      </p:ext>
    </p:extLst>
  </p:cSld>
  <p:clrMapOvr>
    <a:masterClrMapping/>
  </p:clrMapOvr>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705</TotalTime>
  <Words>5306</Words>
  <Application>Microsoft Office PowerPoint</Application>
  <PresentationFormat>Ευρεία οθόνη</PresentationFormat>
  <Paragraphs>176</Paragraphs>
  <Slides>27</Slides>
  <Notes>0</Notes>
  <HiddenSlides>0</HiddenSlides>
  <MMClips>0</MMClips>
  <ScaleCrop>false</ScaleCrop>
  <HeadingPairs>
    <vt:vector size="6" baseType="variant">
      <vt:variant>
        <vt:lpstr>Γραμματοσειρές που χρησιμοποιούνται</vt:lpstr>
      </vt:variant>
      <vt:variant>
        <vt:i4>5</vt:i4>
      </vt:variant>
      <vt:variant>
        <vt:lpstr>Θέμα</vt:lpstr>
      </vt:variant>
      <vt:variant>
        <vt:i4>1</vt:i4>
      </vt:variant>
      <vt:variant>
        <vt:lpstr>Τίτλοι διαφανειών</vt:lpstr>
      </vt:variant>
      <vt:variant>
        <vt:i4>27</vt:i4>
      </vt:variant>
    </vt:vector>
  </HeadingPairs>
  <TitlesOfParts>
    <vt:vector size="33" baseType="lpstr">
      <vt:lpstr>Arial</vt:lpstr>
      <vt:lpstr>Calibri</vt:lpstr>
      <vt:lpstr>Calibri Light</vt:lpstr>
      <vt:lpstr>Palatino Linotype</vt:lpstr>
      <vt:lpstr>Wingdings</vt:lpstr>
      <vt:lpstr>Θέμα του Office</vt:lpstr>
      <vt:lpstr>ΔΙΑΚΟΝΙΑ ΤΟΥ ΛΟΓΟΥ ΕΝΟΤΗΤΑ 10Η  Η ΔΙΑΛΕΚΤΙΚΗ ΤΟΥ ΡΗΤΟΡΑ  ΜΕ ΤΟ ΑΚΡΟΑΤΗΡΙΟ ΤΟΥ</vt:lpstr>
      <vt:lpstr>Γενικά</vt:lpstr>
      <vt:lpstr>Η συνάντηση της προσωπικότητας του εκκλησιαστικού ρήτορα με την προσωπικότητα των ακροατών του</vt:lpstr>
      <vt:lpstr>Η συνάντηση της προσωπικότητας του εκκλησιαστικού ρήτορα με την προσωπικότητα των ακροατών του</vt:lpstr>
      <vt:lpstr>Τεχνικές του εκκλησιαστικού ρητορικού λόγου, οι οποίες επηρεάζουν θετικά τη διαδικασία της συνάντησης</vt:lpstr>
      <vt:lpstr>Τεχνικές του εκκλησιαστικού ρητορικού λόγου, οι οποίες επηρεάζουν θετικά τη διαδικασία της συνάντησης</vt:lpstr>
      <vt:lpstr>Η ύλη του κηρύγματος και η τεχνική του Διήγηση και περιγραφή</vt:lpstr>
      <vt:lpstr>Η ύλη του κηρύγματος και η τεχνική του Διασάφηση</vt:lpstr>
      <vt:lpstr>Η ύλη του κηρύγματος και η τεχνική του  Αποδείξεις</vt:lpstr>
      <vt:lpstr>Η ύλη του κηρύγματος και η τεχνική του Ένσταση </vt:lpstr>
      <vt:lpstr>Η ύλη του κηρύγματος και η τεχνική του Ανασκευή</vt:lpstr>
      <vt:lpstr>Η ύλη του κηρύγματος και η τεχνική του Τα ρητορικά σχήματα</vt:lpstr>
      <vt:lpstr>Η ύλη του κηρύγματος και η τεχνική του Τα ρητορικά σχήματα</vt:lpstr>
      <vt:lpstr>Η ύλη του κηρύγματος και η τεχνική του Τα ρητορικά σχήματα</vt:lpstr>
      <vt:lpstr>Η ύλη του κηρύγματος και η τεχνική του Τα ρητορικά σχήματα</vt:lpstr>
      <vt:lpstr>Η ύλη του κηρύγματος και η τεχνική του Τα ρητορικά σχήματα</vt:lpstr>
      <vt:lpstr>Η συνολική εμφάνιση του εκκλησιαστικού ρήτορα</vt:lpstr>
      <vt:lpstr>Η συνολική εμφάνιση του εκκλησιαστικού ρήτορα</vt:lpstr>
      <vt:lpstr>Η συνολική εμφάνιση του εκκλησιαστικού ρήτορα</vt:lpstr>
      <vt:lpstr>Η συνολική εμφάνιση του εκκλησιαστικού ρήτορα</vt:lpstr>
      <vt:lpstr>Η συνολική εμφάνιση του εκκλησιαστικού ρήτορα</vt:lpstr>
      <vt:lpstr>Η επίδραση του εκκλησιαστικού ρητορικού λόγου στη διάνοια, το συναίσθημα και τη βούληση των ακροατών</vt:lpstr>
      <vt:lpstr>Η επίδραση του εκκλησιαστικού ρητορικού λόγου στη διάνοια, το συναίσθημα και τη βούληση των ακροατών</vt:lpstr>
      <vt:lpstr>Η επίδραση του εκκλησιαστικού ρητορικού λόγου στη διάνοια, το συναίσθημα και τη βούληση των ακροατών</vt:lpstr>
      <vt:lpstr>Η επίδραση του εκκλησιαστικού ρητορικού λόγου στη διάνοια, το συναίσθημα και τη βούληση των ακροατών</vt:lpstr>
      <vt:lpstr>Η επίδραση του εκκλησιαστικού ρητορικού λόγου στη διάνοια, το συναίσθημα και τη βούληση των ακροατών</vt:lpstr>
      <vt:lpstr>ΒΙΒΛΙΟΓΡΑΦΙΑ</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ΔΙΑΚΟΝΙΑ ΤΟΥ ΛΟΓΟΥ ΕΝΟΤΗΤΑ 10Η  Η ΔΙΑΛΕΚΤΙΚΗ ΤΟΥ ΡΗΤΟΡΑ  ΜΕ ΤΟ ΑΚΡΟΑΤΗΡΙΟ ΤΟΥ</dc:title>
  <dc:creator>MARIA KARAMPELIA</dc:creator>
  <cp:lastModifiedBy>MARIA KARAMPELIA</cp:lastModifiedBy>
  <cp:revision>20</cp:revision>
  <dcterms:created xsi:type="dcterms:W3CDTF">2023-05-20T19:08:42Z</dcterms:created>
  <dcterms:modified xsi:type="dcterms:W3CDTF">2025-05-23T10:42:14Z</dcterms:modified>
</cp:coreProperties>
</file>