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63" r:id="rId5"/>
    <p:sldId id="264" r:id="rId6"/>
    <p:sldId id="265" r:id="rId7"/>
    <p:sldId id="266" r:id="rId8"/>
    <p:sldId id="267" r:id="rId9"/>
    <p:sldId id="268" r:id="rId10"/>
    <p:sldId id="269" r:id="rId11"/>
    <p:sldId id="270" r:id="rId12"/>
    <p:sldId id="271" r:id="rId13"/>
    <p:sldId id="272" r:id="rId14"/>
    <p:sldId id="273" r:id="rId15"/>
    <p:sldId id="274" r:id="rId16"/>
    <p:sldId id="259" r:id="rId17"/>
    <p:sldId id="260" r:id="rId18"/>
    <p:sldId id="261" r:id="rId19"/>
    <p:sldId id="262" r:id="rId20"/>
    <p:sldId id="275" r:id="rId21"/>
    <p:sldId id="276"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35525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7/5/2025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885079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82618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90995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723994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289865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40755643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00696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3987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935837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806278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7B29EF52-8CBE-4224-94F0-445791DC9DC1}" type="datetimeFigureOut">
              <a:rPr lang="el-GR" smtClean="0"/>
              <a:t>7/5/2025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616546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7B29EF52-8CBE-4224-94F0-445791DC9DC1}" type="datetimeFigureOut">
              <a:rPr lang="el-GR" smtClean="0"/>
              <a:t>7/5/2025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46207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475376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572235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p>
            <a:fld id="{7B29EF52-8CBE-4224-94F0-445791DC9DC1}" type="datetimeFigureOut">
              <a:rPr lang="el-GR" smtClean="0"/>
              <a:t>7/5/2025</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69625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7/5/2025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741765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B29EF52-8CBE-4224-94F0-445791DC9DC1}" type="datetimeFigureOut">
              <a:rPr lang="el-GR" smtClean="0"/>
              <a:t>7/5/2025</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C5075F4-0A1D-4EB4-B805-FE81D93FF083}" type="slidenum">
              <a:rPr lang="el-GR" smtClean="0"/>
              <a:t>‹#›</a:t>
            </a:fld>
            <a:endParaRPr lang="el-GR"/>
          </a:p>
        </p:txBody>
      </p:sp>
    </p:spTree>
    <p:extLst>
      <p:ext uri="{BB962C8B-B14F-4D97-AF65-F5344CB8AC3E}">
        <p14:creationId xmlns:p14="http://schemas.microsoft.com/office/powerpoint/2010/main" val="58000023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greek-language.gr/greekLang/ancient_greek/tools/corpora/anthology/content.html?t=53"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hha.com.gr/files/7o-panellinio-synedrio-HHA-Papadimitriou.pdf" TargetMode="External"/><Relationship Id="rId2" Type="http://schemas.openxmlformats.org/officeDocument/2006/relationships/hyperlink" Target="https://eclass.upatras.gr/modules/document/file.php/PHIL1840/PAIDEIA-SYNANTHSH-H8IKHS-POLITIKHS.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greek-language.gr/greekLang/ancient_greek/tools/corpora/anthology/content.html?t=5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54955" y="1447801"/>
            <a:ext cx="8825658" cy="2976282"/>
          </a:xfrm>
        </p:spPr>
        <p:txBody>
          <a:bodyPr>
            <a:normAutofit fontScale="90000"/>
          </a:bodyPr>
          <a:lstStyle/>
          <a:p>
            <a:r>
              <a:rPr lang="el-GR" sz="4900" dirty="0" smtClean="0"/>
              <a:t/>
            </a:r>
            <a:br>
              <a:rPr lang="el-GR" sz="4900" dirty="0" smtClean="0"/>
            </a:br>
            <a:r>
              <a:rPr lang="el-GR" sz="4900" dirty="0"/>
              <a:t/>
            </a:r>
            <a:br>
              <a:rPr lang="el-GR" sz="4900" dirty="0"/>
            </a:br>
            <a:r>
              <a:rPr lang="el-GR" sz="4900" dirty="0" smtClean="0"/>
              <a:t/>
            </a:r>
            <a:br>
              <a:rPr lang="el-GR" sz="4900" dirty="0" smtClean="0"/>
            </a:br>
            <a:r>
              <a:rPr lang="el-GR" sz="4900" dirty="0"/>
              <a:t/>
            </a:r>
            <a:br>
              <a:rPr lang="el-GR" sz="4900" dirty="0"/>
            </a:br>
            <a:r>
              <a:rPr lang="el-GR" sz="4000" dirty="0" smtClean="0"/>
              <a:t>ΦΙΛΟΣΟΦΙΑ ΤΗΣ ΠΑΙΔΕΙΑΣ</a:t>
            </a:r>
            <a:br>
              <a:rPr lang="el-GR" sz="4000" dirty="0" smtClean="0"/>
            </a:br>
            <a:r>
              <a:rPr lang="el-GR" sz="4000" dirty="0" smtClean="0"/>
              <a:t/>
            </a:r>
            <a:br>
              <a:rPr lang="el-GR" sz="4000" dirty="0" smtClean="0"/>
            </a:br>
            <a:r>
              <a:rPr lang="el-GR" sz="4000" dirty="0" smtClean="0"/>
              <a:t>ΠΙΣ Β’ </a:t>
            </a:r>
            <a:r>
              <a:rPr lang="el-GR" sz="4000" dirty="0" smtClean="0"/>
              <a:t>Εξάμηνο</a:t>
            </a:r>
            <a:r>
              <a:rPr lang="el-GR" sz="4000" dirty="0" smtClean="0"/>
              <a:t/>
            </a:r>
            <a:br>
              <a:rPr lang="el-GR" sz="4000" dirty="0" smtClean="0"/>
            </a:br>
            <a:r>
              <a:rPr lang="el-GR" sz="3600" dirty="0"/>
              <a:t/>
            </a:r>
            <a:br>
              <a:rPr lang="el-GR" sz="3600" dirty="0"/>
            </a:br>
            <a:endParaRPr lang="el-GR" sz="3600" dirty="0"/>
          </a:p>
        </p:txBody>
      </p:sp>
      <p:sp>
        <p:nvSpPr>
          <p:cNvPr id="3" name="Υπότιτλος 2"/>
          <p:cNvSpPr>
            <a:spLocks noGrp="1"/>
          </p:cNvSpPr>
          <p:nvPr>
            <p:ph type="subTitle" idx="1"/>
          </p:nvPr>
        </p:nvSpPr>
        <p:spPr>
          <a:xfrm>
            <a:off x="981635" y="4612341"/>
            <a:ext cx="8998978" cy="1026459"/>
          </a:xfrm>
        </p:spPr>
        <p:txBody>
          <a:bodyPr>
            <a:normAutofit fontScale="85000" lnSpcReduction="20000"/>
          </a:bodyPr>
          <a:lstStyle/>
          <a:p>
            <a:endParaRPr lang="el-GR" dirty="0" smtClean="0"/>
          </a:p>
          <a:p>
            <a:r>
              <a:rPr lang="el-GR" dirty="0" err="1" smtClean="0">
                <a:latin typeface="Alfios" panose="02070502080805060803" pitchFamily="18" charset="0"/>
                <a:ea typeface="Alfios" panose="02070502080805060803" pitchFamily="18" charset="0"/>
              </a:rPr>
              <a:t>Δρ</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Λαμπριν</a:t>
            </a:r>
            <a:r>
              <a:rPr lang="el-GR" dirty="0" err="1">
                <a:latin typeface="Alfios" panose="02070502080805060803" pitchFamily="18" charset="0"/>
                <a:ea typeface="Alfios" panose="02070502080805060803" pitchFamily="18" charset="0"/>
              </a:rPr>
              <a:t>Ο</a:t>
            </a:r>
            <a:r>
              <a:rPr lang="el-GR" dirty="0" err="1" smtClean="0">
                <a:latin typeface="Alfios" panose="02070502080805060803" pitchFamily="18" charset="0"/>
                <a:ea typeface="Alfios" panose="02070502080805060803" pitchFamily="18" charset="0"/>
              </a:rPr>
              <a:t>ς</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Ευστ</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ΠλατυπΟδης</a:t>
            </a:r>
            <a:endParaRPr lang="el-GR" dirty="0" smtClean="0">
              <a:latin typeface="Alfios" panose="02070502080805060803" pitchFamily="18" charset="0"/>
              <a:ea typeface="Alfios" panose="02070502080805060803" pitchFamily="18" charset="0"/>
            </a:endParaRPr>
          </a:p>
          <a:p>
            <a:r>
              <a:rPr lang="el-GR" dirty="0" err="1" smtClean="0">
                <a:latin typeface="Alfios" panose="02070502080805060803" pitchFamily="18" charset="0"/>
                <a:ea typeface="Alfios" panose="02070502080805060803" pitchFamily="18" charset="0"/>
              </a:rPr>
              <a:t>ΑνΩτατη</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ΕκκλησιαστικΗ</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ΑκαδημΙα</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ΑθΗνας</a:t>
            </a:r>
            <a:endParaRPr lang="el-GR" dirty="0">
              <a:latin typeface="Alfios" panose="02070502080805060803" pitchFamily="18" charset="0"/>
              <a:ea typeface="Alfios" panose="02070502080805060803" pitchFamily="18" charset="0"/>
            </a:endParaRPr>
          </a:p>
        </p:txBody>
      </p:sp>
    </p:spTree>
    <p:extLst>
      <p:ext uri="{BB962C8B-B14F-4D97-AF65-F5344CB8AC3E}">
        <p14:creationId xmlns:p14="http://schemas.microsoft.com/office/powerpoint/2010/main" val="1105178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45460" y="174812"/>
            <a:ext cx="9404394" cy="6073587"/>
          </a:xfrm>
        </p:spPr>
        <p:txBody>
          <a:bodyPr>
            <a:normAutofit fontScale="62500" lnSpcReduction="20000"/>
          </a:bodyPr>
          <a:lstStyle/>
          <a:p>
            <a:pPr marL="0" indent="0">
              <a:buNone/>
            </a:pPr>
            <a:r>
              <a:rPr lang="el-GR" dirty="0" err="1"/>
              <a:t>τὸ</a:t>
            </a:r>
            <a:r>
              <a:rPr lang="el-GR" dirty="0"/>
              <a:t> </a:t>
            </a:r>
            <a:r>
              <a:rPr lang="el-GR" dirty="0" err="1"/>
              <a:t>δὲ</a:t>
            </a:r>
            <a:r>
              <a:rPr lang="el-GR" dirty="0"/>
              <a:t> </a:t>
            </a:r>
            <a:r>
              <a:rPr lang="el-GR" dirty="0" err="1"/>
              <a:t>σχολάζειν</a:t>
            </a:r>
            <a:r>
              <a:rPr lang="el-GR" dirty="0"/>
              <a:t> </a:t>
            </a:r>
            <a:r>
              <a:rPr lang="el-GR" dirty="0" err="1"/>
              <a:t>ἔχειν</a:t>
            </a:r>
            <a:endParaRPr lang="el-GR" dirty="0"/>
          </a:p>
          <a:p>
            <a:pPr marL="0" indent="0">
              <a:buNone/>
            </a:pPr>
            <a:r>
              <a:rPr lang="el-GR" dirty="0" err="1"/>
              <a:t>αὐτὸ</a:t>
            </a:r>
            <a:r>
              <a:rPr lang="el-GR" dirty="0"/>
              <a:t> </a:t>
            </a:r>
            <a:r>
              <a:rPr lang="el-GR" dirty="0" err="1"/>
              <a:t>δοκεῖ</a:t>
            </a:r>
            <a:r>
              <a:rPr lang="el-GR" dirty="0"/>
              <a:t> </a:t>
            </a:r>
            <a:r>
              <a:rPr lang="el-GR" dirty="0" err="1"/>
              <a:t>τὴν</a:t>
            </a:r>
            <a:r>
              <a:rPr lang="el-GR" dirty="0"/>
              <a:t> </a:t>
            </a:r>
            <a:r>
              <a:rPr lang="el-GR" dirty="0" err="1"/>
              <a:t>ἡδονὴν</a:t>
            </a:r>
            <a:r>
              <a:rPr lang="el-GR" dirty="0"/>
              <a:t> </a:t>
            </a:r>
            <a:r>
              <a:rPr lang="el-GR" dirty="0" err="1"/>
              <a:t>καὶ</a:t>
            </a:r>
            <a:r>
              <a:rPr lang="el-GR" dirty="0"/>
              <a:t> </a:t>
            </a:r>
            <a:r>
              <a:rPr lang="el-GR" dirty="0" err="1"/>
              <a:t>τὴν</a:t>
            </a:r>
            <a:r>
              <a:rPr lang="el-GR" dirty="0"/>
              <a:t> </a:t>
            </a:r>
            <a:r>
              <a:rPr lang="el-GR" dirty="0" err="1"/>
              <a:t>εὐδαιμονίαν</a:t>
            </a:r>
            <a:r>
              <a:rPr lang="el-GR" dirty="0"/>
              <a:t> </a:t>
            </a:r>
            <a:r>
              <a:rPr lang="el-GR" dirty="0" err="1"/>
              <a:t>καὶ</a:t>
            </a:r>
            <a:r>
              <a:rPr lang="el-GR" dirty="0"/>
              <a:t> </a:t>
            </a:r>
            <a:r>
              <a:rPr lang="el-GR" dirty="0" err="1"/>
              <a:t>τὸ</a:t>
            </a:r>
            <a:r>
              <a:rPr lang="el-GR" dirty="0"/>
              <a:t> </a:t>
            </a:r>
            <a:r>
              <a:rPr lang="el-GR" dirty="0" err="1"/>
              <a:t>ζῆν</a:t>
            </a:r>
            <a:endParaRPr lang="el-GR" dirty="0"/>
          </a:p>
          <a:p>
            <a:pPr marL="0" indent="0">
              <a:buNone/>
            </a:pPr>
            <a:r>
              <a:rPr lang="el-GR" dirty="0" err="1"/>
              <a:t>μακαρίως</a:t>
            </a:r>
            <a:r>
              <a:rPr lang="el-GR" dirty="0"/>
              <a:t>. </a:t>
            </a:r>
            <a:r>
              <a:rPr lang="el-GR" dirty="0" err="1"/>
              <a:t>τοῦτο</a:t>
            </a:r>
            <a:r>
              <a:rPr lang="el-GR" dirty="0"/>
              <a:t> δ’ </a:t>
            </a:r>
            <a:r>
              <a:rPr lang="el-GR" dirty="0" err="1"/>
              <a:t>οὐ</a:t>
            </a:r>
            <a:r>
              <a:rPr lang="el-GR" dirty="0"/>
              <a:t> </a:t>
            </a:r>
            <a:r>
              <a:rPr lang="el-GR" dirty="0" err="1"/>
              <a:t>τοῖς</a:t>
            </a:r>
            <a:r>
              <a:rPr lang="el-GR" dirty="0"/>
              <a:t> </a:t>
            </a:r>
            <a:r>
              <a:rPr lang="el-GR" dirty="0" err="1"/>
              <a:t>ἀσχολοῦσιν</a:t>
            </a:r>
            <a:r>
              <a:rPr lang="el-GR" dirty="0"/>
              <a:t> </a:t>
            </a:r>
            <a:r>
              <a:rPr lang="el-GR" dirty="0" err="1"/>
              <a:t>ὑπάρχει</a:t>
            </a:r>
            <a:r>
              <a:rPr lang="el-GR" dirty="0"/>
              <a:t> </a:t>
            </a:r>
            <a:r>
              <a:rPr lang="el-GR" dirty="0" err="1"/>
              <a:t>ἀλλὰ</a:t>
            </a:r>
            <a:r>
              <a:rPr lang="el-GR" dirty="0"/>
              <a:t> </a:t>
            </a:r>
            <a:r>
              <a:rPr lang="el-GR" dirty="0" err="1"/>
              <a:t>τοῖς</a:t>
            </a:r>
            <a:endParaRPr lang="el-GR" dirty="0"/>
          </a:p>
          <a:p>
            <a:pPr marL="0" indent="0">
              <a:buNone/>
            </a:pPr>
            <a:r>
              <a:rPr lang="el-GR" dirty="0" err="1"/>
              <a:t>σχολάζουσιν</a:t>
            </a:r>
            <a:r>
              <a:rPr lang="el-GR" dirty="0"/>
              <a:t>· ὁ </a:t>
            </a:r>
            <a:r>
              <a:rPr lang="el-GR" dirty="0" err="1"/>
              <a:t>μὲν</a:t>
            </a:r>
            <a:r>
              <a:rPr lang="el-GR" dirty="0"/>
              <a:t> </a:t>
            </a:r>
            <a:r>
              <a:rPr lang="el-GR" dirty="0" err="1"/>
              <a:t>γὰρ</a:t>
            </a:r>
            <a:r>
              <a:rPr lang="el-GR" dirty="0"/>
              <a:t> </a:t>
            </a:r>
            <a:r>
              <a:rPr lang="el-GR" dirty="0" err="1"/>
              <a:t>ἀσχολῶν</a:t>
            </a:r>
            <a:r>
              <a:rPr lang="el-GR" dirty="0"/>
              <a:t> </a:t>
            </a:r>
            <a:r>
              <a:rPr lang="el-GR" dirty="0" err="1"/>
              <a:t>ἕνεκά</a:t>
            </a:r>
            <a:r>
              <a:rPr lang="el-GR" dirty="0"/>
              <a:t> </a:t>
            </a:r>
            <a:r>
              <a:rPr lang="el-GR" dirty="0" err="1"/>
              <a:t>τινος</a:t>
            </a:r>
            <a:r>
              <a:rPr lang="el-GR" dirty="0"/>
              <a:t> </a:t>
            </a:r>
            <a:r>
              <a:rPr lang="el-GR" dirty="0" err="1"/>
              <a:t>ἀσχολεῖ</a:t>
            </a:r>
            <a:endParaRPr lang="el-GR" dirty="0"/>
          </a:p>
          <a:p>
            <a:pPr marL="0" indent="0">
              <a:buNone/>
            </a:pPr>
            <a:r>
              <a:rPr lang="el-GR" dirty="0"/>
              <a:t>(5) </a:t>
            </a:r>
            <a:r>
              <a:rPr lang="el-GR" dirty="0" err="1"/>
              <a:t>τέλους</a:t>
            </a:r>
            <a:r>
              <a:rPr lang="el-GR" dirty="0"/>
              <a:t> </a:t>
            </a:r>
            <a:r>
              <a:rPr lang="el-GR" dirty="0" err="1"/>
              <a:t>ὡς</a:t>
            </a:r>
            <a:r>
              <a:rPr lang="el-GR" dirty="0"/>
              <a:t> </a:t>
            </a:r>
            <a:r>
              <a:rPr lang="el-GR" dirty="0" err="1"/>
              <a:t>οὐχ</a:t>
            </a:r>
            <a:r>
              <a:rPr lang="el-GR" dirty="0"/>
              <a:t> </a:t>
            </a:r>
            <a:r>
              <a:rPr lang="el-GR" dirty="0" err="1"/>
              <a:t>ὑπάρχοντος</a:t>
            </a:r>
            <a:r>
              <a:rPr lang="el-GR" dirty="0"/>
              <a:t>, ἡ δ’ </a:t>
            </a:r>
            <a:r>
              <a:rPr lang="el-GR" dirty="0" err="1"/>
              <a:t>εὐδαιμονία</a:t>
            </a:r>
            <a:r>
              <a:rPr lang="el-GR" dirty="0"/>
              <a:t> </a:t>
            </a:r>
            <a:r>
              <a:rPr lang="el-GR" dirty="0" err="1"/>
              <a:t>τέλος</a:t>
            </a:r>
            <a:r>
              <a:rPr lang="el-GR" dirty="0"/>
              <a:t> </a:t>
            </a:r>
            <a:r>
              <a:rPr lang="el-GR" dirty="0" err="1"/>
              <a:t>ἐστίν</a:t>
            </a:r>
            <a:r>
              <a:rPr lang="el-GR" dirty="0"/>
              <a:t>, </a:t>
            </a:r>
            <a:r>
              <a:rPr lang="el-GR" dirty="0" err="1"/>
              <a:t>ἣν</a:t>
            </a:r>
            <a:endParaRPr lang="el-GR" dirty="0"/>
          </a:p>
          <a:p>
            <a:pPr marL="0" indent="0">
              <a:buNone/>
            </a:pPr>
            <a:r>
              <a:rPr lang="el-GR" dirty="0" err="1"/>
              <a:t>οὐ</a:t>
            </a:r>
            <a:r>
              <a:rPr lang="el-GR" dirty="0"/>
              <a:t> </a:t>
            </a:r>
            <a:r>
              <a:rPr lang="el-GR" dirty="0" err="1"/>
              <a:t>μετὰ</a:t>
            </a:r>
            <a:r>
              <a:rPr lang="el-GR" dirty="0"/>
              <a:t> </a:t>
            </a:r>
            <a:r>
              <a:rPr lang="el-GR" dirty="0" err="1"/>
              <a:t>λύπης</a:t>
            </a:r>
            <a:r>
              <a:rPr lang="el-GR" dirty="0"/>
              <a:t> </a:t>
            </a:r>
            <a:r>
              <a:rPr lang="el-GR" dirty="0" err="1"/>
              <a:t>ἀλλὰ</a:t>
            </a:r>
            <a:r>
              <a:rPr lang="el-GR" dirty="0"/>
              <a:t> μεθ’ </a:t>
            </a:r>
            <a:r>
              <a:rPr lang="el-GR" dirty="0" err="1"/>
              <a:t>ἡδονῆς</a:t>
            </a:r>
            <a:r>
              <a:rPr lang="el-GR" dirty="0"/>
              <a:t> </a:t>
            </a:r>
            <a:r>
              <a:rPr lang="el-GR" dirty="0" err="1"/>
              <a:t>οἴονται</a:t>
            </a:r>
            <a:r>
              <a:rPr lang="el-GR" dirty="0"/>
              <a:t> </a:t>
            </a:r>
            <a:r>
              <a:rPr lang="el-GR" dirty="0" err="1"/>
              <a:t>πάντες</a:t>
            </a:r>
            <a:r>
              <a:rPr lang="el-GR" dirty="0"/>
              <a:t> </a:t>
            </a:r>
            <a:r>
              <a:rPr lang="el-GR" dirty="0" err="1"/>
              <a:t>εἶναι</a:t>
            </a:r>
            <a:r>
              <a:rPr lang="el-GR" dirty="0"/>
              <a:t>.</a:t>
            </a:r>
          </a:p>
          <a:p>
            <a:pPr marL="0" indent="0">
              <a:buNone/>
            </a:pPr>
            <a:r>
              <a:rPr lang="el-GR" dirty="0" err="1"/>
              <a:t>ταύτην</a:t>
            </a:r>
            <a:r>
              <a:rPr lang="el-GR" dirty="0"/>
              <a:t> </a:t>
            </a:r>
            <a:r>
              <a:rPr lang="el-GR" dirty="0" err="1"/>
              <a:t>μέντοι</a:t>
            </a:r>
            <a:r>
              <a:rPr lang="el-GR" dirty="0"/>
              <a:t> </a:t>
            </a:r>
            <a:r>
              <a:rPr lang="el-GR" dirty="0" err="1"/>
              <a:t>τὴν</a:t>
            </a:r>
            <a:r>
              <a:rPr lang="el-GR" dirty="0"/>
              <a:t> </a:t>
            </a:r>
            <a:r>
              <a:rPr lang="el-GR" dirty="0" err="1"/>
              <a:t>ἡδονὴν</a:t>
            </a:r>
            <a:r>
              <a:rPr lang="el-GR" dirty="0"/>
              <a:t> </a:t>
            </a:r>
            <a:r>
              <a:rPr lang="el-GR" dirty="0" err="1"/>
              <a:t>οὐκέτι</a:t>
            </a:r>
            <a:r>
              <a:rPr lang="el-GR" dirty="0"/>
              <a:t> </a:t>
            </a:r>
            <a:r>
              <a:rPr lang="el-GR" dirty="0" err="1"/>
              <a:t>τὴν</a:t>
            </a:r>
            <a:r>
              <a:rPr lang="el-GR" dirty="0"/>
              <a:t> </a:t>
            </a:r>
            <a:r>
              <a:rPr lang="el-GR" dirty="0" err="1"/>
              <a:t>αὐτὴν</a:t>
            </a:r>
            <a:r>
              <a:rPr lang="el-GR" dirty="0"/>
              <a:t> </a:t>
            </a:r>
            <a:r>
              <a:rPr lang="el-GR" dirty="0" err="1"/>
              <a:t>τιθέασιν</a:t>
            </a:r>
            <a:r>
              <a:rPr lang="el-GR" dirty="0"/>
              <a:t>, </a:t>
            </a:r>
            <a:r>
              <a:rPr lang="el-GR" dirty="0" err="1"/>
              <a:t>ἀλλὰ</a:t>
            </a:r>
            <a:endParaRPr lang="el-GR" dirty="0"/>
          </a:p>
          <a:p>
            <a:pPr marL="0" indent="0">
              <a:buNone/>
            </a:pPr>
            <a:r>
              <a:rPr lang="el-GR" dirty="0"/>
              <a:t>καθ’ </a:t>
            </a:r>
            <a:r>
              <a:rPr lang="el-GR" dirty="0" err="1"/>
              <a:t>ἑαυτοὺς</a:t>
            </a:r>
            <a:r>
              <a:rPr lang="el-GR" dirty="0"/>
              <a:t> </a:t>
            </a:r>
            <a:r>
              <a:rPr lang="el-GR" dirty="0" err="1"/>
              <a:t>ἕκαστος</a:t>
            </a:r>
            <a:r>
              <a:rPr lang="el-GR" dirty="0"/>
              <a:t> </a:t>
            </a:r>
            <a:r>
              <a:rPr lang="el-GR" dirty="0" err="1"/>
              <a:t>καὶ</a:t>
            </a:r>
            <a:r>
              <a:rPr lang="el-GR" dirty="0"/>
              <a:t> </a:t>
            </a:r>
            <a:r>
              <a:rPr lang="el-GR" dirty="0" err="1"/>
              <a:t>τὴν</a:t>
            </a:r>
            <a:r>
              <a:rPr lang="el-GR" dirty="0"/>
              <a:t> </a:t>
            </a:r>
            <a:r>
              <a:rPr lang="el-GR" dirty="0" err="1"/>
              <a:t>ἕξιν</a:t>
            </a:r>
            <a:r>
              <a:rPr lang="el-GR" dirty="0"/>
              <a:t> </a:t>
            </a:r>
            <a:r>
              <a:rPr lang="el-GR" dirty="0" err="1"/>
              <a:t>τὴν</a:t>
            </a:r>
            <a:r>
              <a:rPr lang="el-GR" dirty="0"/>
              <a:t> </a:t>
            </a:r>
            <a:r>
              <a:rPr lang="el-GR" dirty="0" err="1"/>
              <a:t>αὑτῶν</a:t>
            </a:r>
            <a:r>
              <a:rPr lang="el-GR" dirty="0"/>
              <a:t>, ὁ δ’ </a:t>
            </a:r>
            <a:r>
              <a:rPr lang="el-GR" dirty="0" err="1"/>
              <a:t>ἄριστος</a:t>
            </a:r>
            <a:endParaRPr lang="el-GR" dirty="0"/>
          </a:p>
          <a:p>
            <a:pPr marL="0" indent="0">
              <a:buNone/>
            </a:pPr>
            <a:r>
              <a:rPr lang="el-GR" dirty="0" err="1"/>
              <a:t>τὴν</a:t>
            </a:r>
            <a:r>
              <a:rPr lang="el-GR" dirty="0"/>
              <a:t> </a:t>
            </a:r>
            <a:r>
              <a:rPr lang="el-GR" dirty="0" err="1"/>
              <a:t>ἀρίστην</a:t>
            </a:r>
            <a:r>
              <a:rPr lang="el-GR" dirty="0"/>
              <a:t> </a:t>
            </a:r>
            <a:r>
              <a:rPr lang="el-GR" dirty="0" err="1"/>
              <a:t>καὶ</a:t>
            </a:r>
            <a:r>
              <a:rPr lang="el-GR" dirty="0"/>
              <a:t> </a:t>
            </a:r>
            <a:r>
              <a:rPr lang="el-GR" dirty="0" err="1"/>
              <a:t>τὴν</a:t>
            </a:r>
            <a:r>
              <a:rPr lang="el-GR" dirty="0"/>
              <a:t> </a:t>
            </a:r>
            <a:r>
              <a:rPr lang="el-GR" dirty="0" err="1"/>
              <a:t>ἀπὸ</a:t>
            </a:r>
            <a:r>
              <a:rPr lang="el-GR" dirty="0"/>
              <a:t> </a:t>
            </a:r>
            <a:r>
              <a:rPr lang="el-GR" dirty="0" err="1"/>
              <a:t>τῶν</a:t>
            </a:r>
            <a:r>
              <a:rPr lang="el-GR" dirty="0"/>
              <a:t> </a:t>
            </a:r>
            <a:r>
              <a:rPr lang="el-GR" dirty="0" err="1"/>
              <a:t>καλλίστων</a:t>
            </a:r>
            <a:r>
              <a:rPr lang="el-GR" dirty="0"/>
              <a:t>. </a:t>
            </a:r>
            <a:r>
              <a:rPr lang="el-GR" dirty="0" err="1"/>
              <a:t>ὥστε</a:t>
            </a:r>
            <a:r>
              <a:rPr lang="el-GR" dirty="0"/>
              <a:t> </a:t>
            </a:r>
            <a:r>
              <a:rPr lang="el-GR" dirty="0" err="1"/>
              <a:t>φανερὸν</a:t>
            </a:r>
            <a:r>
              <a:rPr lang="el-GR" dirty="0"/>
              <a:t> </a:t>
            </a:r>
            <a:r>
              <a:rPr lang="el-GR" dirty="0" err="1"/>
              <a:t>ὅτι</a:t>
            </a:r>
            <a:endParaRPr lang="el-GR" dirty="0"/>
          </a:p>
          <a:p>
            <a:pPr marL="0" indent="0">
              <a:buNone/>
            </a:pPr>
            <a:r>
              <a:rPr lang="el-GR" dirty="0"/>
              <a:t>(10) </a:t>
            </a:r>
            <a:r>
              <a:rPr lang="el-GR" dirty="0" err="1"/>
              <a:t>δεῖ</a:t>
            </a:r>
            <a:r>
              <a:rPr lang="el-GR" dirty="0"/>
              <a:t> </a:t>
            </a:r>
            <a:r>
              <a:rPr lang="el-GR" dirty="0" err="1"/>
              <a:t>καὶ</a:t>
            </a:r>
            <a:r>
              <a:rPr lang="el-GR" dirty="0"/>
              <a:t> </a:t>
            </a:r>
            <a:r>
              <a:rPr lang="el-GR" dirty="0" err="1"/>
              <a:t>πρὸς</a:t>
            </a:r>
            <a:r>
              <a:rPr lang="el-GR" dirty="0"/>
              <a:t> </a:t>
            </a:r>
            <a:r>
              <a:rPr lang="el-GR" dirty="0" err="1"/>
              <a:t>τὴν</a:t>
            </a:r>
            <a:r>
              <a:rPr lang="el-GR" dirty="0"/>
              <a:t> </a:t>
            </a:r>
            <a:r>
              <a:rPr lang="el-GR" dirty="0" err="1"/>
              <a:t>ἐν</a:t>
            </a:r>
            <a:r>
              <a:rPr lang="el-GR" dirty="0"/>
              <a:t> </a:t>
            </a:r>
            <a:r>
              <a:rPr lang="el-GR" dirty="0" err="1"/>
              <a:t>τῇ</a:t>
            </a:r>
            <a:r>
              <a:rPr lang="el-GR" dirty="0"/>
              <a:t> </a:t>
            </a:r>
            <a:r>
              <a:rPr lang="el-GR" dirty="0" err="1"/>
              <a:t>διαγωγῇ</a:t>
            </a:r>
            <a:r>
              <a:rPr lang="el-GR" dirty="0"/>
              <a:t> </a:t>
            </a:r>
            <a:r>
              <a:rPr lang="el-GR" dirty="0" err="1"/>
              <a:t>σχολὴν</a:t>
            </a:r>
            <a:r>
              <a:rPr lang="el-GR" dirty="0"/>
              <a:t> </a:t>
            </a:r>
            <a:r>
              <a:rPr lang="el-GR" dirty="0" err="1"/>
              <a:t>μανθάνειν</a:t>
            </a:r>
            <a:r>
              <a:rPr lang="el-GR" dirty="0"/>
              <a:t> </a:t>
            </a:r>
            <a:r>
              <a:rPr lang="el-GR" dirty="0" err="1"/>
              <a:t>ἄττα</a:t>
            </a:r>
            <a:endParaRPr lang="el-GR" dirty="0"/>
          </a:p>
          <a:p>
            <a:pPr marL="0" indent="0">
              <a:buNone/>
            </a:pPr>
            <a:r>
              <a:rPr lang="el-GR" dirty="0" err="1"/>
              <a:t>καὶ</a:t>
            </a:r>
            <a:r>
              <a:rPr lang="el-GR" dirty="0"/>
              <a:t> </a:t>
            </a:r>
            <a:r>
              <a:rPr lang="el-GR" dirty="0" err="1"/>
              <a:t>παιδεύεσθαι</a:t>
            </a:r>
            <a:r>
              <a:rPr lang="el-GR" dirty="0"/>
              <a:t>, </a:t>
            </a:r>
            <a:r>
              <a:rPr lang="el-GR" dirty="0" err="1"/>
              <a:t>καὶ</a:t>
            </a:r>
            <a:r>
              <a:rPr lang="el-GR" dirty="0"/>
              <a:t> </a:t>
            </a:r>
            <a:r>
              <a:rPr lang="el-GR" dirty="0" err="1"/>
              <a:t>ταῦτα</a:t>
            </a:r>
            <a:r>
              <a:rPr lang="el-GR" dirty="0"/>
              <a:t> </a:t>
            </a:r>
            <a:r>
              <a:rPr lang="el-GR" dirty="0" err="1"/>
              <a:t>μὲν</a:t>
            </a:r>
            <a:r>
              <a:rPr lang="el-GR" dirty="0"/>
              <a:t> </a:t>
            </a:r>
            <a:r>
              <a:rPr lang="el-GR" dirty="0" err="1"/>
              <a:t>τὰ</a:t>
            </a:r>
            <a:r>
              <a:rPr lang="el-GR" dirty="0"/>
              <a:t> </a:t>
            </a:r>
            <a:r>
              <a:rPr lang="el-GR" dirty="0" err="1"/>
              <a:t>παιδεύματα</a:t>
            </a:r>
            <a:r>
              <a:rPr lang="el-GR" dirty="0"/>
              <a:t> </a:t>
            </a:r>
            <a:r>
              <a:rPr lang="el-GR" dirty="0" err="1"/>
              <a:t>καὶ</a:t>
            </a:r>
            <a:r>
              <a:rPr lang="el-GR" dirty="0"/>
              <a:t> </a:t>
            </a:r>
            <a:r>
              <a:rPr lang="el-GR" dirty="0" err="1"/>
              <a:t>ταύ</a:t>
            </a:r>
            <a:r>
              <a:rPr lang="el-GR" dirty="0"/>
              <a:t>-</a:t>
            </a:r>
          </a:p>
          <a:p>
            <a:pPr marL="0" indent="0">
              <a:buNone/>
            </a:pPr>
            <a:r>
              <a:rPr lang="el-GR" dirty="0"/>
              <a:t>τας </a:t>
            </a:r>
            <a:r>
              <a:rPr lang="el-GR" dirty="0" err="1"/>
              <a:t>τὰς</a:t>
            </a:r>
            <a:r>
              <a:rPr lang="el-GR" dirty="0"/>
              <a:t> </a:t>
            </a:r>
            <a:r>
              <a:rPr lang="el-GR" dirty="0" err="1"/>
              <a:t>μαθήσεις</a:t>
            </a:r>
            <a:r>
              <a:rPr lang="el-GR" dirty="0"/>
              <a:t> </a:t>
            </a:r>
            <a:r>
              <a:rPr lang="el-GR" dirty="0" err="1"/>
              <a:t>ἑαυτῶν</a:t>
            </a:r>
            <a:r>
              <a:rPr lang="el-GR" dirty="0"/>
              <a:t> </a:t>
            </a:r>
            <a:r>
              <a:rPr lang="el-GR" dirty="0" err="1"/>
              <a:t>εἶναι</a:t>
            </a:r>
            <a:r>
              <a:rPr lang="el-GR" dirty="0"/>
              <a:t> </a:t>
            </a:r>
            <a:r>
              <a:rPr lang="el-GR" dirty="0" err="1"/>
              <a:t>χάριν</a:t>
            </a:r>
            <a:r>
              <a:rPr lang="el-GR" dirty="0"/>
              <a:t>, </a:t>
            </a:r>
            <a:r>
              <a:rPr lang="el-GR" dirty="0" err="1"/>
              <a:t>τὰς</a:t>
            </a:r>
            <a:r>
              <a:rPr lang="el-GR" dirty="0"/>
              <a:t> </a:t>
            </a:r>
            <a:r>
              <a:rPr lang="el-GR" dirty="0" err="1"/>
              <a:t>δὲ</a:t>
            </a:r>
            <a:r>
              <a:rPr lang="el-GR" dirty="0"/>
              <a:t> </a:t>
            </a:r>
            <a:r>
              <a:rPr lang="el-GR" dirty="0" err="1"/>
              <a:t>πρὸς</a:t>
            </a:r>
            <a:r>
              <a:rPr lang="el-GR" dirty="0"/>
              <a:t> </a:t>
            </a:r>
            <a:r>
              <a:rPr lang="el-GR" dirty="0" err="1"/>
              <a:t>τὴν</a:t>
            </a:r>
            <a:endParaRPr lang="el-GR" dirty="0"/>
          </a:p>
          <a:p>
            <a:pPr marL="0" indent="0">
              <a:buNone/>
            </a:pPr>
            <a:r>
              <a:rPr lang="el-GR" dirty="0" err="1"/>
              <a:t>ἀσχολίαν</a:t>
            </a:r>
            <a:r>
              <a:rPr lang="el-GR" dirty="0"/>
              <a:t> </a:t>
            </a:r>
            <a:r>
              <a:rPr lang="el-GR" dirty="0" err="1"/>
              <a:t>ὡς</a:t>
            </a:r>
            <a:r>
              <a:rPr lang="el-GR" dirty="0"/>
              <a:t> </a:t>
            </a:r>
            <a:r>
              <a:rPr lang="el-GR" dirty="0" err="1"/>
              <a:t>ἀναγκαίας</a:t>
            </a:r>
            <a:r>
              <a:rPr lang="el-GR" dirty="0"/>
              <a:t> </a:t>
            </a:r>
            <a:r>
              <a:rPr lang="el-GR" dirty="0" err="1"/>
              <a:t>καὶ</a:t>
            </a:r>
            <a:r>
              <a:rPr lang="el-GR" dirty="0"/>
              <a:t> </a:t>
            </a:r>
            <a:r>
              <a:rPr lang="el-GR" dirty="0" err="1"/>
              <a:t>χάριν</a:t>
            </a:r>
            <a:r>
              <a:rPr lang="el-GR" dirty="0"/>
              <a:t> </a:t>
            </a:r>
            <a:r>
              <a:rPr lang="el-GR" dirty="0" err="1"/>
              <a:t>ἄλλων</a:t>
            </a:r>
            <a:r>
              <a:rPr lang="el-GR" dirty="0"/>
              <a:t>. </a:t>
            </a:r>
            <a:r>
              <a:rPr lang="el-GR" dirty="0" err="1"/>
              <a:t>διὸ</a:t>
            </a:r>
            <a:r>
              <a:rPr lang="el-GR" dirty="0"/>
              <a:t> </a:t>
            </a:r>
            <a:r>
              <a:rPr lang="el-GR" dirty="0" err="1"/>
              <a:t>καὶ</a:t>
            </a:r>
            <a:r>
              <a:rPr lang="el-GR" dirty="0"/>
              <a:t> </a:t>
            </a:r>
            <a:r>
              <a:rPr lang="el-GR" dirty="0" err="1"/>
              <a:t>τὴν</a:t>
            </a:r>
            <a:endParaRPr lang="el-GR" dirty="0"/>
          </a:p>
          <a:p>
            <a:pPr marL="0" indent="0">
              <a:buNone/>
            </a:pPr>
            <a:r>
              <a:rPr lang="el-GR" dirty="0" err="1"/>
              <a:t>μουσικὴν</a:t>
            </a:r>
            <a:r>
              <a:rPr lang="el-GR" dirty="0"/>
              <a:t> </a:t>
            </a:r>
            <a:r>
              <a:rPr lang="el-GR" dirty="0" err="1"/>
              <a:t>οἱ</a:t>
            </a:r>
            <a:r>
              <a:rPr lang="el-GR" dirty="0"/>
              <a:t> </a:t>
            </a:r>
            <a:r>
              <a:rPr lang="el-GR" dirty="0" err="1"/>
              <a:t>πρότερον</a:t>
            </a:r>
            <a:r>
              <a:rPr lang="el-GR" dirty="0"/>
              <a:t> </a:t>
            </a:r>
            <a:r>
              <a:rPr lang="el-GR" dirty="0" err="1"/>
              <a:t>εἰς</a:t>
            </a:r>
            <a:r>
              <a:rPr lang="el-GR" dirty="0"/>
              <a:t> </a:t>
            </a:r>
            <a:r>
              <a:rPr lang="el-GR" dirty="0" err="1"/>
              <a:t>παιδείαν</a:t>
            </a:r>
            <a:r>
              <a:rPr lang="el-GR" dirty="0"/>
              <a:t> </a:t>
            </a:r>
            <a:r>
              <a:rPr lang="el-GR" dirty="0" err="1"/>
              <a:t>ἔταξαν</a:t>
            </a:r>
            <a:r>
              <a:rPr lang="el-GR" dirty="0"/>
              <a:t> </a:t>
            </a:r>
            <a:r>
              <a:rPr lang="el-GR" dirty="0" err="1"/>
              <a:t>οὐχ</a:t>
            </a:r>
            <a:r>
              <a:rPr lang="el-GR" dirty="0"/>
              <a:t> </a:t>
            </a:r>
            <a:r>
              <a:rPr lang="el-GR" dirty="0" err="1"/>
              <a:t>ὡς</a:t>
            </a:r>
            <a:r>
              <a:rPr lang="el-GR" dirty="0"/>
              <a:t> </a:t>
            </a:r>
            <a:r>
              <a:rPr lang="el-GR" dirty="0" err="1"/>
              <a:t>ἀναγκαῖον</a:t>
            </a:r>
            <a:endParaRPr lang="el-GR" dirty="0"/>
          </a:p>
          <a:p>
            <a:pPr marL="0" indent="0">
              <a:buNone/>
            </a:pPr>
            <a:r>
              <a:rPr lang="el-GR" dirty="0"/>
              <a:t>(15) (</a:t>
            </a:r>
            <a:r>
              <a:rPr lang="el-GR" dirty="0" err="1"/>
              <a:t>οὐδὲν</a:t>
            </a:r>
            <a:r>
              <a:rPr lang="el-GR" dirty="0"/>
              <a:t> </a:t>
            </a:r>
            <a:r>
              <a:rPr lang="el-GR" dirty="0" err="1"/>
              <a:t>γὰρ</a:t>
            </a:r>
            <a:r>
              <a:rPr lang="el-GR" dirty="0"/>
              <a:t> </a:t>
            </a:r>
            <a:r>
              <a:rPr lang="el-GR" dirty="0" err="1"/>
              <a:t>ἔχει</a:t>
            </a:r>
            <a:r>
              <a:rPr lang="el-GR" dirty="0"/>
              <a:t> </a:t>
            </a:r>
            <a:r>
              <a:rPr lang="el-GR" dirty="0" err="1"/>
              <a:t>τοιοῦτον</a:t>
            </a:r>
            <a:r>
              <a:rPr lang="el-GR" dirty="0"/>
              <a:t>), </a:t>
            </a:r>
            <a:r>
              <a:rPr lang="el-GR" dirty="0" err="1"/>
              <a:t>οὐδ</a:t>
            </a:r>
            <a:r>
              <a:rPr lang="el-GR" dirty="0"/>
              <a:t>’ </a:t>
            </a:r>
            <a:r>
              <a:rPr lang="el-GR" dirty="0" err="1"/>
              <a:t>ὡς</a:t>
            </a:r>
            <a:r>
              <a:rPr lang="el-GR" dirty="0"/>
              <a:t> </a:t>
            </a:r>
            <a:r>
              <a:rPr lang="el-GR" dirty="0" err="1"/>
              <a:t>χρήσιμον</a:t>
            </a:r>
            <a:r>
              <a:rPr lang="el-GR" dirty="0"/>
              <a:t> (</a:t>
            </a:r>
            <a:r>
              <a:rPr lang="el-GR" dirty="0" err="1"/>
              <a:t>ὥσπερ</a:t>
            </a:r>
            <a:r>
              <a:rPr lang="el-GR" dirty="0"/>
              <a:t> </a:t>
            </a:r>
            <a:r>
              <a:rPr lang="el-GR" dirty="0" err="1"/>
              <a:t>τὰ</a:t>
            </a:r>
            <a:r>
              <a:rPr lang="el-GR" dirty="0"/>
              <a:t> </a:t>
            </a:r>
            <a:r>
              <a:rPr lang="el-GR" dirty="0" err="1"/>
              <a:t>γράμ</a:t>
            </a:r>
            <a:r>
              <a:rPr lang="el-GR" dirty="0"/>
              <a:t>-</a:t>
            </a:r>
          </a:p>
          <a:p>
            <a:pPr marL="0" indent="0">
              <a:buNone/>
            </a:pPr>
            <a:r>
              <a:rPr lang="el-GR" dirty="0" err="1"/>
              <a:t>ματα</a:t>
            </a:r>
            <a:r>
              <a:rPr lang="el-GR" dirty="0"/>
              <a:t> </a:t>
            </a:r>
            <a:r>
              <a:rPr lang="el-GR" dirty="0" err="1"/>
              <a:t>πρὸς</a:t>
            </a:r>
            <a:r>
              <a:rPr lang="el-GR" dirty="0"/>
              <a:t> </a:t>
            </a:r>
            <a:r>
              <a:rPr lang="el-GR" dirty="0" err="1"/>
              <a:t>χρηματισμὸν</a:t>
            </a:r>
            <a:r>
              <a:rPr lang="el-GR" dirty="0"/>
              <a:t> </a:t>
            </a:r>
            <a:r>
              <a:rPr lang="el-GR" dirty="0" err="1"/>
              <a:t>καὶ</a:t>
            </a:r>
            <a:r>
              <a:rPr lang="el-GR" dirty="0"/>
              <a:t> </a:t>
            </a:r>
            <a:r>
              <a:rPr lang="el-GR" dirty="0" err="1"/>
              <a:t>πρὸς</a:t>
            </a:r>
            <a:r>
              <a:rPr lang="el-GR" dirty="0"/>
              <a:t> </a:t>
            </a:r>
            <a:r>
              <a:rPr lang="el-GR" dirty="0" err="1"/>
              <a:t>οἰκονομίαν</a:t>
            </a:r>
            <a:r>
              <a:rPr lang="el-GR" dirty="0"/>
              <a:t> </a:t>
            </a:r>
            <a:r>
              <a:rPr lang="el-GR" dirty="0" err="1"/>
              <a:t>καὶ</a:t>
            </a:r>
            <a:r>
              <a:rPr lang="el-GR" dirty="0"/>
              <a:t> </a:t>
            </a:r>
            <a:r>
              <a:rPr lang="el-GR" dirty="0" err="1"/>
              <a:t>πρὸς</a:t>
            </a:r>
            <a:endParaRPr lang="el-GR" dirty="0"/>
          </a:p>
          <a:p>
            <a:pPr marL="0" indent="0">
              <a:buNone/>
            </a:pPr>
            <a:r>
              <a:rPr lang="el-GR" dirty="0" err="1"/>
              <a:t>μάθησιν</a:t>
            </a:r>
            <a:r>
              <a:rPr lang="el-GR" dirty="0"/>
              <a:t> </a:t>
            </a:r>
            <a:r>
              <a:rPr lang="el-GR" dirty="0" err="1"/>
              <a:t>καὶ</a:t>
            </a:r>
            <a:r>
              <a:rPr lang="el-GR" dirty="0"/>
              <a:t> </a:t>
            </a:r>
            <a:r>
              <a:rPr lang="el-GR" dirty="0" err="1"/>
              <a:t>πρὸς</a:t>
            </a:r>
            <a:r>
              <a:rPr lang="el-GR" dirty="0"/>
              <a:t> </a:t>
            </a:r>
            <a:r>
              <a:rPr lang="el-GR" dirty="0" err="1"/>
              <a:t>πολιτικὰς</a:t>
            </a:r>
            <a:r>
              <a:rPr lang="el-GR" dirty="0"/>
              <a:t> </a:t>
            </a:r>
            <a:r>
              <a:rPr lang="el-GR" dirty="0" err="1"/>
              <a:t>πράξεις</a:t>
            </a:r>
            <a:r>
              <a:rPr lang="el-GR" dirty="0"/>
              <a:t> </a:t>
            </a:r>
            <a:r>
              <a:rPr lang="el-GR" dirty="0" err="1"/>
              <a:t>πολλάς</a:t>
            </a:r>
            <a:r>
              <a:rPr lang="el-GR" dirty="0"/>
              <a:t>, </a:t>
            </a:r>
            <a:r>
              <a:rPr lang="el-GR" dirty="0" err="1"/>
              <a:t>δοκεῖ</a:t>
            </a:r>
            <a:r>
              <a:rPr lang="el-GR" dirty="0"/>
              <a:t> </a:t>
            </a:r>
            <a:r>
              <a:rPr lang="el-GR" dirty="0" err="1"/>
              <a:t>δὲ</a:t>
            </a:r>
            <a:endParaRPr lang="el-GR" dirty="0"/>
          </a:p>
          <a:p>
            <a:pPr marL="0" indent="0">
              <a:buNone/>
            </a:pPr>
            <a:r>
              <a:rPr lang="el-GR" dirty="0" err="1"/>
              <a:t>καὶ</a:t>
            </a:r>
            <a:r>
              <a:rPr lang="el-GR" dirty="0"/>
              <a:t> </a:t>
            </a:r>
            <a:r>
              <a:rPr lang="el-GR" dirty="0" err="1"/>
              <a:t>γραφικὴ</a:t>
            </a:r>
            <a:r>
              <a:rPr lang="el-GR" dirty="0"/>
              <a:t> </a:t>
            </a:r>
            <a:r>
              <a:rPr lang="el-GR" dirty="0" err="1"/>
              <a:t>χρήσιμος</a:t>
            </a:r>
            <a:r>
              <a:rPr lang="el-GR" dirty="0"/>
              <a:t> </a:t>
            </a:r>
            <a:r>
              <a:rPr lang="el-GR" dirty="0" err="1"/>
              <a:t>εἶναι</a:t>
            </a:r>
            <a:r>
              <a:rPr lang="el-GR" dirty="0"/>
              <a:t> </a:t>
            </a:r>
            <a:r>
              <a:rPr lang="el-GR" dirty="0" err="1"/>
              <a:t>πρὸς</a:t>
            </a:r>
            <a:r>
              <a:rPr lang="el-GR" dirty="0"/>
              <a:t> </a:t>
            </a:r>
            <a:r>
              <a:rPr lang="el-GR" dirty="0" err="1"/>
              <a:t>τὸ</a:t>
            </a:r>
            <a:r>
              <a:rPr lang="el-GR" dirty="0"/>
              <a:t> </a:t>
            </a:r>
            <a:r>
              <a:rPr lang="el-GR" dirty="0" err="1"/>
              <a:t>κρίνειν</a:t>
            </a:r>
            <a:r>
              <a:rPr lang="el-GR" dirty="0"/>
              <a:t> </a:t>
            </a:r>
            <a:r>
              <a:rPr lang="el-GR" dirty="0" err="1"/>
              <a:t>τὰ</a:t>
            </a:r>
            <a:r>
              <a:rPr lang="el-GR" dirty="0"/>
              <a:t> </a:t>
            </a:r>
            <a:r>
              <a:rPr lang="el-GR" dirty="0" err="1"/>
              <a:t>τῶν</a:t>
            </a:r>
            <a:r>
              <a:rPr lang="el-GR" dirty="0"/>
              <a:t> </a:t>
            </a:r>
            <a:r>
              <a:rPr lang="el-GR" dirty="0" err="1"/>
              <a:t>τεχνι</a:t>
            </a:r>
            <a:r>
              <a:rPr lang="el-GR" dirty="0"/>
              <a:t>-</a:t>
            </a:r>
          </a:p>
          <a:p>
            <a:pPr marL="0" indent="0">
              <a:buNone/>
            </a:pPr>
            <a:r>
              <a:rPr lang="el-GR" dirty="0" err="1"/>
              <a:t>τῶν</a:t>
            </a:r>
            <a:r>
              <a:rPr lang="el-GR" dirty="0"/>
              <a:t> </a:t>
            </a:r>
            <a:r>
              <a:rPr lang="el-GR" dirty="0" err="1"/>
              <a:t>ἔργα</a:t>
            </a:r>
            <a:r>
              <a:rPr lang="el-GR" dirty="0"/>
              <a:t> </a:t>
            </a:r>
            <a:r>
              <a:rPr lang="el-GR" dirty="0" err="1"/>
              <a:t>κάλλιον</a:t>
            </a:r>
            <a:r>
              <a:rPr lang="el-GR" dirty="0"/>
              <a:t>), </a:t>
            </a:r>
            <a:r>
              <a:rPr lang="el-GR" dirty="0" err="1"/>
              <a:t>οὐδ</a:t>
            </a:r>
            <a:r>
              <a:rPr lang="el-GR" dirty="0"/>
              <a:t>’ </a:t>
            </a:r>
            <a:r>
              <a:rPr lang="el-GR" dirty="0" err="1"/>
              <a:t>αὖ</a:t>
            </a:r>
            <a:r>
              <a:rPr lang="el-GR" dirty="0"/>
              <a:t> </a:t>
            </a:r>
            <a:r>
              <a:rPr lang="el-GR" dirty="0" err="1"/>
              <a:t>καθάπερ</a:t>
            </a:r>
            <a:r>
              <a:rPr lang="el-GR" dirty="0"/>
              <a:t> ἡ </a:t>
            </a:r>
            <a:r>
              <a:rPr lang="el-GR" dirty="0" err="1"/>
              <a:t>γυμναστικὴ</a:t>
            </a:r>
            <a:r>
              <a:rPr lang="el-GR" dirty="0"/>
              <a:t> </a:t>
            </a:r>
            <a:r>
              <a:rPr lang="el-GR" dirty="0" err="1"/>
              <a:t>πρὸς</a:t>
            </a:r>
            <a:endParaRPr lang="el-GR" dirty="0"/>
          </a:p>
          <a:p>
            <a:pPr marL="0" indent="0">
              <a:buNone/>
            </a:pPr>
            <a:r>
              <a:rPr lang="el-GR" dirty="0"/>
              <a:t>(20) </a:t>
            </a:r>
            <a:r>
              <a:rPr lang="el-GR" dirty="0" err="1"/>
              <a:t>ὑγίειαν</a:t>
            </a:r>
            <a:r>
              <a:rPr lang="el-GR" dirty="0"/>
              <a:t> </a:t>
            </a:r>
            <a:r>
              <a:rPr lang="el-GR" dirty="0" err="1"/>
              <a:t>καὶ</a:t>
            </a:r>
            <a:r>
              <a:rPr lang="el-GR" dirty="0"/>
              <a:t> </a:t>
            </a:r>
            <a:r>
              <a:rPr lang="el-GR" dirty="0" err="1"/>
              <a:t>ἀλκήν</a:t>
            </a:r>
            <a:r>
              <a:rPr lang="el-GR" dirty="0"/>
              <a:t> (</a:t>
            </a:r>
            <a:r>
              <a:rPr lang="el-GR" dirty="0" err="1"/>
              <a:t>οὐδέτερον</a:t>
            </a:r>
            <a:r>
              <a:rPr lang="el-GR" dirty="0"/>
              <a:t> </a:t>
            </a:r>
            <a:r>
              <a:rPr lang="el-GR" dirty="0" err="1"/>
              <a:t>γὰρ</a:t>
            </a:r>
            <a:r>
              <a:rPr lang="el-GR" dirty="0"/>
              <a:t> </a:t>
            </a:r>
            <a:r>
              <a:rPr lang="el-GR" dirty="0" err="1"/>
              <a:t>τούτων</a:t>
            </a:r>
            <a:r>
              <a:rPr lang="el-GR" dirty="0"/>
              <a:t> </a:t>
            </a:r>
            <a:r>
              <a:rPr lang="el-GR" dirty="0" err="1"/>
              <a:t>ὁρῶμεν</a:t>
            </a:r>
            <a:r>
              <a:rPr lang="el-GR" dirty="0"/>
              <a:t> </a:t>
            </a:r>
            <a:r>
              <a:rPr lang="el-GR" dirty="0" err="1"/>
              <a:t>γιγνόμενον</a:t>
            </a:r>
            <a:endParaRPr lang="el-GR" dirty="0"/>
          </a:p>
          <a:p>
            <a:pPr marL="0" indent="0">
              <a:buNone/>
            </a:pPr>
            <a:r>
              <a:rPr lang="el-GR" dirty="0" err="1"/>
              <a:t>ἐκ</a:t>
            </a:r>
            <a:r>
              <a:rPr lang="el-GR" dirty="0"/>
              <a:t> </a:t>
            </a:r>
            <a:r>
              <a:rPr lang="el-GR" dirty="0" err="1"/>
              <a:t>τῆς</a:t>
            </a:r>
            <a:r>
              <a:rPr lang="el-GR" dirty="0"/>
              <a:t> </a:t>
            </a:r>
            <a:r>
              <a:rPr lang="el-GR" dirty="0" err="1"/>
              <a:t>μουσικῆς</a:t>
            </a:r>
            <a:r>
              <a:rPr lang="el-GR" dirty="0"/>
              <a:t>)·</a:t>
            </a:r>
          </a:p>
        </p:txBody>
      </p:sp>
    </p:spTree>
    <p:extLst>
      <p:ext uri="{BB962C8B-B14F-4D97-AF65-F5344CB8AC3E}">
        <p14:creationId xmlns:p14="http://schemas.microsoft.com/office/powerpoint/2010/main" val="4104762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91672" y="416860"/>
            <a:ext cx="9458182" cy="5831540"/>
          </a:xfrm>
        </p:spPr>
        <p:txBody>
          <a:bodyPr>
            <a:normAutofit fontScale="85000" lnSpcReduction="20000"/>
          </a:bodyPr>
          <a:lstStyle/>
          <a:p>
            <a:pPr algn="just"/>
            <a:r>
              <a:rPr lang="el-GR" dirty="0"/>
              <a:t>Κι η ανάπαυση φαίνεται να κλείνει μέσα της την ηδονή, την ευδαιμονία και τη μακάρια ζωή.</a:t>
            </a:r>
          </a:p>
          <a:p>
            <a:endParaRPr lang="el-GR" dirty="0"/>
          </a:p>
          <a:p>
            <a:pPr algn="just"/>
            <a:r>
              <a:rPr lang="el-GR" dirty="0"/>
              <a:t>Αλλά αυτό το κατέχουν όχι αυτοί που εργάζονται αλλά αυτοί που δεν έχουν καμιάν ασχολία. Γιατί ο εργαζόμενος εργάζεται για κάποιο σκοπό που, (5) κατά τη γνώμη του, δεν έχει φτάσει στο τέρμα του, ενώ η ευδαιμονία είναι σκοπός που έχει πραγματοποιηθεί και όλοι τη φαντάζονται ενωμένη με την ηδονή κι απαλλαγμένη από τη λύπη. Η ηδονή όμως αυτή δεν είναι για όλους η ίδια, αλλά ο καθένας τη φαντάζεται σύμφωνα με τη δική του γνώμη και τη δική του ιδιοσυγκρασία, και ο άριστος τη φαντάζεται σαν άριστη και προερχόμενη από τα ωραιότατα επιτεύγματα. (10) Ώστε είναι ξεκάθαρο ότι πρέπει και στην περίοδο της ανάπαυσής μας να μαθαίνουμε μερικά πράγματα, κι αυτές τις γνώσεις και τα μαθήματα να τα διδαχθούμε για χάρη του εαυτού μας, ενώ για την εργασία να μαθαίνουμε όσα είναι αναγκαία και για χάρη των άλλων.</a:t>
            </a:r>
          </a:p>
          <a:p>
            <a:endParaRPr lang="el-GR" dirty="0"/>
          </a:p>
          <a:p>
            <a:pPr algn="just"/>
            <a:r>
              <a:rPr lang="el-GR" dirty="0"/>
              <a:t>Για το λόγο αυτό οι πρόγονοί μας είχαν συμπεριλάβει τη μουσική στην παιδεία, όχι σαν κάτι αναγκαίο (15) (γιατί δεν εξυπηρετεί καμιάν ανάγκη), ούτε σαν κάτι χρήσιμο (όπως π.χ. τα γράμματα που χρειάζονται στον καθένα για την απόκτηση χρημάτων, στη διαχείριση του σπιτιού του, την ειδική μόρφωση και την πολιτική του δραστηριότητα. Ακόμη και η ιχνογραφία θεωρείται χρήσιμη για να κρίνει κανείς καλύτερα τα έργα των καλλιτεχνών), (20) ούτε όπως τη γυμναστική που, συντείνει στην υγεία και τη δύναμη του σώματος (αφού, ούτε το ένα ούτε το άλλο βλέπουμε να </a:t>
            </a:r>
            <a:r>
              <a:rPr lang="el-GR" dirty="0" err="1"/>
              <a:t>πετυχαίνεται</a:t>
            </a:r>
            <a:r>
              <a:rPr lang="el-GR" dirty="0"/>
              <a:t> με τη μουσική). </a:t>
            </a:r>
          </a:p>
        </p:txBody>
      </p:sp>
    </p:spTree>
    <p:extLst>
      <p:ext uri="{BB962C8B-B14F-4D97-AF65-F5344CB8AC3E}">
        <p14:creationId xmlns:p14="http://schemas.microsoft.com/office/powerpoint/2010/main" val="33102493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36176" y="188260"/>
            <a:ext cx="9713677" cy="6060140"/>
          </a:xfrm>
        </p:spPr>
        <p:txBody>
          <a:bodyPr>
            <a:normAutofit fontScale="85000" lnSpcReduction="20000"/>
          </a:bodyPr>
          <a:lstStyle/>
          <a:p>
            <a:pPr marL="0" indent="0">
              <a:buNone/>
            </a:pPr>
            <a:r>
              <a:rPr lang="el-GR" dirty="0"/>
              <a:t> </a:t>
            </a:r>
            <a:r>
              <a:rPr lang="el-GR" dirty="0" err="1"/>
              <a:t>λείπεται</a:t>
            </a:r>
            <a:r>
              <a:rPr lang="el-GR" dirty="0"/>
              <a:t> </a:t>
            </a:r>
            <a:r>
              <a:rPr lang="el-GR" dirty="0" err="1"/>
              <a:t>τοίνυν</a:t>
            </a:r>
            <a:r>
              <a:rPr lang="el-GR" dirty="0"/>
              <a:t> </a:t>
            </a:r>
            <a:r>
              <a:rPr lang="el-GR" dirty="0" err="1"/>
              <a:t>πρὸς</a:t>
            </a:r>
            <a:r>
              <a:rPr lang="el-GR" dirty="0"/>
              <a:t> </a:t>
            </a:r>
            <a:r>
              <a:rPr lang="el-GR" dirty="0" err="1"/>
              <a:t>τὴν</a:t>
            </a:r>
            <a:r>
              <a:rPr lang="el-GR" dirty="0"/>
              <a:t> </a:t>
            </a:r>
            <a:r>
              <a:rPr lang="el-GR" dirty="0" err="1"/>
              <a:t>ἐν</a:t>
            </a:r>
            <a:r>
              <a:rPr lang="el-GR" dirty="0"/>
              <a:t> </a:t>
            </a:r>
            <a:r>
              <a:rPr lang="el-GR" dirty="0" err="1"/>
              <a:t>τῇ</a:t>
            </a:r>
            <a:r>
              <a:rPr lang="el-GR" dirty="0"/>
              <a:t> </a:t>
            </a:r>
            <a:r>
              <a:rPr lang="el-GR" dirty="0" err="1"/>
              <a:t>σχολῇ</a:t>
            </a:r>
            <a:endParaRPr lang="el-GR" dirty="0"/>
          </a:p>
          <a:p>
            <a:pPr marL="0" indent="0">
              <a:buNone/>
            </a:pPr>
            <a:r>
              <a:rPr lang="el-GR" dirty="0" err="1"/>
              <a:t>διαγωγήν</a:t>
            </a:r>
            <a:r>
              <a:rPr lang="el-GR" dirty="0"/>
              <a:t>, </a:t>
            </a:r>
            <a:r>
              <a:rPr lang="el-GR" dirty="0" err="1"/>
              <a:t>εἰς</a:t>
            </a:r>
            <a:r>
              <a:rPr lang="el-GR" dirty="0"/>
              <a:t> </a:t>
            </a:r>
            <a:r>
              <a:rPr lang="el-GR" dirty="0" err="1"/>
              <a:t>ὅπερ</a:t>
            </a:r>
            <a:r>
              <a:rPr lang="el-GR" dirty="0"/>
              <a:t> </a:t>
            </a:r>
            <a:r>
              <a:rPr lang="el-GR" dirty="0" err="1"/>
              <a:t>καὶ</a:t>
            </a:r>
            <a:r>
              <a:rPr lang="el-GR" dirty="0"/>
              <a:t> </a:t>
            </a:r>
            <a:r>
              <a:rPr lang="el-GR" dirty="0" err="1"/>
              <a:t>φαίνονται</a:t>
            </a:r>
            <a:r>
              <a:rPr lang="el-GR" dirty="0"/>
              <a:t> </a:t>
            </a:r>
            <a:r>
              <a:rPr lang="el-GR" dirty="0" err="1"/>
              <a:t>παράγοντες</a:t>
            </a:r>
            <a:r>
              <a:rPr lang="el-GR" dirty="0"/>
              <a:t> </a:t>
            </a:r>
            <a:r>
              <a:rPr lang="el-GR" dirty="0" err="1"/>
              <a:t>αὐτήν</a:t>
            </a:r>
            <a:r>
              <a:rPr lang="el-GR" dirty="0"/>
              <a:t>. </a:t>
            </a:r>
            <a:r>
              <a:rPr lang="el-GR" dirty="0" err="1"/>
              <a:t>ἣν</a:t>
            </a:r>
            <a:endParaRPr lang="el-GR" dirty="0"/>
          </a:p>
          <a:p>
            <a:pPr marL="0" indent="0">
              <a:buNone/>
            </a:pPr>
            <a:r>
              <a:rPr lang="el-GR" dirty="0" err="1"/>
              <a:t>γὰρ</a:t>
            </a:r>
            <a:r>
              <a:rPr lang="el-GR" dirty="0"/>
              <a:t> </a:t>
            </a:r>
            <a:r>
              <a:rPr lang="el-GR" dirty="0" err="1"/>
              <a:t>οἴονται</a:t>
            </a:r>
            <a:r>
              <a:rPr lang="el-GR" dirty="0"/>
              <a:t> </a:t>
            </a:r>
            <a:r>
              <a:rPr lang="el-GR" dirty="0" err="1"/>
              <a:t>διαγωγὴν</a:t>
            </a:r>
            <a:r>
              <a:rPr lang="el-GR" dirty="0"/>
              <a:t> </a:t>
            </a:r>
            <a:r>
              <a:rPr lang="el-GR" dirty="0" err="1"/>
              <a:t>εἶναι</a:t>
            </a:r>
            <a:r>
              <a:rPr lang="el-GR" dirty="0"/>
              <a:t> </a:t>
            </a:r>
            <a:r>
              <a:rPr lang="el-GR" dirty="0" err="1"/>
              <a:t>τῶν</a:t>
            </a:r>
            <a:r>
              <a:rPr lang="el-GR" dirty="0"/>
              <a:t> </a:t>
            </a:r>
            <a:r>
              <a:rPr lang="el-GR" dirty="0" err="1"/>
              <a:t>ἐλευθέρων</a:t>
            </a:r>
            <a:r>
              <a:rPr lang="el-GR" dirty="0"/>
              <a:t>, </a:t>
            </a:r>
            <a:r>
              <a:rPr lang="el-GR" dirty="0" err="1"/>
              <a:t>ἐν</a:t>
            </a:r>
            <a:r>
              <a:rPr lang="el-GR" dirty="0"/>
              <a:t> </a:t>
            </a:r>
            <a:r>
              <a:rPr lang="el-GR" dirty="0" err="1"/>
              <a:t>ταύτῃ</a:t>
            </a:r>
            <a:r>
              <a:rPr lang="el-GR" dirty="0"/>
              <a:t> </a:t>
            </a:r>
            <a:r>
              <a:rPr lang="el-GR" dirty="0" err="1"/>
              <a:t>τάτ</a:t>
            </a:r>
            <a:r>
              <a:rPr lang="el-GR" dirty="0"/>
              <a:t>-</a:t>
            </a:r>
          </a:p>
          <a:p>
            <a:pPr marL="0" indent="0">
              <a:buNone/>
            </a:pPr>
            <a:r>
              <a:rPr lang="el-GR" dirty="0" err="1"/>
              <a:t>τουσιν</a:t>
            </a:r>
            <a:r>
              <a:rPr lang="el-GR" dirty="0"/>
              <a:t>. </a:t>
            </a:r>
            <a:r>
              <a:rPr lang="el-GR" dirty="0" err="1"/>
              <a:t>διόπερ</a:t>
            </a:r>
            <a:r>
              <a:rPr lang="el-GR" dirty="0"/>
              <a:t> </a:t>
            </a:r>
            <a:r>
              <a:rPr lang="el-GR" dirty="0" err="1"/>
              <a:t>Ὅμηρος</a:t>
            </a:r>
            <a:r>
              <a:rPr lang="el-GR" dirty="0"/>
              <a:t> </a:t>
            </a:r>
            <a:r>
              <a:rPr lang="el-GR" dirty="0" err="1"/>
              <a:t>οὕτως</a:t>
            </a:r>
            <a:r>
              <a:rPr lang="el-GR" dirty="0"/>
              <a:t> </a:t>
            </a:r>
            <a:r>
              <a:rPr lang="el-GR" dirty="0" err="1"/>
              <a:t>ἐποίησεν</a:t>
            </a:r>
            <a:endParaRPr lang="el-GR" dirty="0"/>
          </a:p>
          <a:p>
            <a:pPr marL="0" indent="0">
              <a:buNone/>
            </a:pPr>
            <a:r>
              <a:rPr lang="el-GR" dirty="0"/>
              <a:t>    (25) </a:t>
            </a:r>
            <a:r>
              <a:rPr lang="el-GR" dirty="0" err="1"/>
              <a:t>ἀλλ</a:t>
            </a:r>
            <a:r>
              <a:rPr lang="el-GR" dirty="0"/>
              <a:t>’ </a:t>
            </a:r>
            <a:r>
              <a:rPr lang="el-GR" dirty="0" err="1"/>
              <a:t>οἶον</a:t>
            </a:r>
            <a:r>
              <a:rPr lang="el-GR" dirty="0"/>
              <a:t> †</a:t>
            </a:r>
            <a:r>
              <a:rPr lang="el-GR" dirty="0" err="1"/>
              <a:t>μέν</a:t>
            </a:r>
            <a:r>
              <a:rPr lang="el-GR" dirty="0"/>
              <a:t> </a:t>
            </a:r>
            <a:r>
              <a:rPr lang="el-GR" dirty="0" err="1"/>
              <a:t>ἐστι</a:t>
            </a:r>
            <a:r>
              <a:rPr lang="el-GR" dirty="0"/>
              <a:t>† </a:t>
            </a:r>
            <a:r>
              <a:rPr lang="el-GR" dirty="0" err="1"/>
              <a:t>καλεῖν</a:t>
            </a:r>
            <a:r>
              <a:rPr lang="el-GR" dirty="0"/>
              <a:t> </a:t>
            </a:r>
            <a:r>
              <a:rPr lang="el-GR" dirty="0" err="1"/>
              <a:t>ἐπὶ</a:t>
            </a:r>
            <a:r>
              <a:rPr lang="el-GR" dirty="0"/>
              <a:t> </a:t>
            </a:r>
            <a:r>
              <a:rPr lang="el-GR" dirty="0" err="1"/>
              <a:t>δαῖτα</a:t>
            </a:r>
            <a:r>
              <a:rPr lang="el-GR" dirty="0"/>
              <a:t> </a:t>
            </a:r>
            <a:r>
              <a:rPr lang="el-GR" dirty="0" err="1"/>
              <a:t>θαλείην</a:t>
            </a:r>
            <a:r>
              <a:rPr lang="el-GR" dirty="0"/>
              <a:t>,</a:t>
            </a:r>
          </a:p>
          <a:p>
            <a:pPr marL="0" indent="0">
              <a:buNone/>
            </a:pPr>
            <a:r>
              <a:rPr lang="el-GR" dirty="0" err="1"/>
              <a:t>καὶ</a:t>
            </a:r>
            <a:r>
              <a:rPr lang="el-GR" dirty="0"/>
              <a:t> </a:t>
            </a:r>
            <a:r>
              <a:rPr lang="el-GR" dirty="0" err="1"/>
              <a:t>οὕτω</a:t>
            </a:r>
            <a:r>
              <a:rPr lang="el-GR" dirty="0"/>
              <a:t> </a:t>
            </a:r>
            <a:r>
              <a:rPr lang="el-GR" dirty="0" err="1"/>
              <a:t>προειπὼν</a:t>
            </a:r>
            <a:r>
              <a:rPr lang="el-GR" dirty="0"/>
              <a:t> </a:t>
            </a:r>
            <a:r>
              <a:rPr lang="el-GR" dirty="0" err="1"/>
              <a:t>ἑτέρους</a:t>
            </a:r>
            <a:r>
              <a:rPr lang="el-GR" dirty="0"/>
              <a:t> </a:t>
            </a:r>
            <a:r>
              <a:rPr lang="el-GR" dirty="0" err="1"/>
              <a:t>τινὰς</a:t>
            </a:r>
            <a:r>
              <a:rPr lang="el-GR" dirty="0"/>
              <a:t> «</a:t>
            </a:r>
            <a:r>
              <a:rPr lang="el-GR" dirty="0" err="1"/>
              <a:t>οἳ</a:t>
            </a:r>
            <a:r>
              <a:rPr lang="el-GR" dirty="0"/>
              <a:t> </a:t>
            </a:r>
            <a:r>
              <a:rPr lang="el-GR" dirty="0" err="1"/>
              <a:t>καλέουσιν</a:t>
            </a:r>
            <a:r>
              <a:rPr lang="el-GR" dirty="0"/>
              <a:t> </a:t>
            </a:r>
            <a:r>
              <a:rPr lang="el-GR" dirty="0" err="1"/>
              <a:t>ἀοιδόν</a:t>
            </a:r>
            <a:r>
              <a:rPr lang="el-GR" dirty="0"/>
              <a:t>» </a:t>
            </a:r>
            <a:r>
              <a:rPr lang="el-GR" dirty="0" err="1"/>
              <a:t>φη</a:t>
            </a:r>
            <a:r>
              <a:rPr lang="el-GR" dirty="0"/>
              <a:t>-</a:t>
            </a:r>
          </a:p>
          <a:p>
            <a:pPr marL="0" indent="0">
              <a:buNone/>
            </a:pPr>
            <a:r>
              <a:rPr lang="el-GR" dirty="0" err="1"/>
              <a:t>σιν</a:t>
            </a:r>
            <a:r>
              <a:rPr lang="el-GR" dirty="0"/>
              <a:t>, «ὅ </a:t>
            </a:r>
            <a:r>
              <a:rPr lang="el-GR" dirty="0" err="1"/>
              <a:t>κεν</a:t>
            </a:r>
            <a:r>
              <a:rPr lang="el-GR" dirty="0"/>
              <a:t> </a:t>
            </a:r>
            <a:r>
              <a:rPr lang="el-GR" dirty="0" err="1"/>
              <a:t>τέρπῃσιν</a:t>
            </a:r>
            <a:r>
              <a:rPr lang="el-GR" dirty="0"/>
              <a:t> </a:t>
            </a:r>
            <a:r>
              <a:rPr lang="el-GR" dirty="0" err="1"/>
              <a:t>ἅπαντας</a:t>
            </a:r>
            <a:r>
              <a:rPr lang="el-GR" dirty="0"/>
              <a:t>». </a:t>
            </a:r>
            <a:r>
              <a:rPr lang="el-GR" dirty="0" err="1"/>
              <a:t>καὶ</a:t>
            </a:r>
            <a:r>
              <a:rPr lang="el-GR" dirty="0"/>
              <a:t> </a:t>
            </a:r>
            <a:r>
              <a:rPr lang="el-GR" dirty="0" err="1"/>
              <a:t>ἐν</a:t>
            </a:r>
            <a:r>
              <a:rPr lang="el-GR" dirty="0"/>
              <a:t> </a:t>
            </a:r>
            <a:r>
              <a:rPr lang="el-GR" dirty="0" err="1"/>
              <a:t>ἄλλοις</a:t>
            </a:r>
            <a:r>
              <a:rPr lang="el-GR" dirty="0"/>
              <a:t> </a:t>
            </a:r>
            <a:r>
              <a:rPr lang="el-GR" dirty="0" err="1"/>
              <a:t>δέ</a:t>
            </a:r>
            <a:r>
              <a:rPr lang="el-GR" dirty="0"/>
              <a:t> </a:t>
            </a:r>
            <a:r>
              <a:rPr lang="el-GR" dirty="0" err="1"/>
              <a:t>φησιν</a:t>
            </a:r>
            <a:r>
              <a:rPr lang="el-GR" dirty="0"/>
              <a:t> &lt;ὁ&gt;</a:t>
            </a:r>
          </a:p>
          <a:p>
            <a:pPr marL="0" indent="0">
              <a:buNone/>
            </a:pPr>
            <a:r>
              <a:rPr lang="el-GR" dirty="0" err="1"/>
              <a:t>Ὀδυσσεὺς</a:t>
            </a:r>
            <a:r>
              <a:rPr lang="el-GR" dirty="0"/>
              <a:t> </a:t>
            </a:r>
            <a:r>
              <a:rPr lang="el-GR" dirty="0" err="1"/>
              <a:t>ταύτην</a:t>
            </a:r>
            <a:r>
              <a:rPr lang="el-GR" dirty="0"/>
              <a:t> </a:t>
            </a:r>
            <a:r>
              <a:rPr lang="el-GR" dirty="0" err="1"/>
              <a:t>ἀρίστην</a:t>
            </a:r>
            <a:r>
              <a:rPr lang="el-GR" dirty="0"/>
              <a:t> </a:t>
            </a:r>
            <a:r>
              <a:rPr lang="el-GR" dirty="0" err="1"/>
              <a:t>εἶναι</a:t>
            </a:r>
            <a:r>
              <a:rPr lang="el-GR" dirty="0"/>
              <a:t> </a:t>
            </a:r>
            <a:r>
              <a:rPr lang="el-GR" dirty="0" err="1"/>
              <a:t>διαγωγήν</a:t>
            </a:r>
            <a:r>
              <a:rPr lang="el-GR" dirty="0"/>
              <a:t>, </a:t>
            </a:r>
            <a:r>
              <a:rPr lang="el-GR" dirty="0" err="1"/>
              <a:t>ὅταν</a:t>
            </a:r>
            <a:r>
              <a:rPr lang="el-GR" dirty="0"/>
              <a:t> </a:t>
            </a:r>
            <a:r>
              <a:rPr lang="el-GR" dirty="0" err="1"/>
              <a:t>εὐφραινο</a:t>
            </a:r>
            <a:r>
              <a:rPr lang="el-GR" dirty="0"/>
              <a:t>-</a:t>
            </a:r>
          </a:p>
          <a:p>
            <a:pPr marL="0" indent="0">
              <a:buNone/>
            </a:pPr>
            <a:r>
              <a:rPr lang="el-GR" dirty="0" err="1"/>
              <a:t>μένων</a:t>
            </a:r>
            <a:r>
              <a:rPr lang="el-GR" dirty="0"/>
              <a:t> </a:t>
            </a:r>
            <a:r>
              <a:rPr lang="el-GR" dirty="0" err="1"/>
              <a:t>τῶν</a:t>
            </a:r>
            <a:r>
              <a:rPr lang="el-GR" dirty="0"/>
              <a:t> </a:t>
            </a:r>
            <a:r>
              <a:rPr lang="el-GR" dirty="0" err="1"/>
              <a:t>ἀνθρώπων</a:t>
            </a:r>
            <a:r>
              <a:rPr lang="el-GR" dirty="0"/>
              <a:t> «</a:t>
            </a:r>
            <a:r>
              <a:rPr lang="el-GR" dirty="0" err="1"/>
              <a:t>δαιτυμόνες</a:t>
            </a:r>
            <a:r>
              <a:rPr lang="el-GR" dirty="0"/>
              <a:t> δ’ </a:t>
            </a:r>
            <a:r>
              <a:rPr lang="el-GR" dirty="0" err="1"/>
              <a:t>ἀνὰ</a:t>
            </a:r>
            <a:r>
              <a:rPr lang="el-GR" dirty="0"/>
              <a:t> </a:t>
            </a:r>
            <a:r>
              <a:rPr lang="el-GR" dirty="0" err="1"/>
              <a:t>δώματ</a:t>
            </a:r>
            <a:r>
              <a:rPr lang="el-GR" dirty="0"/>
              <a:t>’ </a:t>
            </a:r>
            <a:r>
              <a:rPr lang="el-GR" dirty="0" err="1" smtClean="0"/>
              <a:t>ἀκουάζω</a:t>
            </a:r>
            <a:r>
              <a:rPr lang="el-GR" dirty="0" smtClean="0"/>
              <a:t>- </a:t>
            </a:r>
          </a:p>
          <a:p>
            <a:pPr marL="0" indent="0">
              <a:buNone/>
            </a:pPr>
            <a:r>
              <a:rPr lang="el-GR" dirty="0" err="1" smtClean="0"/>
              <a:t>νται</a:t>
            </a:r>
            <a:r>
              <a:rPr lang="el-GR" dirty="0" smtClean="0"/>
              <a:t> </a:t>
            </a:r>
            <a:r>
              <a:rPr lang="el-GR" dirty="0" err="1"/>
              <a:t>ἀοιδοῦ</a:t>
            </a:r>
            <a:r>
              <a:rPr lang="el-GR" dirty="0"/>
              <a:t> </a:t>
            </a:r>
            <a:r>
              <a:rPr lang="el-GR" dirty="0" err="1"/>
              <a:t>ἥμενοι</a:t>
            </a:r>
            <a:r>
              <a:rPr lang="el-GR" dirty="0"/>
              <a:t> </a:t>
            </a:r>
            <a:r>
              <a:rPr lang="el-GR" dirty="0" err="1"/>
              <a:t>ἑξείης</a:t>
            </a:r>
            <a:r>
              <a:rPr lang="el-GR" dirty="0"/>
              <a:t>». </a:t>
            </a:r>
            <a:r>
              <a:rPr lang="el-GR" dirty="0" err="1"/>
              <a:t>ὅτι</a:t>
            </a:r>
            <a:r>
              <a:rPr lang="el-GR" dirty="0"/>
              <a:t> </a:t>
            </a:r>
            <a:r>
              <a:rPr lang="el-GR" dirty="0" err="1"/>
              <a:t>μὲν</a:t>
            </a:r>
            <a:r>
              <a:rPr lang="el-GR" dirty="0"/>
              <a:t> </a:t>
            </a:r>
            <a:r>
              <a:rPr lang="el-GR" dirty="0" err="1"/>
              <a:t>τοίνυν</a:t>
            </a:r>
            <a:r>
              <a:rPr lang="el-GR" dirty="0"/>
              <a:t> </a:t>
            </a:r>
            <a:r>
              <a:rPr lang="el-GR" dirty="0" err="1"/>
              <a:t>ἔστι</a:t>
            </a:r>
            <a:r>
              <a:rPr lang="el-GR" dirty="0"/>
              <a:t> </a:t>
            </a:r>
            <a:r>
              <a:rPr lang="el-GR" dirty="0" err="1"/>
              <a:t>παιδεία</a:t>
            </a:r>
            <a:r>
              <a:rPr lang="el-GR" dirty="0"/>
              <a:t> τις</a:t>
            </a:r>
          </a:p>
          <a:p>
            <a:pPr marL="0" indent="0">
              <a:buNone/>
            </a:pPr>
            <a:r>
              <a:rPr lang="el-GR" dirty="0" err="1"/>
              <a:t>ἣν</a:t>
            </a:r>
            <a:r>
              <a:rPr lang="el-GR" dirty="0"/>
              <a:t> </a:t>
            </a:r>
            <a:r>
              <a:rPr lang="el-GR" dirty="0" err="1"/>
              <a:t>οὐχ</a:t>
            </a:r>
            <a:r>
              <a:rPr lang="el-GR" dirty="0"/>
              <a:t> </a:t>
            </a:r>
            <a:r>
              <a:rPr lang="el-GR" dirty="0" err="1"/>
              <a:t>ὡς</a:t>
            </a:r>
            <a:r>
              <a:rPr lang="el-GR" dirty="0"/>
              <a:t> </a:t>
            </a:r>
            <a:r>
              <a:rPr lang="el-GR" dirty="0" err="1"/>
              <a:t>χρησίμην</a:t>
            </a:r>
            <a:r>
              <a:rPr lang="el-GR" dirty="0"/>
              <a:t> </a:t>
            </a:r>
            <a:r>
              <a:rPr lang="el-GR" dirty="0" err="1"/>
              <a:t>παιδευτέον</a:t>
            </a:r>
            <a:r>
              <a:rPr lang="el-GR" dirty="0"/>
              <a:t> </a:t>
            </a:r>
            <a:r>
              <a:rPr lang="el-GR" dirty="0" err="1"/>
              <a:t>τοὺς</a:t>
            </a:r>
            <a:r>
              <a:rPr lang="el-GR" dirty="0"/>
              <a:t> </a:t>
            </a:r>
            <a:r>
              <a:rPr lang="el-GR" dirty="0" err="1"/>
              <a:t>υἱεῖς</a:t>
            </a:r>
            <a:r>
              <a:rPr lang="el-GR" dirty="0"/>
              <a:t> </a:t>
            </a:r>
            <a:r>
              <a:rPr lang="el-GR" dirty="0" err="1"/>
              <a:t>οὐδ</a:t>
            </a:r>
            <a:r>
              <a:rPr lang="el-GR" dirty="0"/>
              <a:t>’ </a:t>
            </a:r>
            <a:r>
              <a:rPr lang="el-GR" dirty="0" err="1"/>
              <a:t>ὡς</a:t>
            </a:r>
            <a:r>
              <a:rPr lang="el-GR" dirty="0"/>
              <a:t> </a:t>
            </a:r>
            <a:r>
              <a:rPr lang="el-GR" dirty="0" err="1"/>
              <a:t>ἀναγκαίαν</a:t>
            </a:r>
            <a:endParaRPr lang="el-GR" dirty="0"/>
          </a:p>
          <a:p>
            <a:pPr marL="0" indent="0">
              <a:buNone/>
            </a:pPr>
            <a:r>
              <a:rPr lang="el-GR" dirty="0" err="1"/>
              <a:t>ἀλλ</a:t>
            </a:r>
            <a:r>
              <a:rPr lang="el-GR" dirty="0"/>
              <a:t>’ </a:t>
            </a:r>
            <a:r>
              <a:rPr lang="el-GR" dirty="0" err="1"/>
              <a:t>ὡς</a:t>
            </a:r>
            <a:r>
              <a:rPr lang="el-GR" dirty="0"/>
              <a:t> </a:t>
            </a:r>
            <a:r>
              <a:rPr lang="el-GR" dirty="0" err="1"/>
              <a:t>ἐλευθέριον</a:t>
            </a:r>
            <a:r>
              <a:rPr lang="el-GR" dirty="0"/>
              <a:t> </a:t>
            </a:r>
            <a:r>
              <a:rPr lang="el-GR" dirty="0" err="1"/>
              <a:t>καὶ</a:t>
            </a:r>
            <a:r>
              <a:rPr lang="el-GR" dirty="0"/>
              <a:t> </a:t>
            </a:r>
            <a:r>
              <a:rPr lang="el-GR" dirty="0" err="1"/>
              <a:t>καλήν</a:t>
            </a:r>
            <a:r>
              <a:rPr lang="el-GR" dirty="0"/>
              <a:t>, </a:t>
            </a:r>
            <a:r>
              <a:rPr lang="el-GR" dirty="0" err="1"/>
              <a:t>φανερόν</a:t>
            </a:r>
            <a:r>
              <a:rPr lang="el-GR" dirty="0"/>
              <a:t> </a:t>
            </a:r>
            <a:r>
              <a:rPr lang="el-GR" dirty="0" err="1"/>
              <a:t>ἐστιν</a:t>
            </a:r>
            <a:r>
              <a:rPr lang="el-GR" dirty="0"/>
              <a:t>· </a:t>
            </a:r>
            <a:r>
              <a:rPr lang="el-GR" dirty="0" err="1"/>
              <a:t>πότερον</a:t>
            </a:r>
            <a:r>
              <a:rPr lang="el-GR" dirty="0"/>
              <a:t> </a:t>
            </a:r>
            <a:r>
              <a:rPr lang="el-GR" dirty="0" err="1"/>
              <a:t>δὲ</a:t>
            </a:r>
            <a:endParaRPr lang="el-GR" dirty="0"/>
          </a:p>
          <a:p>
            <a:pPr marL="0" indent="0">
              <a:buNone/>
            </a:pPr>
            <a:r>
              <a:rPr lang="el-GR" dirty="0" err="1"/>
              <a:t>μία</a:t>
            </a:r>
            <a:r>
              <a:rPr lang="el-GR" dirty="0"/>
              <a:t> </a:t>
            </a:r>
            <a:r>
              <a:rPr lang="el-GR" dirty="0" err="1"/>
              <a:t>τὸν</a:t>
            </a:r>
            <a:r>
              <a:rPr lang="el-GR" dirty="0"/>
              <a:t> </a:t>
            </a:r>
            <a:r>
              <a:rPr lang="el-GR" dirty="0" err="1"/>
              <a:t>ἀριθμὸν</a:t>
            </a:r>
            <a:r>
              <a:rPr lang="el-GR" dirty="0"/>
              <a:t> ἢ </a:t>
            </a:r>
            <a:r>
              <a:rPr lang="el-GR" dirty="0" err="1"/>
              <a:t>πλείους</a:t>
            </a:r>
            <a:r>
              <a:rPr lang="el-GR" dirty="0"/>
              <a:t>, </a:t>
            </a:r>
            <a:r>
              <a:rPr lang="el-GR" dirty="0" err="1"/>
              <a:t>καὶ</a:t>
            </a:r>
            <a:r>
              <a:rPr lang="el-GR" dirty="0"/>
              <a:t> </a:t>
            </a:r>
            <a:r>
              <a:rPr lang="el-GR" dirty="0" err="1"/>
              <a:t>τίνες</a:t>
            </a:r>
            <a:r>
              <a:rPr lang="el-GR" dirty="0"/>
              <a:t> </a:t>
            </a:r>
            <a:r>
              <a:rPr lang="el-GR" dirty="0" err="1"/>
              <a:t>αὗται</a:t>
            </a:r>
            <a:r>
              <a:rPr lang="el-GR" dirty="0"/>
              <a:t> </a:t>
            </a:r>
            <a:r>
              <a:rPr lang="el-GR" dirty="0" err="1"/>
              <a:t>καὶ</a:t>
            </a:r>
            <a:r>
              <a:rPr lang="el-GR" dirty="0"/>
              <a:t> </a:t>
            </a:r>
            <a:r>
              <a:rPr lang="el-GR" dirty="0" err="1"/>
              <a:t>πῶς</a:t>
            </a:r>
            <a:r>
              <a:rPr lang="el-GR" dirty="0"/>
              <a:t>, </a:t>
            </a:r>
            <a:r>
              <a:rPr lang="el-GR" dirty="0" err="1"/>
              <a:t>ὕστε</a:t>
            </a:r>
            <a:r>
              <a:rPr lang="el-GR" dirty="0"/>
              <a:t>-</a:t>
            </a:r>
          </a:p>
          <a:p>
            <a:pPr marL="0" indent="0">
              <a:buNone/>
            </a:pPr>
            <a:r>
              <a:rPr lang="el-GR" dirty="0" err="1"/>
              <a:t>ρον</a:t>
            </a:r>
            <a:r>
              <a:rPr lang="el-GR" dirty="0"/>
              <a:t> </a:t>
            </a:r>
            <a:r>
              <a:rPr lang="el-GR" dirty="0" err="1"/>
              <a:t>λεκτέον</a:t>
            </a:r>
            <a:r>
              <a:rPr lang="el-GR" dirty="0"/>
              <a:t> </a:t>
            </a:r>
            <a:r>
              <a:rPr lang="el-GR" dirty="0" err="1"/>
              <a:t>περὶ</a:t>
            </a:r>
            <a:r>
              <a:rPr lang="el-GR" dirty="0"/>
              <a:t> </a:t>
            </a:r>
            <a:r>
              <a:rPr lang="el-GR" dirty="0" err="1"/>
              <a:t>αὐτῶν</a:t>
            </a:r>
            <a:r>
              <a:rPr lang="el-GR" dirty="0"/>
              <a:t>. </a:t>
            </a:r>
            <a:r>
              <a:rPr lang="el-GR" dirty="0" err="1"/>
              <a:t>νῦν</a:t>
            </a:r>
            <a:r>
              <a:rPr lang="el-GR" dirty="0"/>
              <a:t> </a:t>
            </a:r>
            <a:r>
              <a:rPr lang="el-GR" dirty="0" err="1"/>
              <a:t>δὲ</a:t>
            </a:r>
            <a:r>
              <a:rPr lang="el-GR" dirty="0"/>
              <a:t> </a:t>
            </a:r>
            <a:r>
              <a:rPr lang="el-GR" dirty="0" err="1"/>
              <a:t>τοσοῦτον</a:t>
            </a:r>
            <a:r>
              <a:rPr lang="el-GR" dirty="0"/>
              <a:t> </a:t>
            </a:r>
            <a:r>
              <a:rPr lang="el-GR" dirty="0" err="1"/>
              <a:t>ἡμῖν</a:t>
            </a:r>
            <a:r>
              <a:rPr lang="el-GR" dirty="0"/>
              <a:t> </a:t>
            </a:r>
            <a:r>
              <a:rPr lang="el-GR" dirty="0" err="1"/>
              <a:t>εἶναι</a:t>
            </a:r>
            <a:r>
              <a:rPr lang="el-GR" dirty="0"/>
              <a:t> </a:t>
            </a:r>
            <a:r>
              <a:rPr lang="el-GR" dirty="0" err="1"/>
              <a:t>πρὸ</a:t>
            </a:r>
            <a:endParaRPr lang="el-GR" dirty="0"/>
          </a:p>
          <a:p>
            <a:pPr marL="0" indent="0">
              <a:buNone/>
            </a:pPr>
            <a:r>
              <a:rPr lang="el-GR" dirty="0"/>
              <a:t>(35) </a:t>
            </a:r>
            <a:r>
              <a:rPr lang="el-GR" dirty="0" err="1"/>
              <a:t>ὁδοῦ</a:t>
            </a:r>
            <a:r>
              <a:rPr lang="el-GR" dirty="0"/>
              <a:t> </a:t>
            </a:r>
            <a:r>
              <a:rPr lang="el-GR" dirty="0" err="1"/>
              <a:t>γέγονεν</a:t>
            </a:r>
            <a:r>
              <a:rPr lang="el-GR" dirty="0"/>
              <a:t>, </a:t>
            </a:r>
            <a:r>
              <a:rPr lang="el-GR" dirty="0" err="1"/>
              <a:t>ὅτι</a:t>
            </a:r>
            <a:r>
              <a:rPr lang="el-GR" dirty="0"/>
              <a:t> </a:t>
            </a:r>
            <a:r>
              <a:rPr lang="el-GR" dirty="0" err="1"/>
              <a:t>καὶ</a:t>
            </a:r>
            <a:r>
              <a:rPr lang="el-GR" dirty="0"/>
              <a:t> </a:t>
            </a:r>
            <a:r>
              <a:rPr lang="el-GR" dirty="0" err="1"/>
              <a:t>παρὰ</a:t>
            </a:r>
            <a:r>
              <a:rPr lang="el-GR" dirty="0"/>
              <a:t> </a:t>
            </a:r>
            <a:r>
              <a:rPr lang="el-GR" dirty="0" err="1"/>
              <a:t>τῶν</a:t>
            </a:r>
            <a:r>
              <a:rPr lang="el-GR" dirty="0"/>
              <a:t> </a:t>
            </a:r>
            <a:r>
              <a:rPr lang="el-GR" dirty="0" err="1"/>
              <a:t>ἀρχαίων</a:t>
            </a:r>
            <a:r>
              <a:rPr lang="el-GR" dirty="0"/>
              <a:t> </a:t>
            </a:r>
            <a:r>
              <a:rPr lang="el-GR" dirty="0" err="1"/>
              <a:t>ἔχομέν</a:t>
            </a:r>
            <a:r>
              <a:rPr lang="el-GR" dirty="0"/>
              <a:t> </a:t>
            </a:r>
            <a:r>
              <a:rPr lang="el-GR" dirty="0" err="1"/>
              <a:t>τινα</a:t>
            </a:r>
            <a:endParaRPr lang="el-GR" dirty="0"/>
          </a:p>
          <a:p>
            <a:pPr marL="0" indent="0">
              <a:buNone/>
            </a:pPr>
            <a:r>
              <a:rPr lang="el-GR" dirty="0" err="1"/>
              <a:t>μαρτυρίαν</a:t>
            </a:r>
            <a:r>
              <a:rPr lang="el-GR" dirty="0"/>
              <a:t> </a:t>
            </a:r>
            <a:r>
              <a:rPr lang="el-GR" dirty="0" err="1"/>
              <a:t>ἐκ</a:t>
            </a:r>
            <a:r>
              <a:rPr lang="el-GR" dirty="0"/>
              <a:t> </a:t>
            </a:r>
            <a:r>
              <a:rPr lang="el-GR" dirty="0" err="1"/>
              <a:t>τῶν</a:t>
            </a:r>
            <a:r>
              <a:rPr lang="el-GR" dirty="0"/>
              <a:t> </a:t>
            </a:r>
            <a:r>
              <a:rPr lang="el-GR" dirty="0" err="1"/>
              <a:t>καταβεβλημένων</a:t>
            </a:r>
            <a:r>
              <a:rPr lang="el-GR" dirty="0"/>
              <a:t> </a:t>
            </a:r>
            <a:r>
              <a:rPr lang="el-GR" dirty="0" err="1"/>
              <a:t>παιδευμάτων</a:t>
            </a:r>
            <a:r>
              <a:rPr lang="el-GR" dirty="0"/>
              <a:t>· ἡ </a:t>
            </a:r>
            <a:r>
              <a:rPr lang="el-GR" dirty="0" err="1"/>
              <a:t>γὰρ</a:t>
            </a:r>
            <a:endParaRPr lang="el-GR" dirty="0"/>
          </a:p>
          <a:p>
            <a:pPr marL="0" indent="0">
              <a:buNone/>
            </a:pPr>
            <a:r>
              <a:rPr lang="el-GR" dirty="0" err="1"/>
              <a:t>μουσικὴ</a:t>
            </a:r>
            <a:r>
              <a:rPr lang="el-GR" dirty="0"/>
              <a:t> </a:t>
            </a:r>
            <a:r>
              <a:rPr lang="el-GR" dirty="0" err="1"/>
              <a:t>τοῦτο</a:t>
            </a:r>
            <a:r>
              <a:rPr lang="el-GR" dirty="0"/>
              <a:t> </a:t>
            </a:r>
            <a:r>
              <a:rPr lang="el-GR" dirty="0" err="1"/>
              <a:t>ποιεῖ</a:t>
            </a:r>
            <a:r>
              <a:rPr lang="el-GR" dirty="0"/>
              <a:t> </a:t>
            </a:r>
            <a:r>
              <a:rPr lang="el-GR" dirty="0" err="1"/>
              <a:t>δῆλον</a:t>
            </a:r>
            <a:r>
              <a:rPr lang="el-GR" dirty="0"/>
              <a:t>. </a:t>
            </a:r>
          </a:p>
        </p:txBody>
      </p:sp>
    </p:spTree>
    <p:extLst>
      <p:ext uri="{BB962C8B-B14F-4D97-AF65-F5344CB8AC3E}">
        <p14:creationId xmlns:p14="http://schemas.microsoft.com/office/powerpoint/2010/main" val="36472915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64776" y="363072"/>
            <a:ext cx="9485077" cy="5885328"/>
          </a:xfrm>
        </p:spPr>
        <p:txBody>
          <a:bodyPr>
            <a:normAutofit fontScale="85000" lnSpcReduction="20000"/>
          </a:bodyPr>
          <a:lstStyle/>
          <a:p>
            <a:pPr marL="0" indent="0" algn="just">
              <a:buNone/>
            </a:pPr>
            <a:r>
              <a:rPr lang="el-GR" dirty="0"/>
              <a:t>Μας απομένει, λοιπόν, να δεχθούμε ότι η μουσική μάς είναι χρήσιμη για να περνούμε ευχάριστα τις ώρες της αναψυχής μας. Αποβλέποντας σ' αυτό το σκοπό, επομένως, περιλάβανε τη μουσική στην παιδεία οι παλιοί νομοθέτες, αφού αυτό που </a:t>
            </a:r>
            <a:r>
              <a:rPr lang="el-GR" dirty="0" smtClean="0"/>
              <a:t>χαρακτηρίζει </a:t>
            </a:r>
            <a:r>
              <a:rPr lang="el-GR" dirty="0"/>
              <a:t>την ευχάριστη ανάπαυση των ελεύθερων ανθρώπων είναι η μουσική. Γι' αυτό κι ο Όμηρος έγραψε το στίχο</a:t>
            </a:r>
            <a:r>
              <a:rPr lang="el-GR" dirty="0" smtClean="0"/>
              <a:t>:</a:t>
            </a:r>
            <a:endParaRPr lang="el-GR" dirty="0"/>
          </a:p>
          <a:p>
            <a:pPr marL="0" indent="0">
              <a:buNone/>
            </a:pPr>
            <a:r>
              <a:rPr lang="el-GR" dirty="0"/>
              <a:t>(25) Τέτοιον σωστό είναι να καλείς σε γιορτινό τραπέζι</a:t>
            </a:r>
          </a:p>
          <a:p>
            <a:pPr marL="0" indent="0">
              <a:buNone/>
            </a:pPr>
            <a:r>
              <a:rPr lang="el-GR" dirty="0"/>
              <a:t>Κι έτσι αφού αναφέρει πιο μπροστά μερικούς άλλους</a:t>
            </a:r>
          </a:p>
          <a:p>
            <a:pPr marL="0" indent="0">
              <a:buNone/>
            </a:pPr>
            <a:r>
              <a:rPr lang="el-GR" dirty="0"/>
              <a:t>που κάλεσαν τραγουδιστή</a:t>
            </a:r>
          </a:p>
          <a:p>
            <a:pPr marL="0" indent="0">
              <a:buNone/>
            </a:pPr>
            <a:r>
              <a:rPr lang="el-GR" dirty="0"/>
              <a:t>προσθέτει</a:t>
            </a:r>
            <a:r>
              <a:rPr lang="el-GR" dirty="0" smtClean="0"/>
              <a:t>:</a:t>
            </a:r>
            <a:endParaRPr lang="el-GR" dirty="0"/>
          </a:p>
          <a:p>
            <a:pPr marL="0" indent="0">
              <a:buNone/>
            </a:pPr>
            <a:r>
              <a:rPr lang="el-GR" dirty="0"/>
              <a:t>αυτόν που ευφραίνει όλους</a:t>
            </a:r>
          </a:p>
          <a:p>
            <a:pPr marL="0" indent="0">
              <a:buNone/>
            </a:pPr>
            <a:r>
              <a:rPr lang="el-GR" dirty="0"/>
              <a:t>Και σ' άλλα μέρη της «Οδύσσειας» ο Οδυσσέας λέει ότι ο άριστος τρόπος να περνά κανείς τη ζωή του, είναι να ευφραίνονται οι άνθρωποι </a:t>
            </a:r>
            <a:r>
              <a:rPr lang="el-GR" dirty="0" smtClean="0"/>
              <a:t>και</a:t>
            </a:r>
            <a:endParaRPr lang="el-GR" dirty="0"/>
          </a:p>
          <a:p>
            <a:pPr marL="0" indent="0">
              <a:buNone/>
            </a:pPr>
            <a:r>
              <a:rPr lang="el-GR" dirty="0"/>
              <a:t>Ν' ακούνε τον τραγουδιστή στου παλατιού το δώμα,</a:t>
            </a:r>
          </a:p>
          <a:p>
            <a:pPr marL="0" indent="0">
              <a:buNone/>
            </a:pPr>
            <a:r>
              <a:rPr lang="el-GR" dirty="0"/>
              <a:t>οι καλεσμένοι στη σειρά, που πρέπει </a:t>
            </a:r>
            <a:r>
              <a:rPr lang="el-GR" dirty="0" smtClean="0"/>
              <a:t>καθισμένοι</a:t>
            </a:r>
            <a:endParaRPr lang="el-GR" dirty="0"/>
          </a:p>
          <a:p>
            <a:pPr marL="0" indent="0" algn="just">
              <a:buNone/>
            </a:pPr>
            <a:r>
              <a:rPr lang="el-GR" dirty="0"/>
              <a:t>(30) Από τα παραπάνω έγινε φανερό πως υπάρχει κάποια παιδεία που πρέπει να διδάξουμε στους </a:t>
            </a:r>
            <a:r>
              <a:rPr lang="el-GR" dirty="0" smtClean="0"/>
              <a:t>γιους </a:t>
            </a:r>
            <a:r>
              <a:rPr lang="el-GR" dirty="0"/>
              <a:t>μας, όχι επειδή έχει πρακτική σκοπιμότητα ούτε επειδή είναι αναγκαία, αλλά επειδή είναι αντάξια ελεύθερων και με καλή αγωγή πολιτών. Αν η παιδεία αυτή είναι μια ή περισσότερες και ποιες είναι και με ποιο τρόπο </a:t>
            </a:r>
            <a:r>
              <a:rPr lang="el-GR" dirty="0" err="1"/>
              <a:t>πετυχαίνονται</a:t>
            </a:r>
            <a:r>
              <a:rPr lang="el-GR" dirty="0"/>
              <a:t>, γι' αυτό το θέμα θα μιλήσουμε αργότερα. Για την ώρα έχουμε φθάσει στο σημείο να έχουμε κάποια μαρτυρία για την καθιερωμένη από τους αρχαίους παιδεία που μέρος της ήταν η μουσική.</a:t>
            </a:r>
          </a:p>
        </p:txBody>
      </p:sp>
    </p:spTree>
    <p:extLst>
      <p:ext uri="{BB962C8B-B14F-4D97-AF65-F5344CB8AC3E}">
        <p14:creationId xmlns:p14="http://schemas.microsoft.com/office/powerpoint/2010/main" val="34091819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5118" y="255494"/>
            <a:ext cx="9444735" cy="5992905"/>
          </a:xfrm>
        </p:spPr>
        <p:txBody>
          <a:bodyPr>
            <a:normAutofit lnSpcReduction="10000"/>
          </a:bodyPr>
          <a:lstStyle/>
          <a:p>
            <a:pPr marL="0" indent="0">
              <a:buNone/>
            </a:pPr>
            <a:r>
              <a:rPr lang="el-GR" dirty="0" err="1"/>
              <a:t>ἔτι</a:t>
            </a:r>
            <a:r>
              <a:rPr lang="el-GR" dirty="0"/>
              <a:t> </a:t>
            </a:r>
            <a:r>
              <a:rPr lang="el-GR" dirty="0" err="1"/>
              <a:t>δὲ</a:t>
            </a:r>
            <a:r>
              <a:rPr lang="el-GR" dirty="0"/>
              <a:t> </a:t>
            </a:r>
            <a:r>
              <a:rPr lang="el-GR" dirty="0" err="1"/>
              <a:t>καὶ</a:t>
            </a:r>
            <a:r>
              <a:rPr lang="el-GR" dirty="0"/>
              <a:t> </a:t>
            </a:r>
            <a:r>
              <a:rPr lang="el-GR" dirty="0" err="1"/>
              <a:t>τῶν</a:t>
            </a:r>
            <a:r>
              <a:rPr lang="el-GR" dirty="0"/>
              <a:t> </a:t>
            </a:r>
            <a:r>
              <a:rPr lang="el-GR" dirty="0" err="1"/>
              <a:t>χρησίμων</a:t>
            </a:r>
            <a:r>
              <a:rPr lang="el-GR" dirty="0"/>
              <a:t> </a:t>
            </a:r>
            <a:r>
              <a:rPr lang="el-GR" dirty="0" err="1"/>
              <a:t>ὅτι</a:t>
            </a:r>
            <a:endParaRPr lang="el-GR" dirty="0"/>
          </a:p>
          <a:p>
            <a:pPr marL="0" indent="0">
              <a:buNone/>
            </a:pPr>
            <a:r>
              <a:rPr lang="el-GR" dirty="0" err="1"/>
              <a:t>δεῖ</a:t>
            </a:r>
            <a:r>
              <a:rPr lang="el-GR" dirty="0"/>
              <a:t> </a:t>
            </a:r>
            <a:r>
              <a:rPr lang="el-GR" dirty="0" err="1"/>
              <a:t>τινα</a:t>
            </a:r>
            <a:r>
              <a:rPr lang="el-GR" dirty="0"/>
              <a:t> </a:t>
            </a:r>
            <a:r>
              <a:rPr lang="el-GR" dirty="0" err="1"/>
              <a:t>παιδεύεσθαι</a:t>
            </a:r>
            <a:r>
              <a:rPr lang="el-GR" dirty="0"/>
              <a:t> </a:t>
            </a:r>
            <a:r>
              <a:rPr lang="el-GR" dirty="0" err="1"/>
              <a:t>τοὺς</a:t>
            </a:r>
            <a:r>
              <a:rPr lang="el-GR" dirty="0"/>
              <a:t> </a:t>
            </a:r>
            <a:r>
              <a:rPr lang="el-GR" dirty="0" err="1"/>
              <a:t>παῖδας</a:t>
            </a:r>
            <a:r>
              <a:rPr lang="el-GR" dirty="0"/>
              <a:t> </a:t>
            </a:r>
            <a:r>
              <a:rPr lang="el-GR" dirty="0" err="1"/>
              <a:t>οὐ</a:t>
            </a:r>
            <a:r>
              <a:rPr lang="el-GR" dirty="0"/>
              <a:t> </a:t>
            </a:r>
            <a:r>
              <a:rPr lang="el-GR" dirty="0" err="1"/>
              <a:t>μόνον</a:t>
            </a:r>
            <a:r>
              <a:rPr lang="el-GR" dirty="0"/>
              <a:t> </a:t>
            </a:r>
            <a:r>
              <a:rPr lang="el-GR" dirty="0" err="1"/>
              <a:t>διὰ</a:t>
            </a:r>
            <a:r>
              <a:rPr lang="el-GR" dirty="0"/>
              <a:t> </a:t>
            </a:r>
            <a:r>
              <a:rPr lang="el-GR" dirty="0" err="1"/>
              <a:t>τὸ</a:t>
            </a:r>
            <a:r>
              <a:rPr lang="el-GR" dirty="0"/>
              <a:t> </a:t>
            </a:r>
            <a:r>
              <a:rPr lang="el-GR" dirty="0" err="1"/>
              <a:t>χρήσιμον</a:t>
            </a:r>
            <a:r>
              <a:rPr lang="el-GR" dirty="0"/>
              <a:t>,</a:t>
            </a:r>
          </a:p>
          <a:p>
            <a:pPr marL="0" indent="0">
              <a:buNone/>
            </a:pPr>
            <a:r>
              <a:rPr lang="el-GR" dirty="0" err="1"/>
              <a:t>οἷον</a:t>
            </a:r>
            <a:r>
              <a:rPr lang="el-GR" dirty="0"/>
              <a:t> </a:t>
            </a:r>
            <a:r>
              <a:rPr lang="el-GR" dirty="0" err="1"/>
              <a:t>τὴν</a:t>
            </a:r>
            <a:r>
              <a:rPr lang="el-GR" dirty="0"/>
              <a:t> </a:t>
            </a:r>
            <a:r>
              <a:rPr lang="el-GR" dirty="0" err="1"/>
              <a:t>τῶν</a:t>
            </a:r>
            <a:r>
              <a:rPr lang="el-GR" dirty="0"/>
              <a:t> </a:t>
            </a:r>
            <a:r>
              <a:rPr lang="el-GR" dirty="0" err="1"/>
              <a:t>γραμμάτων</a:t>
            </a:r>
            <a:r>
              <a:rPr lang="el-GR" dirty="0"/>
              <a:t> </a:t>
            </a:r>
            <a:r>
              <a:rPr lang="el-GR" dirty="0" err="1"/>
              <a:t>μάθησιν</a:t>
            </a:r>
            <a:r>
              <a:rPr lang="el-GR" dirty="0"/>
              <a:t>, </a:t>
            </a:r>
            <a:r>
              <a:rPr lang="el-GR" dirty="0" err="1"/>
              <a:t>ἀλλὰ</a:t>
            </a:r>
            <a:r>
              <a:rPr lang="el-GR" dirty="0"/>
              <a:t> </a:t>
            </a:r>
            <a:r>
              <a:rPr lang="el-GR" dirty="0" err="1"/>
              <a:t>καὶ</a:t>
            </a:r>
            <a:r>
              <a:rPr lang="el-GR" dirty="0"/>
              <a:t> </a:t>
            </a:r>
            <a:r>
              <a:rPr lang="el-GR" dirty="0" err="1"/>
              <a:t>διὰ</a:t>
            </a:r>
            <a:r>
              <a:rPr lang="el-GR" dirty="0"/>
              <a:t> </a:t>
            </a:r>
            <a:r>
              <a:rPr lang="el-GR" dirty="0" err="1"/>
              <a:t>τὸ</a:t>
            </a:r>
            <a:r>
              <a:rPr lang="el-GR" dirty="0"/>
              <a:t> </a:t>
            </a:r>
            <a:r>
              <a:rPr lang="el-GR" dirty="0" err="1"/>
              <a:t>πολ</a:t>
            </a:r>
            <a:r>
              <a:rPr lang="el-GR" dirty="0"/>
              <a:t>-</a:t>
            </a:r>
          </a:p>
          <a:p>
            <a:pPr marL="0" indent="0">
              <a:buNone/>
            </a:pPr>
            <a:r>
              <a:rPr lang="el-GR" dirty="0"/>
              <a:t>(40) </a:t>
            </a:r>
            <a:r>
              <a:rPr lang="el-GR" dirty="0" err="1"/>
              <a:t>λὰς</a:t>
            </a:r>
            <a:r>
              <a:rPr lang="el-GR" dirty="0"/>
              <a:t> </a:t>
            </a:r>
            <a:r>
              <a:rPr lang="el-GR" dirty="0" err="1"/>
              <a:t>ἐνδέχεσθαι</a:t>
            </a:r>
            <a:r>
              <a:rPr lang="el-GR" dirty="0"/>
              <a:t> </a:t>
            </a:r>
            <a:r>
              <a:rPr lang="el-GR" dirty="0" err="1"/>
              <a:t>γίγνεσθαι</a:t>
            </a:r>
            <a:r>
              <a:rPr lang="el-GR" dirty="0"/>
              <a:t> δι’ </a:t>
            </a:r>
            <a:r>
              <a:rPr lang="el-GR" dirty="0" err="1"/>
              <a:t>αὐτῶν</a:t>
            </a:r>
            <a:r>
              <a:rPr lang="el-GR" dirty="0"/>
              <a:t> </a:t>
            </a:r>
            <a:r>
              <a:rPr lang="el-GR" dirty="0" err="1"/>
              <a:t>μαθήσεις</a:t>
            </a:r>
            <a:r>
              <a:rPr lang="el-GR" dirty="0"/>
              <a:t> </a:t>
            </a:r>
            <a:r>
              <a:rPr lang="el-GR" dirty="0" err="1"/>
              <a:t>ἑτέρας</a:t>
            </a:r>
            <a:r>
              <a:rPr lang="el-GR" dirty="0"/>
              <a:t>, </a:t>
            </a:r>
            <a:r>
              <a:rPr lang="el-GR" dirty="0" err="1"/>
              <a:t>ὁμοίως</a:t>
            </a:r>
            <a:endParaRPr lang="el-GR" dirty="0"/>
          </a:p>
          <a:p>
            <a:pPr marL="0" indent="0">
              <a:buNone/>
            </a:pPr>
            <a:r>
              <a:rPr lang="el-GR" dirty="0" err="1"/>
              <a:t>δὲ</a:t>
            </a:r>
            <a:r>
              <a:rPr lang="el-GR" dirty="0"/>
              <a:t> </a:t>
            </a:r>
            <a:r>
              <a:rPr lang="el-GR" dirty="0" err="1"/>
              <a:t>καὶ</a:t>
            </a:r>
            <a:r>
              <a:rPr lang="el-GR" dirty="0"/>
              <a:t> </a:t>
            </a:r>
            <a:r>
              <a:rPr lang="el-GR" dirty="0" err="1"/>
              <a:t>τὴν</a:t>
            </a:r>
            <a:r>
              <a:rPr lang="el-GR" dirty="0"/>
              <a:t> </a:t>
            </a:r>
            <a:r>
              <a:rPr lang="el-GR" dirty="0" err="1"/>
              <a:t>γραφικὴν</a:t>
            </a:r>
            <a:r>
              <a:rPr lang="el-GR" dirty="0"/>
              <a:t> </a:t>
            </a:r>
            <a:r>
              <a:rPr lang="el-GR" dirty="0" err="1"/>
              <a:t>οὐχ</a:t>
            </a:r>
            <a:r>
              <a:rPr lang="el-GR" dirty="0"/>
              <a:t> </a:t>
            </a:r>
            <a:r>
              <a:rPr lang="el-GR" dirty="0" err="1"/>
              <a:t>ἵνα</a:t>
            </a:r>
            <a:r>
              <a:rPr lang="el-GR" dirty="0"/>
              <a:t> </a:t>
            </a:r>
            <a:r>
              <a:rPr lang="el-GR" dirty="0" err="1"/>
              <a:t>ἐν</a:t>
            </a:r>
            <a:r>
              <a:rPr lang="el-GR" dirty="0"/>
              <a:t> </a:t>
            </a:r>
            <a:r>
              <a:rPr lang="el-GR" dirty="0" err="1"/>
              <a:t>τοῖς</a:t>
            </a:r>
            <a:r>
              <a:rPr lang="el-GR" dirty="0"/>
              <a:t> </a:t>
            </a:r>
            <a:r>
              <a:rPr lang="el-GR" dirty="0" err="1"/>
              <a:t>ἰδίοις</a:t>
            </a:r>
            <a:r>
              <a:rPr lang="el-GR" dirty="0"/>
              <a:t> </a:t>
            </a:r>
            <a:r>
              <a:rPr lang="el-GR" dirty="0" err="1"/>
              <a:t>ὠνίοις</a:t>
            </a:r>
            <a:r>
              <a:rPr lang="el-GR" dirty="0"/>
              <a:t> </a:t>
            </a:r>
            <a:r>
              <a:rPr lang="el-GR" dirty="0" err="1"/>
              <a:t>μὴ</a:t>
            </a:r>
            <a:r>
              <a:rPr lang="el-GR" dirty="0"/>
              <a:t> </a:t>
            </a:r>
            <a:r>
              <a:rPr lang="el-GR" dirty="0" smtClean="0"/>
              <a:t>δια-</a:t>
            </a:r>
            <a:endParaRPr lang="el-GR" dirty="0"/>
          </a:p>
          <a:p>
            <a:pPr marL="0" indent="0">
              <a:buNone/>
            </a:pPr>
            <a:r>
              <a:rPr lang="el-GR" dirty="0" err="1" smtClean="0"/>
              <a:t>μαρτάνωσιν</a:t>
            </a:r>
            <a:r>
              <a:rPr lang="el-GR" dirty="0" smtClean="0"/>
              <a:t> </a:t>
            </a:r>
            <a:r>
              <a:rPr lang="el-GR" dirty="0" err="1"/>
              <a:t>ἀλλ</a:t>
            </a:r>
            <a:r>
              <a:rPr lang="el-GR" dirty="0"/>
              <a:t>’ </a:t>
            </a:r>
            <a:r>
              <a:rPr lang="el-GR" dirty="0" err="1"/>
              <a:t>ὦσιν</a:t>
            </a:r>
            <a:r>
              <a:rPr lang="el-GR" dirty="0"/>
              <a:t> </a:t>
            </a:r>
            <a:r>
              <a:rPr lang="el-GR" dirty="0" err="1"/>
              <a:t>ἀνεξαπάτητοι</a:t>
            </a:r>
            <a:r>
              <a:rPr lang="el-GR" dirty="0"/>
              <a:t> </a:t>
            </a:r>
            <a:r>
              <a:rPr lang="el-GR" dirty="0" err="1"/>
              <a:t>πρὸς</a:t>
            </a:r>
            <a:r>
              <a:rPr lang="el-GR" dirty="0"/>
              <a:t> </a:t>
            </a:r>
            <a:r>
              <a:rPr lang="el-GR" dirty="0" err="1"/>
              <a:t>τὴν</a:t>
            </a:r>
            <a:r>
              <a:rPr lang="el-GR" dirty="0"/>
              <a:t> </a:t>
            </a:r>
            <a:r>
              <a:rPr lang="el-GR" dirty="0" err="1"/>
              <a:t>τῶν</a:t>
            </a:r>
            <a:r>
              <a:rPr lang="el-GR" dirty="0"/>
              <a:t> </a:t>
            </a:r>
            <a:r>
              <a:rPr lang="el-GR" dirty="0" err="1"/>
              <a:t>σκευῶν</a:t>
            </a:r>
            <a:endParaRPr lang="el-GR" dirty="0"/>
          </a:p>
          <a:p>
            <a:pPr marL="0" indent="0">
              <a:buNone/>
            </a:pPr>
            <a:r>
              <a:rPr lang="el-GR" dirty="0"/>
              <a:t>[1338</a:t>
            </a:r>
            <a:r>
              <a:rPr lang="en-US" dirty="0"/>
              <a:t>b] </a:t>
            </a:r>
            <a:r>
              <a:rPr lang="el-GR" dirty="0" err="1"/>
              <a:t>ὠνήν</a:t>
            </a:r>
            <a:r>
              <a:rPr lang="el-GR" dirty="0"/>
              <a:t> τε </a:t>
            </a:r>
            <a:r>
              <a:rPr lang="el-GR" dirty="0" err="1"/>
              <a:t>καὶ</a:t>
            </a:r>
            <a:r>
              <a:rPr lang="el-GR" dirty="0"/>
              <a:t> </a:t>
            </a:r>
            <a:r>
              <a:rPr lang="el-GR" dirty="0" err="1"/>
              <a:t>πρᾶσιν</a:t>
            </a:r>
            <a:r>
              <a:rPr lang="el-GR" dirty="0"/>
              <a:t>, </a:t>
            </a:r>
            <a:r>
              <a:rPr lang="el-GR" dirty="0" err="1"/>
              <a:t>μᾶλλον</a:t>
            </a:r>
            <a:r>
              <a:rPr lang="el-GR" dirty="0"/>
              <a:t> δ’ </a:t>
            </a:r>
            <a:r>
              <a:rPr lang="el-GR" dirty="0" err="1"/>
              <a:t>ὅτι</a:t>
            </a:r>
            <a:r>
              <a:rPr lang="el-GR" dirty="0"/>
              <a:t> </a:t>
            </a:r>
            <a:r>
              <a:rPr lang="el-GR" dirty="0" err="1"/>
              <a:t>ποιεῖ</a:t>
            </a:r>
            <a:r>
              <a:rPr lang="el-GR" dirty="0"/>
              <a:t> </a:t>
            </a:r>
            <a:r>
              <a:rPr lang="el-GR" dirty="0" err="1"/>
              <a:t>θεωρητικὸν</a:t>
            </a:r>
            <a:r>
              <a:rPr lang="el-GR" dirty="0"/>
              <a:t> </a:t>
            </a:r>
            <a:r>
              <a:rPr lang="el-GR" dirty="0" err="1"/>
              <a:t>τοῦ</a:t>
            </a:r>
            <a:endParaRPr lang="el-GR" dirty="0"/>
          </a:p>
          <a:p>
            <a:pPr marL="0" indent="0">
              <a:buNone/>
            </a:pPr>
            <a:r>
              <a:rPr lang="el-GR" dirty="0" err="1"/>
              <a:t>περὶ</a:t>
            </a:r>
            <a:r>
              <a:rPr lang="el-GR" dirty="0"/>
              <a:t> </a:t>
            </a:r>
            <a:r>
              <a:rPr lang="el-GR" dirty="0" err="1"/>
              <a:t>τὰ</a:t>
            </a:r>
            <a:r>
              <a:rPr lang="el-GR" dirty="0"/>
              <a:t> </a:t>
            </a:r>
            <a:r>
              <a:rPr lang="el-GR" dirty="0" err="1"/>
              <a:t>σώματα</a:t>
            </a:r>
            <a:r>
              <a:rPr lang="el-GR" dirty="0"/>
              <a:t> </a:t>
            </a:r>
            <a:r>
              <a:rPr lang="el-GR" dirty="0" err="1"/>
              <a:t>κάλλους</a:t>
            </a:r>
            <a:r>
              <a:rPr lang="el-GR" dirty="0"/>
              <a:t>. </a:t>
            </a:r>
            <a:r>
              <a:rPr lang="el-GR" dirty="0" err="1"/>
              <a:t>τὸ</a:t>
            </a:r>
            <a:r>
              <a:rPr lang="el-GR" dirty="0"/>
              <a:t> </a:t>
            </a:r>
            <a:r>
              <a:rPr lang="el-GR" dirty="0" err="1"/>
              <a:t>δὲ</a:t>
            </a:r>
            <a:r>
              <a:rPr lang="el-GR" dirty="0"/>
              <a:t> </a:t>
            </a:r>
            <a:r>
              <a:rPr lang="el-GR" dirty="0" err="1"/>
              <a:t>ζητεῖν</a:t>
            </a:r>
            <a:r>
              <a:rPr lang="el-GR" dirty="0"/>
              <a:t> </a:t>
            </a:r>
            <a:r>
              <a:rPr lang="el-GR" dirty="0" err="1"/>
              <a:t>πανταχοῦ</a:t>
            </a:r>
            <a:r>
              <a:rPr lang="el-GR" dirty="0"/>
              <a:t> </a:t>
            </a:r>
            <a:r>
              <a:rPr lang="el-GR" dirty="0" err="1"/>
              <a:t>τὸ</a:t>
            </a:r>
            <a:r>
              <a:rPr lang="el-GR" dirty="0"/>
              <a:t> </a:t>
            </a:r>
            <a:r>
              <a:rPr lang="el-GR" dirty="0" err="1"/>
              <a:t>χρή</a:t>
            </a:r>
            <a:r>
              <a:rPr lang="el-GR" dirty="0"/>
              <a:t>-</a:t>
            </a:r>
          </a:p>
          <a:p>
            <a:pPr marL="0" indent="0">
              <a:buNone/>
            </a:pPr>
            <a:r>
              <a:rPr lang="el-GR" dirty="0" err="1"/>
              <a:t>σιμον</a:t>
            </a:r>
            <a:r>
              <a:rPr lang="el-GR" dirty="0"/>
              <a:t> </a:t>
            </a:r>
            <a:r>
              <a:rPr lang="el-GR" dirty="0" err="1"/>
              <a:t>ἥκιστα</a:t>
            </a:r>
            <a:r>
              <a:rPr lang="el-GR" dirty="0"/>
              <a:t> </a:t>
            </a:r>
            <a:r>
              <a:rPr lang="el-GR" dirty="0" err="1"/>
              <a:t>ἁρμόττει</a:t>
            </a:r>
            <a:r>
              <a:rPr lang="el-GR" dirty="0"/>
              <a:t> </a:t>
            </a:r>
            <a:r>
              <a:rPr lang="el-GR" dirty="0" err="1"/>
              <a:t>τοῖς</a:t>
            </a:r>
            <a:r>
              <a:rPr lang="el-GR" dirty="0"/>
              <a:t> </a:t>
            </a:r>
            <a:r>
              <a:rPr lang="el-GR" dirty="0" err="1"/>
              <a:t>μεγαλοψύχοις</a:t>
            </a:r>
            <a:r>
              <a:rPr lang="el-GR" dirty="0"/>
              <a:t> </a:t>
            </a:r>
            <a:r>
              <a:rPr lang="el-GR" dirty="0" err="1"/>
              <a:t>καὶ</a:t>
            </a:r>
            <a:r>
              <a:rPr lang="el-GR" dirty="0"/>
              <a:t> </a:t>
            </a:r>
            <a:r>
              <a:rPr lang="el-GR" dirty="0" err="1"/>
              <a:t>τοῖς</a:t>
            </a:r>
            <a:r>
              <a:rPr lang="el-GR" dirty="0"/>
              <a:t> </a:t>
            </a:r>
            <a:r>
              <a:rPr lang="el-GR" dirty="0" err="1"/>
              <a:t>ἐλευ</a:t>
            </a:r>
            <a:r>
              <a:rPr lang="el-GR" dirty="0"/>
              <a:t>-</a:t>
            </a:r>
          </a:p>
          <a:p>
            <a:pPr marL="0" indent="0">
              <a:buNone/>
            </a:pPr>
            <a:r>
              <a:rPr lang="el-GR" dirty="0" err="1"/>
              <a:t>θερίοις</a:t>
            </a:r>
            <a:r>
              <a:rPr lang="el-GR" dirty="0"/>
              <a:t>. </a:t>
            </a:r>
            <a:r>
              <a:rPr lang="el-GR" dirty="0" err="1"/>
              <a:t>ἐπεὶ</a:t>
            </a:r>
            <a:r>
              <a:rPr lang="el-GR" dirty="0"/>
              <a:t> </a:t>
            </a:r>
            <a:r>
              <a:rPr lang="el-GR" dirty="0" err="1"/>
              <a:t>δὲ</a:t>
            </a:r>
            <a:r>
              <a:rPr lang="el-GR" dirty="0"/>
              <a:t> </a:t>
            </a:r>
            <a:r>
              <a:rPr lang="el-GR" dirty="0" err="1"/>
              <a:t>φανερὸν</a:t>
            </a:r>
            <a:r>
              <a:rPr lang="el-GR" dirty="0"/>
              <a:t> &lt;</a:t>
            </a:r>
            <a:r>
              <a:rPr lang="el-GR" dirty="0" err="1"/>
              <a:t>τὸ</a:t>
            </a:r>
            <a:r>
              <a:rPr lang="el-GR" dirty="0"/>
              <a:t>&gt; </a:t>
            </a:r>
            <a:r>
              <a:rPr lang="el-GR" dirty="0" err="1"/>
              <a:t>πρότερον</a:t>
            </a:r>
            <a:r>
              <a:rPr lang="el-GR" dirty="0"/>
              <a:t> </a:t>
            </a:r>
            <a:r>
              <a:rPr lang="el-GR" dirty="0" err="1"/>
              <a:t>τοῖς</a:t>
            </a:r>
            <a:r>
              <a:rPr lang="el-GR" dirty="0"/>
              <a:t> </a:t>
            </a:r>
            <a:r>
              <a:rPr lang="el-GR" dirty="0" err="1"/>
              <a:t>ἔθεσιν</a:t>
            </a:r>
            <a:r>
              <a:rPr lang="el-GR" dirty="0"/>
              <a:t> ἢ </a:t>
            </a:r>
            <a:r>
              <a:rPr lang="el-GR" dirty="0" err="1"/>
              <a:t>τῷ</a:t>
            </a:r>
            <a:r>
              <a:rPr lang="el-GR" dirty="0"/>
              <a:t> </a:t>
            </a:r>
            <a:r>
              <a:rPr lang="el-GR" dirty="0" err="1"/>
              <a:t>λόγῳ</a:t>
            </a:r>
            <a:endParaRPr lang="el-GR" dirty="0"/>
          </a:p>
          <a:p>
            <a:pPr marL="0" indent="0">
              <a:buNone/>
            </a:pPr>
            <a:r>
              <a:rPr lang="el-GR" dirty="0"/>
              <a:t>(5) </a:t>
            </a:r>
            <a:r>
              <a:rPr lang="el-GR" dirty="0" err="1"/>
              <a:t>παιδευτέον</a:t>
            </a:r>
            <a:r>
              <a:rPr lang="el-GR" dirty="0"/>
              <a:t> </a:t>
            </a:r>
            <a:r>
              <a:rPr lang="el-GR" dirty="0" err="1"/>
              <a:t>εἶναι</a:t>
            </a:r>
            <a:r>
              <a:rPr lang="el-GR" dirty="0"/>
              <a:t>, </a:t>
            </a:r>
            <a:r>
              <a:rPr lang="el-GR" dirty="0" err="1"/>
              <a:t>καὶ</a:t>
            </a:r>
            <a:r>
              <a:rPr lang="el-GR" dirty="0"/>
              <a:t> </a:t>
            </a:r>
            <a:r>
              <a:rPr lang="el-GR" dirty="0" err="1"/>
              <a:t>περὶ</a:t>
            </a:r>
            <a:r>
              <a:rPr lang="el-GR" dirty="0"/>
              <a:t> </a:t>
            </a:r>
            <a:r>
              <a:rPr lang="el-GR" dirty="0" err="1"/>
              <a:t>τὸ</a:t>
            </a:r>
            <a:r>
              <a:rPr lang="el-GR" dirty="0"/>
              <a:t> </a:t>
            </a:r>
            <a:r>
              <a:rPr lang="el-GR" dirty="0" err="1"/>
              <a:t>σῶμα</a:t>
            </a:r>
            <a:r>
              <a:rPr lang="el-GR" dirty="0"/>
              <a:t> </a:t>
            </a:r>
            <a:r>
              <a:rPr lang="el-GR" dirty="0" err="1"/>
              <a:t>πρότερον</a:t>
            </a:r>
            <a:r>
              <a:rPr lang="el-GR" dirty="0"/>
              <a:t> ἢ </a:t>
            </a:r>
            <a:r>
              <a:rPr lang="el-GR" dirty="0" err="1"/>
              <a:t>τὴν</a:t>
            </a:r>
            <a:r>
              <a:rPr lang="el-GR" dirty="0"/>
              <a:t> </a:t>
            </a:r>
            <a:r>
              <a:rPr lang="el-GR" dirty="0" err="1"/>
              <a:t>διά</a:t>
            </a:r>
            <a:r>
              <a:rPr lang="el-GR" dirty="0"/>
              <a:t>-</a:t>
            </a:r>
          </a:p>
          <a:p>
            <a:pPr marL="0" indent="0">
              <a:buNone/>
            </a:pPr>
            <a:r>
              <a:rPr lang="el-GR" dirty="0" err="1"/>
              <a:t>νοιαν</a:t>
            </a:r>
            <a:r>
              <a:rPr lang="el-GR" dirty="0"/>
              <a:t>, </a:t>
            </a:r>
            <a:r>
              <a:rPr lang="el-GR" dirty="0" err="1"/>
              <a:t>δῆλον</a:t>
            </a:r>
            <a:r>
              <a:rPr lang="el-GR" dirty="0"/>
              <a:t> </a:t>
            </a:r>
            <a:r>
              <a:rPr lang="el-GR" dirty="0" err="1"/>
              <a:t>ἐκ</a:t>
            </a:r>
            <a:r>
              <a:rPr lang="el-GR" dirty="0"/>
              <a:t> </a:t>
            </a:r>
            <a:r>
              <a:rPr lang="el-GR" dirty="0" err="1"/>
              <a:t>τούτων</a:t>
            </a:r>
            <a:r>
              <a:rPr lang="el-GR" dirty="0"/>
              <a:t> </a:t>
            </a:r>
            <a:r>
              <a:rPr lang="el-GR" dirty="0" err="1"/>
              <a:t>ὅτι</a:t>
            </a:r>
            <a:r>
              <a:rPr lang="el-GR" dirty="0"/>
              <a:t> </a:t>
            </a:r>
            <a:r>
              <a:rPr lang="el-GR" dirty="0" err="1"/>
              <a:t>παραδοτέον</a:t>
            </a:r>
            <a:r>
              <a:rPr lang="el-GR" dirty="0"/>
              <a:t> </a:t>
            </a:r>
            <a:r>
              <a:rPr lang="el-GR" dirty="0" err="1"/>
              <a:t>τοὺς</a:t>
            </a:r>
            <a:r>
              <a:rPr lang="el-GR" dirty="0"/>
              <a:t> </a:t>
            </a:r>
            <a:r>
              <a:rPr lang="el-GR" dirty="0" err="1"/>
              <a:t>παῖδας</a:t>
            </a:r>
            <a:r>
              <a:rPr lang="el-GR" dirty="0"/>
              <a:t> </a:t>
            </a:r>
            <a:r>
              <a:rPr lang="el-GR" dirty="0" err="1"/>
              <a:t>γυμνα</a:t>
            </a:r>
            <a:r>
              <a:rPr lang="el-GR" dirty="0"/>
              <a:t>-</a:t>
            </a:r>
          </a:p>
          <a:p>
            <a:pPr marL="0" indent="0">
              <a:buNone/>
            </a:pPr>
            <a:r>
              <a:rPr lang="el-GR" dirty="0" err="1"/>
              <a:t>στικῇ</a:t>
            </a:r>
            <a:r>
              <a:rPr lang="el-GR" dirty="0"/>
              <a:t> </a:t>
            </a:r>
            <a:r>
              <a:rPr lang="el-GR" dirty="0" err="1"/>
              <a:t>καὶ</a:t>
            </a:r>
            <a:r>
              <a:rPr lang="el-GR" dirty="0"/>
              <a:t> </a:t>
            </a:r>
            <a:r>
              <a:rPr lang="el-GR" dirty="0" err="1"/>
              <a:t>παιδοτριβικῇ</a:t>
            </a:r>
            <a:r>
              <a:rPr lang="el-GR" dirty="0"/>
              <a:t>· </a:t>
            </a:r>
            <a:r>
              <a:rPr lang="el-GR" dirty="0" err="1"/>
              <a:t>τούτων</a:t>
            </a:r>
            <a:r>
              <a:rPr lang="el-GR" dirty="0"/>
              <a:t> </a:t>
            </a:r>
            <a:r>
              <a:rPr lang="el-GR" dirty="0" err="1"/>
              <a:t>γὰρ</a:t>
            </a:r>
            <a:r>
              <a:rPr lang="el-GR" dirty="0"/>
              <a:t> ἡ </a:t>
            </a:r>
            <a:r>
              <a:rPr lang="el-GR" dirty="0" err="1"/>
              <a:t>μὲν</a:t>
            </a:r>
            <a:r>
              <a:rPr lang="el-GR" dirty="0"/>
              <a:t> </a:t>
            </a:r>
            <a:r>
              <a:rPr lang="el-GR" dirty="0" err="1"/>
              <a:t>ποιάν</a:t>
            </a:r>
            <a:r>
              <a:rPr lang="el-GR" dirty="0"/>
              <a:t> </a:t>
            </a:r>
            <a:r>
              <a:rPr lang="el-GR" dirty="0" err="1"/>
              <a:t>τινα</a:t>
            </a:r>
            <a:r>
              <a:rPr lang="el-GR" dirty="0"/>
              <a:t> </a:t>
            </a:r>
            <a:r>
              <a:rPr lang="el-GR" dirty="0" err="1"/>
              <a:t>ποιεῖ</a:t>
            </a:r>
            <a:endParaRPr lang="el-GR" dirty="0"/>
          </a:p>
          <a:p>
            <a:pPr marL="0" indent="0">
              <a:buNone/>
            </a:pPr>
            <a:r>
              <a:rPr lang="el-GR" dirty="0" err="1"/>
              <a:t>τὴν</a:t>
            </a:r>
            <a:r>
              <a:rPr lang="el-GR" dirty="0"/>
              <a:t> </a:t>
            </a:r>
            <a:r>
              <a:rPr lang="el-GR" dirty="0" err="1"/>
              <a:t>ἕξιν</a:t>
            </a:r>
            <a:r>
              <a:rPr lang="el-GR" dirty="0"/>
              <a:t> </a:t>
            </a:r>
            <a:r>
              <a:rPr lang="el-GR" dirty="0" err="1"/>
              <a:t>τοῦ</a:t>
            </a:r>
            <a:r>
              <a:rPr lang="el-GR" dirty="0"/>
              <a:t> </a:t>
            </a:r>
            <a:r>
              <a:rPr lang="el-GR" dirty="0" err="1"/>
              <a:t>σώματος</a:t>
            </a:r>
            <a:r>
              <a:rPr lang="el-GR" dirty="0"/>
              <a:t>, ἡ </a:t>
            </a:r>
            <a:r>
              <a:rPr lang="el-GR" dirty="0" err="1"/>
              <a:t>δὲ</a:t>
            </a:r>
            <a:r>
              <a:rPr lang="el-GR" dirty="0"/>
              <a:t> </a:t>
            </a:r>
            <a:r>
              <a:rPr lang="el-GR" dirty="0" err="1"/>
              <a:t>τὰ</a:t>
            </a:r>
            <a:r>
              <a:rPr lang="el-GR" dirty="0"/>
              <a:t> </a:t>
            </a:r>
            <a:r>
              <a:rPr lang="el-GR" dirty="0" err="1"/>
              <a:t>ἔργα</a:t>
            </a:r>
            <a:r>
              <a:rPr lang="el-GR" dirty="0"/>
              <a:t>.</a:t>
            </a:r>
          </a:p>
        </p:txBody>
      </p:sp>
    </p:spTree>
    <p:extLst>
      <p:ext uri="{BB962C8B-B14F-4D97-AF65-F5344CB8AC3E}">
        <p14:creationId xmlns:p14="http://schemas.microsoft.com/office/powerpoint/2010/main" val="948697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60612" y="645460"/>
            <a:ext cx="9189241" cy="5602940"/>
          </a:xfrm>
        </p:spPr>
        <p:txBody>
          <a:bodyPr>
            <a:normAutofit/>
          </a:bodyPr>
          <a:lstStyle/>
          <a:p>
            <a:pPr algn="just"/>
            <a:r>
              <a:rPr lang="el-GR" dirty="0"/>
              <a:t>Επίσης έχει αποδειχθεί ότι μερικά από τα χρήσιμα μαθήματα όπως π.χ. τη γραμματική πρέπει να τα διδάσκουμε στα παιδιά, όχι μονάχα επειδή είναι χρήσιμα καθ' </a:t>
            </a:r>
            <a:r>
              <a:rPr lang="el-GR" dirty="0" err="1"/>
              <a:t>εαυτά</a:t>
            </a:r>
            <a:r>
              <a:rPr lang="el-GR" dirty="0"/>
              <a:t>, (40) αλλά επειδή μέσω αυτών είναι ενδεχόμενο ν' αποκτήσουν κι άλλες γνώσεις. Ομοίως και την ιχνογραφία πρέπει να τους διδάσκουμε, όχι για να μη κάνουν λάθη στην εκτίμηση των πραγμάτων που αγοράζουν για τον εαυτό τους, ούτε για να μη τους εξαπατούν όταν αγοράζουν ή πουλούν έπιπλα και οικιακά σκεύη, [1338b] αλλά μάλλον επειδή η μόρφωση αυτή κάνει τους ανθρώπους πιο ευαίσθητους στην εκτίμηση των ωραίων σωμάτων. Το να ζητεί κανείς παντού το χρήσιμο ελάχιστα ταιριάζει στους μεγαλόψυχους κι ελεύθερους ανθρώπους. Αφού, λοιπόν, αποδείχτηκε πιο μπροστά ότι πρέπει να προηγηθεί η βασιζόμενη στα έθιμα εκπαίδευση από εκείνη που βασίζεται στη λογική, (5) καθώς και η εκπαίδευση του σώματος πριν από την εκπαίδευση του νου, γίνεται φανερό απ' αυτά πως πρέπει να παραδίνουμε τα παιδιά πρώτα στο γυμναστή και στον προπονητή γιατί ο πρώτος θα φροντίσει για την καλή διάπλαση του σώματος κι ο άλλος για τις πρακτικές ασκήσεις.</a:t>
            </a:r>
          </a:p>
        </p:txBody>
      </p:sp>
    </p:spTree>
    <p:extLst>
      <p:ext uri="{BB962C8B-B14F-4D97-AF65-F5344CB8AC3E}">
        <p14:creationId xmlns:p14="http://schemas.microsoft.com/office/powerpoint/2010/main" val="3083635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a:hlinkClick r:id="rId2"/>
              </a:rPr>
              <a:t>ΑΡΙΣΤ </a:t>
            </a:r>
            <a:r>
              <a:rPr lang="el-GR" i="1" dirty="0">
                <a:hlinkClick r:id="rId2"/>
              </a:rPr>
              <a:t>Πολ</a:t>
            </a:r>
            <a:r>
              <a:rPr lang="el-GR" dirty="0">
                <a:hlinkClick r:id="rId2"/>
              </a:rPr>
              <a:t> 1339a11–1340b19</a:t>
            </a:r>
            <a:r>
              <a:rPr lang="el-GR" dirty="0"/>
              <a:t>, </a:t>
            </a:r>
            <a:r>
              <a:rPr lang="el-GR" i="1" dirty="0"/>
              <a:t>(ΑΡΙΣΤ Πολ 1337a33–1340b19: Η αγωγή που διαμορφώνει ελεύθερους πολίτες) Ειδικότερα για την ανάγκη διδασκαλίας της </a:t>
            </a:r>
            <a:r>
              <a:rPr lang="el-GR" i="1" dirty="0" smtClean="0"/>
              <a:t>μουσικής</a:t>
            </a:r>
          </a:p>
          <a:p>
            <a:endParaRPr lang="el-GR" i="1" dirty="0"/>
          </a:p>
          <a:p>
            <a:r>
              <a:rPr lang="en-US" dirty="0">
                <a:hlinkClick r:id="rId2"/>
              </a:rPr>
              <a:t>http://www.greek-language.gr/greekLang/ancient_greek/tools/corpora/anthology/content.html?t=53</a:t>
            </a:r>
            <a:endParaRPr lang="el-GR" dirty="0"/>
          </a:p>
        </p:txBody>
      </p:sp>
    </p:spTree>
    <p:extLst>
      <p:ext uri="{BB962C8B-B14F-4D97-AF65-F5344CB8AC3E}">
        <p14:creationId xmlns:p14="http://schemas.microsoft.com/office/powerpoint/2010/main" val="1069462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ΧΡΗΣΤΟΣ ΤΕΡΕΖΗΣ, Η ΠΑΙ∆ΕΙΑ ΩΣ ΜΕΣΟ ΣΥΝΑΝΤΗΣΗΣ ΤΗΣ ΠΟΛΙΤΙΚΉΣ ΜΕ ΤΗΝ ΗΘΙΚΗΣ ΤΟΝ ΑΡΙΣΤΟΤΕΛΗ</a:t>
            </a:r>
          </a:p>
          <a:p>
            <a:r>
              <a:rPr lang="en-US" dirty="0" smtClean="0">
                <a:hlinkClick r:id="rId2"/>
              </a:rPr>
              <a:t>https://eclass.upatras.gr/modules/document/file.php/PHIL1840/PAIDEIA-SYNANTHSH-H8IKHS-POLITIKHS.pdf</a:t>
            </a:r>
            <a:endParaRPr lang="el-GR" dirty="0" smtClean="0"/>
          </a:p>
          <a:p>
            <a:r>
              <a:rPr lang="el-GR" dirty="0" smtClean="0"/>
              <a:t>Αριστοτέλης </a:t>
            </a:r>
            <a:r>
              <a:rPr lang="el-GR" dirty="0"/>
              <a:t>– Ηθική, Παιδεία, μία εξαιρετικά ενδιαφέρουσα στις ημέρες μας αντίληψη Χ. Παπαδημητρίου </a:t>
            </a:r>
            <a:endParaRPr lang="el-GR" dirty="0" smtClean="0"/>
          </a:p>
          <a:p>
            <a:endParaRPr lang="el-GR" dirty="0"/>
          </a:p>
          <a:p>
            <a:r>
              <a:rPr lang="en-US" dirty="0">
                <a:hlinkClick r:id="rId3"/>
              </a:rPr>
              <a:t>https://www.hha.com.gr/files/7o-panellinio-synedrio-HHA-Papadimitriou.pdf</a:t>
            </a:r>
            <a:endParaRPr lang="el-GR" dirty="0"/>
          </a:p>
        </p:txBody>
      </p:sp>
    </p:spTree>
    <p:extLst>
      <p:ext uri="{BB962C8B-B14F-4D97-AF65-F5344CB8AC3E}">
        <p14:creationId xmlns:p14="http://schemas.microsoft.com/office/powerpoint/2010/main" val="3762261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38554" y="896816"/>
            <a:ext cx="10023230" cy="5187461"/>
          </a:xfrm>
        </p:spPr>
        <p:txBody>
          <a:bodyPr>
            <a:normAutofit fontScale="85000" lnSpcReduction="10000"/>
          </a:bodyPr>
          <a:lstStyle/>
          <a:p>
            <a:r>
              <a:rPr lang="el-GR" dirty="0"/>
              <a:t> </a:t>
            </a:r>
            <a:r>
              <a:rPr lang="el-GR" dirty="0" smtClean="0"/>
              <a:t>Ο Αριστοτέλης αξιώνει καθολική και κοινή  εκπαίδευση.</a:t>
            </a:r>
          </a:p>
          <a:p>
            <a:r>
              <a:rPr lang="el-GR" dirty="0" smtClean="0"/>
              <a:t>Στόχος του η διάπλαση καλών πολιτών.</a:t>
            </a:r>
          </a:p>
          <a:p>
            <a:r>
              <a:rPr lang="el-GR" dirty="0" smtClean="0"/>
              <a:t>Απώτερος στόχος η εύρυθμη λειτουργία του πολιτεύματος.</a:t>
            </a:r>
          </a:p>
          <a:p>
            <a:endParaRPr lang="el-GR" dirty="0"/>
          </a:p>
          <a:p>
            <a:r>
              <a:rPr lang="el-GR" dirty="0" smtClean="0"/>
              <a:t>Η αγωγή θα πρέπει να βασίζεται:</a:t>
            </a:r>
          </a:p>
          <a:p>
            <a:r>
              <a:rPr lang="el-GR" dirty="0" smtClean="0"/>
              <a:t>Στο ορθό</a:t>
            </a:r>
          </a:p>
          <a:p>
            <a:r>
              <a:rPr lang="el-GR" dirty="0" smtClean="0"/>
              <a:t>Στο πρέπον </a:t>
            </a:r>
          </a:p>
          <a:p>
            <a:r>
              <a:rPr lang="el-GR" dirty="0" smtClean="0"/>
              <a:t>Στο Χρήσιμο</a:t>
            </a:r>
          </a:p>
          <a:p>
            <a:r>
              <a:rPr lang="el-GR" dirty="0" smtClean="0"/>
              <a:t>Η εκπαίδευση θα πρέπει να στοχεύει</a:t>
            </a:r>
          </a:p>
          <a:p>
            <a:r>
              <a:rPr lang="el-GR" dirty="0" smtClean="0"/>
              <a:t>Στη μάθηση</a:t>
            </a:r>
          </a:p>
          <a:p>
            <a:r>
              <a:rPr lang="el-GR" dirty="0" smtClean="0"/>
              <a:t>Στην αρετή</a:t>
            </a:r>
          </a:p>
          <a:p>
            <a:r>
              <a:rPr lang="el-GR" dirty="0" smtClean="0"/>
              <a:t>Η εκπαίδευση συμπληρώνει το έργο της φύσης ή αναπληρώνει αυτό που δεν έκανε η φύση.</a:t>
            </a:r>
          </a:p>
          <a:p>
            <a:r>
              <a:rPr lang="el-GR" u="sng" dirty="0" smtClean="0"/>
              <a:t>Αριστοτέλης, Πολιτικά, 1337</a:t>
            </a:r>
            <a:r>
              <a:rPr lang="en-US" u="sng" dirty="0" smtClean="0"/>
              <a:t>a1-3:</a:t>
            </a:r>
            <a:r>
              <a:rPr lang="el-GR" dirty="0" smtClean="0"/>
              <a:t>.</a:t>
            </a:r>
          </a:p>
          <a:p>
            <a:r>
              <a:rPr lang="el-GR" i="1" u="sng" dirty="0" err="1"/>
              <a:t>Πᾶσα</a:t>
            </a:r>
            <a:r>
              <a:rPr lang="el-GR" i="1" u="sng" dirty="0"/>
              <a:t> </a:t>
            </a:r>
            <a:r>
              <a:rPr lang="el-GR" i="1" dirty="0" err="1"/>
              <a:t>γὰρ</a:t>
            </a:r>
            <a:r>
              <a:rPr lang="el-GR" i="1" dirty="0"/>
              <a:t> τέχνη </a:t>
            </a:r>
            <a:r>
              <a:rPr lang="el-GR" i="1" dirty="0" err="1"/>
              <a:t>καὶ</a:t>
            </a:r>
            <a:r>
              <a:rPr lang="el-GR" i="1" dirty="0"/>
              <a:t> παιδεία </a:t>
            </a:r>
            <a:r>
              <a:rPr lang="el-GR" i="1" dirty="0" err="1"/>
              <a:t>τὸ</a:t>
            </a:r>
            <a:r>
              <a:rPr lang="el-GR" i="1" dirty="0"/>
              <a:t> </a:t>
            </a:r>
            <a:r>
              <a:rPr lang="el-GR" i="1" dirty="0" err="1"/>
              <a:t>προσλεῖπον</a:t>
            </a:r>
            <a:r>
              <a:rPr lang="el-GR" i="1" dirty="0"/>
              <a:t> βούλεται </a:t>
            </a:r>
            <a:r>
              <a:rPr lang="el-GR" i="1" dirty="0" err="1"/>
              <a:t>τῆς</a:t>
            </a:r>
            <a:r>
              <a:rPr lang="el-GR" i="1" dirty="0"/>
              <a:t> φύσεως </a:t>
            </a:r>
            <a:r>
              <a:rPr lang="el-GR" i="1" dirty="0" err="1"/>
              <a:t>ἀναπληροῦν</a:t>
            </a:r>
            <a:endParaRPr lang="el-GR" dirty="0" smtClean="0"/>
          </a:p>
          <a:p>
            <a:endParaRPr lang="el-GR" dirty="0" smtClean="0"/>
          </a:p>
          <a:p>
            <a:endParaRPr lang="el-GR" dirty="0"/>
          </a:p>
        </p:txBody>
      </p:sp>
    </p:spTree>
    <p:extLst>
      <p:ext uri="{BB962C8B-B14F-4D97-AF65-F5344CB8AC3E}">
        <p14:creationId xmlns:p14="http://schemas.microsoft.com/office/powerpoint/2010/main" val="3297767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Η σωματική αγωγή πρέπει να προηγείται της πνευματικής.</a:t>
            </a:r>
          </a:p>
          <a:p>
            <a:pPr marL="0" indent="0">
              <a:buNone/>
            </a:pPr>
            <a:endParaRPr lang="el-GR" dirty="0" smtClean="0"/>
          </a:p>
          <a:p>
            <a:r>
              <a:rPr lang="el-GR" dirty="0" smtClean="0"/>
              <a:t>Ο πεπαιδευμένος κρίνει ορθά.</a:t>
            </a:r>
          </a:p>
          <a:p>
            <a:endParaRPr lang="el-GR" dirty="0"/>
          </a:p>
          <a:p>
            <a:r>
              <a:rPr lang="el-GR" dirty="0" smtClean="0"/>
              <a:t>Επιζητεί την ακρίβεια.</a:t>
            </a:r>
          </a:p>
          <a:p>
            <a:endParaRPr lang="el-GR" dirty="0"/>
          </a:p>
          <a:p>
            <a:r>
              <a:rPr lang="el-GR" dirty="0" smtClean="0"/>
              <a:t>Αποκτά κριτική ικανότητα.</a:t>
            </a:r>
            <a:endParaRPr lang="el-GR" dirty="0"/>
          </a:p>
        </p:txBody>
      </p:sp>
    </p:spTree>
    <p:extLst>
      <p:ext uri="{BB962C8B-B14F-4D97-AF65-F5344CB8AC3E}">
        <p14:creationId xmlns:p14="http://schemas.microsoft.com/office/powerpoint/2010/main" val="1449974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344705" y="954741"/>
            <a:ext cx="9789459" cy="2944905"/>
          </a:xfrm>
        </p:spPr>
        <p:txBody>
          <a:bodyPr>
            <a:noAutofit/>
          </a:bodyPr>
          <a:lstStyle/>
          <a:p>
            <a:r>
              <a:rPr lang="el-GR" sz="4000" i="1" dirty="0" smtClean="0"/>
              <a:t>ΘΕΩΡΙΑ ΚΑΙ ΦΙΛΟΣΟΦΙΑ ΤΗΣ ΠΑΙΔΕΙΑΣ</a:t>
            </a:r>
            <a:r>
              <a:rPr lang="el-GR" sz="4000" dirty="0" smtClean="0"/>
              <a:t/>
            </a:r>
            <a:br>
              <a:rPr lang="el-GR" sz="4000" dirty="0" smtClean="0"/>
            </a:br>
            <a:r>
              <a:rPr lang="el-GR" sz="4000" dirty="0" smtClean="0"/>
              <a:t>Γεώργιος Χ.</a:t>
            </a:r>
            <a:r>
              <a:rPr lang="en-US" sz="4000" dirty="0" smtClean="0"/>
              <a:t> </a:t>
            </a:r>
            <a:r>
              <a:rPr lang="el-GR" sz="4000" dirty="0" err="1" smtClean="0"/>
              <a:t>Κουμάκης</a:t>
            </a:r>
            <a:endParaRPr lang="el-GR" sz="4000" dirty="0"/>
          </a:p>
        </p:txBody>
      </p:sp>
      <p:sp>
        <p:nvSpPr>
          <p:cNvPr id="3" name="Υπότιτλος 2"/>
          <p:cNvSpPr>
            <a:spLocks noGrp="1"/>
          </p:cNvSpPr>
          <p:nvPr>
            <p:ph type="subTitle" idx="1"/>
          </p:nvPr>
        </p:nvSpPr>
        <p:spPr>
          <a:xfrm>
            <a:off x="1990164" y="4746812"/>
            <a:ext cx="8677835" cy="510988"/>
          </a:xfrm>
        </p:spPr>
        <p:txBody>
          <a:bodyPr/>
          <a:lstStyle/>
          <a:p>
            <a:r>
              <a:rPr lang="el-GR" dirty="0" err="1" smtClean="0"/>
              <a:t>σσ</a:t>
            </a:r>
            <a:r>
              <a:rPr lang="el-GR" dirty="0" smtClean="0"/>
              <a:t>. </a:t>
            </a:r>
            <a:r>
              <a:rPr lang="en-US" dirty="0" smtClean="0"/>
              <a:t>257-</a:t>
            </a:r>
            <a:r>
              <a:rPr lang="el-GR" dirty="0" smtClean="0"/>
              <a:t>295 (268-270)</a:t>
            </a:r>
            <a:endParaRPr lang="en-US" dirty="0" smtClean="0"/>
          </a:p>
          <a:p>
            <a:endParaRPr lang="el-GR" dirty="0"/>
          </a:p>
        </p:txBody>
      </p:sp>
    </p:spTree>
    <p:extLst>
      <p:ext uri="{BB962C8B-B14F-4D97-AF65-F5344CB8AC3E}">
        <p14:creationId xmlns:p14="http://schemas.microsoft.com/office/powerpoint/2010/main" val="11518325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824753"/>
          </a:xfrm>
        </p:spPr>
        <p:txBody>
          <a:bodyPr/>
          <a:lstStyle/>
          <a:p>
            <a:r>
              <a:rPr lang="el-GR" dirty="0" smtClean="0"/>
              <a:t>Υποσημειώσεις</a:t>
            </a:r>
            <a:endParaRPr lang="el-GR" dirty="0"/>
          </a:p>
        </p:txBody>
      </p:sp>
      <p:sp>
        <p:nvSpPr>
          <p:cNvPr id="3" name="Θέση περιεχομένου 2"/>
          <p:cNvSpPr>
            <a:spLocks noGrp="1"/>
          </p:cNvSpPr>
          <p:nvPr>
            <p:ph idx="1"/>
          </p:nvPr>
        </p:nvSpPr>
        <p:spPr>
          <a:xfrm>
            <a:off x="779929" y="1277472"/>
            <a:ext cx="10327341" cy="5432610"/>
          </a:xfrm>
        </p:spPr>
        <p:txBody>
          <a:bodyPr>
            <a:normAutofit fontScale="77500" lnSpcReduction="20000"/>
          </a:bodyPr>
          <a:lstStyle/>
          <a:p>
            <a:r>
              <a:rPr lang="el-GR" dirty="0" smtClean="0"/>
              <a:t>Εισαγωγή </a:t>
            </a:r>
            <a:r>
              <a:rPr lang="el-GR" dirty="0"/>
              <a:t>υποσημειώσεων και σημειώσεων τέλους</a:t>
            </a:r>
          </a:p>
          <a:p>
            <a:r>
              <a:rPr lang="el-GR" dirty="0"/>
              <a:t>https://support.microsoft.com/el-gr/office/%CE%B5%CE%B9%CF%83%CE%B1%CE%B3%CF%89%CE%B3%CE%AE-%CF%85%CF%80%CE%BF%CF%83%CE%B7%CE%BC%CE%B5%CE%B9%CF%8E%CF%83%CE%B5%CF%89%CE%BD-%CE%BA%CE%B1%CE%B9-%CF%83%CE%B7%CE%BC%CE%B5%CE%B9%CF%8E%CF%83%CE%B5%CF%89%CE%BD-%CF%84%CE%AD%CE%BB%CE%BF%CF%85%CF%82-61f3fb1a-4717-414c-9a8f-015a5f3ff4cb</a:t>
            </a:r>
          </a:p>
          <a:p>
            <a:endParaRPr lang="el-GR" dirty="0"/>
          </a:p>
          <a:p>
            <a:r>
              <a:rPr lang="el-GR" dirty="0"/>
              <a:t>https://support.microsoft.com/el-gr/office/%CF%80%CF%81%CE%BF%CF%83%CE%B8%CE%AE%CE%BA%CE%B7-%CF%85%CF%80%CE%BF%CF%83%CE%B7%CE%BC%CE%B5%CE%B9%CF%8E%CF%83%CE%B5%CF%89%CE%BD-%CE%BA%CE%B1%CE%B9-%CF%83%CE%B7%CE%BC%CE%B5%CE%B9%CF%8E%CF%83%CE%B5%CF%89%CE%BD-%CF%84%CE%AD%CE%BB%CE%BF%CF%85%CF%82-bff71b0c-3ec5-4c37-abc1-7c8e7d6f2d78</a:t>
            </a:r>
          </a:p>
          <a:p>
            <a:endParaRPr lang="el-GR" dirty="0"/>
          </a:p>
          <a:p>
            <a:r>
              <a:rPr lang="el-GR" dirty="0"/>
              <a:t>https://www.youtube.com/watch?v=drZYWHUtxUQ</a:t>
            </a:r>
          </a:p>
          <a:p>
            <a:r>
              <a:rPr lang="el-GR" dirty="0"/>
              <a:t>https://www.youtube.com/watch?v=bU9G_IZFXpM</a:t>
            </a:r>
          </a:p>
          <a:p>
            <a:r>
              <a:rPr lang="el-GR" dirty="0"/>
              <a:t>https://eclass.uoa.gr/modules/document/file.php/ARCH289/%CE%94%CE%97%CE%9C%CE%99%CE%9F%CE%A5%CE%A1%CE%93%CE%99%CE%91%20%CE%A5%CE%A0%CE%9F%CE%A3%CE%97%CE%9C%CE%95%CE%99%CE%A9%CE%A3%CE%95%CE%A9%CE%9D%20%CE%9A%CE%91%CE%99%20%CE%92%CE%99%CE%92%CE%9B%CE%99%CE%9F%CE%93%CE%A1%CE%91%CE%A6%CE%99%CE%91%CE%A3.pdf</a:t>
            </a:r>
          </a:p>
          <a:p>
            <a:endParaRPr lang="el-GR" dirty="0"/>
          </a:p>
        </p:txBody>
      </p:sp>
    </p:spTree>
    <p:extLst>
      <p:ext uri="{BB962C8B-B14F-4D97-AF65-F5344CB8AC3E}">
        <p14:creationId xmlns:p14="http://schemas.microsoft.com/office/powerpoint/2010/main" val="2304292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ΕΡΩΤΗΣΕΙΣ</a:t>
            </a:r>
            <a:endParaRPr lang="el-GR" dirty="0"/>
          </a:p>
        </p:txBody>
      </p:sp>
      <p:sp>
        <p:nvSpPr>
          <p:cNvPr id="3" name="Θέση περιεχομένου 2"/>
          <p:cNvSpPr>
            <a:spLocks noGrp="1"/>
          </p:cNvSpPr>
          <p:nvPr>
            <p:ph idx="1"/>
          </p:nvPr>
        </p:nvSpPr>
        <p:spPr/>
        <p:txBody>
          <a:bodyPr>
            <a:normAutofit lnSpcReduction="10000"/>
          </a:bodyPr>
          <a:lstStyle/>
          <a:p>
            <a:r>
              <a:rPr lang="el-GR" b="1" dirty="0" smtClean="0"/>
              <a:t>Αριστοτέλης</a:t>
            </a:r>
          </a:p>
          <a:p>
            <a:endParaRPr lang="el-GR" dirty="0"/>
          </a:p>
          <a:p>
            <a:r>
              <a:rPr lang="el-GR" b="1" dirty="0"/>
              <a:t>1.Ποιο σύστημα εκπαίδευσης προτείνει ο </a:t>
            </a:r>
            <a:r>
              <a:rPr lang="el-GR" b="1" dirty="0" smtClean="0"/>
              <a:t>Αριστοτέλης</a:t>
            </a:r>
            <a:r>
              <a:rPr lang="en-US" b="1" dirty="0"/>
              <a:t> </a:t>
            </a:r>
            <a:r>
              <a:rPr lang="el-GR" b="1" dirty="0" smtClean="0"/>
              <a:t>και πώς το συνδέει με το δημοκρατικό πολίτευμα; </a:t>
            </a:r>
            <a:endParaRPr lang="en-US" b="1" dirty="0" smtClean="0"/>
          </a:p>
          <a:p>
            <a:r>
              <a:rPr lang="el-GR" b="1" dirty="0" smtClean="0"/>
              <a:t>2</a:t>
            </a:r>
            <a:r>
              <a:rPr lang="el-GR" b="1" dirty="0"/>
              <a:t>. Πώς εννοεί ο Αριστοτέλης την Παιδεία για όλους;</a:t>
            </a:r>
            <a:endParaRPr lang="el-GR" dirty="0"/>
          </a:p>
          <a:p>
            <a:r>
              <a:rPr lang="el-GR" b="1" dirty="0"/>
              <a:t>3. Ποια είναι τα καθιερωμένα μαθήματα για την εκπαίδευση των νέων;</a:t>
            </a:r>
            <a:endParaRPr lang="el-GR" dirty="0"/>
          </a:p>
          <a:p>
            <a:r>
              <a:rPr lang="el-GR" b="1" dirty="0"/>
              <a:t>4. Τι πιστεύει για το παιχνίδι;</a:t>
            </a:r>
            <a:endParaRPr lang="el-GR" dirty="0"/>
          </a:p>
          <a:p>
            <a:r>
              <a:rPr lang="el-GR" b="1" dirty="0"/>
              <a:t>5. Ποια η θέση του για τη μουσική</a:t>
            </a:r>
            <a:r>
              <a:rPr lang="el-GR" b="1" dirty="0" smtClean="0"/>
              <a:t>;</a:t>
            </a:r>
          </a:p>
          <a:p>
            <a:r>
              <a:rPr lang="el-GR" b="1" dirty="0" smtClean="0"/>
              <a:t>6. Ποια η σχέση φύσης παιδείας; </a:t>
            </a:r>
          </a:p>
          <a:p>
            <a:r>
              <a:rPr lang="el-GR" b="1" dirty="0" smtClean="0"/>
              <a:t>7. Ποιος ο απώτερος σκοπός της παιδείας; </a:t>
            </a:r>
            <a:endParaRPr lang="el-GR" dirty="0"/>
          </a:p>
          <a:p>
            <a:endParaRPr lang="el-GR" dirty="0"/>
          </a:p>
        </p:txBody>
      </p:sp>
    </p:spTree>
    <p:extLst>
      <p:ext uri="{BB962C8B-B14F-4D97-AF65-F5344CB8AC3E}">
        <p14:creationId xmlns:p14="http://schemas.microsoft.com/office/powerpoint/2010/main" val="3582446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ΑΡΙΣΤΟΤΕΛΗΣ </a:t>
            </a:r>
            <a:r>
              <a:rPr lang="el-GR" sz="2800" dirty="0" smtClean="0">
                <a:latin typeface="Georgia" panose="02040502050405020303" pitchFamily="18" charset="0"/>
              </a:rPr>
              <a:t>384-322</a:t>
            </a:r>
            <a:r>
              <a:rPr lang="el-GR" dirty="0" smtClean="0"/>
              <a:t> </a:t>
            </a:r>
            <a:r>
              <a:rPr lang="el-GR" sz="2800" dirty="0" smtClean="0">
                <a:latin typeface="Georgia" panose="02040502050405020303" pitchFamily="18" charset="0"/>
              </a:rPr>
              <a:t>π.Χ.</a:t>
            </a:r>
            <a:endParaRPr lang="el-GR" sz="2800" dirty="0">
              <a:latin typeface="Georgia" panose="02040502050405020303" pitchFamily="18" charset="0"/>
            </a:endParaRPr>
          </a:p>
        </p:txBody>
      </p:sp>
      <p:sp>
        <p:nvSpPr>
          <p:cNvPr id="3" name="Θέση περιεχομένου 2"/>
          <p:cNvSpPr>
            <a:spLocks noGrp="1"/>
          </p:cNvSpPr>
          <p:nvPr>
            <p:ph idx="1"/>
          </p:nvPr>
        </p:nvSpPr>
        <p:spPr>
          <a:xfrm>
            <a:off x="949570" y="1441938"/>
            <a:ext cx="9100284" cy="4806461"/>
          </a:xfrm>
        </p:spPr>
        <p:txBody>
          <a:bodyPr>
            <a:normAutofit fontScale="85000" lnSpcReduction="10000"/>
          </a:bodyPr>
          <a:lstStyle/>
          <a:p>
            <a:r>
              <a:rPr lang="el-GR" sz="2400" dirty="0" smtClean="0">
                <a:latin typeface="GFS Porson" panose="02000000000000000000" pitchFamily="50" charset="-95"/>
              </a:rPr>
              <a:t>Αριστοτέλης,  </a:t>
            </a:r>
            <a:r>
              <a:rPr lang="el-GR" sz="2400" dirty="0" err="1" smtClean="0">
                <a:latin typeface="GFS Porson" panose="02000000000000000000" pitchFamily="50" charset="-95"/>
              </a:rPr>
              <a:t>Μετὰ</a:t>
            </a:r>
            <a:r>
              <a:rPr lang="el-GR" sz="2400" dirty="0" smtClean="0">
                <a:latin typeface="GFS Porson" panose="02000000000000000000" pitchFamily="50" charset="-95"/>
              </a:rPr>
              <a:t> </a:t>
            </a:r>
            <a:r>
              <a:rPr lang="el-GR" sz="2400" dirty="0" err="1" smtClean="0">
                <a:latin typeface="GFS Porson" panose="02000000000000000000" pitchFamily="50" charset="-95"/>
              </a:rPr>
              <a:t>τὰ</a:t>
            </a:r>
            <a:r>
              <a:rPr lang="el-GR" sz="2400" dirty="0" smtClean="0">
                <a:latin typeface="GFS Porson" panose="02000000000000000000" pitchFamily="50" charset="-95"/>
              </a:rPr>
              <a:t> </a:t>
            </a:r>
            <a:r>
              <a:rPr lang="el-GR" sz="2400" dirty="0" err="1" smtClean="0">
                <a:latin typeface="GFS Porson" panose="02000000000000000000" pitchFamily="50" charset="-95"/>
              </a:rPr>
              <a:t>Φυσικὰ</a:t>
            </a:r>
            <a:r>
              <a:rPr lang="el-GR" sz="2400" dirty="0" smtClean="0">
                <a:latin typeface="GFS Porson" panose="02000000000000000000" pitchFamily="50" charset="-95"/>
              </a:rPr>
              <a:t> </a:t>
            </a:r>
            <a:r>
              <a:rPr lang="en-US" sz="1800" b="1" dirty="0">
                <a:latin typeface="Georgia" panose="02040502050405020303" pitchFamily="18" charset="0"/>
              </a:rPr>
              <a:t>980a</a:t>
            </a:r>
            <a:r>
              <a:rPr lang="en-US" sz="1800" dirty="0">
                <a:latin typeface="Georgia" panose="02040502050405020303" pitchFamily="18" charset="0"/>
              </a:rPr>
              <a:t> </a:t>
            </a:r>
            <a:r>
              <a:rPr lang="en-US" sz="1800" b="1" dirty="0" smtClean="0">
                <a:latin typeface="Georgia" panose="02040502050405020303" pitchFamily="18" charset="0"/>
              </a:rPr>
              <a:t>21</a:t>
            </a:r>
            <a:r>
              <a:rPr lang="el-GR" sz="1800" b="1" dirty="0" smtClean="0">
                <a:latin typeface="Georgia" panose="02040502050405020303" pitchFamily="18" charset="0"/>
              </a:rPr>
              <a:t>:</a:t>
            </a:r>
            <a:endParaRPr lang="el-GR" sz="1800" dirty="0" smtClean="0">
              <a:latin typeface="Georgia" panose="02040502050405020303" pitchFamily="18" charset="0"/>
            </a:endParaRPr>
          </a:p>
          <a:p>
            <a:pPr marL="0" indent="0">
              <a:buNone/>
            </a:pPr>
            <a:r>
              <a:rPr lang="el-GR" sz="2400" dirty="0" smtClean="0">
                <a:latin typeface="GFS Porson" panose="02000000000000000000" pitchFamily="50" charset="-95"/>
              </a:rPr>
              <a:t> </a:t>
            </a:r>
            <a:r>
              <a:rPr lang="el-GR" sz="2800" dirty="0" smtClean="0">
                <a:latin typeface="GFS Porson" panose="02000000000000000000" pitchFamily="50" charset="-95"/>
              </a:rPr>
              <a:t>Πάντες </a:t>
            </a:r>
            <a:r>
              <a:rPr lang="el-GR" sz="2800" dirty="0" err="1">
                <a:latin typeface="GFS Porson" panose="02000000000000000000" pitchFamily="50" charset="-95"/>
              </a:rPr>
              <a:t>ἄνθρωποι</a:t>
            </a:r>
            <a:r>
              <a:rPr lang="el-GR" sz="2800" dirty="0">
                <a:latin typeface="GFS Porson" panose="02000000000000000000" pitchFamily="50" charset="-95"/>
              </a:rPr>
              <a:t> </a:t>
            </a:r>
            <a:r>
              <a:rPr lang="el-GR" sz="2800" dirty="0" err="1">
                <a:latin typeface="GFS Porson" panose="02000000000000000000" pitchFamily="50" charset="-95"/>
              </a:rPr>
              <a:t>τοῦ</a:t>
            </a:r>
            <a:r>
              <a:rPr lang="el-GR" sz="2800" dirty="0">
                <a:latin typeface="GFS Porson" panose="02000000000000000000" pitchFamily="50" charset="-95"/>
              </a:rPr>
              <a:t> </a:t>
            </a:r>
            <a:r>
              <a:rPr lang="el-GR" sz="2800" dirty="0" err="1">
                <a:latin typeface="GFS Porson" panose="02000000000000000000" pitchFamily="50" charset="-95"/>
              </a:rPr>
              <a:t>εἰδέναι</a:t>
            </a:r>
            <a:r>
              <a:rPr lang="el-GR" sz="2800" dirty="0">
                <a:latin typeface="GFS Porson" panose="02000000000000000000" pitchFamily="50" charset="-95"/>
              </a:rPr>
              <a:t> </a:t>
            </a:r>
            <a:r>
              <a:rPr lang="el-GR" sz="2800" dirty="0" err="1">
                <a:latin typeface="GFS Porson" panose="02000000000000000000" pitchFamily="50" charset="-95"/>
              </a:rPr>
              <a:t>ὀρέγονται</a:t>
            </a:r>
            <a:r>
              <a:rPr lang="el-GR" sz="2800" dirty="0">
                <a:latin typeface="GFS Porson" panose="02000000000000000000" pitchFamily="50" charset="-95"/>
              </a:rPr>
              <a:t> φύσει. </a:t>
            </a:r>
            <a:endParaRPr lang="el-GR" sz="2800" dirty="0" smtClean="0">
              <a:latin typeface="GFS Porson" panose="02000000000000000000" pitchFamily="50" charset="-95"/>
            </a:endParaRPr>
          </a:p>
          <a:p>
            <a:pPr marL="0" indent="0">
              <a:buNone/>
            </a:pPr>
            <a:endParaRPr lang="el-GR" sz="2800" dirty="0" smtClean="0">
              <a:latin typeface="GFS Porson" panose="02000000000000000000" pitchFamily="50" charset="-95"/>
            </a:endParaRPr>
          </a:p>
          <a:p>
            <a:pPr marL="0" indent="0">
              <a:buNone/>
            </a:pPr>
            <a:r>
              <a:rPr lang="el-GR" sz="2800" b="1" dirty="0" smtClean="0">
                <a:latin typeface="GFS Porson" panose="02000000000000000000" pitchFamily="50" charset="-95"/>
              </a:rPr>
              <a:t>ΚΟΙΝΗ ΚΑΙ ΚΑΘΟΛΙΚΗ ΠΑΙΔΕΙΑ</a:t>
            </a:r>
          </a:p>
          <a:p>
            <a:pPr marL="0" indent="0">
              <a:buNone/>
            </a:pPr>
            <a:r>
              <a:rPr lang="el-GR" sz="2400" b="1" i="1" dirty="0" err="1">
                <a:latin typeface="GFS Porson" panose="02000000000000000000" pitchFamily="50" charset="-95"/>
              </a:rPr>
              <a:t>Ὅτι</a:t>
            </a:r>
            <a:r>
              <a:rPr lang="el-GR" sz="2400" b="1" i="1" dirty="0">
                <a:latin typeface="GFS Porson" panose="02000000000000000000" pitchFamily="50" charset="-95"/>
              </a:rPr>
              <a:t> </a:t>
            </a:r>
            <a:r>
              <a:rPr lang="el-GR" sz="2400" b="1" i="1" dirty="0" err="1">
                <a:latin typeface="GFS Porson" panose="02000000000000000000" pitchFamily="50" charset="-95"/>
              </a:rPr>
              <a:t>μὲν</a:t>
            </a:r>
            <a:r>
              <a:rPr lang="el-GR" sz="2400" b="1" i="1" dirty="0">
                <a:latin typeface="GFS Porson" panose="02000000000000000000" pitchFamily="50" charset="-95"/>
              </a:rPr>
              <a:t> </a:t>
            </a:r>
            <a:r>
              <a:rPr lang="el-GR" sz="2400" b="1" i="1" dirty="0" err="1">
                <a:latin typeface="GFS Porson" panose="02000000000000000000" pitchFamily="50" charset="-95"/>
              </a:rPr>
              <a:t>οὖν</a:t>
            </a:r>
            <a:r>
              <a:rPr lang="el-GR" sz="2400" b="1" i="1" dirty="0">
                <a:latin typeface="GFS Porson" panose="02000000000000000000" pitchFamily="50" charset="-95"/>
              </a:rPr>
              <a:t> </a:t>
            </a:r>
            <a:r>
              <a:rPr lang="el-GR" sz="2400" b="1" i="1" dirty="0" err="1">
                <a:latin typeface="GFS Porson" panose="02000000000000000000" pitchFamily="50" charset="-95"/>
              </a:rPr>
              <a:t>νομοθετητέον</a:t>
            </a:r>
            <a:r>
              <a:rPr lang="el-GR" sz="2400" b="1" i="1" dirty="0">
                <a:latin typeface="GFS Porson" panose="02000000000000000000" pitchFamily="50" charset="-95"/>
              </a:rPr>
              <a:t> </a:t>
            </a:r>
            <a:r>
              <a:rPr lang="el-GR" sz="2400" b="1" i="1" dirty="0" err="1">
                <a:latin typeface="GFS Porson" panose="02000000000000000000" pitchFamily="50" charset="-95"/>
              </a:rPr>
              <a:t>περὶ</a:t>
            </a:r>
            <a:r>
              <a:rPr lang="el-GR" sz="2400" b="1" i="1" dirty="0">
                <a:latin typeface="GFS Porson" panose="02000000000000000000" pitchFamily="50" charset="-95"/>
              </a:rPr>
              <a:t> </a:t>
            </a:r>
            <a:r>
              <a:rPr lang="el-GR" sz="2400" b="1" i="1" dirty="0" err="1">
                <a:latin typeface="GFS Porson" panose="02000000000000000000" pitchFamily="50" charset="-95"/>
              </a:rPr>
              <a:t>παιδείας</a:t>
            </a:r>
            <a:r>
              <a:rPr lang="el-GR" sz="2400" b="1" i="1" dirty="0">
                <a:latin typeface="GFS Porson" panose="02000000000000000000" pitchFamily="50" charset="-95"/>
              </a:rPr>
              <a:t> </a:t>
            </a:r>
            <a:r>
              <a:rPr lang="el-GR" sz="2400" b="1" i="1" dirty="0" err="1">
                <a:latin typeface="GFS Porson" panose="02000000000000000000" pitchFamily="50" charset="-95"/>
              </a:rPr>
              <a:t>καὶ</a:t>
            </a:r>
            <a:r>
              <a:rPr lang="el-GR" sz="2400" b="1" i="1" dirty="0">
                <a:latin typeface="GFS Porson" panose="02000000000000000000" pitchFamily="50" charset="-95"/>
              </a:rPr>
              <a:t> </a:t>
            </a:r>
            <a:r>
              <a:rPr lang="el-GR" sz="2400" b="1" i="1" dirty="0" err="1" smtClean="0">
                <a:latin typeface="GFS Porson" panose="02000000000000000000" pitchFamily="50" charset="-95"/>
              </a:rPr>
              <a:t>ταύτην</a:t>
            </a:r>
            <a:r>
              <a:rPr lang="el-GR" sz="2400" b="1" i="1" dirty="0" smtClean="0">
                <a:latin typeface="GFS Porson" panose="02000000000000000000" pitchFamily="50" charset="-95"/>
              </a:rPr>
              <a:t> </a:t>
            </a:r>
            <a:r>
              <a:rPr lang="el-GR" sz="2400" b="1" i="1" dirty="0" err="1" smtClean="0">
                <a:latin typeface="GFS Porson" panose="02000000000000000000" pitchFamily="50" charset="-95"/>
              </a:rPr>
              <a:t>κοινὴν</a:t>
            </a:r>
            <a:r>
              <a:rPr lang="el-GR" sz="2400" b="1" i="1" dirty="0" smtClean="0">
                <a:latin typeface="GFS Porson" panose="02000000000000000000" pitchFamily="50" charset="-95"/>
              </a:rPr>
              <a:t> </a:t>
            </a:r>
            <a:r>
              <a:rPr lang="el-GR" sz="2400" b="1" i="1" dirty="0" err="1">
                <a:latin typeface="GFS Porson" panose="02000000000000000000" pitchFamily="50" charset="-95"/>
              </a:rPr>
              <a:t>ποιητέον</a:t>
            </a:r>
            <a:r>
              <a:rPr lang="el-GR" sz="2400" b="1" i="1" dirty="0">
                <a:latin typeface="GFS Porson" panose="02000000000000000000" pitchFamily="50" charset="-95"/>
              </a:rPr>
              <a:t>, </a:t>
            </a:r>
            <a:r>
              <a:rPr lang="el-GR" sz="2400" b="1" i="1" dirty="0" err="1">
                <a:latin typeface="GFS Porson" panose="02000000000000000000" pitchFamily="50" charset="-95"/>
              </a:rPr>
              <a:t>φανερόν</a:t>
            </a:r>
            <a:r>
              <a:rPr lang="el-GR" sz="2400" b="1" i="1" dirty="0">
                <a:latin typeface="GFS Porson" panose="02000000000000000000" pitchFamily="50" charset="-95"/>
              </a:rPr>
              <a:t>·</a:t>
            </a:r>
            <a:endParaRPr lang="el-GR" sz="2800" b="1" i="1" dirty="0" smtClean="0">
              <a:latin typeface="GFS Porson" panose="02000000000000000000" pitchFamily="50" charset="-95"/>
            </a:endParaRPr>
          </a:p>
          <a:p>
            <a:pPr marL="0" indent="0">
              <a:buNone/>
            </a:pPr>
            <a:r>
              <a:rPr lang="el-GR" sz="2800" dirty="0">
                <a:hlinkClick r:id="rId2"/>
              </a:rPr>
              <a:t>ΑΡΙΣΤ Πολ 1337a33–1338b8</a:t>
            </a:r>
            <a:r>
              <a:rPr lang="el-GR" sz="2800" dirty="0"/>
              <a:t>, </a:t>
            </a:r>
            <a:r>
              <a:rPr lang="el-GR" sz="2800" i="1" dirty="0"/>
              <a:t>(ΑΡΙΣΤ Πολ 1337a33–1340b19: Η αγωγή που διαμορφώνει ελεύθερους πολίτες) Οι στόχοι της παιδείας – Σκοπός της διδασκαλίας καθενός από τα μαθήματα των εγκυκλίων </a:t>
            </a:r>
            <a:r>
              <a:rPr lang="el-GR" sz="2800" i="1" dirty="0" smtClean="0"/>
              <a:t>σπουδών</a:t>
            </a:r>
          </a:p>
          <a:p>
            <a:pPr marL="0" indent="0">
              <a:buNone/>
            </a:pPr>
            <a:r>
              <a:rPr lang="en-US" sz="2800" dirty="0">
                <a:hlinkClick r:id="rId2"/>
              </a:rPr>
              <a:t>http://www.greek-language.gr/greekLang/ancient_greek/tools/corpora/anthology/content.html?t=52</a:t>
            </a:r>
            <a:endParaRPr lang="el-GR" sz="2800" dirty="0">
              <a:latin typeface="GFS Porson" panose="02000000000000000000" pitchFamily="50" charset="-95"/>
            </a:endParaRPr>
          </a:p>
        </p:txBody>
      </p:sp>
    </p:spTree>
    <p:extLst>
      <p:ext uri="{BB962C8B-B14F-4D97-AF65-F5344CB8AC3E}">
        <p14:creationId xmlns:p14="http://schemas.microsoft.com/office/powerpoint/2010/main" val="1550109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1066800"/>
          </a:xfrm>
        </p:spPr>
        <p:txBody>
          <a:bodyPr/>
          <a:lstStyle/>
          <a:p>
            <a:r>
              <a:rPr lang="el-GR" sz="2800" dirty="0"/>
              <a:t>ΑΡΙΣΤΟΤΕΛΗΣ, </a:t>
            </a:r>
            <a:r>
              <a:rPr lang="el-GR" sz="2800" i="1" dirty="0" smtClean="0"/>
              <a:t>ΠΟΛΙΤΙΚΑ </a:t>
            </a:r>
            <a:r>
              <a:rPr lang="en-US" sz="2800" b="1" dirty="0"/>
              <a:t>1337a33–1338b8</a:t>
            </a:r>
            <a:r>
              <a:rPr lang="en-US" b="1" dirty="0"/>
              <a:t/>
            </a:r>
            <a:br>
              <a:rPr lang="en-US" b="1" dirty="0"/>
            </a:br>
            <a:endParaRPr lang="el-GR" i="1" dirty="0"/>
          </a:p>
        </p:txBody>
      </p:sp>
      <p:sp>
        <p:nvSpPr>
          <p:cNvPr id="3" name="Θέση περιεχομένου 2"/>
          <p:cNvSpPr>
            <a:spLocks noGrp="1"/>
          </p:cNvSpPr>
          <p:nvPr>
            <p:ph idx="1"/>
          </p:nvPr>
        </p:nvSpPr>
        <p:spPr>
          <a:xfrm>
            <a:off x="646112" y="1237130"/>
            <a:ext cx="9403742" cy="5011270"/>
          </a:xfrm>
        </p:spPr>
        <p:txBody>
          <a:bodyPr>
            <a:normAutofit fontScale="92500" lnSpcReduction="10000"/>
          </a:bodyPr>
          <a:lstStyle/>
          <a:p>
            <a:pPr marL="0" indent="0">
              <a:buNone/>
            </a:pPr>
            <a:r>
              <a:rPr lang="el-GR" dirty="0"/>
              <a:t> </a:t>
            </a:r>
            <a:r>
              <a:rPr lang="el-GR" dirty="0" err="1"/>
              <a:t>Ὅτι</a:t>
            </a:r>
            <a:r>
              <a:rPr lang="el-GR" dirty="0"/>
              <a:t> </a:t>
            </a:r>
            <a:r>
              <a:rPr lang="el-GR" dirty="0" err="1"/>
              <a:t>μὲν</a:t>
            </a:r>
            <a:r>
              <a:rPr lang="el-GR" dirty="0"/>
              <a:t> </a:t>
            </a:r>
            <a:r>
              <a:rPr lang="el-GR" dirty="0" err="1"/>
              <a:t>οὖν</a:t>
            </a:r>
            <a:r>
              <a:rPr lang="el-GR" dirty="0"/>
              <a:t> </a:t>
            </a:r>
            <a:r>
              <a:rPr lang="el-GR" dirty="0" err="1"/>
              <a:t>νομοθετητέον</a:t>
            </a:r>
            <a:r>
              <a:rPr lang="el-GR" dirty="0"/>
              <a:t> </a:t>
            </a:r>
            <a:r>
              <a:rPr lang="el-GR" dirty="0" err="1"/>
              <a:t>περὶ</a:t>
            </a:r>
            <a:r>
              <a:rPr lang="el-GR" dirty="0"/>
              <a:t> </a:t>
            </a:r>
            <a:r>
              <a:rPr lang="el-GR" dirty="0" err="1"/>
              <a:t>παιδείας</a:t>
            </a:r>
            <a:r>
              <a:rPr lang="el-GR" dirty="0"/>
              <a:t> </a:t>
            </a:r>
            <a:r>
              <a:rPr lang="el-GR" dirty="0" err="1"/>
              <a:t>καὶ</a:t>
            </a:r>
            <a:r>
              <a:rPr lang="el-GR" dirty="0"/>
              <a:t> </a:t>
            </a:r>
            <a:r>
              <a:rPr lang="el-GR" dirty="0" err="1"/>
              <a:t>ταύτην</a:t>
            </a:r>
            <a:endParaRPr lang="el-GR" dirty="0"/>
          </a:p>
          <a:p>
            <a:pPr marL="0" indent="0">
              <a:buNone/>
            </a:pPr>
            <a:r>
              <a:rPr lang="el-GR" dirty="0" err="1"/>
              <a:t>κοινὴν</a:t>
            </a:r>
            <a:r>
              <a:rPr lang="el-GR" dirty="0"/>
              <a:t> </a:t>
            </a:r>
            <a:r>
              <a:rPr lang="el-GR" dirty="0" err="1"/>
              <a:t>ποιητέον</a:t>
            </a:r>
            <a:r>
              <a:rPr lang="el-GR" dirty="0"/>
              <a:t>, </a:t>
            </a:r>
            <a:r>
              <a:rPr lang="el-GR" dirty="0" err="1"/>
              <a:t>φανερόν</a:t>
            </a:r>
            <a:r>
              <a:rPr lang="el-GR" dirty="0"/>
              <a:t>· </a:t>
            </a:r>
            <a:r>
              <a:rPr lang="el-GR" b="1" dirty="0" err="1"/>
              <a:t>τίς</a:t>
            </a:r>
            <a:r>
              <a:rPr lang="el-GR" b="1" dirty="0"/>
              <a:t> δ’ </a:t>
            </a:r>
            <a:r>
              <a:rPr lang="el-GR" b="1" dirty="0" err="1"/>
              <a:t>ἔσται</a:t>
            </a:r>
            <a:r>
              <a:rPr lang="el-GR" b="1" dirty="0"/>
              <a:t> ἡ </a:t>
            </a:r>
            <a:r>
              <a:rPr lang="el-GR" b="1" dirty="0" err="1"/>
              <a:t>παιδεία</a:t>
            </a:r>
            <a:r>
              <a:rPr lang="el-GR" b="1" dirty="0"/>
              <a:t> </a:t>
            </a:r>
            <a:r>
              <a:rPr lang="el-GR" b="1" dirty="0" err="1"/>
              <a:t>καὶ</a:t>
            </a:r>
            <a:r>
              <a:rPr lang="el-GR" b="1" dirty="0"/>
              <a:t> </a:t>
            </a:r>
            <a:r>
              <a:rPr lang="el-GR" b="1" dirty="0" err="1"/>
              <a:t>πῶς</a:t>
            </a:r>
            <a:endParaRPr lang="el-GR" b="1" dirty="0"/>
          </a:p>
          <a:p>
            <a:pPr marL="0" indent="0">
              <a:buNone/>
            </a:pPr>
            <a:r>
              <a:rPr lang="el-GR" b="1" dirty="0"/>
              <a:t>(35) </a:t>
            </a:r>
            <a:r>
              <a:rPr lang="el-GR" b="1" dirty="0" err="1"/>
              <a:t>χρὴ</a:t>
            </a:r>
            <a:r>
              <a:rPr lang="el-GR" b="1" dirty="0"/>
              <a:t> </a:t>
            </a:r>
            <a:r>
              <a:rPr lang="el-GR" b="1" dirty="0" err="1"/>
              <a:t>παιδεύεσθαι</a:t>
            </a:r>
            <a:r>
              <a:rPr lang="el-GR" b="1" dirty="0"/>
              <a:t>, </a:t>
            </a:r>
            <a:r>
              <a:rPr lang="el-GR" b="1" dirty="0" err="1"/>
              <a:t>δεῖ</a:t>
            </a:r>
            <a:r>
              <a:rPr lang="el-GR" b="1" dirty="0"/>
              <a:t> </a:t>
            </a:r>
            <a:r>
              <a:rPr lang="el-GR" b="1" dirty="0" err="1"/>
              <a:t>μὴ</a:t>
            </a:r>
            <a:r>
              <a:rPr lang="el-GR" b="1" dirty="0"/>
              <a:t> </a:t>
            </a:r>
            <a:r>
              <a:rPr lang="el-GR" b="1" dirty="0" err="1"/>
              <a:t>λανθάνειν</a:t>
            </a:r>
            <a:r>
              <a:rPr lang="el-GR" dirty="0"/>
              <a:t>. </a:t>
            </a:r>
            <a:r>
              <a:rPr lang="el-GR" dirty="0" err="1"/>
              <a:t>νῦν</a:t>
            </a:r>
            <a:r>
              <a:rPr lang="el-GR" dirty="0"/>
              <a:t> </a:t>
            </a:r>
            <a:r>
              <a:rPr lang="el-GR" dirty="0" err="1"/>
              <a:t>γὰρ</a:t>
            </a:r>
            <a:r>
              <a:rPr lang="el-GR" dirty="0"/>
              <a:t> </a:t>
            </a:r>
            <a:r>
              <a:rPr lang="el-GR" dirty="0" err="1"/>
              <a:t>ἀμφισ</a:t>
            </a:r>
            <a:r>
              <a:rPr lang="el-GR" dirty="0"/>
              <a:t>-</a:t>
            </a:r>
          </a:p>
          <a:p>
            <a:pPr marL="0" indent="0">
              <a:buNone/>
            </a:pPr>
            <a:r>
              <a:rPr lang="el-GR" dirty="0" err="1"/>
              <a:t>βητεῖται</a:t>
            </a:r>
            <a:r>
              <a:rPr lang="el-GR" dirty="0"/>
              <a:t> </a:t>
            </a:r>
            <a:r>
              <a:rPr lang="el-GR" dirty="0" err="1"/>
              <a:t>περὶ</a:t>
            </a:r>
            <a:r>
              <a:rPr lang="el-GR" dirty="0"/>
              <a:t> </a:t>
            </a:r>
            <a:r>
              <a:rPr lang="el-GR" dirty="0" err="1"/>
              <a:t>τῶν</a:t>
            </a:r>
            <a:r>
              <a:rPr lang="el-GR" dirty="0"/>
              <a:t> </a:t>
            </a:r>
            <a:r>
              <a:rPr lang="el-GR" dirty="0" err="1"/>
              <a:t>ἔργων</a:t>
            </a:r>
            <a:r>
              <a:rPr lang="el-GR" dirty="0"/>
              <a:t>. </a:t>
            </a:r>
            <a:r>
              <a:rPr lang="el-GR" dirty="0" err="1"/>
              <a:t>οὐ</a:t>
            </a:r>
            <a:r>
              <a:rPr lang="el-GR" dirty="0"/>
              <a:t> </a:t>
            </a:r>
            <a:r>
              <a:rPr lang="el-GR" dirty="0" err="1"/>
              <a:t>γὰρ</a:t>
            </a:r>
            <a:r>
              <a:rPr lang="el-GR" dirty="0"/>
              <a:t> </a:t>
            </a:r>
            <a:r>
              <a:rPr lang="el-GR" dirty="0" err="1"/>
              <a:t>ταὐτὰ</a:t>
            </a:r>
            <a:r>
              <a:rPr lang="el-GR" dirty="0"/>
              <a:t> </a:t>
            </a:r>
            <a:r>
              <a:rPr lang="el-GR" dirty="0" err="1"/>
              <a:t>πάντες</a:t>
            </a:r>
            <a:r>
              <a:rPr lang="el-GR" dirty="0"/>
              <a:t> </a:t>
            </a:r>
            <a:r>
              <a:rPr lang="el-GR" dirty="0" err="1"/>
              <a:t>ὑπολαμβά</a:t>
            </a:r>
            <a:r>
              <a:rPr lang="el-GR" dirty="0"/>
              <a:t>-</a:t>
            </a:r>
          </a:p>
          <a:p>
            <a:pPr marL="0" indent="0">
              <a:buNone/>
            </a:pPr>
            <a:r>
              <a:rPr lang="el-GR" dirty="0" err="1"/>
              <a:t>νουσι</a:t>
            </a:r>
            <a:r>
              <a:rPr lang="el-GR" dirty="0"/>
              <a:t> </a:t>
            </a:r>
            <a:r>
              <a:rPr lang="el-GR" dirty="0" err="1"/>
              <a:t>δεῖν</a:t>
            </a:r>
            <a:r>
              <a:rPr lang="el-GR" dirty="0"/>
              <a:t> </a:t>
            </a:r>
            <a:r>
              <a:rPr lang="el-GR" dirty="0" err="1"/>
              <a:t>μανθάνειν</a:t>
            </a:r>
            <a:r>
              <a:rPr lang="el-GR" dirty="0"/>
              <a:t> </a:t>
            </a:r>
            <a:r>
              <a:rPr lang="el-GR" dirty="0" err="1"/>
              <a:t>τοὺς</a:t>
            </a:r>
            <a:r>
              <a:rPr lang="el-GR" dirty="0"/>
              <a:t> </a:t>
            </a:r>
            <a:r>
              <a:rPr lang="el-GR" dirty="0" err="1"/>
              <a:t>νέους</a:t>
            </a:r>
            <a:r>
              <a:rPr lang="el-GR" dirty="0"/>
              <a:t> </a:t>
            </a:r>
            <a:r>
              <a:rPr lang="el-GR" dirty="0" err="1"/>
              <a:t>οὔτε</a:t>
            </a:r>
            <a:r>
              <a:rPr lang="el-GR" dirty="0"/>
              <a:t> </a:t>
            </a:r>
            <a:r>
              <a:rPr lang="el-GR" dirty="0" err="1"/>
              <a:t>πρὸς</a:t>
            </a:r>
            <a:r>
              <a:rPr lang="el-GR" dirty="0"/>
              <a:t> </a:t>
            </a:r>
            <a:r>
              <a:rPr lang="el-GR" dirty="0" err="1"/>
              <a:t>ἀρετὴν</a:t>
            </a:r>
            <a:r>
              <a:rPr lang="el-GR" dirty="0"/>
              <a:t> </a:t>
            </a:r>
            <a:r>
              <a:rPr lang="el-GR" dirty="0" err="1"/>
              <a:t>οὔτε</a:t>
            </a:r>
            <a:r>
              <a:rPr lang="el-GR" dirty="0"/>
              <a:t> </a:t>
            </a:r>
            <a:r>
              <a:rPr lang="el-GR" dirty="0" err="1"/>
              <a:t>πρὸς</a:t>
            </a:r>
            <a:r>
              <a:rPr lang="el-GR" dirty="0"/>
              <a:t> </a:t>
            </a:r>
            <a:r>
              <a:rPr lang="el-GR" dirty="0" err="1"/>
              <a:t>τὸν</a:t>
            </a:r>
            <a:endParaRPr lang="el-GR" dirty="0"/>
          </a:p>
          <a:p>
            <a:pPr marL="0" indent="0">
              <a:buNone/>
            </a:pPr>
            <a:r>
              <a:rPr lang="el-GR" dirty="0" err="1"/>
              <a:t>βίον</a:t>
            </a:r>
            <a:r>
              <a:rPr lang="el-GR" dirty="0"/>
              <a:t> </a:t>
            </a:r>
            <a:r>
              <a:rPr lang="el-GR" dirty="0" err="1"/>
              <a:t>τὸν</a:t>
            </a:r>
            <a:r>
              <a:rPr lang="el-GR" dirty="0"/>
              <a:t> </a:t>
            </a:r>
            <a:r>
              <a:rPr lang="el-GR" dirty="0" err="1"/>
              <a:t>ἄριστον</a:t>
            </a:r>
            <a:r>
              <a:rPr lang="el-GR" dirty="0"/>
              <a:t>, </a:t>
            </a:r>
            <a:r>
              <a:rPr lang="el-GR" dirty="0" err="1"/>
              <a:t>οὐδὲ</a:t>
            </a:r>
            <a:r>
              <a:rPr lang="el-GR" dirty="0"/>
              <a:t> </a:t>
            </a:r>
            <a:r>
              <a:rPr lang="el-GR" dirty="0" err="1"/>
              <a:t>φανερὸν</a:t>
            </a:r>
            <a:r>
              <a:rPr lang="el-GR" dirty="0"/>
              <a:t> </a:t>
            </a:r>
            <a:r>
              <a:rPr lang="el-GR" dirty="0" err="1"/>
              <a:t>πότερον</a:t>
            </a:r>
            <a:r>
              <a:rPr lang="el-GR" dirty="0"/>
              <a:t> </a:t>
            </a:r>
            <a:r>
              <a:rPr lang="el-GR" dirty="0" err="1"/>
              <a:t>πρὸς</a:t>
            </a:r>
            <a:r>
              <a:rPr lang="el-GR" dirty="0"/>
              <a:t> </a:t>
            </a:r>
            <a:r>
              <a:rPr lang="el-GR" dirty="0" err="1"/>
              <a:t>τὴν</a:t>
            </a:r>
            <a:r>
              <a:rPr lang="el-GR" dirty="0"/>
              <a:t> </a:t>
            </a:r>
            <a:r>
              <a:rPr lang="el-GR" dirty="0" err="1"/>
              <a:t>διάνοιαν</a:t>
            </a:r>
            <a:endParaRPr lang="el-GR" dirty="0"/>
          </a:p>
          <a:p>
            <a:pPr marL="0" indent="0">
              <a:buNone/>
            </a:pPr>
            <a:r>
              <a:rPr lang="el-GR" dirty="0" err="1"/>
              <a:t>πρέπει</a:t>
            </a:r>
            <a:r>
              <a:rPr lang="el-GR" dirty="0"/>
              <a:t> </a:t>
            </a:r>
            <a:r>
              <a:rPr lang="el-GR" dirty="0" err="1"/>
              <a:t>μᾶλλον</a:t>
            </a:r>
            <a:r>
              <a:rPr lang="el-GR" dirty="0"/>
              <a:t> ἢ </a:t>
            </a:r>
            <a:r>
              <a:rPr lang="el-GR" dirty="0" err="1"/>
              <a:t>πρὸς</a:t>
            </a:r>
            <a:r>
              <a:rPr lang="el-GR" dirty="0"/>
              <a:t> </a:t>
            </a:r>
            <a:r>
              <a:rPr lang="el-GR" dirty="0" err="1"/>
              <a:t>τὸ</a:t>
            </a:r>
            <a:r>
              <a:rPr lang="el-GR" dirty="0"/>
              <a:t> </a:t>
            </a:r>
            <a:r>
              <a:rPr lang="el-GR" dirty="0" err="1"/>
              <a:t>τῆς</a:t>
            </a:r>
            <a:r>
              <a:rPr lang="el-GR" dirty="0"/>
              <a:t> </a:t>
            </a:r>
            <a:r>
              <a:rPr lang="el-GR" dirty="0" err="1"/>
              <a:t>ψυχῆς</a:t>
            </a:r>
            <a:r>
              <a:rPr lang="el-GR" dirty="0"/>
              <a:t> </a:t>
            </a:r>
            <a:r>
              <a:rPr lang="el-GR" dirty="0" err="1"/>
              <a:t>ἦθος</a:t>
            </a:r>
            <a:r>
              <a:rPr lang="el-GR" dirty="0"/>
              <a:t>· </a:t>
            </a:r>
            <a:r>
              <a:rPr lang="el-GR" dirty="0" err="1"/>
              <a:t>ἔκ</a:t>
            </a:r>
            <a:r>
              <a:rPr lang="el-GR" dirty="0"/>
              <a:t> τε </a:t>
            </a:r>
            <a:r>
              <a:rPr lang="el-GR" dirty="0" err="1"/>
              <a:t>τῆς</a:t>
            </a:r>
            <a:r>
              <a:rPr lang="el-GR" dirty="0"/>
              <a:t> </a:t>
            </a:r>
            <a:r>
              <a:rPr lang="el-GR" dirty="0" err="1"/>
              <a:t>ἐμ</a:t>
            </a:r>
            <a:r>
              <a:rPr lang="el-GR" dirty="0"/>
              <a:t>-</a:t>
            </a:r>
          </a:p>
          <a:p>
            <a:pPr marL="0" indent="0">
              <a:buNone/>
            </a:pPr>
            <a:r>
              <a:rPr lang="el-GR" dirty="0"/>
              <a:t>(40) </a:t>
            </a:r>
            <a:r>
              <a:rPr lang="el-GR" dirty="0" err="1"/>
              <a:t>ποδὼν</a:t>
            </a:r>
            <a:r>
              <a:rPr lang="el-GR" dirty="0"/>
              <a:t> </a:t>
            </a:r>
            <a:r>
              <a:rPr lang="el-GR" dirty="0" err="1"/>
              <a:t>παιδείας</a:t>
            </a:r>
            <a:r>
              <a:rPr lang="el-GR" dirty="0"/>
              <a:t> </a:t>
            </a:r>
            <a:r>
              <a:rPr lang="el-GR" dirty="0" err="1"/>
              <a:t>ταραχώδης</a:t>
            </a:r>
            <a:r>
              <a:rPr lang="el-GR" dirty="0"/>
              <a:t> ἡ </a:t>
            </a:r>
            <a:r>
              <a:rPr lang="el-GR" dirty="0" err="1"/>
              <a:t>σκέψις</a:t>
            </a:r>
            <a:r>
              <a:rPr lang="el-GR" dirty="0"/>
              <a:t> </a:t>
            </a:r>
            <a:r>
              <a:rPr lang="el-GR" dirty="0" err="1"/>
              <a:t>καὶ</a:t>
            </a:r>
            <a:r>
              <a:rPr lang="el-GR" dirty="0"/>
              <a:t> </a:t>
            </a:r>
            <a:r>
              <a:rPr lang="el-GR" dirty="0" err="1"/>
              <a:t>δῆλον</a:t>
            </a:r>
            <a:r>
              <a:rPr lang="el-GR" dirty="0"/>
              <a:t> </a:t>
            </a:r>
            <a:r>
              <a:rPr lang="el-GR" dirty="0" err="1"/>
              <a:t>οὐδὲν</a:t>
            </a:r>
            <a:r>
              <a:rPr lang="el-GR" dirty="0"/>
              <a:t> </a:t>
            </a:r>
            <a:r>
              <a:rPr lang="el-GR" dirty="0" err="1"/>
              <a:t>πό</a:t>
            </a:r>
            <a:r>
              <a:rPr lang="el-GR" dirty="0"/>
              <a:t>-</a:t>
            </a:r>
          </a:p>
          <a:p>
            <a:pPr marL="0" indent="0">
              <a:buNone/>
            </a:pPr>
            <a:r>
              <a:rPr lang="el-GR" dirty="0" err="1"/>
              <a:t>τερον</a:t>
            </a:r>
            <a:r>
              <a:rPr lang="el-GR" dirty="0"/>
              <a:t> </a:t>
            </a:r>
            <a:r>
              <a:rPr lang="el-GR" dirty="0" err="1"/>
              <a:t>ἀσκεῖν</a:t>
            </a:r>
            <a:r>
              <a:rPr lang="el-GR" dirty="0"/>
              <a:t> </a:t>
            </a:r>
            <a:r>
              <a:rPr lang="el-GR" dirty="0" err="1"/>
              <a:t>δεῖ</a:t>
            </a:r>
            <a:r>
              <a:rPr lang="el-GR" dirty="0"/>
              <a:t> </a:t>
            </a:r>
            <a:r>
              <a:rPr lang="el-GR" dirty="0" err="1"/>
              <a:t>τὰ</a:t>
            </a:r>
            <a:r>
              <a:rPr lang="el-GR" dirty="0"/>
              <a:t> </a:t>
            </a:r>
            <a:r>
              <a:rPr lang="el-GR" dirty="0" err="1"/>
              <a:t>χρήσιμα</a:t>
            </a:r>
            <a:r>
              <a:rPr lang="el-GR" dirty="0"/>
              <a:t> </a:t>
            </a:r>
            <a:r>
              <a:rPr lang="el-GR" dirty="0" err="1"/>
              <a:t>πρὸς</a:t>
            </a:r>
            <a:r>
              <a:rPr lang="el-GR" dirty="0"/>
              <a:t> </a:t>
            </a:r>
            <a:r>
              <a:rPr lang="el-GR" dirty="0" err="1"/>
              <a:t>τὸν</a:t>
            </a:r>
            <a:r>
              <a:rPr lang="el-GR" dirty="0"/>
              <a:t> </a:t>
            </a:r>
            <a:r>
              <a:rPr lang="el-GR" dirty="0" err="1"/>
              <a:t>βίον</a:t>
            </a:r>
            <a:r>
              <a:rPr lang="el-GR" dirty="0"/>
              <a:t> ἢ </a:t>
            </a:r>
            <a:r>
              <a:rPr lang="el-GR" dirty="0" err="1"/>
              <a:t>τὰ</a:t>
            </a:r>
            <a:r>
              <a:rPr lang="el-GR" dirty="0"/>
              <a:t> </a:t>
            </a:r>
            <a:r>
              <a:rPr lang="el-GR" dirty="0" err="1"/>
              <a:t>τείνοντα</a:t>
            </a:r>
            <a:endParaRPr lang="el-GR" dirty="0"/>
          </a:p>
          <a:p>
            <a:pPr marL="0" indent="0">
              <a:buNone/>
            </a:pPr>
            <a:r>
              <a:rPr lang="el-GR" dirty="0" err="1"/>
              <a:t>πρὸς</a:t>
            </a:r>
            <a:r>
              <a:rPr lang="el-GR" dirty="0"/>
              <a:t> </a:t>
            </a:r>
            <a:r>
              <a:rPr lang="el-GR" dirty="0" err="1"/>
              <a:t>ἀρετὴν</a:t>
            </a:r>
            <a:r>
              <a:rPr lang="el-GR" dirty="0"/>
              <a:t> ἢ </a:t>
            </a:r>
            <a:r>
              <a:rPr lang="el-GR" dirty="0" err="1"/>
              <a:t>τὰ</a:t>
            </a:r>
            <a:r>
              <a:rPr lang="el-GR" dirty="0"/>
              <a:t> </a:t>
            </a:r>
            <a:r>
              <a:rPr lang="el-GR" dirty="0" err="1"/>
              <a:t>περιττά</a:t>
            </a:r>
            <a:r>
              <a:rPr lang="el-GR" dirty="0"/>
              <a:t> (</a:t>
            </a:r>
            <a:r>
              <a:rPr lang="el-GR" dirty="0" err="1"/>
              <a:t>πάντα</a:t>
            </a:r>
            <a:r>
              <a:rPr lang="el-GR" dirty="0"/>
              <a:t> </a:t>
            </a:r>
            <a:r>
              <a:rPr lang="el-GR" dirty="0" err="1"/>
              <a:t>γὰρ</a:t>
            </a:r>
            <a:r>
              <a:rPr lang="el-GR" dirty="0"/>
              <a:t> </a:t>
            </a:r>
            <a:r>
              <a:rPr lang="el-GR" dirty="0" err="1"/>
              <a:t>εἴληφε</a:t>
            </a:r>
            <a:r>
              <a:rPr lang="el-GR" dirty="0"/>
              <a:t> </a:t>
            </a:r>
            <a:r>
              <a:rPr lang="el-GR" dirty="0" err="1"/>
              <a:t>ταῦτα</a:t>
            </a:r>
            <a:r>
              <a:rPr lang="el-GR" dirty="0"/>
              <a:t> </a:t>
            </a:r>
            <a:r>
              <a:rPr lang="el-GR" dirty="0" err="1"/>
              <a:t>κρι</a:t>
            </a:r>
            <a:r>
              <a:rPr lang="el-GR" dirty="0"/>
              <a:t>-</a:t>
            </a:r>
          </a:p>
          <a:p>
            <a:pPr marL="0" indent="0">
              <a:buNone/>
            </a:pPr>
            <a:r>
              <a:rPr lang="el-GR" dirty="0"/>
              <a:t>[1337</a:t>
            </a:r>
            <a:r>
              <a:rPr lang="en-US" dirty="0"/>
              <a:t>b] </a:t>
            </a:r>
            <a:r>
              <a:rPr lang="el-GR" dirty="0" err="1"/>
              <a:t>τάς</a:t>
            </a:r>
            <a:r>
              <a:rPr lang="el-GR" dirty="0"/>
              <a:t> </a:t>
            </a:r>
            <a:r>
              <a:rPr lang="el-GR" dirty="0" err="1"/>
              <a:t>τινας</a:t>
            </a:r>
            <a:r>
              <a:rPr lang="el-GR" dirty="0"/>
              <a:t>)· </a:t>
            </a:r>
            <a:r>
              <a:rPr lang="el-GR" dirty="0" err="1"/>
              <a:t>περί</a:t>
            </a:r>
            <a:r>
              <a:rPr lang="el-GR" dirty="0"/>
              <a:t> τε </a:t>
            </a:r>
            <a:r>
              <a:rPr lang="el-GR" dirty="0" err="1"/>
              <a:t>τῶν</a:t>
            </a:r>
            <a:r>
              <a:rPr lang="el-GR" dirty="0"/>
              <a:t> </a:t>
            </a:r>
            <a:r>
              <a:rPr lang="el-GR" dirty="0" err="1"/>
              <a:t>πρὸς</a:t>
            </a:r>
            <a:r>
              <a:rPr lang="el-GR" dirty="0"/>
              <a:t> </a:t>
            </a:r>
            <a:r>
              <a:rPr lang="el-GR" dirty="0" err="1"/>
              <a:t>ἀρετὴν</a:t>
            </a:r>
            <a:r>
              <a:rPr lang="el-GR" dirty="0"/>
              <a:t> </a:t>
            </a:r>
            <a:r>
              <a:rPr lang="el-GR" dirty="0" err="1"/>
              <a:t>οὐθέν</a:t>
            </a:r>
            <a:r>
              <a:rPr lang="el-GR" dirty="0"/>
              <a:t> </a:t>
            </a:r>
            <a:r>
              <a:rPr lang="el-GR" dirty="0" err="1"/>
              <a:t>ἐστιν</a:t>
            </a:r>
            <a:r>
              <a:rPr lang="el-GR" dirty="0"/>
              <a:t> </a:t>
            </a:r>
            <a:r>
              <a:rPr lang="el-GR" dirty="0" err="1"/>
              <a:t>ὁμολογούμε</a:t>
            </a:r>
            <a:r>
              <a:rPr lang="el-GR" dirty="0"/>
              <a:t>-</a:t>
            </a:r>
          </a:p>
          <a:p>
            <a:pPr marL="0" indent="0">
              <a:buNone/>
            </a:pPr>
            <a:r>
              <a:rPr lang="el-GR" dirty="0" err="1"/>
              <a:t>νον</a:t>
            </a:r>
            <a:r>
              <a:rPr lang="el-GR" dirty="0"/>
              <a:t> (</a:t>
            </a:r>
            <a:r>
              <a:rPr lang="el-GR" dirty="0" err="1"/>
              <a:t>καὶ</a:t>
            </a:r>
            <a:r>
              <a:rPr lang="el-GR" dirty="0"/>
              <a:t> </a:t>
            </a:r>
            <a:r>
              <a:rPr lang="el-GR" dirty="0" err="1"/>
              <a:t>γὰρ</a:t>
            </a:r>
            <a:r>
              <a:rPr lang="el-GR" dirty="0"/>
              <a:t> </a:t>
            </a:r>
            <a:r>
              <a:rPr lang="el-GR" dirty="0" err="1"/>
              <a:t>τὴν</a:t>
            </a:r>
            <a:r>
              <a:rPr lang="el-GR" dirty="0"/>
              <a:t> </a:t>
            </a:r>
            <a:r>
              <a:rPr lang="el-GR" dirty="0" err="1"/>
              <a:t>ἀρετὴν</a:t>
            </a:r>
            <a:r>
              <a:rPr lang="el-GR" dirty="0"/>
              <a:t> </a:t>
            </a:r>
            <a:r>
              <a:rPr lang="el-GR" dirty="0" err="1"/>
              <a:t>οὐ</a:t>
            </a:r>
            <a:r>
              <a:rPr lang="el-GR" dirty="0"/>
              <a:t> </a:t>
            </a:r>
            <a:r>
              <a:rPr lang="el-GR" dirty="0" err="1"/>
              <a:t>τὴν</a:t>
            </a:r>
            <a:r>
              <a:rPr lang="el-GR" dirty="0"/>
              <a:t> </a:t>
            </a:r>
            <a:r>
              <a:rPr lang="el-GR" dirty="0" err="1"/>
              <a:t>αὐτὴν</a:t>
            </a:r>
            <a:r>
              <a:rPr lang="el-GR" dirty="0"/>
              <a:t> </a:t>
            </a:r>
            <a:r>
              <a:rPr lang="el-GR" dirty="0" err="1"/>
              <a:t>εὐθὺς</a:t>
            </a:r>
            <a:r>
              <a:rPr lang="el-GR" dirty="0"/>
              <a:t> </a:t>
            </a:r>
            <a:r>
              <a:rPr lang="el-GR" dirty="0" err="1"/>
              <a:t>πάντες</a:t>
            </a:r>
            <a:r>
              <a:rPr lang="el-GR" dirty="0"/>
              <a:t> </a:t>
            </a:r>
            <a:r>
              <a:rPr lang="el-GR" dirty="0" err="1"/>
              <a:t>τιμῶ</a:t>
            </a:r>
            <a:r>
              <a:rPr lang="el-GR" dirty="0"/>
              <a:t>-</a:t>
            </a:r>
          </a:p>
          <a:p>
            <a:pPr marL="0" indent="0">
              <a:buNone/>
            </a:pPr>
            <a:r>
              <a:rPr lang="el-GR" dirty="0" err="1"/>
              <a:t>σιν</a:t>
            </a:r>
            <a:r>
              <a:rPr lang="el-GR" dirty="0"/>
              <a:t>, </a:t>
            </a:r>
            <a:r>
              <a:rPr lang="el-GR" dirty="0" err="1"/>
              <a:t>ὥστ</a:t>
            </a:r>
            <a:r>
              <a:rPr lang="el-GR" dirty="0"/>
              <a:t>’ </a:t>
            </a:r>
            <a:r>
              <a:rPr lang="el-GR" dirty="0" err="1"/>
              <a:t>εὐλόγως</a:t>
            </a:r>
            <a:r>
              <a:rPr lang="el-GR" dirty="0"/>
              <a:t> </a:t>
            </a:r>
            <a:r>
              <a:rPr lang="el-GR" dirty="0" err="1"/>
              <a:t>διαφέρονται</a:t>
            </a:r>
            <a:r>
              <a:rPr lang="el-GR" dirty="0"/>
              <a:t> </a:t>
            </a:r>
            <a:r>
              <a:rPr lang="el-GR" dirty="0" err="1"/>
              <a:t>καὶ</a:t>
            </a:r>
            <a:r>
              <a:rPr lang="el-GR" dirty="0"/>
              <a:t> </a:t>
            </a:r>
            <a:r>
              <a:rPr lang="el-GR" dirty="0" err="1"/>
              <a:t>πρὸς</a:t>
            </a:r>
            <a:r>
              <a:rPr lang="el-GR" dirty="0"/>
              <a:t> </a:t>
            </a:r>
            <a:r>
              <a:rPr lang="el-GR" dirty="0" err="1"/>
              <a:t>τὴν</a:t>
            </a:r>
            <a:r>
              <a:rPr lang="el-GR" dirty="0"/>
              <a:t> </a:t>
            </a:r>
            <a:r>
              <a:rPr lang="el-GR" dirty="0" err="1"/>
              <a:t>ἄσκησιν</a:t>
            </a:r>
            <a:r>
              <a:rPr lang="el-GR" dirty="0"/>
              <a:t> </a:t>
            </a:r>
            <a:r>
              <a:rPr lang="el-GR" dirty="0" err="1"/>
              <a:t>αὐτῆς</a:t>
            </a:r>
            <a:r>
              <a:rPr lang="el-GR" dirty="0"/>
              <a:t>).</a:t>
            </a:r>
          </a:p>
        </p:txBody>
      </p:sp>
    </p:spTree>
    <p:extLst>
      <p:ext uri="{BB962C8B-B14F-4D97-AF65-F5344CB8AC3E}">
        <p14:creationId xmlns:p14="http://schemas.microsoft.com/office/powerpoint/2010/main" val="12758788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6417" y="264459"/>
            <a:ext cx="9404723" cy="918882"/>
          </a:xfrm>
        </p:spPr>
        <p:txBody>
          <a:bodyPr/>
          <a:lstStyle/>
          <a:p>
            <a:r>
              <a:rPr lang="el-GR" dirty="0" smtClean="0"/>
              <a:t>Μετάφραση: </a:t>
            </a:r>
            <a:r>
              <a:rPr lang="el-GR" dirty="0" err="1" smtClean="0"/>
              <a:t>Β.Μοσκόβης</a:t>
            </a:r>
            <a:endParaRPr lang="el-GR" dirty="0"/>
          </a:p>
        </p:txBody>
      </p:sp>
      <p:sp>
        <p:nvSpPr>
          <p:cNvPr id="3" name="Θέση περιεχομένου 2"/>
          <p:cNvSpPr>
            <a:spLocks noGrp="1"/>
          </p:cNvSpPr>
          <p:nvPr>
            <p:ph idx="1"/>
          </p:nvPr>
        </p:nvSpPr>
        <p:spPr>
          <a:xfrm>
            <a:off x="646112" y="1479176"/>
            <a:ext cx="9403742" cy="4769223"/>
          </a:xfrm>
        </p:spPr>
        <p:txBody>
          <a:bodyPr>
            <a:normAutofit fontScale="92500" lnSpcReduction="10000"/>
          </a:bodyPr>
          <a:lstStyle/>
          <a:p>
            <a:pPr algn="just"/>
            <a:r>
              <a:rPr lang="el-GR" dirty="0"/>
              <a:t>Ότι, λοιπόν, πρέπει να υπάρχει ειδική νομοθεσία για την παιδεία και ότι πρέπει αυτή να είναι η ίδια για όλους, έγινε φανερό από τα παραπάνω. Αλλά δεν πρέπει να διαφεύγει την προσοχή μας, (35) ποια πρέπει να είναι αυτή η παιδεία και με ποιο σύστημα πρέπει να εκπαιδεύονται οι νέοι. Γιατί σήμερα υπάρχει διαφωνία ως προς το εκπαιδευτικό πρόγραμμα που πρέπει να εφαρμοσθεί, αφού δεν παραδέχονται όλοι ότι τα ίδια πρέπει να μαθαίνουν οι νέοι ούτε όταν την αρετή, ούτε όταν τον άριστο βίο πρόκειται να επιδιώξουν, ούτε είναι ξεκαθαρισμένο αν η παιδεία πρέπει να έχει στόχο της την ανάπτυξη του πνεύματος μάλλον ή την διάπλαση του ήθους της ψυχής. (40) Από τις συγκεχυμένες αυτές γνώμες παρεμποδίζεται η ανεύρεση του σωστού παιδαγωγικού συστήματος και δε μπορούμε να ξεύρουμε τι πρέπει να επιδιώκουμε: τα χρήσιμα για τη ζωή, τα σχετικά με την απόκτηση αρετής, ή τα περιττά στολίδια; Γιατί το καθένα απ' αυτά έχει τους υποστηριχτές και τους επικριτές του. [1337b] Κι ούτε για τα σχετικά με την αρετή υπάρχει ομοφωνία αφού δεν τιμούν όλοι την ίδια αρετή, αλλά ο καθένας έχει διαφορετική έννοια γι' αυτή κι επομένως δικαιολογημένα διαφωνούν για τον τρόπο με τον οποίο αυτή ασκείται.</a:t>
            </a:r>
          </a:p>
        </p:txBody>
      </p:sp>
    </p:spTree>
    <p:extLst>
      <p:ext uri="{BB962C8B-B14F-4D97-AF65-F5344CB8AC3E}">
        <p14:creationId xmlns:p14="http://schemas.microsoft.com/office/powerpoint/2010/main" val="3816622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70648" y="201706"/>
            <a:ext cx="9579206" cy="6046693"/>
          </a:xfrm>
        </p:spPr>
        <p:txBody>
          <a:bodyPr>
            <a:normAutofit fontScale="85000" lnSpcReduction="20000"/>
          </a:bodyPr>
          <a:lstStyle/>
          <a:p>
            <a:pPr marL="0" indent="0" algn="just">
              <a:buNone/>
            </a:pPr>
            <a:r>
              <a:rPr lang="el-GR" dirty="0" err="1"/>
              <a:t>ὅτι</a:t>
            </a:r>
            <a:r>
              <a:rPr lang="el-GR" dirty="0"/>
              <a:t> </a:t>
            </a:r>
            <a:r>
              <a:rPr lang="el-GR" dirty="0" err="1"/>
              <a:t>μὲν</a:t>
            </a:r>
            <a:r>
              <a:rPr lang="el-GR" dirty="0"/>
              <a:t> </a:t>
            </a:r>
            <a:r>
              <a:rPr lang="el-GR" dirty="0" err="1"/>
              <a:t>οὖν</a:t>
            </a:r>
            <a:r>
              <a:rPr lang="el-GR" dirty="0"/>
              <a:t> </a:t>
            </a:r>
            <a:r>
              <a:rPr lang="el-GR" dirty="0" err="1"/>
              <a:t>τὰ</a:t>
            </a:r>
            <a:r>
              <a:rPr lang="el-GR" dirty="0"/>
              <a:t> </a:t>
            </a:r>
            <a:r>
              <a:rPr lang="el-GR" dirty="0" err="1"/>
              <a:t>ἀναγκαῖα</a:t>
            </a:r>
            <a:r>
              <a:rPr lang="el-GR" dirty="0"/>
              <a:t> </a:t>
            </a:r>
            <a:r>
              <a:rPr lang="el-GR" dirty="0" err="1"/>
              <a:t>δεῖ</a:t>
            </a:r>
            <a:r>
              <a:rPr lang="el-GR" dirty="0"/>
              <a:t> </a:t>
            </a:r>
            <a:r>
              <a:rPr lang="el-GR" dirty="0" err="1"/>
              <a:t>διδάσκεσθαι</a:t>
            </a:r>
            <a:r>
              <a:rPr lang="el-GR" dirty="0"/>
              <a:t> </a:t>
            </a:r>
            <a:r>
              <a:rPr lang="el-GR" dirty="0" err="1"/>
              <a:t>τῶν</a:t>
            </a:r>
            <a:r>
              <a:rPr lang="el-GR" dirty="0"/>
              <a:t> </a:t>
            </a:r>
            <a:r>
              <a:rPr lang="el-GR" dirty="0" err="1"/>
              <a:t>χρησίμων</a:t>
            </a:r>
            <a:r>
              <a:rPr lang="el-GR" dirty="0"/>
              <a:t>,</a:t>
            </a:r>
          </a:p>
          <a:p>
            <a:pPr marL="0" indent="0" algn="just">
              <a:buNone/>
            </a:pPr>
            <a:r>
              <a:rPr lang="el-GR" dirty="0"/>
              <a:t>(5) </a:t>
            </a:r>
            <a:r>
              <a:rPr lang="el-GR" dirty="0" err="1"/>
              <a:t>οὐκ</a:t>
            </a:r>
            <a:r>
              <a:rPr lang="el-GR" dirty="0"/>
              <a:t> </a:t>
            </a:r>
            <a:r>
              <a:rPr lang="el-GR" dirty="0" err="1"/>
              <a:t>ἄδηλον</a:t>
            </a:r>
            <a:r>
              <a:rPr lang="el-GR" dirty="0"/>
              <a:t>· </a:t>
            </a:r>
            <a:r>
              <a:rPr lang="el-GR" dirty="0" err="1"/>
              <a:t>ὅτι</a:t>
            </a:r>
            <a:r>
              <a:rPr lang="el-GR" dirty="0"/>
              <a:t> </a:t>
            </a:r>
            <a:r>
              <a:rPr lang="el-GR" dirty="0" err="1"/>
              <a:t>δὲ</a:t>
            </a:r>
            <a:r>
              <a:rPr lang="el-GR" dirty="0"/>
              <a:t> </a:t>
            </a:r>
            <a:r>
              <a:rPr lang="el-GR" dirty="0" err="1"/>
              <a:t>οὐ</a:t>
            </a:r>
            <a:r>
              <a:rPr lang="el-GR" dirty="0"/>
              <a:t> </a:t>
            </a:r>
            <a:r>
              <a:rPr lang="el-GR" dirty="0" err="1"/>
              <a:t>πάντα</a:t>
            </a:r>
            <a:r>
              <a:rPr lang="el-GR" dirty="0"/>
              <a:t>, </a:t>
            </a:r>
            <a:r>
              <a:rPr lang="el-GR" dirty="0" err="1"/>
              <a:t>διῃρημένων</a:t>
            </a:r>
            <a:r>
              <a:rPr lang="el-GR" dirty="0"/>
              <a:t> </a:t>
            </a:r>
            <a:r>
              <a:rPr lang="el-GR" dirty="0" err="1"/>
              <a:t>τῶν</a:t>
            </a:r>
            <a:r>
              <a:rPr lang="el-GR" dirty="0"/>
              <a:t> τε </a:t>
            </a:r>
            <a:r>
              <a:rPr lang="el-GR" dirty="0" err="1"/>
              <a:t>ἐλευθερίων</a:t>
            </a:r>
            <a:endParaRPr lang="el-GR" dirty="0"/>
          </a:p>
          <a:p>
            <a:pPr marL="0" indent="0" algn="just">
              <a:buNone/>
            </a:pPr>
            <a:r>
              <a:rPr lang="el-GR" dirty="0" err="1"/>
              <a:t>ἔργων</a:t>
            </a:r>
            <a:r>
              <a:rPr lang="el-GR" dirty="0"/>
              <a:t> </a:t>
            </a:r>
            <a:r>
              <a:rPr lang="el-GR" dirty="0" err="1"/>
              <a:t>καὶ</a:t>
            </a:r>
            <a:r>
              <a:rPr lang="el-GR" dirty="0"/>
              <a:t> </a:t>
            </a:r>
            <a:r>
              <a:rPr lang="el-GR" dirty="0" err="1"/>
              <a:t>τῶν</a:t>
            </a:r>
            <a:r>
              <a:rPr lang="el-GR" dirty="0"/>
              <a:t> </a:t>
            </a:r>
            <a:r>
              <a:rPr lang="el-GR" dirty="0" err="1"/>
              <a:t>ἀνελευθερίων</a:t>
            </a:r>
            <a:r>
              <a:rPr lang="el-GR" dirty="0"/>
              <a:t> </a:t>
            </a:r>
            <a:r>
              <a:rPr lang="el-GR" dirty="0" err="1"/>
              <a:t>φανερόν</a:t>
            </a:r>
            <a:r>
              <a:rPr lang="el-GR" dirty="0"/>
              <a:t>, &lt;</a:t>
            </a:r>
            <a:r>
              <a:rPr lang="el-GR" dirty="0" err="1"/>
              <a:t>καὶ</a:t>
            </a:r>
            <a:r>
              <a:rPr lang="el-GR" dirty="0"/>
              <a:t>&gt; </a:t>
            </a:r>
            <a:r>
              <a:rPr lang="el-GR" dirty="0" err="1"/>
              <a:t>ὅτι</a:t>
            </a:r>
            <a:r>
              <a:rPr lang="el-GR" dirty="0"/>
              <a:t> </a:t>
            </a:r>
            <a:r>
              <a:rPr lang="el-GR" dirty="0" err="1"/>
              <a:t>τῶν</a:t>
            </a:r>
            <a:r>
              <a:rPr lang="el-GR" dirty="0"/>
              <a:t> </a:t>
            </a:r>
            <a:r>
              <a:rPr lang="el-GR" dirty="0" err="1"/>
              <a:t>τοιούτων</a:t>
            </a:r>
            <a:endParaRPr lang="el-GR" dirty="0"/>
          </a:p>
          <a:p>
            <a:pPr marL="0" indent="0" algn="just">
              <a:buNone/>
            </a:pPr>
            <a:r>
              <a:rPr lang="el-GR" dirty="0" err="1"/>
              <a:t>δεῖ</a:t>
            </a:r>
            <a:r>
              <a:rPr lang="el-GR" dirty="0"/>
              <a:t> </a:t>
            </a:r>
            <a:r>
              <a:rPr lang="el-GR" dirty="0" err="1"/>
              <a:t>μετέχειν</a:t>
            </a:r>
            <a:r>
              <a:rPr lang="el-GR" dirty="0"/>
              <a:t> </a:t>
            </a:r>
            <a:r>
              <a:rPr lang="el-GR" dirty="0" err="1"/>
              <a:t>ὅσα</a:t>
            </a:r>
            <a:r>
              <a:rPr lang="el-GR" dirty="0"/>
              <a:t> </a:t>
            </a:r>
            <a:r>
              <a:rPr lang="el-GR" dirty="0" err="1"/>
              <a:t>τῶν</a:t>
            </a:r>
            <a:r>
              <a:rPr lang="el-GR" dirty="0"/>
              <a:t> </a:t>
            </a:r>
            <a:r>
              <a:rPr lang="el-GR" dirty="0" err="1"/>
              <a:t>χρησίμων</a:t>
            </a:r>
            <a:r>
              <a:rPr lang="el-GR" dirty="0"/>
              <a:t> </a:t>
            </a:r>
            <a:r>
              <a:rPr lang="el-GR" dirty="0" err="1"/>
              <a:t>ποιήσει</a:t>
            </a:r>
            <a:r>
              <a:rPr lang="el-GR" dirty="0"/>
              <a:t> </a:t>
            </a:r>
            <a:r>
              <a:rPr lang="el-GR" dirty="0" err="1"/>
              <a:t>τὸν</a:t>
            </a:r>
            <a:r>
              <a:rPr lang="el-GR" dirty="0"/>
              <a:t> </a:t>
            </a:r>
            <a:r>
              <a:rPr lang="el-GR" dirty="0" err="1"/>
              <a:t>μετέχοντα</a:t>
            </a:r>
            <a:r>
              <a:rPr lang="el-GR" dirty="0"/>
              <a:t> </a:t>
            </a:r>
            <a:r>
              <a:rPr lang="el-GR" dirty="0" err="1"/>
              <a:t>μὴ</a:t>
            </a:r>
            <a:endParaRPr lang="el-GR" dirty="0"/>
          </a:p>
          <a:p>
            <a:pPr marL="0" indent="0" algn="just">
              <a:buNone/>
            </a:pPr>
            <a:r>
              <a:rPr lang="el-GR" dirty="0" err="1"/>
              <a:t>βάναυσον</a:t>
            </a:r>
            <a:r>
              <a:rPr lang="el-GR" dirty="0"/>
              <a:t>. </a:t>
            </a:r>
            <a:r>
              <a:rPr lang="el-GR" dirty="0" err="1"/>
              <a:t>βάναυσον</a:t>
            </a:r>
            <a:r>
              <a:rPr lang="el-GR" dirty="0"/>
              <a:t> δ’ </a:t>
            </a:r>
            <a:r>
              <a:rPr lang="el-GR" dirty="0" err="1"/>
              <a:t>ἔργον</a:t>
            </a:r>
            <a:r>
              <a:rPr lang="el-GR" dirty="0"/>
              <a:t> </a:t>
            </a:r>
            <a:r>
              <a:rPr lang="el-GR" dirty="0" err="1"/>
              <a:t>εἶναι</a:t>
            </a:r>
            <a:r>
              <a:rPr lang="el-GR" dirty="0"/>
              <a:t> </a:t>
            </a:r>
            <a:r>
              <a:rPr lang="el-GR" dirty="0" err="1"/>
              <a:t>δεῖ</a:t>
            </a:r>
            <a:r>
              <a:rPr lang="el-GR" dirty="0"/>
              <a:t> </a:t>
            </a:r>
            <a:r>
              <a:rPr lang="el-GR" dirty="0" err="1"/>
              <a:t>τοῦτο</a:t>
            </a:r>
            <a:r>
              <a:rPr lang="el-GR" dirty="0"/>
              <a:t> </a:t>
            </a:r>
            <a:r>
              <a:rPr lang="el-GR" dirty="0" err="1"/>
              <a:t>νομίζειν</a:t>
            </a:r>
            <a:r>
              <a:rPr lang="el-GR" dirty="0"/>
              <a:t> </a:t>
            </a:r>
            <a:r>
              <a:rPr lang="el-GR" dirty="0" err="1"/>
              <a:t>καὶ</a:t>
            </a:r>
            <a:endParaRPr lang="el-GR" dirty="0"/>
          </a:p>
          <a:p>
            <a:pPr marL="0" indent="0" algn="just">
              <a:buNone/>
            </a:pPr>
            <a:r>
              <a:rPr lang="el-GR" dirty="0" err="1"/>
              <a:t>τέχνην</a:t>
            </a:r>
            <a:r>
              <a:rPr lang="el-GR" dirty="0"/>
              <a:t> </a:t>
            </a:r>
            <a:r>
              <a:rPr lang="el-GR" dirty="0" err="1"/>
              <a:t>ταύτην</a:t>
            </a:r>
            <a:r>
              <a:rPr lang="el-GR" dirty="0"/>
              <a:t> </a:t>
            </a:r>
            <a:r>
              <a:rPr lang="el-GR" dirty="0" err="1"/>
              <a:t>καὶ</a:t>
            </a:r>
            <a:r>
              <a:rPr lang="el-GR" dirty="0"/>
              <a:t> </a:t>
            </a:r>
            <a:r>
              <a:rPr lang="el-GR" dirty="0" err="1"/>
              <a:t>μάθησιν</a:t>
            </a:r>
            <a:r>
              <a:rPr lang="el-GR" dirty="0"/>
              <a:t>, </a:t>
            </a:r>
            <a:r>
              <a:rPr lang="el-GR" dirty="0" err="1"/>
              <a:t>ὅσαι</a:t>
            </a:r>
            <a:r>
              <a:rPr lang="el-GR" dirty="0"/>
              <a:t> </a:t>
            </a:r>
            <a:r>
              <a:rPr lang="el-GR" dirty="0" err="1"/>
              <a:t>πρὸς</a:t>
            </a:r>
            <a:r>
              <a:rPr lang="el-GR" dirty="0"/>
              <a:t> </a:t>
            </a:r>
            <a:r>
              <a:rPr lang="el-GR" dirty="0" err="1"/>
              <a:t>τὰς</a:t>
            </a:r>
            <a:r>
              <a:rPr lang="el-GR" dirty="0"/>
              <a:t> </a:t>
            </a:r>
            <a:r>
              <a:rPr lang="el-GR" dirty="0" err="1"/>
              <a:t>χρήσεις</a:t>
            </a:r>
            <a:r>
              <a:rPr lang="el-GR" dirty="0"/>
              <a:t> </a:t>
            </a:r>
            <a:r>
              <a:rPr lang="el-GR" dirty="0" err="1"/>
              <a:t>καὶ</a:t>
            </a:r>
            <a:endParaRPr lang="el-GR" dirty="0"/>
          </a:p>
          <a:p>
            <a:pPr marL="0" indent="0" algn="just">
              <a:buNone/>
            </a:pPr>
            <a:r>
              <a:rPr lang="el-GR" dirty="0"/>
              <a:t>(10) </a:t>
            </a:r>
            <a:r>
              <a:rPr lang="el-GR" dirty="0" err="1"/>
              <a:t>τὰς</a:t>
            </a:r>
            <a:r>
              <a:rPr lang="el-GR" dirty="0"/>
              <a:t> </a:t>
            </a:r>
            <a:r>
              <a:rPr lang="el-GR" dirty="0" err="1"/>
              <a:t>πράξεις</a:t>
            </a:r>
            <a:r>
              <a:rPr lang="el-GR" dirty="0"/>
              <a:t> </a:t>
            </a:r>
            <a:r>
              <a:rPr lang="el-GR" dirty="0" err="1"/>
              <a:t>τὰς</a:t>
            </a:r>
            <a:r>
              <a:rPr lang="el-GR" dirty="0"/>
              <a:t> </a:t>
            </a:r>
            <a:r>
              <a:rPr lang="el-GR" dirty="0" err="1"/>
              <a:t>τῆς</a:t>
            </a:r>
            <a:r>
              <a:rPr lang="el-GR" dirty="0"/>
              <a:t> </a:t>
            </a:r>
            <a:r>
              <a:rPr lang="el-GR" dirty="0" err="1"/>
              <a:t>ἀρετῆς</a:t>
            </a:r>
            <a:r>
              <a:rPr lang="el-GR" dirty="0"/>
              <a:t> </a:t>
            </a:r>
            <a:r>
              <a:rPr lang="el-GR" dirty="0" err="1"/>
              <a:t>ἄχρηστον</a:t>
            </a:r>
            <a:r>
              <a:rPr lang="el-GR" dirty="0"/>
              <a:t> </a:t>
            </a:r>
            <a:r>
              <a:rPr lang="el-GR" dirty="0" err="1"/>
              <a:t>ἀπεργάζονται</a:t>
            </a:r>
            <a:r>
              <a:rPr lang="el-GR" dirty="0"/>
              <a:t> </a:t>
            </a:r>
            <a:r>
              <a:rPr lang="el-GR" dirty="0" err="1"/>
              <a:t>τὸ</a:t>
            </a:r>
            <a:endParaRPr lang="el-GR" dirty="0"/>
          </a:p>
          <a:p>
            <a:pPr marL="0" indent="0" algn="just">
              <a:buNone/>
            </a:pPr>
            <a:r>
              <a:rPr lang="el-GR" dirty="0" err="1"/>
              <a:t>σῶμα</a:t>
            </a:r>
            <a:r>
              <a:rPr lang="el-GR" dirty="0"/>
              <a:t> </a:t>
            </a:r>
            <a:r>
              <a:rPr lang="el-GR" dirty="0" err="1"/>
              <a:t>τῶν</a:t>
            </a:r>
            <a:r>
              <a:rPr lang="el-GR" dirty="0"/>
              <a:t> </a:t>
            </a:r>
            <a:r>
              <a:rPr lang="el-GR" dirty="0" err="1"/>
              <a:t>ἐλευθέρων</a:t>
            </a:r>
            <a:r>
              <a:rPr lang="el-GR" dirty="0"/>
              <a:t> [ἢ </a:t>
            </a:r>
            <a:r>
              <a:rPr lang="el-GR" dirty="0" err="1"/>
              <a:t>τὴν</a:t>
            </a:r>
            <a:r>
              <a:rPr lang="el-GR" dirty="0"/>
              <a:t> </a:t>
            </a:r>
            <a:r>
              <a:rPr lang="el-GR" dirty="0" err="1"/>
              <a:t>ψυχὴν</a:t>
            </a:r>
            <a:r>
              <a:rPr lang="el-GR" dirty="0"/>
              <a:t>] ἢ </a:t>
            </a:r>
            <a:r>
              <a:rPr lang="el-GR" dirty="0" err="1"/>
              <a:t>τὴν</a:t>
            </a:r>
            <a:r>
              <a:rPr lang="el-GR" dirty="0"/>
              <a:t> </a:t>
            </a:r>
            <a:r>
              <a:rPr lang="el-GR" dirty="0" err="1"/>
              <a:t>διάνοιαν</a:t>
            </a:r>
            <a:r>
              <a:rPr lang="el-GR" dirty="0"/>
              <a:t>. </a:t>
            </a:r>
            <a:r>
              <a:rPr lang="el-GR" dirty="0" err="1"/>
              <a:t>διὸ</a:t>
            </a:r>
            <a:endParaRPr lang="el-GR" dirty="0"/>
          </a:p>
          <a:p>
            <a:pPr marL="0" indent="0" algn="just">
              <a:buNone/>
            </a:pPr>
            <a:r>
              <a:rPr lang="el-GR" dirty="0" err="1"/>
              <a:t>τάς</a:t>
            </a:r>
            <a:r>
              <a:rPr lang="el-GR" dirty="0"/>
              <a:t> τε </a:t>
            </a:r>
            <a:r>
              <a:rPr lang="el-GR" dirty="0" err="1"/>
              <a:t>τοιαύτας</a:t>
            </a:r>
            <a:r>
              <a:rPr lang="el-GR" dirty="0"/>
              <a:t> </a:t>
            </a:r>
            <a:r>
              <a:rPr lang="el-GR" dirty="0" err="1"/>
              <a:t>τέχνας</a:t>
            </a:r>
            <a:r>
              <a:rPr lang="el-GR" dirty="0"/>
              <a:t> </a:t>
            </a:r>
            <a:r>
              <a:rPr lang="el-GR" dirty="0" err="1"/>
              <a:t>ὅσαι</a:t>
            </a:r>
            <a:r>
              <a:rPr lang="el-GR" dirty="0"/>
              <a:t> </a:t>
            </a:r>
            <a:r>
              <a:rPr lang="el-GR" dirty="0" err="1"/>
              <a:t>τὸ</a:t>
            </a:r>
            <a:r>
              <a:rPr lang="el-GR" dirty="0"/>
              <a:t> </a:t>
            </a:r>
            <a:r>
              <a:rPr lang="el-GR" dirty="0" err="1"/>
              <a:t>σῶμα</a:t>
            </a:r>
            <a:r>
              <a:rPr lang="el-GR" dirty="0"/>
              <a:t> </a:t>
            </a:r>
            <a:r>
              <a:rPr lang="el-GR" dirty="0" err="1"/>
              <a:t>παρασκευάζουσι</a:t>
            </a:r>
            <a:endParaRPr lang="el-GR" dirty="0"/>
          </a:p>
          <a:p>
            <a:pPr marL="0" indent="0" algn="just">
              <a:buNone/>
            </a:pPr>
            <a:r>
              <a:rPr lang="el-GR" dirty="0" err="1"/>
              <a:t>χεῖρον</a:t>
            </a:r>
            <a:r>
              <a:rPr lang="el-GR" dirty="0"/>
              <a:t> </a:t>
            </a:r>
            <a:r>
              <a:rPr lang="el-GR" dirty="0" err="1"/>
              <a:t>διακεῖσθαι</a:t>
            </a:r>
            <a:r>
              <a:rPr lang="el-GR" dirty="0"/>
              <a:t> </a:t>
            </a:r>
            <a:r>
              <a:rPr lang="el-GR" dirty="0" err="1"/>
              <a:t>βαναύσους</a:t>
            </a:r>
            <a:r>
              <a:rPr lang="el-GR" dirty="0"/>
              <a:t> </a:t>
            </a:r>
            <a:r>
              <a:rPr lang="el-GR" dirty="0" err="1"/>
              <a:t>καλοῦμεν</a:t>
            </a:r>
            <a:r>
              <a:rPr lang="el-GR" dirty="0"/>
              <a:t>, </a:t>
            </a:r>
            <a:r>
              <a:rPr lang="el-GR" dirty="0" err="1"/>
              <a:t>καὶ</a:t>
            </a:r>
            <a:r>
              <a:rPr lang="el-GR" dirty="0"/>
              <a:t> </a:t>
            </a:r>
            <a:r>
              <a:rPr lang="el-GR" dirty="0" err="1"/>
              <a:t>τὰς</a:t>
            </a:r>
            <a:r>
              <a:rPr lang="el-GR" dirty="0"/>
              <a:t> </a:t>
            </a:r>
            <a:r>
              <a:rPr lang="el-GR" dirty="0" err="1"/>
              <a:t>μισθαρνι</a:t>
            </a:r>
            <a:r>
              <a:rPr lang="el-GR" dirty="0"/>
              <a:t>-</a:t>
            </a:r>
          </a:p>
          <a:p>
            <a:pPr marL="0" indent="0" algn="just">
              <a:buNone/>
            </a:pPr>
            <a:r>
              <a:rPr lang="el-GR" dirty="0" err="1"/>
              <a:t>κὰς</a:t>
            </a:r>
            <a:r>
              <a:rPr lang="el-GR" dirty="0"/>
              <a:t> </a:t>
            </a:r>
            <a:r>
              <a:rPr lang="el-GR" dirty="0" err="1"/>
              <a:t>ἐργασίας</a:t>
            </a:r>
            <a:r>
              <a:rPr lang="el-GR" dirty="0"/>
              <a:t>· </a:t>
            </a:r>
            <a:r>
              <a:rPr lang="el-GR" dirty="0" err="1"/>
              <a:t>ἄσχολον</a:t>
            </a:r>
            <a:r>
              <a:rPr lang="el-GR" dirty="0"/>
              <a:t> </a:t>
            </a:r>
            <a:r>
              <a:rPr lang="el-GR" dirty="0" err="1"/>
              <a:t>γὰρ</a:t>
            </a:r>
            <a:r>
              <a:rPr lang="el-GR" dirty="0"/>
              <a:t> </a:t>
            </a:r>
            <a:r>
              <a:rPr lang="el-GR" dirty="0" err="1"/>
              <a:t>ποιοῦσι</a:t>
            </a:r>
            <a:r>
              <a:rPr lang="el-GR" dirty="0"/>
              <a:t> </a:t>
            </a:r>
            <a:r>
              <a:rPr lang="el-GR" dirty="0" err="1"/>
              <a:t>τὴν</a:t>
            </a:r>
            <a:r>
              <a:rPr lang="el-GR" dirty="0"/>
              <a:t> </a:t>
            </a:r>
            <a:r>
              <a:rPr lang="el-GR" dirty="0" err="1"/>
              <a:t>διάνοιαν</a:t>
            </a:r>
            <a:r>
              <a:rPr lang="el-GR" dirty="0"/>
              <a:t> </a:t>
            </a:r>
            <a:r>
              <a:rPr lang="el-GR" dirty="0" err="1"/>
              <a:t>καὶ</a:t>
            </a:r>
            <a:r>
              <a:rPr lang="el-GR" dirty="0"/>
              <a:t> </a:t>
            </a:r>
            <a:r>
              <a:rPr lang="el-GR" dirty="0" err="1"/>
              <a:t>ταπει</a:t>
            </a:r>
            <a:r>
              <a:rPr lang="el-GR" dirty="0"/>
              <a:t>-</a:t>
            </a:r>
          </a:p>
          <a:p>
            <a:pPr marL="0" indent="0" algn="just">
              <a:buNone/>
            </a:pPr>
            <a:r>
              <a:rPr lang="el-GR" dirty="0"/>
              <a:t>(15) </a:t>
            </a:r>
            <a:r>
              <a:rPr lang="el-GR" dirty="0" err="1"/>
              <a:t>νήν</a:t>
            </a:r>
            <a:r>
              <a:rPr lang="el-GR" dirty="0"/>
              <a:t>. </a:t>
            </a:r>
            <a:r>
              <a:rPr lang="el-GR" dirty="0" err="1"/>
              <a:t>ἔστι</a:t>
            </a:r>
            <a:r>
              <a:rPr lang="el-GR" dirty="0"/>
              <a:t> </a:t>
            </a:r>
            <a:r>
              <a:rPr lang="el-GR" dirty="0" err="1"/>
              <a:t>δὲ</a:t>
            </a:r>
            <a:r>
              <a:rPr lang="el-GR" dirty="0"/>
              <a:t> </a:t>
            </a:r>
            <a:r>
              <a:rPr lang="el-GR" dirty="0" err="1"/>
              <a:t>καὶ</a:t>
            </a:r>
            <a:r>
              <a:rPr lang="el-GR" dirty="0"/>
              <a:t> </a:t>
            </a:r>
            <a:r>
              <a:rPr lang="el-GR" dirty="0" err="1"/>
              <a:t>τῶν</a:t>
            </a:r>
            <a:r>
              <a:rPr lang="el-GR" dirty="0"/>
              <a:t> </a:t>
            </a:r>
            <a:r>
              <a:rPr lang="el-GR" dirty="0" err="1"/>
              <a:t>ἐλευθερίων</a:t>
            </a:r>
            <a:r>
              <a:rPr lang="el-GR" dirty="0"/>
              <a:t> </a:t>
            </a:r>
            <a:r>
              <a:rPr lang="el-GR" dirty="0" err="1"/>
              <a:t>ἐπιστημῶν</a:t>
            </a:r>
            <a:r>
              <a:rPr lang="el-GR" dirty="0"/>
              <a:t> </a:t>
            </a:r>
            <a:r>
              <a:rPr lang="el-GR" dirty="0" err="1"/>
              <a:t>μέχρι</a:t>
            </a:r>
            <a:r>
              <a:rPr lang="el-GR" dirty="0"/>
              <a:t> </a:t>
            </a:r>
            <a:r>
              <a:rPr lang="el-GR" dirty="0" err="1"/>
              <a:t>μὲν</a:t>
            </a:r>
            <a:endParaRPr lang="el-GR" dirty="0"/>
          </a:p>
          <a:p>
            <a:pPr marL="0" indent="0" algn="just">
              <a:buNone/>
            </a:pPr>
            <a:r>
              <a:rPr lang="el-GR" dirty="0" err="1"/>
              <a:t>τινὸς</a:t>
            </a:r>
            <a:r>
              <a:rPr lang="el-GR" dirty="0"/>
              <a:t> </a:t>
            </a:r>
            <a:r>
              <a:rPr lang="el-GR" dirty="0" err="1"/>
              <a:t>ἐνίων</a:t>
            </a:r>
            <a:r>
              <a:rPr lang="el-GR" dirty="0"/>
              <a:t> </a:t>
            </a:r>
            <a:r>
              <a:rPr lang="el-GR" dirty="0" err="1"/>
              <a:t>μετέχειν</a:t>
            </a:r>
            <a:r>
              <a:rPr lang="el-GR" dirty="0"/>
              <a:t> </a:t>
            </a:r>
            <a:r>
              <a:rPr lang="el-GR" dirty="0" err="1"/>
              <a:t>οὐκ</a:t>
            </a:r>
            <a:r>
              <a:rPr lang="el-GR" dirty="0"/>
              <a:t> </a:t>
            </a:r>
            <a:r>
              <a:rPr lang="el-GR" dirty="0" err="1"/>
              <a:t>ἀνελεύθερον</a:t>
            </a:r>
            <a:r>
              <a:rPr lang="el-GR" dirty="0"/>
              <a:t>, </a:t>
            </a:r>
            <a:r>
              <a:rPr lang="el-GR" dirty="0" err="1"/>
              <a:t>τὸ</a:t>
            </a:r>
            <a:r>
              <a:rPr lang="el-GR" dirty="0"/>
              <a:t> </a:t>
            </a:r>
            <a:r>
              <a:rPr lang="el-GR" dirty="0" err="1"/>
              <a:t>δὲ</a:t>
            </a:r>
            <a:r>
              <a:rPr lang="el-GR" dirty="0"/>
              <a:t> </a:t>
            </a:r>
            <a:r>
              <a:rPr lang="el-GR" dirty="0" err="1"/>
              <a:t>προσεδρεύειν</a:t>
            </a:r>
            <a:r>
              <a:rPr lang="el-GR" dirty="0"/>
              <a:t> </a:t>
            </a:r>
            <a:r>
              <a:rPr lang="el-GR" dirty="0" err="1"/>
              <a:t>λίαν</a:t>
            </a:r>
            <a:endParaRPr lang="el-GR" dirty="0"/>
          </a:p>
          <a:p>
            <a:pPr marL="0" indent="0" algn="just">
              <a:buNone/>
            </a:pPr>
            <a:r>
              <a:rPr lang="el-GR" dirty="0" err="1"/>
              <a:t>πρὸς</a:t>
            </a:r>
            <a:r>
              <a:rPr lang="el-GR" dirty="0"/>
              <a:t> </a:t>
            </a:r>
            <a:r>
              <a:rPr lang="el-GR" dirty="0" err="1"/>
              <a:t>ἀκρίβειαν</a:t>
            </a:r>
            <a:r>
              <a:rPr lang="el-GR" dirty="0"/>
              <a:t> </a:t>
            </a:r>
            <a:r>
              <a:rPr lang="el-GR" dirty="0" err="1"/>
              <a:t>ἔνοχον</a:t>
            </a:r>
            <a:r>
              <a:rPr lang="el-GR" dirty="0"/>
              <a:t> </a:t>
            </a:r>
            <a:r>
              <a:rPr lang="el-GR" dirty="0" err="1"/>
              <a:t>ταῖς</a:t>
            </a:r>
            <a:r>
              <a:rPr lang="el-GR" dirty="0"/>
              <a:t> </a:t>
            </a:r>
            <a:r>
              <a:rPr lang="el-GR" dirty="0" err="1"/>
              <a:t>εἰρημέναις</a:t>
            </a:r>
            <a:r>
              <a:rPr lang="el-GR" dirty="0"/>
              <a:t> </a:t>
            </a:r>
            <a:r>
              <a:rPr lang="el-GR" dirty="0" err="1"/>
              <a:t>βλάβαις</a:t>
            </a:r>
            <a:r>
              <a:rPr lang="el-GR" dirty="0"/>
              <a:t>. </a:t>
            </a:r>
            <a:r>
              <a:rPr lang="el-GR" dirty="0" err="1"/>
              <a:t>ἔχει</a:t>
            </a:r>
            <a:r>
              <a:rPr lang="el-GR" dirty="0"/>
              <a:t> </a:t>
            </a:r>
            <a:r>
              <a:rPr lang="el-GR" dirty="0" err="1"/>
              <a:t>δὲ</a:t>
            </a:r>
            <a:endParaRPr lang="el-GR" dirty="0"/>
          </a:p>
          <a:p>
            <a:pPr marL="0" indent="0" algn="just">
              <a:buNone/>
            </a:pPr>
            <a:r>
              <a:rPr lang="el-GR" dirty="0" err="1"/>
              <a:t>πολλὴν</a:t>
            </a:r>
            <a:r>
              <a:rPr lang="el-GR" dirty="0"/>
              <a:t> </a:t>
            </a:r>
            <a:r>
              <a:rPr lang="el-GR" dirty="0" err="1"/>
              <a:t>διαφορὰν</a:t>
            </a:r>
            <a:r>
              <a:rPr lang="el-GR" dirty="0"/>
              <a:t> </a:t>
            </a:r>
            <a:r>
              <a:rPr lang="el-GR" dirty="0" err="1"/>
              <a:t>καὶ</a:t>
            </a:r>
            <a:r>
              <a:rPr lang="el-GR" dirty="0"/>
              <a:t> </a:t>
            </a:r>
            <a:r>
              <a:rPr lang="el-GR" dirty="0" err="1"/>
              <a:t>τὸ</a:t>
            </a:r>
            <a:r>
              <a:rPr lang="el-GR" dirty="0"/>
              <a:t> </a:t>
            </a:r>
            <a:r>
              <a:rPr lang="el-GR" dirty="0" err="1"/>
              <a:t>τίνος</a:t>
            </a:r>
            <a:r>
              <a:rPr lang="el-GR" dirty="0"/>
              <a:t> </a:t>
            </a:r>
            <a:r>
              <a:rPr lang="el-GR" dirty="0" err="1"/>
              <a:t>ἕνεκεν</a:t>
            </a:r>
            <a:r>
              <a:rPr lang="el-GR" dirty="0"/>
              <a:t> </a:t>
            </a:r>
            <a:r>
              <a:rPr lang="el-GR" dirty="0" err="1"/>
              <a:t>πράττει</a:t>
            </a:r>
            <a:r>
              <a:rPr lang="el-GR" dirty="0"/>
              <a:t> τις ἢ </a:t>
            </a:r>
            <a:r>
              <a:rPr lang="el-GR" dirty="0" err="1"/>
              <a:t>μαν</a:t>
            </a:r>
            <a:r>
              <a:rPr lang="el-GR" dirty="0"/>
              <a:t>-</a:t>
            </a:r>
          </a:p>
          <a:p>
            <a:pPr marL="0" indent="0" algn="just">
              <a:buNone/>
            </a:pPr>
            <a:r>
              <a:rPr lang="el-GR" dirty="0" err="1"/>
              <a:t>θάνει</a:t>
            </a:r>
            <a:r>
              <a:rPr lang="el-GR" dirty="0"/>
              <a:t>· </a:t>
            </a:r>
            <a:r>
              <a:rPr lang="el-GR" dirty="0" err="1"/>
              <a:t>τὸ</a:t>
            </a:r>
            <a:r>
              <a:rPr lang="el-GR" dirty="0"/>
              <a:t> </a:t>
            </a:r>
            <a:r>
              <a:rPr lang="el-GR" dirty="0" err="1"/>
              <a:t>μὲν</a:t>
            </a:r>
            <a:r>
              <a:rPr lang="el-GR" dirty="0"/>
              <a:t> </a:t>
            </a:r>
            <a:r>
              <a:rPr lang="el-GR" dirty="0" err="1"/>
              <a:t>γὰρ</a:t>
            </a:r>
            <a:r>
              <a:rPr lang="el-GR" dirty="0"/>
              <a:t> </a:t>
            </a:r>
            <a:r>
              <a:rPr lang="el-GR" dirty="0" err="1"/>
              <a:t>αὑτοῦ</a:t>
            </a:r>
            <a:r>
              <a:rPr lang="el-GR" dirty="0"/>
              <a:t> </a:t>
            </a:r>
            <a:r>
              <a:rPr lang="el-GR" dirty="0" err="1"/>
              <a:t>χάριν</a:t>
            </a:r>
            <a:r>
              <a:rPr lang="el-GR" dirty="0"/>
              <a:t> ἢ </a:t>
            </a:r>
            <a:r>
              <a:rPr lang="el-GR" dirty="0" err="1"/>
              <a:t>φίλων</a:t>
            </a:r>
            <a:r>
              <a:rPr lang="el-GR" dirty="0"/>
              <a:t> ἢ δι’ </a:t>
            </a:r>
            <a:r>
              <a:rPr lang="el-GR" dirty="0" err="1"/>
              <a:t>ἀρετὴν</a:t>
            </a:r>
            <a:r>
              <a:rPr lang="el-GR" dirty="0"/>
              <a:t> </a:t>
            </a:r>
            <a:r>
              <a:rPr lang="el-GR" dirty="0" err="1"/>
              <a:t>οὐκ</a:t>
            </a:r>
            <a:r>
              <a:rPr lang="el-GR" dirty="0"/>
              <a:t> </a:t>
            </a:r>
            <a:r>
              <a:rPr lang="el-GR" dirty="0" err="1"/>
              <a:t>ἀν</a:t>
            </a:r>
            <a:r>
              <a:rPr lang="el-GR" dirty="0"/>
              <a:t>-</a:t>
            </a:r>
          </a:p>
          <a:p>
            <a:pPr marL="0" indent="0" algn="just">
              <a:buNone/>
            </a:pPr>
            <a:r>
              <a:rPr lang="el-GR" dirty="0"/>
              <a:t>(20) </a:t>
            </a:r>
            <a:r>
              <a:rPr lang="el-GR" dirty="0" err="1"/>
              <a:t>ελεύθερον</a:t>
            </a:r>
            <a:r>
              <a:rPr lang="el-GR" dirty="0"/>
              <a:t>, ὁ </a:t>
            </a:r>
            <a:r>
              <a:rPr lang="el-GR" dirty="0" err="1"/>
              <a:t>δὲ</a:t>
            </a:r>
            <a:r>
              <a:rPr lang="el-GR" dirty="0"/>
              <a:t> </a:t>
            </a:r>
            <a:r>
              <a:rPr lang="el-GR" dirty="0" err="1"/>
              <a:t>αὐτὸ</a:t>
            </a:r>
            <a:r>
              <a:rPr lang="el-GR" dirty="0"/>
              <a:t> </a:t>
            </a:r>
            <a:r>
              <a:rPr lang="el-GR" dirty="0" err="1"/>
              <a:t>τοῦτο</a:t>
            </a:r>
            <a:r>
              <a:rPr lang="el-GR" dirty="0"/>
              <a:t> </a:t>
            </a:r>
            <a:r>
              <a:rPr lang="el-GR" dirty="0" err="1"/>
              <a:t>πράττων</a:t>
            </a:r>
            <a:r>
              <a:rPr lang="el-GR" dirty="0"/>
              <a:t> δι’ </a:t>
            </a:r>
            <a:r>
              <a:rPr lang="el-GR" dirty="0" err="1"/>
              <a:t>ἄλλους</a:t>
            </a:r>
            <a:r>
              <a:rPr lang="el-GR" dirty="0"/>
              <a:t> </a:t>
            </a:r>
            <a:r>
              <a:rPr lang="el-GR" dirty="0" err="1"/>
              <a:t>πολλάκις</a:t>
            </a:r>
            <a:endParaRPr lang="el-GR" dirty="0"/>
          </a:p>
          <a:p>
            <a:pPr marL="0" indent="0" algn="just">
              <a:buNone/>
            </a:pPr>
            <a:r>
              <a:rPr lang="el-GR" dirty="0" err="1"/>
              <a:t>θητικὸν</a:t>
            </a:r>
            <a:r>
              <a:rPr lang="el-GR" dirty="0"/>
              <a:t> </a:t>
            </a:r>
            <a:r>
              <a:rPr lang="el-GR" dirty="0" err="1"/>
              <a:t>καὶ</a:t>
            </a:r>
            <a:r>
              <a:rPr lang="el-GR" dirty="0"/>
              <a:t> </a:t>
            </a:r>
            <a:r>
              <a:rPr lang="el-GR" dirty="0" err="1"/>
              <a:t>δουλικὸν</a:t>
            </a:r>
            <a:r>
              <a:rPr lang="el-GR" dirty="0"/>
              <a:t> </a:t>
            </a:r>
            <a:r>
              <a:rPr lang="el-GR" dirty="0" err="1"/>
              <a:t>δόξειεν</a:t>
            </a:r>
            <a:r>
              <a:rPr lang="el-GR" dirty="0"/>
              <a:t> </a:t>
            </a:r>
            <a:r>
              <a:rPr lang="el-GR" dirty="0" err="1"/>
              <a:t>ἂν</a:t>
            </a:r>
            <a:r>
              <a:rPr lang="el-GR" dirty="0"/>
              <a:t> </a:t>
            </a:r>
            <a:r>
              <a:rPr lang="el-GR" dirty="0" err="1"/>
              <a:t>πράττειν</a:t>
            </a:r>
            <a:r>
              <a:rPr lang="el-GR" dirty="0"/>
              <a:t>.</a:t>
            </a:r>
          </a:p>
        </p:txBody>
      </p:sp>
    </p:spTree>
    <p:extLst>
      <p:ext uri="{BB962C8B-B14F-4D97-AF65-F5344CB8AC3E}">
        <p14:creationId xmlns:p14="http://schemas.microsoft.com/office/powerpoint/2010/main" val="810786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5118" y="470648"/>
            <a:ext cx="9444735" cy="5777752"/>
          </a:xfrm>
        </p:spPr>
        <p:txBody>
          <a:bodyPr>
            <a:normAutofit lnSpcReduction="10000"/>
          </a:bodyPr>
          <a:lstStyle/>
          <a:p>
            <a:pPr algn="just"/>
            <a:r>
              <a:rPr lang="el-GR" dirty="0"/>
              <a:t>Δεν υπάρχει, βέβαια, αμφισβήτηση ότι από τα χρήσιμα πρέπει να διδάσκονται τ' αναγκαία για τη ζωή. (5) Επίσης είναι φανερό ότι, επειδή τα έργα χωρίζονται σ' εκείνα που ταιριάζουν σε ελεύθερους και σ' εκείνα που δεν ταιριάζουν σ' αυτούς, δεν πρέπει να διδάσκονται όλα, αλλά όσα από τα χρήσιμα δεν υπάρχει φόβος να κάνουν αυτόν που τα μαθαίνει βάναυσο. Και βάναυσο έργο, βάναυση τέχνη και βάναυση μάθηση πρέπει να θεωρούμε (10) όσα κάνουν το σώμα ή την ψυχή ή το νου των ελεύθερων ανθρώπων άχρηστα για τις χρήσεις και τις πράξεις της αρετής. Γι' αυτό τις τέτοιες τέχνες που χειροτερεύουν την κατάσταση του σώματος, ονομάζουμε βάναυσες, όπως και τις δουλειές που πληρώνονται, επειδή απασχολώντας τη διάνοια την κάνουν αδρανή και ταπεινή. (15) Η σπουδή όμως μερικών ελευθέριων επιστημών ως ένα σημείο δεν είναι ανελεύθερο έργο, ενώ αντίθετα το να αφοσιωθεί κανείς σ' αυτές για την τέλεια εκμάθησή τους γίνεται αιτία να πάθει τις βλάβες που αναφέραμε προηγουμένως. Υπάρχει επίσης μεγάλη διαφορά και «στο γιατί» κάνει ή μαθαίνει κάποιος κάτι. Γιατί, αν πράττει ή μαθαίνει κάτι για χάρη του εαυτού του ή των φίλων του ή της αρετής, δεν είναι ανελεύθερο. (20) Εκείνος όμως που καταγίνεται μ' αυτό το ίδιο για </a:t>
            </a:r>
            <a:r>
              <a:rPr lang="el-GR" dirty="0" err="1"/>
              <a:t>χατήρι</a:t>
            </a:r>
            <a:r>
              <a:rPr lang="el-GR" dirty="0"/>
              <a:t> άλλων, θα μπορούσε να </a:t>
            </a:r>
            <a:r>
              <a:rPr lang="el-GR" dirty="0" err="1"/>
              <a:t>νομισθεί</a:t>
            </a:r>
            <a:r>
              <a:rPr lang="el-GR" dirty="0"/>
              <a:t> ότι ασκεί έργο βάναυσο και άξιο δούλου.</a:t>
            </a:r>
          </a:p>
        </p:txBody>
      </p:sp>
    </p:spTree>
    <p:extLst>
      <p:ext uri="{BB962C8B-B14F-4D97-AF65-F5344CB8AC3E}">
        <p14:creationId xmlns:p14="http://schemas.microsoft.com/office/powerpoint/2010/main" val="1496460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49623" y="0"/>
            <a:ext cx="10865223" cy="6750424"/>
          </a:xfrm>
        </p:spPr>
        <p:txBody>
          <a:bodyPr>
            <a:normAutofit fontScale="62500" lnSpcReduction="20000"/>
          </a:bodyPr>
          <a:lstStyle/>
          <a:p>
            <a:pPr marL="0" indent="0">
              <a:buNone/>
            </a:pPr>
            <a:endParaRPr lang="el-GR" dirty="0" smtClean="0"/>
          </a:p>
          <a:p>
            <a:pPr marL="0" indent="0">
              <a:buNone/>
            </a:pPr>
            <a:r>
              <a:rPr lang="el-GR" dirty="0" err="1" smtClean="0"/>
              <a:t>Αἱ</a:t>
            </a:r>
            <a:r>
              <a:rPr lang="el-GR" dirty="0" smtClean="0"/>
              <a:t> </a:t>
            </a:r>
            <a:r>
              <a:rPr lang="el-GR" dirty="0" err="1"/>
              <a:t>μὲν</a:t>
            </a:r>
            <a:r>
              <a:rPr lang="el-GR" dirty="0"/>
              <a:t> </a:t>
            </a:r>
            <a:r>
              <a:rPr lang="el-GR" dirty="0" err="1"/>
              <a:t>οὖν</a:t>
            </a:r>
            <a:r>
              <a:rPr lang="el-GR" dirty="0"/>
              <a:t> </a:t>
            </a:r>
            <a:r>
              <a:rPr lang="el-GR" dirty="0" err="1"/>
              <a:t>καταβεβλημέναι</a:t>
            </a:r>
            <a:r>
              <a:rPr lang="el-GR" dirty="0"/>
              <a:t> </a:t>
            </a:r>
            <a:r>
              <a:rPr lang="el-GR" dirty="0" err="1"/>
              <a:t>νῦν</a:t>
            </a:r>
            <a:r>
              <a:rPr lang="el-GR" dirty="0"/>
              <a:t> </a:t>
            </a:r>
            <a:r>
              <a:rPr lang="el-GR" dirty="0" err="1"/>
              <a:t>μαθήσεις</a:t>
            </a:r>
            <a:r>
              <a:rPr lang="el-GR" dirty="0"/>
              <a:t>, </a:t>
            </a:r>
            <a:r>
              <a:rPr lang="el-GR" dirty="0" err="1"/>
              <a:t>καθάπερ</a:t>
            </a:r>
            <a:r>
              <a:rPr lang="el-GR" dirty="0"/>
              <a:t> </a:t>
            </a:r>
            <a:r>
              <a:rPr lang="el-GR" dirty="0" err="1"/>
              <a:t>ἐλέχθη</a:t>
            </a:r>
            <a:endParaRPr lang="el-GR" dirty="0"/>
          </a:p>
          <a:p>
            <a:pPr marL="0" indent="0">
              <a:buNone/>
            </a:pPr>
            <a:r>
              <a:rPr lang="el-GR" dirty="0" err="1"/>
              <a:t>πρότερον</a:t>
            </a:r>
            <a:r>
              <a:rPr lang="el-GR" dirty="0"/>
              <a:t>, </a:t>
            </a:r>
            <a:r>
              <a:rPr lang="el-GR" dirty="0" err="1"/>
              <a:t>ἐπαμφοτερίζουσιν</a:t>
            </a:r>
            <a:r>
              <a:rPr lang="el-GR" dirty="0"/>
              <a:t>· </a:t>
            </a:r>
            <a:r>
              <a:rPr lang="el-GR" dirty="0" err="1"/>
              <a:t>ἔστι</a:t>
            </a:r>
            <a:r>
              <a:rPr lang="el-GR" dirty="0"/>
              <a:t> </a:t>
            </a:r>
            <a:r>
              <a:rPr lang="el-GR" dirty="0" err="1"/>
              <a:t>δὲ</a:t>
            </a:r>
            <a:r>
              <a:rPr lang="el-GR" dirty="0"/>
              <a:t> </a:t>
            </a:r>
            <a:r>
              <a:rPr lang="el-GR" dirty="0" err="1"/>
              <a:t>τέτταρα</a:t>
            </a:r>
            <a:r>
              <a:rPr lang="el-GR" dirty="0"/>
              <a:t> </a:t>
            </a:r>
            <a:r>
              <a:rPr lang="el-GR" dirty="0" err="1"/>
              <a:t>σχεδὸν</a:t>
            </a:r>
            <a:r>
              <a:rPr lang="el-GR" dirty="0"/>
              <a:t> ἃ </a:t>
            </a:r>
            <a:r>
              <a:rPr lang="el-GR" dirty="0" err="1"/>
              <a:t>παιδεύ</a:t>
            </a:r>
            <a:r>
              <a:rPr lang="el-GR" dirty="0"/>
              <a:t>-</a:t>
            </a:r>
          </a:p>
          <a:p>
            <a:pPr marL="0" indent="0">
              <a:buNone/>
            </a:pPr>
            <a:r>
              <a:rPr lang="el-GR" dirty="0" err="1"/>
              <a:t>ειν</a:t>
            </a:r>
            <a:r>
              <a:rPr lang="el-GR" dirty="0"/>
              <a:t> </a:t>
            </a:r>
            <a:r>
              <a:rPr lang="el-GR" dirty="0" err="1"/>
              <a:t>εἰώθασι</a:t>
            </a:r>
            <a:r>
              <a:rPr lang="el-GR" dirty="0"/>
              <a:t>, </a:t>
            </a:r>
            <a:r>
              <a:rPr lang="el-GR" dirty="0" err="1"/>
              <a:t>γράμματα</a:t>
            </a:r>
            <a:r>
              <a:rPr lang="el-GR" dirty="0"/>
              <a:t> </a:t>
            </a:r>
            <a:r>
              <a:rPr lang="el-GR" dirty="0" err="1"/>
              <a:t>καὶ</a:t>
            </a:r>
            <a:r>
              <a:rPr lang="el-GR" dirty="0"/>
              <a:t> </a:t>
            </a:r>
            <a:r>
              <a:rPr lang="el-GR" dirty="0" err="1"/>
              <a:t>γυμναστικὴν</a:t>
            </a:r>
            <a:r>
              <a:rPr lang="el-GR" dirty="0"/>
              <a:t> </a:t>
            </a:r>
            <a:r>
              <a:rPr lang="el-GR" dirty="0" err="1"/>
              <a:t>καὶ</a:t>
            </a:r>
            <a:r>
              <a:rPr lang="el-GR" dirty="0"/>
              <a:t> </a:t>
            </a:r>
            <a:r>
              <a:rPr lang="el-GR" dirty="0" err="1"/>
              <a:t>μουσικὴν</a:t>
            </a:r>
            <a:r>
              <a:rPr lang="el-GR" dirty="0"/>
              <a:t> </a:t>
            </a:r>
            <a:r>
              <a:rPr lang="el-GR" dirty="0" err="1"/>
              <a:t>καὶ</a:t>
            </a:r>
            <a:endParaRPr lang="el-GR" dirty="0"/>
          </a:p>
          <a:p>
            <a:pPr marL="0" indent="0">
              <a:buNone/>
            </a:pPr>
            <a:r>
              <a:rPr lang="el-GR" dirty="0"/>
              <a:t>(25) </a:t>
            </a:r>
            <a:r>
              <a:rPr lang="el-GR" dirty="0" err="1"/>
              <a:t>τέταρτον</a:t>
            </a:r>
            <a:r>
              <a:rPr lang="el-GR" dirty="0"/>
              <a:t> </a:t>
            </a:r>
            <a:r>
              <a:rPr lang="el-GR" dirty="0" err="1"/>
              <a:t>ἔνιοι</a:t>
            </a:r>
            <a:r>
              <a:rPr lang="el-GR" dirty="0"/>
              <a:t> </a:t>
            </a:r>
            <a:r>
              <a:rPr lang="el-GR" dirty="0" err="1"/>
              <a:t>γραφικήν</a:t>
            </a:r>
            <a:r>
              <a:rPr lang="el-GR" dirty="0"/>
              <a:t>, </a:t>
            </a:r>
            <a:r>
              <a:rPr lang="el-GR" dirty="0" err="1"/>
              <a:t>τὴν</a:t>
            </a:r>
            <a:r>
              <a:rPr lang="el-GR" dirty="0"/>
              <a:t> </a:t>
            </a:r>
            <a:r>
              <a:rPr lang="el-GR" dirty="0" err="1"/>
              <a:t>μὲν</a:t>
            </a:r>
            <a:r>
              <a:rPr lang="el-GR" dirty="0"/>
              <a:t> </a:t>
            </a:r>
            <a:r>
              <a:rPr lang="el-GR" dirty="0" err="1"/>
              <a:t>γραμματικὴν</a:t>
            </a:r>
            <a:r>
              <a:rPr lang="el-GR" dirty="0"/>
              <a:t> </a:t>
            </a:r>
            <a:r>
              <a:rPr lang="el-GR" dirty="0" err="1"/>
              <a:t>καὶ</a:t>
            </a:r>
            <a:r>
              <a:rPr lang="el-GR" dirty="0"/>
              <a:t> </a:t>
            </a:r>
            <a:r>
              <a:rPr lang="el-GR" dirty="0" err="1"/>
              <a:t>γραφι</a:t>
            </a:r>
            <a:r>
              <a:rPr lang="el-GR" dirty="0"/>
              <a:t>-</a:t>
            </a:r>
          </a:p>
          <a:p>
            <a:pPr marL="0" indent="0">
              <a:buNone/>
            </a:pPr>
            <a:r>
              <a:rPr lang="el-GR" dirty="0" err="1"/>
              <a:t>κὴν</a:t>
            </a:r>
            <a:r>
              <a:rPr lang="el-GR" dirty="0"/>
              <a:t> </a:t>
            </a:r>
            <a:r>
              <a:rPr lang="el-GR" dirty="0" err="1"/>
              <a:t>ὡς</a:t>
            </a:r>
            <a:r>
              <a:rPr lang="el-GR" dirty="0"/>
              <a:t> </a:t>
            </a:r>
            <a:r>
              <a:rPr lang="el-GR" dirty="0" err="1"/>
              <a:t>χρησίμους</a:t>
            </a:r>
            <a:r>
              <a:rPr lang="el-GR" dirty="0"/>
              <a:t> </a:t>
            </a:r>
            <a:r>
              <a:rPr lang="el-GR" dirty="0" err="1"/>
              <a:t>πρὸς</a:t>
            </a:r>
            <a:r>
              <a:rPr lang="el-GR" dirty="0"/>
              <a:t> </a:t>
            </a:r>
            <a:r>
              <a:rPr lang="el-GR" dirty="0" err="1"/>
              <a:t>τὸν</a:t>
            </a:r>
            <a:r>
              <a:rPr lang="el-GR" dirty="0"/>
              <a:t> </a:t>
            </a:r>
            <a:r>
              <a:rPr lang="el-GR" dirty="0" err="1"/>
              <a:t>βίον</a:t>
            </a:r>
            <a:r>
              <a:rPr lang="el-GR" dirty="0"/>
              <a:t> </a:t>
            </a:r>
            <a:r>
              <a:rPr lang="el-GR" dirty="0" err="1"/>
              <a:t>οὔσας</a:t>
            </a:r>
            <a:r>
              <a:rPr lang="el-GR" dirty="0"/>
              <a:t> </a:t>
            </a:r>
            <a:r>
              <a:rPr lang="el-GR" dirty="0" err="1"/>
              <a:t>καὶ</a:t>
            </a:r>
            <a:r>
              <a:rPr lang="el-GR" dirty="0"/>
              <a:t> </a:t>
            </a:r>
            <a:r>
              <a:rPr lang="el-GR" dirty="0" err="1"/>
              <a:t>πολυχρήστους</a:t>
            </a:r>
            <a:r>
              <a:rPr lang="el-GR" dirty="0"/>
              <a:t>, </a:t>
            </a:r>
            <a:r>
              <a:rPr lang="el-GR" dirty="0" err="1"/>
              <a:t>τὴν</a:t>
            </a:r>
            <a:endParaRPr lang="el-GR" dirty="0"/>
          </a:p>
          <a:p>
            <a:pPr marL="0" indent="0">
              <a:buNone/>
            </a:pPr>
            <a:r>
              <a:rPr lang="el-GR" dirty="0" err="1"/>
              <a:t>δὲ</a:t>
            </a:r>
            <a:r>
              <a:rPr lang="el-GR" dirty="0"/>
              <a:t> </a:t>
            </a:r>
            <a:r>
              <a:rPr lang="el-GR" dirty="0" err="1"/>
              <a:t>γυμναστικὴν</a:t>
            </a:r>
            <a:r>
              <a:rPr lang="el-GR" dirty="0"/>
              <a:t> </a:t>
            </a:r>
            <a:r>
              <a:rPr lang="el-GR" dirty="0" err="1"/>
              <a:t>ὡς</a:t>
            </a:r>
            <a:r>
              <a:rPr lang="el-GR" dirty="0"/>
              <a:t> </a:t>
            </a:r>
            <a:r>
              <a:rPr lang="el-GR" dirty="0" err="1"/>
              <a:t>συντείνουσαν</a:t>
            </a:r>
            <a:r>
              <a:rPr lang="el-GR" dirty="0"/>
              <a:t> </a:t>
            </a:r>
            <a:r>
              <a:rPr lang="el-GR" dirty="0" err="1"/>
              <a:t>πρὸς</a:t>
            </a:r>
            <a:r>
              <a:rPr lang="el-GR" dirty="0"/>
              <a:t> </a:t>
            </a:r>
            <a:r>
              <a:rPr lang="el-GR" dirty="0" err="1"/>
              <a:t>ἀνδρείαν</a:t>
            </a:r>
            <a:r>
              <a:rPr lang="el-GR" dirty="0"/>
              <a:t>· </a:t>
            </a:r>
            <a:r>
              <a:rPr lang="el-GR" dirty="0" err="1"/>
              <a:t>τὴν</a:t>
            </a:r>
            <a:r>
              <a:rPr lang="el-GR" dirty="0"/>
              <a:t> </a:t>
            </a:r>
            <a:r>
              <a:rPr lang="el-GR" dirty="0" err="1"/>
              <a:t>δὲ</a:t>
            </a:r>
            <a:r>
              <a:rPr lang="el-GR" dirty="0"/>
              <a:t> </a:t>
            </a:r>
            <a:r>
              <a:rPr lang="el-GR" dirty="0" err="1"/>
              <a:t>μουσικὴν</a:t>
            </a:r>
            <a:endParaRPr lang="el-GR" dirty="0"/>
          </a:p>
          <a:p>
            <a:pPr marL="0" indent="0">
              <a:buNone/>
            </a:pPr>
            <a:r>
              <a:rPr lang="el-GR" dirty="0" err="1"/>
              <a:t>ἤδη</a:t>
            </a:r>
            <a:r>
              <a:rPr lang="el-GR" dirty="0"/>
              <a:t> </a:t>
            </a:r>
            <a:r>
              <a:rPr lang="el-GR" dirty="0" err="1"/>
              <a:t>διαπορήσειεν</a:t>
            </a:r>
            <a:r>
              <a:rPr lang="el-GR" dirty="0"/>
              <a:t> </a:t>
            </a:r>
            <a:r>
              <a:rPr lang="el-GR" dirty="0" err="1"/>
              <a:t>ἄν</a:t>
            </a:r>
            <a:r>
              <a:rPr lang="el-GR" dirty="0"/>
              <a:t> τις. </a:t>
            </a:r>
            <a:r>
              <a:rPr lang="el-GR" dirty="0" err="1"/>
              <a:t>νῦν</a:t>
            </a:r>
            <a:r>
              <a:rPr lang="el-GR" dirty="0"/>
              <a:t> </a:t>
            </a:r>
            <a:r>
              <a:rPr lang="el-GR" dirty="0" err="1"/>
              <a:t>μὲν</a:t>
            </a:r>
            <a:r>
              <a:rPr lang="el-GR" dirty="0"/>
              <a:t> </a:t>
            </a:r>
            <a:r>
              <a:rPr lang="el-GR" dirty="0" err="1"/>
              <a:t>γὰρ</a:t>
            </a:r>
            <a:r>
              <a:rPr lang="el-GR" dirty="0"/>
              <a:t> </a:t>
            </a:r>
            <a:r>
              <a:rPr lang="el-GR" dirty="0" err="1"/>
              <a:t>ὡς</a:t>
            </a:r>
            <a:r>
              <a:rPr lang="el-GR" dirty="0"/>
              <a:t> </a:t>
            </a:r>
            <a:r>
              <a:rPr lang="el-GR" dirty="0" err="1"/>
              <a:t>ἡδονῆς</a:t>
            </a:r>
            <a:r>
              <a:rPr lang="el-GR" dirty="0"/>
              <a:t> </a:t>
            </a:r>
            <a:r>
              <a:rPr lang="el-GR" dirty="0" err="1"/>
              <a:t>χάριν</a:t>
            </a:r>
            <a:r>
              <a:rPr lang="el-GR" dirty="0"/>
              <a:t> </a:t>
            </a:r>
            <a:r>
              <a:rPr lang="el-GR" dirty="0" err="1"/>
              <a:t>οἱ</a:t>
            </a:r>
            <a:endParaRPr lang="el-GR" dirty="0"/>
          </a:p>
          <a:p>
            <a:pPr marL="0" indent="0">
              <a:buNone/>
            </a:pPr>
            <a:r>
              <a:rPr lang="el-GR" dirty="0" err="1"/>
              <a:t>πλεῖστοι</a:t>
            </a:r>
            <a:r>
              <a:rPr lang="el-GR" dirty="0"/>
              <a:t> </a:t>
            </a:r>
            <a:r>
              <a:rPr lang="el-GR" dirty="0" err="1"/>
              <a:t>μετέχουσιν</a:t>
            </a:r>
            <a:r>
              <a:rPr lang="el-GR" dirty="0"/>
              <a:t> </a:t>
            </a:r>
            <a:r>
              <a:rPr lang="el-GR" dirty="0" err="1"/>
              <a:t>αὐτῆς</a:t>
            </a:r>
            <a:r>
              <a:rPr lang="el-GR" dirty="0"/>
              <a:t>· </a:t>
            </a:r>
            <a:r>
              <a:rPr lang="el-GR" dirty="0" err="1"/>
              <a:t>οἱ</a:t>
            </a:r>
            <a:r>
              <a:rPr lang="el-GR" dirty="0"/>
              <a:t> δ’ </a:t>
            </a:r>
            <a:r>
              <a:rPr lang="el-GR" dirty="0" err="1"/>
              <a:t>ἐξ</a:t>
            </a:r>
            <a:r>
              <a:rPr lang="el-GR" dirty="0"/>
              <a:t> </a:t>
            </a:r>
            <a:r>
              <a:rPr lang="el-GR" dirty="0" err="1"/>
              <a:t>ἀρχῆς</a:t>
            </a:r>
            <a:r>
              <a:rPr lang="el-GR" dirty="0"/>
              <a:t> </a:t>
            </a:r>
            <a:r>
              <a:rPr lang="el-GR" dirty="0" err="1"/>
              <a:t>ἔταξαν</a:t>
            </a:r>
            <a:r>
              <a:rPr lang="el-GR" dirty="0"/>
              <a:t> </a:t>
            </a:r>
            <a:r>
              <a:rPr lang="el-GR" dirty="0" err="1"/>
              <a:t>ἐν</a:t>
            </a:r>
            <a:r>
              <a:rPr lang="el-GR" dirty="0"/>
              <a:t> </a:t>
            </a:r>
            <a:r>
              <a:rPr lang="el-GR" dirty="0" err="1"/>
              <a:t>παι</a:t>
            </a:r>
            <a:r>
              <a:rPr lang="el-GR" dirty="0"/>
              <a:t>-</a:t>
            </a:r>
          </a:p>
          <a:p>
            <a:pPr marL="0" indent="0">
              <a:buNone/>
            </a:pPr>
            <a:r>
              <a:rPr lang="el-GR" dirty="0"/>
              <a:t>(30) </a:t>
            </a:r>
            <a:r>
              <a:rPr lang="el-GR" dirty="0" err="1"/>
              <a:t>δείᾳ</a:t>
            </a:r>
            <a:r>
              <a:rPr lang="el-GR" dirty="0"/>
              <a:t> </a:t>
            </a:r>
            <a:r>
              <a:rPr lang="el-GR" dirty="0" err="1"/>
              <a:t>διὰ</a:t>
            </a:r>
            <a:r>
              <a:rPr lang="el-GR" dirty="0"/>
              <a:t> </a:t>
            </a:r>
            <a:r>
              <a:rPr lang="el-GR" dirty="0" err="1"/>
              <a:t>τὸ</a:t>
            </a:r>
            <a:r>
              <a:rPr lang="el-GR" dirty="0"/>
              <a:t> </a:t>
            </a:r>
            <a:r>
              <a:rPr lang="el-GR" dirty="0" err="1"/>
              <a:t>τὴν</a:t>
            </a:r>
            <a:r>
              <a:rPr lang="el-GR" dirty="0"/>
              <a:t> </a:t>
            </a:r>
            <a:r>
              <a:rPr lang="el-GR" dirty="0" err="1"/>
              <a:t>φύσιν</a:t>
            </a:r>
            <a:r>
              <a:rPr lang="el-GR" dirty="0"/>
              <a:t> </a:t>
            </a:r>
            <a:r>
              <a:rPr lang="el-GR" dirty="0" err="1"/>
              <a:t>αὐτὴν</a:t>
            </a:r>
            <a:r>
              <a:rPr lang="el-GR" dirty="0"/>
              <a:t> </a:t>
            </a:r>
            <a:r>
              <a:rPr lang="el-GR" dirty="0" err="1"/>
              <a:t>ζητεῖν</a:t>
            </a:r>
            <a:r>
              <a:rPr lang="el-GR" dirty="0"/>
              <a:t>, </a:t>
            </a:r>
            <a:r>
              <a:rPr lang="el-GR" dirty="0" err="1"/>
              <a:t>ὅπερ</a:t>
            </a:r>
            <a:r>
              <a:rPr lang="el-GR" dirty="0"/>
              <a:t> </a:t>
            </a:r>
            <a:r>
              <a:rPr lang="el-GR" dirty="0" err="1"/>
              <a:t>πολλάκις</a:t>
            </a:r>
            <a:r>
              <a:rPr lang="el-GR" dirty="0"/>
              <a:t> </a:t>
            </a:r>
            <a:r>
              <a:rPr lang="el-GR" dirty="0" err="1"/>
              <a:t>εἴρη</a:t>
            </a:r>
            <a:r>
              <a:rPr lang="el-GR" dirty="0"/>
              <a:t>-</a:t>
            </a:r>
          </a:p>
          <a:p>
            <a:pPr marL="0" indent="0">
              <a:buNone/>
            </a:pPr>
            <a:r>
              <a:rPr lang="el-GR" dirty="0" err="1"/>
              <a:t>ται</a:t>
            </a:r>
            <a:r>
              <a:rPr lang="el-GR" dirty="0"/>
              <a:t>, </a:t>
            </a:r>
            <a:r>
              <a:rPr lang="el-GR" dirty="0" err="1"/>
              <a:t>μὴ</a:t>
            </a:r>
            <a:r>
              <a:rPr lang="el-GR" dirty="0"/>
              <a:t> </a:t>
            </a:r>
            <a:r>
              <a:rPr lang="el-GR" dirty="0" err="1"/>
              <a:t>μόνον</a:t>
            </a:r>
            <a:r>
              <a:rPr lang="el-GR" dirty="0"/>
              <a:t> </a:t>
            </a:r>
            <a:r>
              <a:rPr lang="el-GR" dirty="0" err="1"/>
              <a:t>ἀσχολεῖν</a:t>
            </a:r>
            <a:r>
              <a:rPr lang="el-GR" dirty="0"/>
              <a:t> </a:t>
            </a:r>
            <a:r>
              <a:rPr lang="el-GR" dirty="0" err="1"/>
              <a:t>ὀρθῶς</a:t>
            </a:r>
            <a:r>
              <a:rPr lang="el-GR" dirty="0"/>
              <a:t> </a:t>
            </a:r>
            <a:r>
              <a:rPr lang="el-GR" dirty="0" err="1"/>
              <a:t>ἀλλὰ</a:t>
            </a:r>
            <a:r>
              <a:rPr lang="el-GR" dirty="0"/>
              <a:t> </a:t>
            </a:r>
            <a:r>
              <a:rPr lang="el-GR" dirty="0" err="1"/>
              <a:t>καὶ</a:t>
            </a:r>
            <a:r>
              <a:rPr lang="el-GR" dirty="0"/>
              <a:t> </a:t>
            </a:r>
            <a:r>
              <a:rPr lang="el-GR" dirty="0" err="1"/>
              <a:t>σχολάζειν</a:t>
            </a:r>
            <a:r>
              <a:rPr lang="el-GR" dirty="0"/>
              <a:t> </a:t>
            </a:r>
            <a:r>
              <a:rPr lang="el-GR" dirty="0" err="1"/>
              <a:t>δύ</a:t>
            </a:r>
            <a:r>
              <a:rPr lang="el-GR" dirty="0"/>
              <a:t>-</a:t>
            </a:r>
          </a:p>
          <a:p>
            <a:pPr marL="0" indent="0">
              <a:buNone/>
            </a:pPr>
            <a:r>
              <a:rPr lang="el-GR" dirty="0" err="1"/>
              <a:t>νασθαι</a:t>
            </a:r>
            <a:r>
              <a:rPr lang="el-GR" dirty="0"/>
              <a:t> </a:t>
            </a:r>
            <a:r>
              <a:rPr lang="el-GR" dirty="0" err="1"/>
              <a:t>καλῶς</a:t>
            </a:r>
            <a:r>
              <a:rPr lang="el-GR" dirty="0"/>
              <a:t>. </a:t>
            </a:r>
            <a:r>
              <a:rPr lang="el-GR" dirty="0" err="1"/>
              <a:t>αὕτη</a:t>
            </a:r>
            <a:r>
              <a:rPr lang="el-GR" dirty="0"/>
              <a:t> </a:t>
            </a:r>
            <a:r>
              <a:rPr lang="el-GR" dirty="0" err="1"/>
              <a:t>γὰρ</a:t>
            </a:r>
            <a:r>
              <a:rPr lang="el-GR" dirty="0"/>
              <a:t> </a:t>
            </a:r>
            <a:r>
              <a:rPr lang="el-GR" dirty="0" err="1"/>
              <a:t>ἀρχὴ</a:t>
            </a:r>
            <a:r>
              <a:rPr lang="el-GR" dirty="0"/>
              <a:t> </a:t>
            </a:r>
            <a:r>
              <a:rPr lang="el-GR" dirty="0" err="1"/>
              <a:t>πάντων</a:t>
            </a:r>
            <a:r>
              <a:rPr lang="el-GR" dirty="0"/>
              <a:t> </a:t>
            </a:r>
            <a:r>
              <a:rPr lang="el-GR" dirty="0" err="1"/>
              <a:t>μία</a:t>
            </a:r>
            <a:r>
              <a:rPr lang="el-GR" dirty="0"/>
              <a:t>· </a:t>
            </a:r>
            <a:r>
              <a:rPr lang="el-GR" dirty="0" err="1"/>
              <a:t>καὶ</a:t>
            </a:r>
            <a:r>
              <a:rPr lang="el-GR" dirty="0"/>
              <a:t> </a:t>
            </a:r>
            <a:r>
              <a:rPr lang="el-GR" dirty="0" err="1"/>
              <a:t>πάλιν</a:t>
            </a:r>
            <a:endParaRPr lang="el-GR" dirty="0"/>
          </a:p>
          <a:p>
            <a:pPr marL="0" indent="0">
              <a:buNone/>
            </a:pPr>
            <a:r>
              <a:rPr lang="el-GR" dirty="0" err="1"/>
              <a:t>εἴπωμεν</a:t>
            </a:r>
            <a:r>
              <a:rPr lang="el-GR" dirty="0"/>
              <a:t> </a:t>
            </a:r>
            <a:r>
              <a:rPr lang="el-GR" dirty="0" err="1"/>
              <a:t>περὶ</a:t>
            </a:r>
            <a:r>
              <a:rPr lang="el-GR" dirty="0"/>
              <a:t> </a:t>
            </a:r>
            <a:r>
              <a:rPr lang="el-GR" dirty="0" err="1"/>
              <a:t>αὐτῆς</a:t>
            </a:r>
            <a:r>
              <a:rPr lang="el-GR" dirty="0"/>
              <a:t>. </a:t>
            </a:r>
            <a:r>
              <a:rPr lang="el-GR" dirty="0" err="1"/>
              <a:t>εἰ</a:t>
            </a:r>
            <a:r>
              <a:rPr lang="el-GR" dirty="0"/>
              <a:t> δ’ </a:t>
            </a:r>
            <a:r>
              <a:rPr lang="el-GR" dirty="0" err="1"/>
              <a:t>ἄμφω</a:t>
            </a:r>
            <a:r>
              <a:rPr lang="el-GR" dirty="0"/>
              <a:t> </a:t>
            </a:r>
            <a:r>
              <a:rPr lang="el-GR" dirty="0" err="1"/>
              <a:t>μὲν</a:t>
            </a:r>
            <a:r>
              <a:rPr lang="el-GR" dirty="0"/>
              <a:t> </a:t>
            </a:r>
            <a:r>
              <a:rPr lang="el-GR" dirty="0" err="1"/>
              <a:t>δεῖ</a:t>
            </a:r>
            <a:r>
              <a:rPr lang="el-GR" dirty="0"/>
              <a:t>, </a:t>
            </a:r>
            <a:r>
              <a:rPr lang="el-GR" dirty="0" err="1"/>
              <a:t>μᾶλλον</a:t>
            </a:r>
            <a:r>
              <a:rPr lang="el-GR" dirty="0"/>
              <a:t> </a:t>
            </a:r>
            <a:r>
              <a:rPr lang="el-GR" dirty="0" err="1"/>
              <a:t>δὲ</a:t>
            </a:r>
            <a:endParaRPr lang="el-GR" dirty="0"/>
          </a:p>
          <a:p>
            <a:pPr marL="0" indent="0">
              <a:buNone/>
            </a:pPr>
            <a:r>
              <a:rPr lang="el-GR" dirty="0" err="1"/>
              <a:t>αἱρετὸν</a:t>
            </a:r>
            <a:r>
              <a:rPr lang="el-GR" dirty="0"/>
              <a:t> </a:t>
            </a:r>
            <a:r>
              <a:rPr lang="el-GR" dirty="0" err="1"/>
              <a:t>τὸ</a:t>
            </a:r>
            <a:r>
              <a:rPr lang="el-GR" dirty="0"/>
              <a:t> </a:t>
            </a:r>
            <a:r>
              <a:rPr lang="el-GR" dirty="0" err="1"/>
              <a:t>σχολάζειν</a:t>
            </a:r>
            <a:r>
              <a:rPr lang="el-GR" dirty="0"/>
              <a:t> </a:t>
            </a:r>
            <a:r>
              <a:rPr lang="el-GR" dirty="0" err="1"/>
              <a:t>τῆς</a:t>
            </a:r>
            <a:r>
              <a:rPr lang="el-GR" dirty="0"/>
              <a:t> </a:t>
            </a:r>
            <a:r>
              <a:rPr lang="el-GR" dirty="0" err="1"/>
              <a:t>ἀσχολίας</a:t>
            </a:r>
            <a:r>
              <a:rPr lang="el-GR" dirty="0"/>
              <a:t> </a:t>
            </a:r>
            <a:r>
              <a:rPr lang="el-GR" dirty="0" err="1"/>
              <a:t>καὶ</a:t>
            </a:r>
            <a:r>
              <a:rPr lang="el-GR" dirty="0"/>
              <a:t> </a:t>
            </a:r>
            <a:r>
              <a:rPr lang="el-GR" dirty="0" err="1"/>
              <a:t>τέλος</a:t>
            </a:r>
            <a:r>
              <a:rPr lang="el-GR" dirty="0"/>
              <a:t>, </a:t>
            </a:r>
            <a:r>
              <a:rPr lang="el-GR" dirty="0" err="1"/>
              <a:t>ζητητέον</a:t>
            </a:r>
            <a:endParaRPr lang="el-GR" dirty="0"/>
          </a:p>
          <a:p>
            <a:pPr marL="0" indent="0">
              <a:buNone/>
            </a:pPr>
            <a:r>
              <a:rPr lang="el-GR" dirty="0"/>
              <a:t>(35) ὅ τι </a:t>
            </a:r>
            <a:r>
              <a:rPr lang="el-GR" dirty="0" err="1"/>
              <a:t>δεῖ</a:t>
            </a:r>
            <a:r>
              <a:rPr lang="el-GR" dirty="0"/>
              <a:t> </a:t>
            </a:r>
            <a:r>
              <a:rPr lang="el-GR" dirty="0" err="1"/>
              <a:t>ποιοῦντας</a:t>
            </a:r>
            <a:r>
              <a:rPr lang="el-GR" dirty="0"/>
              <a:t> </a:t>
            </a:r>
            <a:r>
              <a:rPr lang="el-GR" dirty="0" err="1"/>
              <a:t>σχολάζειν</a:t>
            </a:r>
            <a:r>
              <a:rPr lang="el-GR" dirty="0"/>
              <a:t>. </a:t>
            </a:r>
            <a:r>
              <a:rPr lang="el-GR" dirty="0" err="1"/>
              <a:t>οὐ</a:t>
            </a:r>
            <a:r>
              <a:rPr lang="el-GR" dirty="0"/>
              <a:t> </a:t>
            </a:r>
            <a:r>
              <a:rPr lang="el-GR" dirty="0" err="1"/>
              <a:t>γὰρ</a:t>
            </a:r>
            <a:r>
              <a:rPr lang="el-GR" dirty="0"/>
              <a:t> </a:t>
            </a:r>
            <a:r>
              <a:rPr lang="el-GR" dirty="0" err="1"/>
              <a:t>δὴ</a:t>
            </a:r>
            <a:r>
              <a:rPr lang="el-GR" dirty="0"/>
              <a:t> </a:t>
            </a:r>
            <a:r>
              <a:rPr lang="el-GR" dirty="0" err="1"/>
              <a:t>παίζοντας</a:t>
            </a:r>
            <a:r>
              <a:rPr lang="el-GR" dirty="0"/>
              <a:t>· </a:t>
            </a:r>
            <a:r>
              <a:rPr lang="el-GR" dirty="0" err="1"/>
              <a:t>τέλος</a:t>
            </a:r>
            <a:endParaRPr lang="el-GR" dirty="0"/>
          </a:p>
          <a:p>
            <a:pPr marL="0" indent="0">
              <a:buNone/>
            </a:pPr>
            <a:r>
              <a:rPr lang="el-GR" dirty="0" err="1"/>
              <a:t>γὰρ</a:t>
            </a:r>
            <a:r>
              <a:rPr lang="el-GR" dirty="0"/>
              <a:t> </a:t>
            </a:r>
            <a:r>
              <a:rPr lang="el-GR" dirty="0" err="1"/>
              <a:t>ἀναγκαῖον</a:t>
            </a:r>
            <a:r>
              <a:rPr lang="el-GR" dirty="0"/>
              <a:t> </a:t>
            </a:r>
            <a:r>
              <a:rPr lang="el-GR" dirty="0" err="1"/>
              <a:t>εἶναι</a:t>
            </a:r>
            <a:r>
              <a:rPr lang="el-GR" dirty="0"/>
              <a:t> </a:t>
            </a:r>
            <a:r>
              <a:rPr lang="el-GR" dirty="0" err="1"/>
              <a:t>τοῦ</a:t>
            </a:r>
            <a:r>
              <a:rPr lang="el-GR" dirty="0"/>
              <a:t> </a:t>
            </a:r>
            <a:r>
              <a:rPr lang="el-GR" dirty="0" err="1"/>
              <a:t>βίου</a:t>
            </a:r>
            <a:r>
              <a:rPr lang="el-GR" dirty="0"/>
              <a:t> </a:t>
            </a:r>
            <a:r>
              <a:rPr lang="el-GR" dirty="0" err="1"/>
              <a:t>τὴν</a:t>
            </a:r>
            <a:r>
              <a:rPr lang="el-GR" dirty="0"/>
              <a:t> </a:t>
            </a:r>
            <a:r>
              <a:rPr lang="el-GR" dirty="0" err="1"/>
              <a:t>παιδιὰν</a:t>
            </a:r>
            <a:r>
              <a:rPr lang="el-GR" dirty="0"/>
              <a:t> </a:t>
            </a:r>
            <a:r>
              <a:rPr lang="el-GR" dirty="0" err="1"/>
              <a:t>ἡμῖν</a:t>
            </a:r>
            <a:r>
              <a:rPr lang="el-GR" dirty="0"/>
              <a:t>. </a:t>
            </a:r>
            <a:r>
              <a:rPr lang="el-GR" dirty="0" err="1"/>
              <a:t>εἰ</a:t>
            </a:r>
            <a:r>
              <a:rPr lang="el-GR" dirty="0"/>
              <a:t> </a:t>
            </a:r>
            <a:r>
              <a:rPr lang="el-GR" dirty="0" err="1"/>
              <a:t>δὲ</a:t>
            </a:r>
            <a:r>
              <a:rPr lang="el-GR" dirty="0"/>
              <a:t> </a:t>
            </a:r>
            <a:r>
              <a:rPr lang="el-GR" dirty="0" err="1"/>
              <a:t>τοῦτο</a:t>
            </a:r>
            <a:endParaRPr lang="el-GR" dirty="0"/>
          </a:p>
          <a:p>
            <a:pPr marL="0" indent="0">
              <a:buNone/>
            </a:pPr>
            <a:r>
              <a:rPr lang="el-GR" dirty="0" err="1"/>
              <a:t>ἀδύνατον</a:t>
            </a:r>
            <a:r>
              <a:rPr lang="el-GR" dirty="0"/>
              <a:t>, </a:t>
            </a:r>
            <a:r>
              <a:rPr lang="el-GR" dirty="0" err="1"/>
              <a:t>καὶ</a:t>
            </a:r>
            <a:r>
              <a:rPr lang="el-GR" dirty="0"/>
              <a:t> </a:t>
            </a:r>
            <a:r>
              <a:rPr lang="el-GR" dirty="0" err="1"/>
              <a:t>μᾶλλον</a:t>
            </a:r>
            <a:r>
              <a:rPr lang="el-GR" dirty="0"/>
              <a:t> </a:t>
            </a:r>
            <a:r>
              <a:rPr lang="el-GR" dirty="0" err="1"/>
              <a:t>ἐν</a:t>
            </a:r>
            <a:r>
              <a:rPr lang="el-GR" dirty="0"/>
              <a:t> </a:t>
            </a:r>
            <a:r>
              <a:rPr lang="el-GR" dirty="0" err="1"/>
              <a:t>ταῖς</a:t>
            </a:r>
            <a:r>
              <a:rPr lang="el-GR" dirty="0"/>
              <a:t> </a:t>
            </a:r>
            <a:r>
              <a:rPr lang="el-GR" dirty="0" err="1"/>
              <a:t>ἀσχολίαις</a:t>
            </a:r>
            <a:r>
              <a:rPr lang="el-GR" dirty="0"/>
              <a:t> </a:t>
            </a:r>
            <a:r>
              <a:rPr lang="el-GR" dirty="0" err="1"/>
              <a:t>χρηστέον</a:t>
            </a:r>
            <a:r>
              <a:rPr lang="el-GR" dirty="0"/>
              <a:t> </a:t>
            </a:r>
            <a:r>
              <a:rPr lang="el-GR" dirty="0" err="1"/>
              <a:t>ταῖς</a:t>
            </a:r>
            <a:endParaRPr lang="el-GR" dirty="0"/>
          </a:p>
          <a:p>
            <a:pPr marL="0" indent="0">
              <a:buNone/>
            </a:pPr>
            <a:r>
              <a:rPr lang="el-GR" dirty="0" err="1"/>
              <a:t>παιδιαῖς</a:t>
            </a:r>
            <a:r>
              <a:rPr lang="el-GR" dirty="0"/>
              <a:t> (ὁ </a:t>
            </a:r>
            <a:r>
              <a:rPr lang="el-GR" dirty="0" err="1"/>
              <a:t>γὰρ</a:t>
            </a:r>
            <a:r>
              <a:rPr lang="el-GR" dirty="0"/>
              <a:t> </a:t>
            </a:r>
            <a:r>
              <a:rPr lang="el-GR" dirty="0" err="1"/>
              <a:t>πονῶν</a:t>
            </a:r>
            <a:r>
              <a:rPr lang="el-GR" dirty="0"/>
              <a:t> </a:t>
            </a:r>
            <a:r>
              <a:rPr lang="el-GR" dirty="0" err="1"/>
              <a:t>δεῖται</a:t>
            </a:r>
            <a:r>
              <a:rPr lang="el-GR" dirty="0"/>
              <a:t> </a:t>
            </a:r>
            <a:r>
              <a:rPr lang="el-GR" dirty="0" err="1"/>
              <a:t>τῆς</a:t>
            </a:r>
            <a:r>
              <a:rPr lang="el-GR" dirty="0"/>
              <a:t> </a:t>
            </a:r>
            <a:r>
              <a:rPr lang="el-GR" dirty="0" err="1"/>
              <a:t>ἀναπαύσεως</a:t>
            </a:r>
            <a:r>
              <a:rPr lang="el-GR" dirty="0"/>
              <a:t>, ἡ </a:t>
            </a:r>
            <a:r>
              <a:rPr lang="el-GR" dirty="0" err="1"/>
              <a:t>δὲ</a:t>
            </a:r>
            <a:r>
              <a:rPr lang="el-GR" dirty="0"/>
              <a:t> </a:t>
            </a:r>
            <a:r>
              <a:rPr lang="el-GR" dirty="0" err="1"/>
              <a:t>παι</a:t>
            </a:r>
            <a:r>
              <a:rPr lang="el-GR" dirty="0"/>
              <a:t>-</a:t>
            </a:r>
          </a:p>
          <a:p>
            <a:pPr marL="0" indent="0">
              <a:buNone/>
            </a:pPr>
            <a:r>
              <a:rPr lang="el-GR" dirty="0" err="1"/>
              <a:t>διὰ</a:t>
            </a:r>
            <a:r>
              <a:rPr lang="el-GR" dirty="0"/>
              <a:t> </a:t>
            </a:r>
            <a:r>
              <a:rPr lang="el-GR" dirty="0" err="1"/>
              <a:t>χάριν</a:t>
            </a:r>
            <a:r>
              <a:rPr lang="el-GR" dirty="0"/>
              <a:t> </a:t>
            </a:r>
            <a:r>
              <a:rPr lang="el-GR" dirty="0" err="1"/>
              <a:t>ἀναπαύσεώς</a:t>
            </a:r>
            <a:r>
              <a:rPr lang="el-GR" dirty="0"/>
              <a:t> </a:t>
            </a:r>
            <a:r>
              <a:rPr lang="el-GR" dirty="0" err="1"/>
              <a:t>ἐστιν</a:t>
            </a:r>
            <a:r>
              <a:rPr lang="el-GR" dirty="0"/>
              <a:t>· </a:t>
            </a:r>
            <a:r>
              <a:rPr lang="el-GR" dirty="0" err="1"/>
              <a:t>τὸ</a:t>
            </a:r>
            <a:r>
              <a:rPr lang="el-GR" dirty="0"/>
              <a:t> δ’ </a:t>
            </a:r>
            <a:r>
              <a:rPr lang="el-GR" dirty="0" err="1"/>
              <a:t>ἀσχολεῖν</a:t>
            </a:r>
            <a:r>
              <a:rPr lang="el-GR" dirty="0"/>
              <a:t> </a:t>
            </a:r>
            <a:r>
              <a:rPr lang="el-GR" dirty="0" err="1"/>
              <a:t>συμβαίνει</a:t>
            </a:r>
            <a:endParaRPr lang="el-GR" dirty="0"/>
          </a:p>
          <a:p>
            <a:pPr marL="0" indent="0">
              <a:buNone/>
            </a:pPr>
            <a:r>
              <a:rPr lang="el-GR" dirty="0"/>
              <a:t>(40) </a:t>
            </a:r>
            <a:r>
              <a:rPr lang="el-GR" dirty="0" err="1"/>
              <a:t>μετὰ</a:t>
            </a:r>
            <a:r>
              <a:rPr lang="el-GR" dirty="0"/>
              <a:t> </a:t>
            </a:r>
            <a:r>
              <a:rPr lang="el-GR" dirty="0" err="1"/>
              <a:t>πόνου</a:t>
            </a:r>
            <a:r>
              <a:rPr lang="el-GR" dirty="0"/>
              <a:t> </a:t>
            </a:r>
            <a:r>
              <a:rPr lang="el-GR" dirty="0" err="1"/>
              <a:t>καὶ</a:t>
            </a:r>
            <a:r>
              <a:rPr lang="el-GR" dirty="0"/>
              <a:t> </a:t>
            </a:r>
            <a:r>
              <a:rPr lang="el-GR" dirty="0" err="1"/>
              <a:t>συντονίας</a:t>
            </a:r>
            <a:r>
              <a:rPr lang="el-GR" dirty="0"/>
              <a:t>), </a:t>
            </a:r>
            <a:r>
              <a:rPr lang="el-GR" dirty="0" err="1"/>
              <a:t>διὰ</a:t>
            </a:r>
            <a:r>
              <a:rPr lang="el-GR" dirty="0"/>
              <a:t> </a:t>
            </a:r>
            <a:r>
              <a:rPr lang="el-GR" dirty="0" err="1"/>
              <a:t>τοῦτο</a:t>
            </a:r>
            <a:r>
              <a:rPr lang="el-GR" dirty="0"/>
              <a:t> </a:t>
            </a:r>
            <a:r>
              <a:rPr lang="el-GR" dirty="0" err="1"/>
              <a:t>δεῖ</a:t>
            </a:r>
            <a:r>
              <a:rPr lang="el-GR" dirty="0"/>
              <a:t> </a:t>
            </a:r>
            <a:r>
              <a:rPr lang="el-GR" dirty="0" err="1"/>
              <a:t>παιδιὰς</a:t>
            </a:r>
            <a:r>
              <a:rPr lang="el-GR" dirty="0"/>
              <a:t> </a:t>
            </a:r>
            <a:r>
              <a:rPr lang="el-GR" dirty="0" err="1"/>
              <a:t>εἰσάγε</a:t>
            </a:r>
            <a:r>
              <a:rPr lang="el-GR" dirty="0"/>
              <a:t>-</a:t>
            </a:r>
          </a:p>
          <a:p>
            <a:pPr marL="0" indent="0">
              <a:buNone/>
            </a:pPr>
            <a:r>
              <a:rPr lang="el-GR" dirty="0" err="1"/>
              <a:t>σθαι</a:t>
            </a:r>
            <a:r>
              <a:rPr lang="el-GR" dirty="0"/>
              <a:t> </a:t>
            </a:r>
            <a:r>
              <a:rPr lang="el-GR" dirty="0" err="1"/>
              <a:t>καιροφυλακοῦντας</a:t>
            </a:r>
            <a:r>
              <a:rPr lang="el-GR" dirty="0"/>
              <a:t> </a:t>
            </a:r>
            <a:r>
              <a:rPr lang="el-GR" dirty="0" err="1"/>
              <a:t>τὴν</a:t>
            </a:r>
            <a:r>
              <a:rPr lang="el-GR" dirty="0"/>
              <a:t> </a:t>
            </a:r>
            <a:r>
              <a:rPr lang="el-GR" dirty="0" err="1"/>
              <a:t>χρῆσιν</a:t>
            </a:r>
            <a:r>
              <a:rPr lang="el-GR" dirty="0"/>
              <a:t>, </a:t>
            </a:r>
            <a:r>
              <a:rPr lang="el-GR" dirty="0" err="1"/>
              <a:t>ὡς</a:t>
            </a:r>
            <a:r>
              <a:rPr lang="el-GR" dirty="0"/>
              <a:t> </a:t>
            </a:r>
            <a:r>
              <a:rPr lang="el-GR" dirty="0" err="1"/>
              <a:t>προσάγοντας</a:t>
            </a:r>
            <a:r>
              <a:rPr lang="el-GR" dirty="0"/>
              <a:t> </a:t>
            </a:r>
            <a:r>
              <a:rPr lang="el-GR" dirty="0" err="1"/>
              <a:t>φαρμα</a:t>
            </a:r>
            <a:r>
              <a:rPr lang="el-GR" dirty="0"/>
              <a:t>-</a:t>
            </a:r>
          </a:p>
          <a:p>
            <a:pPr marL="0" indent="0">
              <a:buNone/>
            </a:pPr>
            <a:r>
              <a:rPr lang="el-GR" dirty="0" err="1"/>
              <a:t>κείας</a:t>
            </a:r>
            <a:r>
              <a:rPr lang="el-GR" dirty="0"/>
              <a:t> </a:t>
            </a:r>
            <a:r>
              <a:rPr lang="el-GR" dirty="0" err="1"/>
              <a:t>χάριν</a:t>
            </a:r>
            <a:r>
              <a:rPr lang="el-GR" dirty="0"/>
              <a:t>. </a:t>
            </a:r>
            <a:r>
              <a:rPr lang="el-GR" dirty="0" err="1"/>
              <a:t>ἄνεσις</a:t>
            </a:r>
            <a:r>
              <a:rPr lang="el-GR" dirty="0"/>
              <a:t> </a:t>
            </a:r>
            <a:r>
              <a:rPr lang="el-GR" dirty="0" err="1"/>
              <a:t>γὰρ</a:t>
            </a:r>
            <a:r>
              <a:rPr lang="el-GR" dirty="0"/>
              <a:t> ἡ </a:t>
            </a:r>
            <a:r>
              <a:rPr lang="el-GR" dirty="0" err="1"/>
              <a:t>τοιαύτη</a:t>
            </a:r>
            <a:r>
              <a:rPr lang="el-GR" dirty="0"/>
              <a:t> </a:t>
            </a:r>
            <a:r>
              <a:rPr lang="el-GR" dirty="0" err="1"/>
              <a:t>κίνησις</a:t>
            </a:r>
            <a:r>
              <a:rPr lang="el-GR" dirty="0"/>
              <a:t> </a:t>
            </a:r>
            <a:r>
              <a:rPr lang="el-GR" dirty="0" err="1"/>
              <a:t>τῆς</a:t>
            </a:r>
            <a:r>
              <a:rPr lang="el-GR" dirty="0"/>
              <a:t> </a:t>
            </a:r>
            <a:r>
              <a:rPr lang="el-GR" dirty="0" err="1"/>
              <a:t>ψυχῆς</a:t>
            </a:r>
            <a:r>
              <a:rPr lang="el-GR" dirty="0"/>
              <a:t>,</a:t>
            </a:r>
          </a:p>
          <a:p>
            <a:pPr marL="0" indent="0">
              <a:buNone/>
            </a:pPr>
            <a:r>
              <a:rPr lang="el-GR" dirty="0"/>
              <a:t>[1338</a:t>
            </a:r>
            <a:r>
              <a:rPr lang="en-US" dirty="0"/>
              <a:t>a] </a:t>
            </a:r>
            <a:r>
              <a:rPr lang="el-GR" dirty="0" err="1"/>
              <a:t>καὶ</a:t>
            </a:r>
            <a:r>
              <a:rPr lang="el-GR" dirty="0"/>
              <a:t> </a:t>
            </a:r>
            <a:r>
              <a:rPr lang="el-GR" dirty="0" err="1"/>
              <a:t>διὰ</a:t>
            </a:r>
            <a:r>
              <a:rPr lang="el-GR" dirty="0"/>
              <a:t> </a:t>
            </a:r>
            <a:r>
              <a:rPr lang="el-GR" dirty="0" err="1"/>
              <a:t>τὴν</a:t>
            </a:r>
            <a:r>
              <a:rPr lang="el-GR" dirty="0"/>
              <a:t> </a:t>
            </a:r>
            <a:r>
              <a:rPr lang="el-GR" dirty="0" err="1"/>
              <a:t>ἡδονὴν</a:t>
            </a:r>
            <a:r>
              <a:rPr lang="el-GR" dirty="0"/>
              <a:t> </a:t>
            </a:r>
            <a:r>
              <a:rPr lang="el-GR" dirty="0" err="1"/>
              <a:t>ἀνάπαυσις</a:t>
            </a:r>
            <a:r>
              <a:rPr lang="el-GR" dirty="0"/>
              <a:t>. </a:t>
            </a:r>
          </a:p>
        </p:txBody>
      </p:sp>
    </p:spTree>
    <p:extLst>
      <p:ext uri="{BB962C8B-B14F-4D97-AF65-F5344CB8AC3E}">
        <p14:creationId xmlns:p14="http://schemas.microsoft.com/office/powerpoint/2010/main" val="3094489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93376" y="537882"/>
            <a:ext cx="9256477" cy="5710517"/>
          </a:xfrm>
        </p:spPr>
        <p:txBody>
          <a:bodyPr>
            <a:normAutofit fontScale="85000" lnSpcReduction="20000"/>
          </a:bodyPr>
          <a:lstStyle/>
          <a:p>
            <a:pPr algn="just"/>
            <a:r>
              <a:rPr lang="el-GR" dirty="0"/>
              <a:t>Τα καθιερωμένα, επομένως, μαθήματα, όπως ειπώθηκε και προηγουμένως, είναι αμφιλεγόμενα. Τέσσερα περίπου είναι τα είδη των μαθημάτων με τα οποία συνηθίζουν να εκπαιδεύουν τους νέους: τα γράμματα, η γυμναστική, η μουσική και τέταρτο η ιχνογραφία που την διδάσκουν μερικοί. (25) Την γραμματική και την ιχνογραφία τις διδάσκουν επειδή είναι χρήσιμες και εξυπηρετούν πολλές ανάγκες της ζωής. Τη γυμναστική επειδή συντείνει στην ανδρεία. Όσον αφορά τη μουσική θα μπορούσε κανείς να διατυπώσει απορία σήμερα για ποιο λόγο διδάσκεται, αφού στη σημερινή εποχή οι περισσότεροι την χρησιμοποιούν για διασκέδαση. (30) Οι αρχαίοι όμως νομοθέτες την είχαν ορίσει σαν παράγοντα της παιδείας γιατί η ίδια η φύση </a:t>
            </a:r>
            <a:r>
              <a:rPr lang="el-GR" dirty="0" err="1"/>
              <a:t>αποζητεί</a:t>
            </a:r>
            <a:r>
              <a:rPr lang="el-GR" dirty="0"/>
              <a:t>, όπως είπαμε πολλές φορές, ο άνθρωπος να μη μπορεί να χρησιμοποιεί μονάχα σωστά το χρόνο της εργασίας, αλλά να περνά ωραία και το χρόνο της ανάπαυσής του. Επειδή η φύση, για να το ξαναπούμε και πάλι, είναι η αρχή όλων των πραγμάτων.</a:t>
            </a:r>
          </a:p>
          <a:p>
            <a:endParaRPr lang="el-GR" dirty="0"/>
          </a:p>
          <a:p>
            <a:pPr algn="just"/>
            <a:r>
              <a:rPr lang="el-GR" dirty="0"/>
              <a:t>Γιατί, αν είναι αναγκαία και τα δύο, προτιμότερη δεν είναι η απασχόληση με κάτι αλλά η ανάπαυση και τελικά πρέπει να αναζητούμε πώς θα μπορούσαμε να περνούμε ευχάριστα τις ώρες της </a:t>
            </a:r>
            <a:r>
              <a:rPr lang="el-GR" dirty="0" err="1"/>
              <a:t>ξεκούρασής</a:t>
            </a:r>
            <a:r>
              <a:rPr lang="el-GR" dirty="0"/>
              <a:t> μας. (35) Όχι βέβαια παίζοντας, γιατί τότε το παιχνίδι θ' αποτελούσε αναγκαστικά τον τελικό σκοπό της ζωής μας. Αλλά, αφού αυτό είναι αδύνατο, και μάλλον το παιχνίδι είναι χρήσιμο σαν ανάπαυλα της δουλειάς, (αφού αυτός που κοπιάζει έχει ανάγκη από ανάπαυση και το παιχνίδι γίνεται για χάρη της ανάπαυσης, η δε εργασία γίνεται με κόπο και ένταση των δυνάμεών μας). (40) Πρέπει, λοιπόν, να μπάζουμε στη ζωή μας, παραμονεύοντας την κατάλληλη στιγμή, τα παιχνίδια, σα να είναι φάρμακα αναψυχής. [1338a] Γιατί η τέτοιας λογής κίνηση της ψυχής είναι ανακούφιση κι όταν συνοδεύεται από ευχαρίστηση είναι συγχρόνως και ανάπαυση.</a:t>
            </a:r>
          </a:p>
        </p:txBody>
      </p:sp>
    </p:spTree>
    <p:extLst>
      <p:ext uri="{BB962C8B-B14F-4D97-AF65-F5344CB8AC3E}">
        <p14:creationId xmlns:p14="http://schemas.microsoft.com/office/powerpoint/2010/main" val="10320062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1873</TotalTime>
  <Words>2951</Words>
  <Application>Microsoft Office PowerPoint</Application>
  <PresentationFormat>Ευρεία οθόνη</PresentationFormat>
  <Paragraphs>191</Paragraphs>
  <Slides>21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21</vt:i4>
      </vt:variant>
    </vt:vector>
  </HeadingPairs>
  <TitlesOfParts>
    <vt:vector size="28" baseType="lpstr">
      <vt:lpstr>Alfios</vt:lpstr>
      <vt:lpstr>Arial</vt:lpstr>
      <vt:lpstr>Century Gothic</vt:lpstr>
      <vt:lpstr>Georgia</vt:lpstr>
      <vt:lpstr>GFS Porson</vt:lpstr>
      <vt:lpstr>Wingdings 3</vt:lpstr>
      <vt:lpstr>Ιόν</vt:lpstr>
      <vt:lpstr>    ΦΙΛΟΣΟΦΙΑ ΤΗΣ ΠΑΙΔΕΙΑΣ  ΠΙΣ Β’ Εξάμηνο  </vt:lpstr>
      <vt:lpstr>ΘΕΩΡΙΑ ΚΑΙ ΦΙΛΟΣΟΦΙΑ ΤΗΣ ΠΑΙΔΕΙΑΣ Γεώργιος Χ. Κουμάκης</vt:lpstr>
      <vt:lpstr>ΑΡΙΣΤΟΤΕΛΗΣ 384-322 π.Χ.</vt:lpstr>
      <vt:lpstr>ΑΡΙΣΤΟΤΕΛΗΣ, ΠΟΛΙΤΙΚΑ 1337a33–1338b8 </vt:lpstr>
      <vt:lpstr>Μετάφραση: Β.Μοσκόβης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Υποσημειώσεις</vt:lpstr>
      <vt:lpstr>ΕΡΩΤΗΣΕΙΣ</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ΦΙΛΟΣΟΦΙΑ ΤΗΣ ΠΑΙΔΕΙΑΣ ΠΙΣ, Β’ Εξάμηνο 2019-2020</dc:title>
  <dc:creator>Λαμπρινός Πλατυπόδης</dc:creator>
  <cp:lastModifiedBy>Λογαριασμός Microsoft</cp:lastModifiedBy>
  <cp:revision>62</cp:revision>
  <dcterms:created xsi:type="dcterms:W3CDTF">2020-03-20T09:33:46Z</dcterms:created>
  <dcterms:modified xsi:type="dcterms:W3CDTF">2025-05-07T05:25:12Z</dcterms:modified>
</cp:coreProperties>
</file>