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73" r:id="rId4"/>
    <p:sldId id="271" r:id="rId5"/>
    <p:sldId id="258" r:id="rId6"/>
    <p:sldId id="274" r:id="rId7"/>
    <p:sldId id="259" r:id="rId8"/>
    <p:sldId id="260" r:id="rId9"/>
    <p:sldId id="275" r:id="rId10"/>
    <p:sldId id="261" r:id="rId11"/>
    <p:sldId id="262" r:id="rId12"/>
    <p:sldId id="263" r:id="rId13"/>
    <p:sldId id="276" r:id="rId14"/>
    <p:sldId id="277" r:id="rId15"/>
    <p:sldId id="265" r:id="rId16"/>
    <p:sldId id="266" r:id="rId17"/>
    <p:sldId id="267" r:id="rId18"/>
    <p:sldId id="278"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941" autoAdjust="0"/>
    <p:restoredTop sz="94660"/>
  </p:normalViewPr>
  <p:slideViewPr>
    <p:cSldViewPr snapToGrid="0">
      <p:cViewPr varScale="1">
        <p:scale>
          <a:sx n="73" d="100"/>
          <a:sy n="73" d="100"/>
        </p:scale>
        <p:origin x="-49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520938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218486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3207930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345494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2419310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5865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1639614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2666457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1300466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1848357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0A9E7C4-84F1-4DE5-BD13-654B052F92C0}" type="datetimeFigureOut">
              <a:rPr lang="el-GR" smtClean="0"/>
              <a:pPr/>
              <a:t>19/11/2017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965730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A9E7C4-84F1-4DE5-BD13-654B052F92C0}" type="datetimeFigureOut">
              <a:rPr lang="el-GR" smtClean="0"/>
              <a:pPr/>
              <a:t>19/11/2017</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B844D-F872-4CB8-B73E-07E1BA129FD8}" type="slidenum">
              <a:rPr lang="el-GR" smtClean="0"/>
              <a:pPr/>
              <a:t>‹#›</a:t>
            </a:fld>
            <a:endParaRPr lang="el-GR"/>
          </a:p>
        </p:txBody>
      </p:sp>
    </p:spTree>
    <p:extLst>
      <p:ext uri="{BB962C8B-B14F-4D97-AF65-F5344CB8AC3E}">
        <p14:creationId xmlns:p14="http://schemas.microsoft.com/office/powerpoint/2010/main" xmlns="" val="1642225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bmlabs-mag.gr/?tag=%ce%b7%ce%bb%ce%b5%ce%ba%cf%84%cf%81%ce%bf%cf%86%cf%8c%cf%81%ce%b7%cf%83%ce%b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Βασική αρχή και ορολογία χρωματογραφίας </a:t>
            </a:r>
            <a:r>
              <a:rPr lang="el-GR" dirty="0" err="1" smtClean="0"/>
              <a:t>εκλούσεως</a:t>
            </a:r>
            <a:endParaRPr lang="el-GR" dirty="0"/>
          </a:p>
        </p:txBody>
      </p:sp>
      <p:pic>
        <p:nvPicPr>
          <p:cNvPr id="4" name="Θέση περιεχομένου 3"/>
          <p:cNvPicPr>
            <a:picLocks noGrp="1" noChangeAspect="1"/>
          </p:cNvPicPr>
          <p:nvPr>
            <p:ph idx="1"/>
          </p:nvPr>
        </p:nvPicPr>
        <p:blipFill>
          <a:blip r:embed="rId2"/>
          <a:stretch>
            <a:fillRect/>
          </a:stretch>
        </p:blipFill>
        <p:spPr>
          <a:xfrm>
            <a:off x="4817791" y="1856096"/>
            <a:ext cx="7374209" cy="5001904"/>
          </a:xfrm>
          <a:prstGeom prst="rect">
            <a:avLst/>
          </a:prstGeom>
        </p:spPr>
      </p:pic>
      <p:sp>
        <p:nvSpPr>
          <p:cNvPr id="6" name="5 - TextBox"/>
          <p:cNvSpPr txBox="1"/>
          <p:nvPr/>
        </p:nvSpPr>
        <p:spPr>
          <a:xfrm>
            <a:off x="1" y="2532185"/>
            <a:ext cx="4867422" cy="2308324"/>
          </a:xfrm>
          <a:prstGeom prst="rect">
            <a:avLst/>
          </a:prstGeom>
          <a:noFill/>
        </p:spPr>
        <p:txBody>
          <a:bodyPr wrap="square" rtlCol="0">
            <a:spAutoFit/>
          </a:bodyPr>
          <a:lstStyle/>
          <a:p>
            <a:r>
              <a:rPr lang="el-GR" b="1" dirty="0" smtClean="0"/>
              <a:t>Υγρό (ή αέριο) </a:t>
            </a:r>
            <a:r>
              <a:rPr lang="el-GR" b="1" dirty="0" err="1" smtClean="0"/>
              <a:t>έκλουσης</a:t>
            </a:r>
            <a:r>
              <a:rPr lang="el-GR" dirty="0" smtClean="0"/>
              <a:t>: Κινητή φάση</a:t>
            </a:r>
          </a:p>
          <a:p>
            <a:r>
              <a:rPr lang="el-GR" b="1" dirty="0" err="1" smtClean="0"/>
              <a:t>Έκλουσμα</a:t>
            </a:r>
            <a:r>
              <a:rPr lang="el-GR" b="1" dirty="0" smtClean="0"/>
              <a:t> : </a:t>
            </a:r>
            <a:r>
              <a:rPr lang="el-GR" dirty="0" smtClean="0"/>
              <a:t>εξερχόμενο διάλυμα</a:t>
            </a:r>
          </a:p>
          <a:p>
            <a:r>
              <a:rPr lang="el-GR" b="1" dirty="0" err="1" smtClean="0"/>
              <a:t>Έκλουση</a:t>
            </a:r>
            <a:r>
              <a:rPr lang="el-GR" b="1" dirty="0" smtClean="0"/>
              <a:t>: </a:t>
            </a:r>
            <a:r>
              <a:rPr lang="el-GR" dirty="0" smtClean="0"/>
              <a:t>Διαδικασία</a:t>
            </a:r>
          </a:p>
          <a:p>
            <a:r>
              <a:rPr lang="el-GR" b="1" dirty="0" smtClean="0"/>
              <a:t>Σταθερή ροή: </a:t>
            </a:r>
            <a:r>
              <a:rPr lang="el-GR" dirty="0" smtClean="0"/>
              <a:t>γραμμική </a:t>
            </a:r>
            <a:r>
              <a:rPr lang="el-GR" dirty="0" err="1" smtClean="0"/>
              <a:t>έκλουση</a:t>
            </a:r>
            <a:endParaRPr lang="el-GR" dirty="0" smtClean="0"/>
          </a:p>
          <a:p>
            <a:r>
              <a:rPr lang="el-GR" b="1" dirty="0" err="1" smtClean="0"/>
              <a:t>Χρωματογράφημα</a:t>
            </a:r>
            <a:r>
              <a:rPr lang="el-GR" dirty="0" smtClean="0"/>
              <a:t>: Διάγραμμα σήματος </a:t>
            </a:r>
            <a:r>
              <a:rPr lang="en-US" dirty="0" smtClean="0"/>
              <a:t>f (</a:t>
            </a:r>
            <a:r>
              <a:rPr lang="el-GR" dirty="0" smtClean="0"/>
              <a:t>όγκου       </a:t>
            </a:r>
          </a:p>
          <a:p>
            <a:r>
              <a:rPr lang="el-GR" dirty="0" smtClean="0"/>
              <a:t>                                   ή χρόνου) </a:t>
            </a:r>
          </a:p>
          <a:p>
            <a:r>
              <a:rPr lang="el-GR" dirty="0" smtClean="0"/>
              <a:t>Πληροφορίες ποιοτικής (χρόνος) και ποσοτικής σύστασης (ολοκληρωμένο εμβαδόν)</a:t>
            </a:r>
            <a:endParaRPr lang="el-GR" dirty="0"/>
          </a:p>
        </p:txBody>
      </p:sp>
      <p:sp>
        <p:nvSpPr>
          <p:cNvPr id="7" name="6 - Καμπύλο δεξιό βέλος"/>
          <p:cNvSpPr/>
          <p:nvPr/>
        </p:nvSpPr>
        <p:spPr>
          <a:xfrm>
            <a:off x="211015" y="3910820"/>
            <a:ext cx="140677" cy="35169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xmlns="" val="41680775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a:buNone/>
            </a:pPr>
            <a:r>
              <a:rPr lang="el-GR" b="1" dirty="0" smtClean="0"/>
              <a:t>Αντίστροφης φάσης:</a:t>
            </a:r>
          </a:p>
          <a:p>
            <a:pPr>
              <a:buNone/>
            </a:pPr>
            <a:endParaRPr lang="el-GR" dirty="0" smtClean="0"/>
          </a:p>
          <a:p>
            <a:pPr>
              <a:buNone/>
            </a:pPr>
            <a:r>
              <a:rPr lang="el-GR" dirty="0" smtClean="0"/>
              <a:t>Όταν οι ουσίες δεν είναι υδρόφιλες: ο χάρτης ποτίζεται με τον μη πολικό διαλύτη, και η κινητή φάση ο πολικός διαλύτης.</a:t>
            </a:r>
            <a:endParaRPr lang="el-GR" dirty="0"/>
          </a:p>
        </p:txBody>
      </p:sp>
      <p:sp>
        <p:nvSpPr>
          <p:cNvPr id="4" name="3 - Καμπύλο δεξιό βέλος"/>
          <p:cNvSpPr/>
          <p:nvPr/>
        </p:nvSpPr>
        <p:spPr>
          <a:xfrm>
            <a:off x="261257" y="2076995"/>
            <a:ext cx="496388" cy="101890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xmlns="" val="2078225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44137"/>
            <a:ext cx="10515600" cy="5732826"/>
          </a:xfrm>
        </p:spPr>
        <p:txBody>
          <a:bodyPr/>
          <a:lstStyle/>
          <a:p>
            <a:r>
              <a:rPr lang="el-GR" b="1" dirty="0" smtClean="0"/>
              <a:t>Μέτωπο διαλύτη: </a:t>
            </a:r>
            <a:r>
              <a:rPr lang="el-GR" dirty="0" smtClean="0"/>
              <a:t>το άκρο του χάρτη που φτάνει ο διαλύτης.</a:t>
            </a:r>
          </a:p>
          <a:p>
            <a:endParaRPr lang="el-GR" dirty="0" smtClean="0"/>
          </a:p>
          <a:p>
            <a:r>
              <a:rPr lang="el-GR" dirty="0" smtClean="0"/>
              <a:t>Μετά ξηραίνεται ο διαλύτης</a:t>
            </a:r>
          </a:p>
          <a:p>
            <a:pPr>
              <a:buNone/>
            </a:pPr>
            <a:endParaRPr lang="el-GR" dirty="0" smtClean="0"/>
          </a:p>
          <a:p>
            <a:r>
              <a:rPr lang="el-GR" b="1" dirty="0" smtClean="0"/>
              <a:t>Εμφάνιση </a:t>
            </a:r>
            <a:r>
              <a:rPr lang="el-GR" b="1" dirty="0" err="1" smtClean="0"/>
              <a:t>χρωματογραφήματος</a:t>
            </a:r>
            <a:r>
              <a:rPr lang="el-GR" b="1" dirty="0"/>
              <a:t> </a:t>
            </a:r>
            <a:r>
              <a:rPr lang="el-GR" dirty="0" smtClean="0"/>
              <a:t>( ανίχνευση κηλίδων ουσιών)</a:t>
            </a:r>
          </a:p>
          <a:p>
            <a:pPr marL="571500" indent="-571500">
              <a:buFont typeface="+mj-lt"/>
              <a:buAutoNum type="romanLcPeriod"/>
            </a:pPr>
            <a:r>
              <a:rPr lang="el-GR" dirty="0" smtClean="0"/>
              <a:t>Κατάλληλα αντιδραστήρια, ουσίες έγχρωμες</a:t>
            </a:r>
          </a:p>
          <a:p>
            <a:pPr marL="571500" indent="-571500">
              <a:buFont typeface="+mj-lt"/>
              <a:buAutoNum type="romanLcPeriod"/>
            </a:pPr>
            <a:r>
              <a:rPr lang="el-GR" dirty="0" smtClean="0"/>
              <a:t>Χρήση υπεριώδους ακτινοβολίας, κυανές ή κιτρινοπράσινες κηλίδες ουσιών που φθορίζουν, σημείωση με μολύβι</a:t>
            </a:r>
          </a:p>
          <a:p>
            <a:pPr marL="571500" indent="-571500">
              <a:buFont typeface="+mj-lt"/>
              <a:buAutoNum type="romanLcPeriod"/>
            </a:pPr>
            <a:r>
              <a:rPr lang="el-GR" dirty="0" smtClean="0"/>
              <a:t>Ήδη έγχρωμες ουσίες.</a:t>
            </a:r>
          </a:p>
          <a:p>
            <a:pPr marL="571500" indent="-571500">
              <a:buFont typeface="+mj-lt"/>
              <a:buAutoNum type="romanLcPeriod"/>
            </a:pPr>
            <a:endParaRPr lang="el-GR" dirty="0" smtClean="0"/>
          </a:p>
          <a:p>
            <a:pPr marL="571500" indent="-571500">
              <a:buFont typeface="+mj-lt"/>
              <a:buAutoNum type="romanLcPeriod"/>
            </a:pPr>
            <a:endParaRPr lang="el-GR" dirty="0" smtClean="0"/>
          </a:p>
          <a:p>
            <a:pPr marL="571500" indent="-571500">
              <a:buFont typeface="+mj-lt"/>
              <a:buAutoNum type="romanLcPeriod"/>
            </a:pPr>
            <a:endParaRPr lang="el-GR" dirty="0"/>
          </a:p>
        </p:txBody>
      </p:sp>
      <p:pic>
        <p:nvPicPr>
          <p:cNvPr id="7169" name="Picture 1" descr="C:\Users\cokie\Desktop\AEAA\AEAA 2016-2017\Ενόργανη Ανάλυση\DSC00195.JPG"/>
          <p:cNvPicPr>
            <a:picLocks noChangeAspect="1" noChangeArrowheads="1"/>
          </p:cNvPicPr>
          <p:nvPr/>
        </p:nvPicPr>
        <p:blipFill>
          <a:blip r:embed="rId2"/>
          <a:srcRect/>
          <a:stretch>
            <a:fillRect/>
          </a:stretch>
        </p:blipFill>
        <p:spPr bwMode="auto">
          <a:xfrm>
            <a:off x="10287000" y="2988945"/>
            <a:ext cx="1905000" cy="1428750"/>
          </a:xfrm>
          <a:prstGeom prst="rect">
            <a:avLst/>
          </a:prstGeom>
          <a:noFill/>
        </p:spPr>
      </p:pic>
    </p:spTree>
    <p:extLst>
      <p:ext uri="{BB962C8B-B14F-4D97-AF65-F5344CB8AC3E}">
        <p14:creationId xmlns:p14="http://schemas.microsoft.com/office/powerpoint/2010/main" xmlns="" val="21047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7959"/>
            <a:ext cx="10515600" cy="1325563"/>
          </a:xfrm>
        </p:spPr>
        <p:txBody>
          <a:bodyPr/>
          <a:lstStyle/>
          <a:p>
            <a:r>
              <a:rPr lang="el-GR" dirty="0" smtClean="0"/>
              <a:t>Διαπίστωση ταυτότητας ουσιών.</a:t>
            </a:r>
            <a:endParaRPr lang="el-GR" dirty="0"/>
          </a:p>
        </p:txBody>
      </p:sp>
      <p:sp>
        <p:nvSpPr>
          <p:cNvPr id="3" name="Θέση περιεχομένου 2"/>
          <p:cNvSpPr>
            <a:spLocks noGrp="1"/>
          </p:cNvSpPr>
          <p:nvPr>
            <p:ph idx="1"/>
          </p:nvPr>
        </p:nvSpPr>
        <p:spPr>
          <a:xfrm>
            <a:off x="838200" y="1555846"/>
            <a:ext cx="10515600" cy="5131558"/>
          </a:xfrm>
        </p:spPr>
        <p:txBody>
          <a:bodyPr>
            <a:normAutofit fontScale="92500" lnSpcReduction="10000"/>
          </a:bodyPr>
          <a:lstStyle/>
          <a:p>
            <a:r>
              <a:rPr lang="el-GR" b="1" dirty="0" smtClean="0"/>
              <a:t>Με τον συντελεστή επιβράδυνσης </a:t>
            </a:r>
            <a:r>
              <a:rPr lang="en-US" b="1" dirty="0"/>
              <a:t>R</a:t>
            </a:r>
            <a:r>
              <a:rPr lang="en-US" b="1" baseline="-25000" dirty="0"/>
              <a:t>F </a:t>
            </a:r>
          </a:p>
          <a:p>
            <a:pPr marL="0" indent="0">
              <a:buNone/>
            </a:pPr>
            <a:r>
              <a:rPr lang="en-US" dirty="0"/>
              <a:t>R</a:t>
            </a:r>
            <a:r>
              <a:rPr lang="en-US" baseline="-25000" dirty="0"/>
              <a:t>F </a:t>
            </a:r>
            <a:r>
              <a:rPr lang="el-GR" dirty="0" smtClean="0"/>
              <a:t>= απόσταση που διάνυσε η ουσία/ απόσταση που διάνυσε το μέτωπο διαλύτη.</a:t>
            </a:r>
          </a:p>
          <a:p>
            <a:pPr marL="0" indent="0">
              <a:buNone/>
            </a:pPr>
            <a:r>
              <a:rPr lang="en-US" dirty="0"/>
              <a:t>R</a:t>
            </a:r>
            <a:r>
              <a:rPr lang="en-US" baseline="-25000" dirty="0"/>
              <a:t>F </a:t>
            </a:r>
            <a:r>
              <a:rPr lang="el-GR" dirty="0" smtClean="0"/>
              <a:t>εξαρτάται από:</a:t>
            </a:r>
          </a:p>
          <a:p>
            <a:pPr marL="514350" indent="-514350">
              <a:buFont typeface="+mj-lt"/>
              <a:buAutoNum type="arabicPeriod"/>
            </a:pPr>
            <a:r>
              <a:rPr lang="el-GR" dirty="0" smtClean="0"/>
              <a:t>Σύσταση διαλύτη </a:t>
            </a:r>
            <a:r>
              <a:rPr lang="el-GR" dirty="0" err="1" smtClean="0"/>
              <a:t>ανάπτηξης</a:t>
            </a:r>
            <a:endParaRPr lang="el-GR" dirty="0" smtClean="0"/>
          </a:p>
          <a:p>
            <a:pPr marL="514350" indent="-514350">
              <a:buFont typeface="+mj-lt"/>
              <a:buAutoNum type="arabicPeriod"/>
            </a:pPr>
            <a:r>
              <a:rPr lang="el-GR" dirty="0" smtClean="0"/>
              <a:t>Φύση χάρτη</a:t>
            </a:r>
          </a:p>
          <a:p>
            <a:pPr marL="514350" indent="-514350">
              <a:buFont typeface="+mj-lt"/>
              <a:buAutoNum type="arabicPeriod"/>
            </a:pPr>
            <a:r>
              <a:rPr lang="el-GR" dirty="0" smtClean="0"/>
              <a:t>Τρόπο ανάπτυξης</a:t>
            </a:r>
          </a:p>
          <a:p>
            <a:pPr marL="514350" indent="-514350">
              <a:buFont typeface="+mj-lt"/>
              <a:buAutoNum type="arabicPeriod"/>
            </a:pPr>
            <a:r>
              <a:rPr lang="el-GR" dirty="0" smtClean="0"/>
              <a:t>Από την θερμοκρασία, κ.ά.</a:t>
            </a:r>
            <a:endParaRPr lang="en-US" dirty="0" smtClean="0"/>
          </a:p>
          <a:p>
            <a:pPr marL="514350" indent="-514350">
              <a:buFont typeface="+mj-lt"/>
              <a:buAutoNum type="arabicPeriod"/>
            </a:pPr>
            <a:r>
              <a:rPr lang="el-GR" dirty="0" smtClean="0"/>
              <a:t>Ταυτοποίηση: σύγκριση </a:t>
            </a:r>
            <a:r>
              <a:rPr lang="en-US" dirty="0"/>
              <a:t>R</a:t>
            </a:r>
            <a:r>
              <a:rPr lang="en-US" baseline="-25000" dirty="0"/>
              <a:t>F </a:t>
            </a:r>
            <a:r>
              <a:rPr lang="el-GR" dirty="0" smtClean="0"/>
              <a:t> άγνωστης ουσίας με </a:t>
            </a:r>
            <a:r>
              <a:rPr lang="en-US" dirty="0"/>
              <a:t>R</a:t>
            </a:r>
            <a:r>
              <a:rPr lang="en-US" baseline="-25000" dirty="0"/>
              <a:t>F </a:t>
            </a:r>
            <a:r>
              <a:rPr lang="el-GR" dirty="0" smtClean="0"/>
              <a:t> γνωστών ουσιών (στις ίδιες συνθήκες)</a:t>
            </a:r>
            <a:endParaRPr lang="el-GR" dirty="0"/>
          </a:p>
          <a:p>
            <a:pPr marL="514350" indent="-514350">
              <a:buFont typeface="+mj-lt"/>
              <a:buAutoNum type="arabicPeriod"/>
            </a:pPr>
            <a:r>
              <a:rPr lang="el-GR" dirty="0"/>
              <a:t>Χρωματογραφία </a:t>
            </a:r>
            <a:r>
              <a:rPr lang="el-GR" dirty="0" smtClean="0"/>
              <a:t>χάρτη </a:t>
            </a:r>
            <a:r>
              <a:rPr lang="el-GR" dirty="0"/>
              <a:t>ποσοτικός προσδιορισμός (με εκχύλιση και προσδιορισμό </a:t>
            </a:r>
            <a:r>
              <a:rPr lang="el-GR" dirty="0" err="1"/>
              <a:t>φασματοφωτομετρικό</a:t>
            </a:r>
            <a:r>
              <a:rPr lang="el-GR" dirty="0"/>
              <a:t> ή </a:t>
            </a:r>
            <a:r>
              <a:rPr lang="el-GR" dirty="0" err="1"/>
              <a:t>φθορισμομετρικό</a:t>
            </a:r>
            <a:r>
              <a:rPr lang="el-GR" dirty="0"/>
              <a:t>)</a:t>
            </a:r>
          </a:p>
          <a:p>
            <a:pPr marL="514350" indent="-514350">
              <a:buFont typeface="+mj-lt"/>
              <a:buAutoNum type="arabicPeriod"/>
            </a:pPr>
            <a:endParaRPr lang="en-US" dirty="0"/>
          </a:p>
          <a:p>
            <a:pPr marL="0" indent="0">
              <a:buNone/>
            </a:pPr>
            <a:endParaRPr lang="el-GR" dirty="0"/>
          </a:p>
        </p:txBody>
      </p:sp>
    </p:spTree>
    <p:extLst>
      <p:ext uri="{BB962C8B-B14F-4D97-AF65-F5344CB8AC3E}">
        <p14:creationId xmlns:p14="http://schemas.microsoft.com/office/powerpoint/2010/main" xmlns="" val="2601594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Αποτέλεσμα εικόνας για Rf χρωματογραφία χάρτου"/>
          <p:cNvPicPr>
            <a:picLocks noChangeAspect="1" noChangeArrowheads="1"/>
          </p:cNvPicPr>
          <p:nvPr/>
        </p:nvPicPr>
        <p:blipFill>
          <a:blip r:embed="rId2"/>
          <a:srcRect/>
          <a:stretch>
            <a:fillRect/>
          </a:stretch>
        </p:blipFill>
        <p:spPr bwMode="auto">
          <a:xfrm>
            <a:off x="390706" y="1286760"/>
            <a:ext cx="6767739" cy="507580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50818" y="3930515"/>
            <a:ext cx="10515600" cy="2888298"/>
          </a:xfrm>
        </p:spPr>
        <p:txBody>
          <a:bodyPr/>
          <a:lstStyle/>
          <a:p>
            <a:r>
              <a:rPr lang="el-GR" dirty="0" smtClean="0"/>
              <a:t>Χρήση υάλινης πλάκας (ή φύλου αργιλίου ή πλαστικού) με επίστρωση λεπτής ομοιόμορφης στιβάδας ξηρού και λεπτόκοκκου προσροφητικού υλικού</a:t>
            </a:r>
          </a:p>
          <a:p>
            <a:endParaRPr lang="el-GR" dirty="0"/>
          </a:p>
        </p:txBody>
      </p:sp>
      <p:pic>
        <p:nvPicPr>
          <p:cNvPr id="30722" name="Picture 2" descr="Αποτέλεσμα εικόνας για πλάκα χρωματογραφια λεπτης στοιβαδας"/>
          <p:cNvPicPr>
            <a:picLocks noChangeAspect="1" noChangeArrowheads="1"/>
          </p:cNvPicPr>
          <p:nvPr/>
        </p:nvPicPr>
        <p:blipFill>
          <a:blip r:embed="rId2"/>
          <a:srcRect/>
          <a:stretch>
            <a:fillRect/>
          </a:stretch>
        </p:blipFill>
        <p:spPr bwMode="auto">
          <a:xfrm>
            <a:off x="1696993" y="1150165"/>
            <a:ext cx="6562725" cy="2667000"/>
          </a:xfrm>
          <a:prstGeom prst="rect">
            <a:avLst/>
          </a:prstGeom>
          <a:noFill/>
        </p:spPr>
      </p:pic>
      <p:sp>
        <p:nvSpPr>
          <p:cNvPr id="5" name="Τίτλος 1"/>
          <p:cNvSpPr txBox="1">
            <a:spLocks/>
          </p:cNvSpPr>
          <p:nvPr/>
        </p:nvSpPr>
        <p:spPr>
          <a:xfrm>
            <a:off x="533400" y="0"/>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l-GR" sz="4400" b="1" i="0" u="none" strike="noStrike" kern="1200" cap="none" spc="0" normalizeH="0" baseline="0" noProof="0" dirty="0" smtClean="0">
                <a:ln>
                  <a:noFill/>
                </a:ln>
                <a:solidFill>
                  <a:schemeClr val="tx1"/>
                </a:solidFill>
                <a:effectLst/>
                <a:uLnTx/>
                <a:uFillTx/>
                <a:latin typeface="+mj-lt"/>
                <a:ea typeface="+mj-ea"/>
                <a:cs typeface="+mj-cs"/>
              </a:rPr>
              <a:t>Χρωματογραφία λεπτής στοιβάδας (</a:t>
            </a:r>
            <a:r>
              <a:rPr kumimoji="0" lang="en-US" sz="4400" b="1" i="0" u="none" strike="noStrike" kern="1200" cap="none" spc="0" normalizeH="0" baseline="0" noProof="0" dirty="0" smtClean="0">
                <a:ln>
                  <a:noFill/>
                </a:ln>
                <a:solidFill>
                  <a:schemeClr val="tx1"/>
                </a:solidFill>
                <a:effectLst/>
                <a:uLnTx/>
                <a:uFillTx/>
                <a:latin typeface="+mj-lt"/>
                <a:ea typeface="+mj-ea"/>
                <a:cs typeface="+mj-cs"/>
              </a:rPr>
              <a:t>TLC)</a:t>
            </a:r>
            <a:endParaRPr kumimoji="0" lang="el-GR" sz="44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Χρωματογραφία λεπτής στοιβάδας (</a:t>
            </a:r>
            <a:r>
              <a:rPr lang="en-US" b="1" dirty="0" smtClean="0"/>
              <a:t>TLC)</a:t>
            </a:r>
            <a:endParaRPr lang="el-GR" b="1" dirty="0"/>
          </a:p>
        </p:txBody>
      </p:sp>
      <p:sp>
        <p:nvSpPr>
          <p:cNvPr id="3" name="Θέση περιεχομένου 2"/>
          <p:cNvSpPr>
            <a:spLocks noGrp="1"/>
          </p:cNvSpPr>
          <p:nvPr>
            <p:ph idx="1"/>
          </p:nvPr>
        </p:nvSpPr>
        <p:spPr/>
        <p:txBody>
          <a:bodyPr/>
          <a:lstStyle/>
          <a:p>
            <a:r>
              <a:rPr lang="en-US" dirty="0" smtClean="0"/>
              <a:t>H TLC </a:t>
            </a:r>
            <a:r>
              <a:rPr lang="el-GR" dirty="0" smtClean="0"/>
              <a:t>είναι τεχνική υγρής χρωματογραφίας</a:t>
            </a:r>
          </a:p>
          <a:p>
            <a:r>
              <a:rPr lang="el-GR" dirty="0" smtClean="0"/>
              <a:t>Στατική φάση και μηχανισμός        παρόμοιος με την χρωματογραφία στήλης.</a:t>
            </a:r>
          </a:p>
          <a:p>
            <a:r>
              <a:rPr lang="el-GR" dirty="0" smtClean="0"/>
              <a:t>Τεχνική όμως παρόμοια με χρωματογραφία </a:t>
            </a:r>
            <a:r>
              <a:rPr lang="el-GR" dirty="0" err="1" smtClean="0"/>
              <a:t>χάρτου</a:t>
            </a:r>
            <a:endParaRPr lang="el-GR" dirty="0" smtClean="0"/>
          </a:p>
          <a:p>
            <a:endParaRPr lang="el-GR" dirty="0" smtClean="0"/>
          </a:p>
        </p:txBody>
      </p:sp>
      <p:sp>
        <p:nvSpPr>
          <p:cNvPr id="4" name="Δεξιό βέλος 3"/>
          <p:cNvSpPr/>
          <p:nvPr/>
        </p:nvSpPr>
        <p:spPr>
          <a:xfrm>
            <a:off x="5568287" y="2574651"/>
            <a:ext cx="43672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2484176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91320"/>
            <a:ext cx="10515600" cy="5685644"/>
          </a:xfrm>
        </p:spPr>
        <p:txBody>
          <a:bodyPr>
            <a:normAutofit fontScale="92500" lnSpcReduction="10000"/>
          </a:bodyPr>
          <a:lstStyle/>
          <a:p>
            <a:pPr marL="0" indent="0">
              <a:buNone/>
            </a:pPr>
            <a:r>
              <a:rPr lang="el-GR" b="1" dirty="0"/>
              <a:t>Πλεονεκτήματα</a:t>
            </a:r>
            <a:endParaRPr lang="el-GR" b="1" dirty="0" smtClean="0"/>
          </a:p>
          <a:p>
            <a:r>
              <a:rPr lang="el-GR" dirty="0" smtClean="0"/>
              <a:t>Μεγάλη διακριτική ικανότητα</a:t>
            </a:r>
          </a:p>
          <a:p>
            <a:r>
              <a:rPr lang="el-GR" dirty="0" smtClean="0"/>
              <a:t>Πιο ευέλικτη από την  χρωματογραφία χάρτη</a:t>
            </a:r>
          </a:p>
          <a:p>
            <a:r>
              <a:rPr lang="el-GR" dirty="0" smtClean="0"/>
              <a:t>Ταχύτερη από την χρωματογραφία χάρτη</a:t>
            </a:r>
          </a:p>
          <a:p>
            <a:r>
              <a:rPr lang="el-GR" dirty="0" smtClean="0"/>
              <a:t>Χρήση και για διαχωρισμό υδρόφοβων ουσιών</a:t>
            </a:r>
          </a:p>
          <a:p>
            <a:r>
              <a:rPr lang="el-GR" dirty="0" smtClean="0"/>
              <a:t>Χρήση και δραστικών μέσων για την ανίχνευση ουσιών πχ </a:t>
            </a:r>
            <a:r>
              <a:rPr lang="en-US" dirty="0" smtClean="0"/>
              <a:t>H</a:t>
            </a:r>
            <a:r>
              <a:rPr lang="en-US" baseline="-25000" dirty="0" smtClean="0"/>
              <a:t>2</a:t>
            </a:r>
            <a:r>
              <a:rPr lang="en-US" dirty="0" smtClean="0"/>
              <a:t>SO</a:t>
            </a:r>
            <a:r>
              <a:rPr lang="en-US" baseline="-25000" dirty="0" smtClean="0"/>
              <a:t>4</a:t>
            </a:r>
            <a:r>
              <a:rPr lang="en-US" dirty="0" smtClean="0"/>
              <a:t> </a:t>
            </a:r>
            <a:r>
              <a:rPr lang="el-GR" dirty="0" smtClean="0"/>
              <a:t>για ανίχνευση οργανικών ουσιών</a:t>
            </a:r>
          </a:p>
          <a:p>
            <a:r>
              <a:rPr lang="el-GR" dirty="0" smtClean="0"/>
              <a:t>Είναι ευαίσθητη (</a:t>
            </a:r>
            <a:r>
              <a:rPr lang="el-GR" dirty="0" err="1" smtClean="0"/>
              <a:t>μικροποσότητες</a:t>
            </a:r>
            <a:r>
              <a:rPr lang="el-GR" dirty="0" smtClean="0"/>
              <a:t>)</a:t>
            </a:r>
          </a:p>
          <a:p>
            <a:r>
              <a:rPr lang="el-GR" dirty="0" smtClean="0"/>
              <a:t>Εύκολη παραλαβή ουσιών (με </a:t>
            </a:r>
            <a:r>
              <a:rPr lang="el-GR" dirty="0" err="1" smtClean="0"/>
              <a:t>απόξυση</a:t>
            </a:r>
            <a:r>
              <a:rPr lang="el-GR" dirty="0" smtClean="0"/>
              <a:t>) </a:t>
            </a:r>
          </a:p>
          <a:p>
            <a:r>
              <a:rPr lang="el-GR" dirty="0" smtClean="0"/>
              <a:t>Επιτυχής ποσοτική ανάλυση.</a:t>
            </a:r>
          </a:p>
          <a:p>
            <a:endParaRPr lang="el-GR" dirty="0" smtClean="0"/>
          </a:p>
          <a:p>
            <a:pPr marL="0" indent="0">
              <a:buNone/>
            </a:pPr>
            <a:r>
              <a:rPr lang="el-GR" b="1" dirty="0"/>
              <a:t>Μειονεκτήματα </a:t>
            </a:r>
            <a:r>
              <a:rPr lang="el-GR" dirty="0"/>
              <a:t>          </a:t>
            </a:r>
            <a:endParaRPr lang="el-GR" dirty="0" smtClean="0"/>
          </a:p>
          <a:p>
            <a:r>
              <a:rPr lang="el-GR" dirty="0" smtClean="0"/>
              <a:t>μεγαλύτερη </a:t>
            </a:r>
            <a:r>
              <a:rPr lang="el-GR" dirty="0"/>
              <a:t>καταγραφή και διατήρηση αποτελεσμάτων </a:t>
            </a:r>
            <a:endParaRPr lang="el-GR" dirty="0" smtClean="0"/>
          </a:p>
          <a:p>
            <a:endParaRPr lang="el-GR" dirty="0" smtClean="0"/>
          </a:p>
          <a:p>
            <a:endParaRPr lang="el-GR" dirty="0"/>
          </a:p>
        </p:txBody>
      </p:sp>
    </p:spTree>
    <p:extLst>
      <p:ext uri="{BB962C8B-B14F-4D97-AF65-F5344CB8AC3E}">
        <p14:creationId xmlns:p14="http://schemas.microsoft.com/office/powerpoint/2010/main" xmlns="" val="3449264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lnSpcReduction="10000"/>
          </a:bodyPr>
          <a:lstStyle/>
          <a:p>
            <a:r>
              <a:rPr lang="el-GR" dirty="0" smtClean="0"/>
              <a:t>Διαχωρισμός βάση λόγου φορτίο/μάζας</a:t>
            </a:r>
          </a:p>
          <a:p>
            <a:r>
              <a:rPr lang="el-GR" dirty="0" smtClean="0"/>
              <a:t>Χρήση ηλεκτρικού πεδίου</a:t>
            </a:r>
          </a:p>
          <a:p>
            <a:r>
              <a:rPr lang="el-GR" dirty="0" smtClean="0"/>
              <a:t>Κυριότερη μέθοδος: </a:t>
            </a:r>
            <a:r>
              <a:rPr lang="el-GR" dirty="0" err="1" smtClean="0"/>
              <a:t>ηλεκτροφόρηση</a:t>
            </a:r>
            <a:r>
              <a:rPr lang="el-GR" dirty="0" smtClean="0"/>
              <a:t> ζώνης</a:t>
            </a:r>
          </a:p>
          <a:p>
            <a:pPr>
              <a:buFont typeface="Wingdings" panose="05000000000000000000" pitchFamily="2" charset="2"/>
              <a:buChar char="Ø"/>
            </a:pPr>
            <a:r>
              <a:rPr lang="el-GR" dirty="0" smtClean="0"/>
              <a:t>Τοποθέτηση δείγματος στο μέσο οριζόντιας ταινίας ή πλάκας, εμποτισμένη σε ρυθμιστικό διάλυμα</a:t>
            </a:r>
          </a:p>
          <a:p>
            <a:pPr>
              <a:buFont typeface="Wingdings" panose="05000000000000000000" pitchFamily="2" charset="2"/>
              <a:buChar char="Ø"/>
            </a:pPr>
            <a:r>
              <a:rPr lang="el-GR" dirty="0" smtClean="0"/>
              <a:t>Εφαρμογή ηλεκτρικού πεδίου στα άκρα του</a:t>
            </a:r>
          </a:p>
          <a:p>
            <a:pPr>
              <a:buFont typeface="Wingdings" panose="05000000000000000000" pitchFamily="2" charset="2"/>
              <a:buChar char="Ø"/>
            </a:pPr>
            <a:r>
              <a:rPr lang="el-GR" dirty="0" smtClean="0"/>
              <a:t>Διαχωρισμός βάση φορτίου, μεγέθους και σχήματος.</a:t>
            </a:r>
          </a:p>
          <a:p>
            <a:pPr>
              <a:buFont typeface="Wingdings" panose="05000000000000000000" pitchFamily="2" charset="2"/>
              <a:buChar char="Ø"/>
            </a:pPr>
            <a:r>
              <a:rPr lang="el-GR" dirty="0" smtClean="0"/>
              <a:t>Κινητικότητα: απόσταση/χρόνο ισχύ πεδίου (</a:t>
            </a:r>
            <a:r>
              <a:rPr lang="en-US" dirty="0" smtClean="0"/>
              <a:t>cm</a:t>
            </a:r>
            <a:r>
              <a:rPr lang="en-US" baseline="30000" dirty="0" smtClean="0"/>
              <a:t>2</a:t>
            </a:r>
            <a:r>
              <a:rPr lang="en-US" dirty="0" smtClean="0"/>
              <a:t>V</a:t>
            </a:r>
            <a:r>
              <a:rPr lang="en-US" baseline="30000" dirty="0" smtClean="0"/>
              <a:t>-1</a:t>
            </a:r>
            <a:r>
              <a:rPr lang="en-US" dirty="0" smtClean="0"/>
              <a:t>s</a:t>
            </a:r>
            <a:r>
              <a:rPr lang="en-US" baseline="30000" dirty="0" smtClean="0"/>
              <a:t>-1</a:t>
            </a:r>
            <a:r>
              <a:rPr lang="en-US" dirty="0" smtClean="0"/>
              <a:t>)</a:t>
            </a:r>
          </a:p>
          <a:p>
            <a:r>
              <a:rPr lang="el-GR" dirty="0" smtClean="0"/>
              <a:t>Ποσοτικός προσδιορισμός: αποκοπή </a:t>
            </a:r>
            <a:r>
              <a:rPr lang="el-GR" smtClean="0"/>
              <a:t>έγχρωμων ζωνών</a:t>
            </a:r>
            <a:endParaRPr lang="el-GR" dirty="0" smtClean="0"/>
          </a:p>
          <a:p>
            <a:pPr marL="0" indent="0">
              <a:buNone/>
            </a:pPr>
            <a:endParaRPr lang="el-GR" dirty="0"/>
          </a:p>
        </p:txBody>
      </p:sp>
      <p:sp>
        <p:nvSpPr>
          <p:cNvPr id="5" name="Τίτλος 4"/>
          <p:cNvSpPr>
            <a:spLocks noGrp="1"/>
          </p:cNvSpPr>
          <p:nvPr>
            <p:ph type="title"/>
          </p:nvPr>
        </p:nvSpPr>
        <p:spPr>
          <a:xfrm>
            <a:off x="660780" y="234512"/>
            <a:ext cx="10515600" cy="1325563"/>
          </a:xfrm>
        </p:spPr>
        <p:txBody>
          <a:bodyPr/>
          <a:lstStyle/>
          <a:p>
            <a:r>
              <a:rPr lang="el-GR" b="1" dirty="0" err="1" smtClean="0"/>
              <a:t>Ηλεκτροφόρηση</a:t>
            </a:r>
            <a:endParaRPr lang="el-GR" b="1" dirty="0"/>
          </a:p>
        </p:txBody>
      </p:sp>
      <p:pic>
        <p:nvPicPr>
          <p:cNvPr id="3074" name="Picture 2" descr="Ηλεκτροφόρηση Πρωτεϊνών, “SDS PAGE” και “2D Ηλεκτροφόρηση”"/>
          <p:cNvPicPr>
            <a:picLocks noChangeAspect="1" noChangeArrowheads="1"/>
          </p:cNvPicPr>
          <p:nvPr/>
        </p:nvPicPr>
        <p:blipFill>
          <a:blip r:embed="rId2"/>
          <a:srcRect/>
          <a:stretch>
            <a:fillRect/>
          </a:stretch>
        </p:blipFill>
        <p:spPr bwMode="auto">
          <a:xfrm>
            <a:off x="8293736" y="398417"/>
            <a:ext cx="2553788" cy="2553788"/>
          </a:xfrm>
          <a:prstGeom prst="rect">
            <a:avLst/>
          </a:prstGeom>
          <a:noFill/>
        </p:spPr>
      </p:pic>
    </p:spTree>
    <p:extLst>
      <p:ext uri="{BB962C8B-B14F-4D97-AF65-F5344CB8AC3E}">
        <p14:creationId xmlns:p14="http://schemas.microsoft.com/office/powerpoint/2010/main" xmlns="" val="1139826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38200" y="1133286"/>
            <a:ext cx="10515600" cy="4351338"/>
          </a:xfrm>
        </p:spPr>
        <p:txBody>
          <a:bodyPr/>
          <a:lstStyle/>
          <a:p>
            <a:r>
              <a:rPr lang="el-GR" dirty="0" smtClean="0"/>
              <a:t> </a:t>
            </a:r>
            <a:r>
              <a:rPr lang="el-GR" b="1" dirty="0" smtClean="0"/>
              <a:t>βασική αρχή</a:t>
            </a:r>
            <a:r>
              <a:rPr lang="el-GR" dirty="0" smtClean="0"/>
              <a:t> στηρίζεται στο φαινόμενο κατά το οποίο φορτισμένα μόρια και σωματίδια, μέσα σε υδάτινα διαλύματα και κάτω από την επίδραση ενός ηλεκτρικού πεδίου, κινούνται προς την κατεύθυνση του ηλεκτροδίου με το αντίθετο φορτίο. Λόγω των διαφορετικών φορτίων και μαζών, τα διάφορα μόρια θα κινηθούν με διαφορετικές ταχύτητες (κινητικότητα). Η κινητικότητα αυτή εξαρτάται από την σταθερά </a:t>
            </a:r>
            <a:r>
              <a:rPr lang="el-GR" dirty="0" err="1" smtClean="0"/>
              <a:t>pK</a:t>
            </a:r>
            <a:r>
              <a:rPr lang="el-GR" dirty="0" smtClean="0"/>
              <a:t> και το μοριακό βάρος του φορτισμένου σωματιδίου ενώ άλλοι παράγοντες που μπορούν να επηρεάσουν την κινητικότητα είναι το </a:t>
            </a:r>
            <a:r>
              <a:rPr lang="el-GR" dirty="0" err="1" smtClean="0"/>
              <a:t>pH</a:t>
            </a:r>
            <a:r>
              <a:rPr lang="el-GR" dirty="0" smtClean="0"/>
              <a:t> και η συγκέντρωση του ρυθμιστικού διαλύματος (</a:t>
            </a:r>
            <a:r>
              <a:rPr lang="el-GR" dirty="0" err="1" smtClean="0"/>
              <a:t>buffer</a:t>
            </a:r>
            <a:r>
              <a:rPr lang="el-GR" dirty="0" smtClean="0"/>
              <a:t>), η ένταση του ηλεκτρικού πεδίου, η θερμοκρασία καθώς και η φύση του υλικού μέσα στο οποίο γίνεται η </a:t>
            </a:r>
            <a:r>
              <a:rPr lang="el-GR" u="sng" dirty="0" err="1" smtClean="0">
                <a:hlinkClick r:id="rId2" tooltip="Posts tagged with ηλεκτροφόρηση"/>
              </a:rPr>
              <a:t>ηλεκτροφόρηση</a:t>
            </a:r>
            <a:r>
              <a:rPr lang="el-GR" dirty="0" smtClean="0"/>
              <a: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478302" y="464234"/>
            <a:ext cx="10189698" cy="5458263"/>
          </a:xfrm>
        </p:spPr>
        <p:txBody>
          <a:bodyPr/>
          <a:lstStyle/>
          <a:p>
            <a:pPr algn="l"/>
            <a:r>
              <a:rPr lang="el-GR" b="1" dirty="0" smtClean="0"/>
              <a:t>Βάση της χρωματογραφίας </a:t>
            </a:r>
            <a:r>
              <a:rPr lang="el-GR" b="1" dirty="0" err="1" smtClean="0"/>
              <a:t>έκλουσης</a:t>
            </a:r>
            <a:r>
              <a:rPr lang="el-GR" b="1" dirty="0" smtClean="0"/>
              <a:t>:</a:t>
            </a:r>
          </a:p>
          <a:p>
            <a:pPr algn="l"/>
            <a:endParaRPr lang="el-GR" b="1" dirty="0" smtClean="0"/>
          </a:p>
          <a:p>
            <a:pPr algn="l"/>
            <a:r>
              <a:rPr lang="el-GR" dirty="0" smtClean="0"/>
              <a:t>κατανομή συστατικών μεταξύ κινητής και στατικής φάσης</a:t>
            </a:r>
          </a:p>
          <a:p>
            <a:pPr algn="l"/>
            <a:r>
              <a:rPr lang="el-GR" dirty="0" smtClean="0"/>
              <a:t>Κ= </a:t>
            </a:r>
            <a:r>
              <a:rPr lang="en-US" dirty="0" smtClean="0"/>
              <a:t>C</a:t>
            </a:r>
            <a:r>
              <a:rPr lang="en-US" baseline="-25000" dirty="0" smtClean="0"/>
              <a:t>S</a:t>
            </a:r>
            <a:r>
              <a:rPr lang="en-US" dirty="0" smtClean="0"/>
              <a:t>/C</a:t>
            </a:r>
            <a:r>
              <a:rPr lang="en-US" baseline="-25000" dirty="0" smtClean="0"/>
              <a:t>M</a:t>
            </a:r>
            <a:r>
              <a:rPr lang="en-US" baseline="-25000" dirty="0"/>
              <a:t> </a:t>
            </a:r>
            <a:endParaRPr lang="en-US" dirty="0" smtClean="0"/>
          </a:p>
          <a:p>
            <a:pPr algn="l"/>
            <a:endParaRPr lang="en-US" dirty="0"/>
          </a:p>
          <a:p>
            <a:pPr algn="l"/>
            <a:r>
              <a:rPr lang="el-GR" dirty="0" smtClean="0"/>
              <a:t>Το μέγεθος συγκρατήσεως μιας ουσίας από την στήλη εκφράζεται από το </a:t>
            </a:r>
          </a:p>
          <a:p>
            <a:pPr algn="l"/>
            <a:r>
              <a:rPr lang="el-GR" b="1" dirty="0" smtClean="0"/>
              <a:t>λόγο επιβραδύνσεως </a:t>
            </a:r>
            <a:r>
              <a:rPr lang="en-US" b="1" dirty="0" smtClean="0"/>
              <a:t>R</a:t>
            </a:r>
            <a:r>
              <a:rPr lang="en-US" b="1" baseline="-25000" dirty="0" smtClean="0"/>
              <a:t>F </a:t>
            </a:r>
          </a:p>
          <a:p>
            <a:pPr algn="l"/>
            <a:r>
              <a:rPr lang="en-US" b="1" dirty="0"/>
              <a:t>R</a:t>
            </a:r>
            <a:r>
              <a:rPr lang="en-US" b="1" baseline="-25000" dirty="0"/>
              <a:t>F </a:t>
            </a:r>
            <a:r>
              <a:rPr lang="en-US" dirty="0" smtClean="0"/>
              <a:t>= </a:t>
            </a:r>
            <a:r>
              <a:rPr lang="el-GR" dirty="0" smtClean="0"/>
              <a:t>μέση ταχύτητα ουσίας στην στήλη/μέση ταχύτητα υγρού </a:t>
            </a:r>
            <a:r>
              <a:rPr lang="el-GR" dirty="0" err="1" smtClean="0"/>
              <a:t>έκλουσης</a:t>
            </a:r>
            <a:endParaRPr lang="en-US" dirty="0"/>
          </a:p>
          <a:p>
            <a:pPr algn="l"/>
            <a:endParaRPr lang="el-GR" baseline="-25000" dirty="0"/>
          </a:p>
        </p:txBody>
      </p:sp>
      <p:sp>
        <p:nvSpPr>
          <p:cNvPr id="4" name="3 - Καμπύλο δεξιό βέλος"/>
          <p:cNvSpPr/>
          <p:nvPr/>
        </p:nvSpPr>
        <p:spPr>
          <a:xfrm>
            <a:off x="211015" y="815926"/>
            <a:ext cx="239151" cy="73152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xmlns="" val="1874868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69817" y="0"/>
            <a:ext cx="11001103" cy="6858000"/>
          </a:xfrm>
        </p:spPr>
        <p:txBody>
          <a:bodyPr>
            <a:normAutofit/>
          </a:bodyPr>
          <a:lstStyle/>
          <a:p>
            <a:pPr>
              <a:buNone/>
            </a:pPr>
            <a:r>
              <a:rPr lang="el-GR" b="1" dirty="0" smtClean="0"/>
              <a:t>Χρωματογραφία Χάρτη                  </a:t>
            </a:r>
            <a:r>
              <a:rPr lang="el-GR" dirty="0" smtClean="0"/>
              <a:t>είδος επίπεδης χρωματογραφίας</a:t>
            </a:r>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Font typeface="Wingdings" pitchFamily="2" charset="2"/>
              <a:buChar char="v"/>
            </a:pPr>
            <a:r>
              <a:rPr lang="el-GR" u="sng" dirty="0" smtClean="0"/>
              <a:t>Υλικό στηρίξεως στατικής φάσης</a:t>
            </a:r>
            <a:r>
              <a:rPr lang="el-GR" dirty="0" smtClean="0"/>
              <a:t> : ταινία ή φύλο χάρτη (κυτταρίνη πολική ένωση)</a:t>
            </a:r>
          </a:p>
          <a:p>
            <a:pPr>
              <a:buNone/>
            </a:pPr>
            <a:endParaRPr lang="el-GR" dirty="0" smtClean="0"/>
          </a:p>
          <a:p>
            <a:pPr>
              <a:buFont typeface="Wingdings" pitchFamily="2" charset="2"/>
              <a:buChar char="v"/>
            </a:pPr>
            <a:r>
              <a:rPr lang="el-GR" u="sng" dirty="0" smtClean="0"/>
              <a:t>Στατική φάση</a:t>
            </a:r>
            <a:r>
              <a:rPr lang="el-GR" dirty="0" smtClean="0"/>
              <a:t> : </a:t>
            </a:r>
            <a:r>
              <a:rPr lang="el-GR" dirty="0" err="1" smtClean="0"/>
              <a:t>σύμπλοκο</a:t>
            </a:r>
            <a:r>
              <a:rPr lang="el-GR" dirty="0" smtClean="0"/>
              <a:t> ύδατος-κυτταρίνης</a:t>
            </a:r>
          </a:p>
          <a:p>
            <a:pPr>
              <a:buNone/>
            </a:pPr>
            <a:endParaRPr lang="el-GR" dirty="0" smtClean="0"/>
          </a:p>
          <a:p>
            <a:pPr>
              <a:buFont typeface="Wingdings" pitchFamily="2" charset="2"/>
              <a:buChar char="v"/>
            </a:pPr>
            <a:r>
              <a:rPr lang="el-GR" u="sng" dirty="0" smtClean="0"/>
              <a:t>Κινητή φάση</a:t>
            </a:r>
            <a:r>
              <a:rPr lang="el-GR" dirty="0" smtClean="0"/>
              <a:t>: συνήθως μείγμα οργανικών διαλυτών με νερό.</a:t>
            </a:r>
          </a:p>
          <a:p>
            <a:pPr>
              <a:buNone/>
            </a:pPr>
            <a:endParaRPr lang="el-GR" dirty="0" smtClean="0"/>
          </a:p>
        </p:txBody>
      </p:sp>
      <p:sp>
        <p:nvSpPr>
          <p:cNvPr id="4" name="Δεξιό βέλος 3"/>
          <p:cNvSpPr/>
          <p:nvPr/>
        </p:nvSpPr>
        <p:spPr>
          <a:xfrm>
            <a:off x="4208648" y="216593"/>
            <a:ext cx="709684" cy="144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650" name="AutoShape 2" descr="Αποτέλεσμα εικόνας για χρωματογραφία χάρτου"/>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7652" name="AutoShape 4" descr="Αποτέλεσμα εικόνας για χρωματογραφία χάρτου"/>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7654" name="Picture 6" descr="Αποτέλεσμα εικόνας για χρωματογραφία χάρτου"/>
          <p:cNvPicPr>
            <a:picLocks noChangeAspect="1" noChangeArrowheads="1"/>
          </p:cNvPicPr>
          <p:nvPr/>
        </p:nvPicPr>
        <p:blipFill>
          <a:blip r:embed="rId2"/>
          <a:srcRect/>
          <a:stretch>
            <a:fillRect/>
          </a:stretch>
        </p:blipFill>
        <p:spPr bwMode="auto">
          <a:xfrm>
            <a:off x="2859586" y="445091"/>
            <a:ext cx="2790825" cy="3057526"/>
          </a:xfrm>
          <a:prstGeom prst="rect">
            <a:avLst/>
          </a:prstGeom>
          <a:noFill/>
        </p:spPr>
      </p:pic>
    </p:spTree>
    <p:extLst>
      <p:ext uri="{BB962C8B-B14F-4D97-AF65-F5344CB8AC3E}">
        <p14:creationId xmlns:p14="http://schemas.microsoft.com/office/powerpoint/2010/main" xmlns="" val="4017059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Font typeface="Wingdings" pitchFamily="2" charset="2"/>
              <a:buChar char="v"/>
            </a:pPr>
            <a:r>
              <a:rPr lang="el-GR" u="sng" dirty="0" smtClean="0"/>
              <a:t>Μηχανισμός διαχωρισμού</a:t>
            </a:r>
            <a:r>
              <a:rPr lang="el-GR" dirty="0" smtClean="0"/>
              <a:t>:  η κατανομή μεταξύ δυο υγρών</a:t>
            </a:r>
          </a:p>
          <a:p>
            <a:pPr marL="0" indent="0">
              <a:buNone/>
            </a:pPr>
            <a:r>
              <a:rPr lang="el-GR" dirty="0" smtClean="0"/>
              <a:t>    (πολικού και λιγότερου πολικού διαλύτη              κινητή φάση)</a:t>
            </a:r>
          </a:p>
          <a:p>
            <a:pPr marL="0" indent="0">
              <a:buNone/>
            </a:pPr>
            <a:endParaRPr lang="el-GR" dirty="0" smtClean="0"/>
          </a:p>
          <a:p>
            <a:pPr marL="0" indent="0">
              <a:buFont typeface="Wingdings" pitchFamily="2" charset="2"/>
              <a:buChar char="v"/>
            </a:pPr>
            <a:r>
              <a:rPr lang="el-GR" dirty="0" smtClean="0"/>
              <a:t>Στην επίπεδη χρωματογραφία</a:t>
            </a:r>
            <a:r>
              <a:rPr lang="el-GR" u="sng" dirty="0" smtClean="0"/>
              <a:t> δεν </a:t>
            </a:r>
            <a:r>
              <a:rPr lang="el-GR" dirty="0" smtClean="0"/>
              <a:t>έχουμε </a:t>
            </a:r>
            <a:r>
              <a:rPr lang="el-GR" dirty="0" err="1" smtClean="0"/>
              <a:t>έκλουση</a:t>
            </a:r>
            <a:r>
              <a:rPr lang="el-GR" dirty="0" smtClean="0"/>
              <a:t>. Σταματάει όταν το μέτωπο του διαλύτη βρίσκεται ακόμα στον χάρτη. </a:t>
            </a:r>
          </a:p>
          <a:p>
            <a:endParaRPr lang="el-GR" dirty="0"/>
          </a:p>
        </p:txBody>
      </p:sp>
      <p:sp>
        <p:nvSpPr>
          <p:cNvPr id="4" name="Δεξιό βέλος 4"/>
          <p:cNvSpPr/>
          <p:nvPr/>
        </p:nvSpPr>
        <p:spPr>
          <a:xfrm>
            <a:off x="7246962" y="2495396"/>
            <a:ext cx="828000" cy="2608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Εκτέλεση</a:t>
            </a:r>
            <a:endParaRPr lang="el-GR" b="1" dirty="0"/>
          </a:p>
        </p:txBody>
      </p:sp>
      <p:sp>
        <p:nvSpPr>
          <p:cNvPr id="3" name="Θέση περιεχομένου 2"/>
          <p:cNvSpPr>
            <a:spLocks noGrp="1"/>
          </p:cNvSpPr>
          <p:nvPr>
            <p:ph idx="1"/>
          </p:nvPr>
        </p:nvSpPr>
        <p:spPr>
          <a:xfrm>
            <a:off x="0" y="2506662"/>
            <a:ext cx="10515600" cy="4351338"/>
          </a:xfrm>
        </p:spPr>
        <p:txBody>
          <a:bodyPr/>
          <a:lstStyle/>
          <a:p>
            <a:r>
              <a:rPr lang="el-GR" dirty="0" err="1" smtClean="0"/>
              <a:t>Στγ</a:t>
            </a:r>
            <a:r>
              <a:rPr lang="el-GR" dirty="0" smtClean="0"/>
              <a:t> διαλύματος στο ένα άκρο </a:t>
            </a:r>
            <a:r>
              <a:rPr lang="el-GR" dirty="0" err="1" smtClean="0"/>
              <a:t>χαρτη</a:t>
            </a:r>
            <a:r>
              <a:rPr lang="el-GR" dirty="0" smtClean="0"/>
              <a:t> (έχει σημειωθεί με μολύβι)</a:t>
            </a:r>
          </a:p>
          <a:p>
            <a:r>
              <a:rPr lang="el-GR" dirty="0" smtClean="0"/>
              <a:t>Ξηραίνεται η κηλίδα (εξατμίζεται ο διαλύτης)</a:t>
            </a:r>
          </a:p>
          <a:p>
            <a:r>
              <a:rPr lang="el-GR" dirty="0" smtClean="0"/>
              <a:t>Τοποθέτηση στον θάλαμο ανάπτυξης (κορεσμένος στον πολικό διαλύτη)</a:t>
            </a:r>
          </a:p>
          <a:p>
            <a:r>
              <a:rPr lang="el-GR" dirty="0" smtClean="0"/>
              <a:t>Προστίθεται η κινητή φάση</a:t>
            </a:r>
          </a:p>
          <a:p>
            <a:r>
              <a:rPr lang="el-GR" dirty="0" smtClean="0"/>
              <a:t>Τοποθετείται ο χάρτης (προσοχή η κινητή φάση έρχεται σε επαφή με την κινητή φάση, αλλά όχι με την κηλίδα του δείγματος).</a:t>
            </a:r>
          </a:p>
          <a:p>
            <a:r>
              <a:rPr lang="el-GR" dirty="0" smtClean="0"/>
              <a:t>Ο θάλαμος ανάπτυξης μπορεί να είναι απλός ή σύνθετος.</a:t>
            </a:r>
          </a:p>
          <a:p>
            <a:endParaRPr lang="el-GR" dirty="0" smtClean="0"/>
          </a:p>
          <a:p>
            <a:pPr marL="0" indent="0">
              <a:buNone/>
            </a:pPr>
            <a:endParaRPr lang="el-GR" dirty="0" smtClean="0"/>
          </a:p>
          <a:p>
            <a:endParaRPr lang="el-GR" dirty="0"/>
          </a:p>
        </p:txBody>
      </p:sp>
      <p:pic>
        <p:nvPicPr>
          <p:cNvPr id="4" name="Picture 1" descr="C:\Users\cokie\Desktop\AEAA\AEAA 2016-2017\Ενόργανη Ανάλυση\img2.jpg"/>
          <p:cNvPicPr>
            <a:picLocks noChangeAspect="1" noChangeArrowheads="1"/>
          </p:cNvPicPr>
          <p:nvPr/>
        </p:nvPicPr>
        <p:blipFill>
          <a:blip r:embed="rId2"/>
          <a:srcRect/>
          <a:stretch>
            <a:fillRect/>
          </a:stretch>
        </p:blipFill>
        <p:spPr bwMode="auto">
          <a:xfrm>
            <a:off x="9655356" y="236492"/>
            <a:ext cx="2314575" cy="3067050"/>
          </a:xfrm>
          <a:prstGeom prst="rect">
            <a:avLst/>
          </a:prstGeom>
          <a:noFill/>
        </p:spPr>
      </p:pic>
    </p:spTree>
    <p:extLst>
      <p:ext uri="{BB962C8B-B14F-4D97-AF65-F5344CB8AC3E}">
        <p14:creationId xmlns:p14="http://schemas.microsoft.com/office/powerpoint/2010/main" xmlns="" val="1119725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Αλλαγή διαλύτη</a:t>
            </a:r>
          </a:p>
          <a:p>
            <a:pPr>
              <a:buNone/>
            </a:pPr>
            <a:endParaRPr lang="el-GR" dirty="0" smtClean="0"/>
          </a:p>
          <a:p>
            <a:pPr>
              <a:buNone/>
            </a:pPr>
            <a:r>
              <a:rPr lang="el-GR" dirty="0" smtClean="0"/>
              <a:t>Αλλαγή εικόνας</a:t>
            </a:r>
            <a:endParaRPr lang="el-GR" dirty="0"/>
          </a:p>
        </p:txBody>
      </p:sp>
      <p:pic>
        <p:nvPicPr>
          <p:cNvPr id="4" name="Picture 3" descr="slide0014_image022"/>
          <p:cNvPicPr>
            <a:picLocks noChangeAspect="1" noChangeArrowheads="1"/>
          </p:cNvPicPr>
          <p:nvPr/>
        </p:nvPicPr>
        <p:blipFill>
          <a:blip r:embed="rId2"/>
          <a:srcRect/>
          <a:stretch>
            <a:fillRect/>
          </a:stretch>
        </p:blipFill>
        <p:spPr bwMode="auto">
          <a:xfrm>
            <a:off x="5080272" y="1028645"/>
            <a:ext cx="5845664" cy="4287938"/>
          </a:xfrm>
          <a:prstGeom prst="rect">
            <a:avLst/>
          </a:prstGeom>
          <a:noFill/>
        </p:spPr>
      </p:pic>
      <p:sp>
        <p:nvSpPr>
          <p:cNvPr id="5" name="4 - Καμπύλο δεξιό βέλος"/>
          <p:cNvSpPr/>
          <p:nvPr/>
        </p:nvSpPr>
        <p:spPr>
          <a:xfrm>
            <a:off x="326571" y="2050869"/>
            <a:ext cx="457200" cy="92746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0515600" cy="1325563"/>
          </a:xfrm>
        </p:spPr>
        <p:txBody>
          <a:bodyPr/>
          <a:lstStyle/>
          <a:p>
            <a:r>
              <a:rPr lang="el-GR" dirty="0" smtClean="0"/>
              <a:t>Τρόποι ανάπτυξης των </a:t>
            </a:r>
            <a:r>
              <a:rPr lang="el-GR" dirty="0" err="1" smtClean="0"/>
              <a:t>χρωματογραφημάτων</a:t>
            </a:r>
            <a:r>
              <a:rPr lang="el-GR" dirty="0" smtClean="0"/>
              <a:t>.</a:t>
            </a:r>
            <a:endParaRPr lang="el-GR" dirty="0"/>
          </a:p>
        </p:txBody>
      </p:sp>
      <p:sp>
        <p:nvSpPr>
          <p:cNvPr id="3" name="Θέση περιεχομένου 2"/>
          <p:cNvSpPr>
            <a:spLocks noGrp="1"/>
          </p:cNvSpPr>
          <p:nvPr>
            <p:ph idx="1"/>
          </p:nvPr>
        </p:nvSpPr>
        <p:spPr>
          <a:xfrm>
            <a:off x="0" y="1590494"/>
            <a:ext cx="8804366" cy="4351338"/>
          </a:xfrm>
        </p:spPr>
        <p:txBody>
          <a:bodyPr/>
          <a:lstStyle/>
          <a:p>
            <a:pPr marL="514350" indent="-514350">
              <a:buFont typeface="+mj-lt"/>
              <a:buAutoNum type="arabicPeriod"/>
            </a:pPr>
            <a:r>
              <a:rPr lang="el-GR" b="1" dirty="0" smtClean="0"/>
              <a:t>Ανιούσα χρωματογραφία. </a:t>
            </a:r>
          </a:p>
          <a:p>
            <a:r>
              <a:rPr lang="el-GR" dirty="0" smtClean="0"/>
              <a:t>Ο διαλύτης τοποθετείται στον πυθμένα του θαλάμου</a:t>
            </a:r>
          </a:p>
          <a:p>
            <a:r>
              <a:rPr lang="el-GR" dirty="0" smtClean="0"/>
              <a:t>Ανέρχεται μέσω τριχοειδών δυνάμεων </a:t>
            </a:r>
          </a:p>
          <a:p>
            <a:r>
              <a:rPr lang="el-GR" dirty="0" smtClean="0"/>
              <a:t>Παρασύρει τα συστατικά της κηλίδας με </a:t>
            </a:r>
            <a:r>
              <a:rPr lang="el-GR" dirty="0" err="1" smtClean="0"/>
              <a:t>διαφ</a:t>
            </a:r>
            <a:r>
              <a:rPr lang="el-GR" dirty="0" smtClean="0"/>
              <a:t>/</a:t>
            </a:r>
            <a:r>
              <a:rPr lang="el-GR" dirty="0" err="1" smtClean="0"/>
              <a:t>κή</a:t>
            </a:r>
            <a:r>
              <a:rPr lang="el-GR" dirty="0" smtClean="0"/>
              <a:t> ταχύτητα (ανάλογα με την κατανομή τους)</a:t>
            </a:r>
          </a:p>
          <a:p>
            <a:r>
              <a:rPr lang="el-GR" dirty="0"/>
              <a:t>Υ</a:t>
            </a:r>
            <a:r>
              <a:rPr lang="el-GR" dirty="0" smtClean="0"/>
              <a:t>δρόφοβη μετακινείται ταχύτερα</a:t>
            </a:r>
          </a:p>
          <a:p>
            <a:r>
              <a:rPr lang="el-GR" dirty="0" smtClean="0"/>
              <a:t>Υδρόφιλη έχει μεγαλύτερη τάση να παραμένει στην στατική φάση              Διαχωρισμός συστατικών </a:t>
            </a:r>
          </a:p>
          <a:p>
            <a:endParaRPr lang="el-GR" dirty="0"/>
          </a:p>
        </p:txBody>
      </p:sp>
      <p:sp>
        <p:nvSpPr>
          <p:cNvPr id="4" name="Δεξιό βέλος 3"/>
          <p:cNvSpPr/>
          <p:nvPr/>
        </p:nvSpPr>
        <p:spPr>
          <a:xfrm>
            <a:off x="2457377" y="5045284"/>
            <a:ext cx="764275" cy="2504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0241" name="Picture 1"/>
          <p:cNvPicPr>
            <a:picLocks noChangeAspect="1" noChangeArrowheads="1"/>
          </p:cNvPicPr>
          <p:nvPr/>
        </p:nvPicPr>
        <p:blipFill>
          <a:blip r:embed="rId2"/>
          <a:srcRect/>
          <a:stretch>
            <a:fillRect/>
          </a:stretch>
        </p:blipFill>
        <p:spPr bwMode="auto">
          <a:xfrm>
            <a:off x="8653599" y="1701849"/>
            <a:ext cx="3538401" cy="3679640"/>
          </a:xfrm>
          <a:prstGeom prst="rect">
            <a:avLst/>
          </a:prstGeom>
          <a:noFill/>
          <a:ln w="9525">
            <a:noFill/>
            <a:miter lim="800000"/>
            <a:headEnd/>
            <a:tailEnd/>
          </a:ln>
          <a:effectLst/>
        </p:spPr>
      </p:pic>
    </p:spTree>
    <p:extLst>
      <p:ext uri="{BB962C8B-B14F-4D97-AF65-F5344CB8AC3E}">
        <p14:creationId xmlns:p14="http://schemas.microsoft.com/office/powerpoint/2010/main" xmlns="" val="2847750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00501"/>
            <a:ext cx="10515600" cy="5576462"/>
          </a:xfrm>
        </p:spPr>
        <p:txBody>
          <a:bodyPr/>
          <a:lstStyle/>
          <a:p>
            <a:pPr marL="514350" indent="-514350">
              <a:buFont typeface="+mj-lt"/>
              <a:buAutoNum type="arabicPeriod" startAt="2"/>
            </a:pPr>
            <a:r>
              <a:rPr lang="el-GR" b="1" dirty="0" smtClean="0"/>
              <a:t>Στην κατιούσα χρωματογραφία</a:t>
            </a:r>
          </a:p>
          <a:p>
            <a:r>
              <a:rPr lang="el-GR" dirty="0" smtClean="0"/>
              <a:t>Κινητή φάση τοποθετείται σε </a:t>
            </a:r>
            <a:r>
              <a:rPr lang="el-GR" dirty="0" err="1" smtClean="0"/>
              <a:t>σκαφίδιο</a:t>
            </a:r>
            <a:endParaRPr lang="el-GR" dirty="0" smtClean="0"/>
          </a:p>
          <a:p>
            <a:r>
              <a:rPr lang="el-GR" dirty="0" smtClean="0"/>
              <a:t>Εφαρμόζεται στο άνω τμήμα του χάρτη</a:t>
            </a:r>
          </a:p>
          <a:p>
            <a:r>
              <a:rPr lang="el-GR" dirty="0" smtClean="0"/>
              <a:t> κίνηση διαλύτη λόγω βαρύτητας.</a:t>
            </a:r>
          </a:p>
          <a:p>
            <a:pPr marL="0" indent="0">
              <a:buNone/>
            </a:pPr>
            <a:endParaRPr lang="el-GR" dirty="0" smtClean="0"/>
          </a:p>
        </p:txBody>
      </p:sp>
      <p:pic>
        <p:nvPicPr>
          <p:cNvPr id="9217" name="Picture 1"/>
          <p:cNvPicPr>
            <a:picLocks noChangeAspect="1" noChangeArrowheads="1"/>
          </p:cNvPicPr>
          <p:nvPr/>
        </p:nvPicPr>
        <p:blipFill>
          <a:blip r:embed="rId2"/>
          <a:srcRect/>
          <a:stretch>
            <a:fillRect/>
          </a:stretch>
        </p:blipFill>
        <p:spPr bwMode="auto">
          <a:xfrm>
            <a:off x="2090465" y="2769327"/>
            <a:ext cx="7223248" cy="3408046"/>
          </a:xfrm>
          <a:prstGeom prst="rect">
            <a:avLst/>
          </a:prstGeom>
          <a:noFill/>
          <a:ln w="9525">
            <a:noFill/>
            <a:miter lim="800000"/>
            <a:headEnd/>
            <a:tailEnd/>
          </a:ln>
          <a:effectLst/>
        </p:spPr>
      </p:pic>
    </p:spTree>
    <p:extLst>
      <p:ext uri="{BB962C8B-B14F-4D97-AF65-F5344CB8AC3E}">
        <p14:creationId xmlns:p14="http://schemas.microsoft.com/office/powerpoint/2010/main" xmlns="" val="1411186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365759"/>
            <a:ext cx="10515600" cy="6230983"/>
          </a:xfrm>
        </p:spPr>
        <p:txBody>
          <a:bodyPr>
            <a:normAutofit/>
          </a:bodyPr>
          <a:lstStyle/>
          <a:p>
            <a:pPr marL="514350" indent="-514350">
              <a:buFont typeface="+mj-lt"/>
              <a:buAutoNum type="arabicPeriod" startAt="3"/>
            </a:pPr>
            <a:r>
              <a:rPr lang="el-GR" b="1" dirty="0" smtClean="0"/>
              <a:t>Στην κυκλική ή οριζόντια χρωματογραφία.</a:t>
            </a:r>
          </a:p>
          <a:p>
            <a:pPr marL="514350" indent="-514350">
              <a:buNone/>
            </a:pPr>
            <a:endParaRPr lang="el-GR" b="1" dirty="0" smtClean="0"/>
          </a:p>
          <a:p>
            <a:pPr marL="514350" indent="-514350">
              <a:buNone/>
            </a:pPr>
            <a:endParaRPr lang="el-GR" b="1" dirty="0" smtClean="0"/>
          </a:p>
          <a:p>
            <a:pPr marL="514350" indent="-514350">
              <a:buNone/>
            </a:pPr>
            <a:endParaRPr lang="el-GR" b="1" dirty="0" smtClean="0"/>
          </a:p>
          <a:p>
            <a:pPr marL="514350" indent="-514350">
              <a:buNone/>
            </a:pPr>
            <a:endParaRPr lang="el-GR" b="1" dirty="0" smtClean="0"/>
          </a:p>
          <a:p>
            <a:pPr marL="514350" indent="-514350">
              <a:buNone/>
            </a:pPr>
            <a:endParaRPr lang="el-GR" b="1" dirty="0" smtClean="0"/>
          </a:p>
          <a:p>
            <a:pPr marL="514350" indent="-514350">
              <a:buNone/>
            </a:pPr>
            <a:endParaRPr lang="el-GR" b="1" dirty="0" smtClean="0"/>
          </a:p>
          <a:p>
            <a:r>
              <a:rPr lang="el-GR" dirty="0" smtClean="0"/>
              <a:t>Η κηλίδα τοποθετείται στο κέντρο  του χαρτιού</a:t>
            </a:r>
          </a:p>
          <a:p>
            <a:r>
              <a:rPr lang="el-GR" dirty="0" smtClean="0"/>
              <a:t>Στο κέντρο υπάρχει τρόπος παροχής διαλύτη</a:t>
            </a:r>
          </a:p>
          <a:p>
            <a:r>
              <a:rPr lang="el-GR" dirty="0" smtClean="0"/>
              <a:t>Δισδιάστατη χρωματογραφία (ορθογώνιο χαρτί, </a:t>
            </a:r>
            <a:r>
              <a:rPr lang="el-GR" dirty="0" err="1" smtClean="0"/>
              <a:t>αναπτύσεται</a:t>
            </a:r>
            <a:r>
              <a:rPr lang="el-GR" dirty="0" smtClean="0"/>
              <a:t> από τις 2 κάθετες πλευρές)</a:t>
            </a:r>
          </a:p>
          <a:p>
            <a:endParaRPr lang="el-GR" dirty="0"/>
          </a:p>
        </p:txBody>
      </p:sp>
      <p:pic>
        <p:nvPicPr>
          <p:cNvPr id="29698" name="Picture 2"/>
          <p:cNvPicPr>
            <a:picLocks noChangeAspect="1" noChangeArrowheads="1"/>
          </p:cNvPicPr>
          <p:nvPr/>
        </p:nvPicPr>
        <p:blipFill>
          <a:blip r:embed="rId2"/>
          <a:srcRect/>
          <a:stretch>
            <a:fillRect/>
          </a:stretch>
        </p:blipFill>
        <p:spPr bwMode="auto">
          <a:xfrm>
            <a:off x="7051085" y="567771"/>
            <a:ext cx="4614046" cy="3228078"/>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TotalTime>
  <Words>640</Words>
  <Application>Microsoft Office PowerPoint</Application>
  <PresentationFormat>Προσαρμογή</PresentationFormat>
  <Paragraphs>114</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Βασική αρχή και ορολογία χρωματογραφίας εκλούσεως</vt:lpstr>
      <vt:lpstr>Διαφάνεια 2</vt:lpstr>
      <vt:lpstr>Διαφάνεια 3</vt:lpstr>
      <vt:lpstr>Διαφάνεια 4</vt:lpstr>
      <vt:lpstr>Εκτέλεση</vt:lpstr>
      <vt:lpstr>Διαφάνεια 6</vt:lpstr>
      <vt:lpstr>Τρόποι ανάπτυξης των χρωματογραφημάτων.</vt:lpstr>
      <vt:lpstr>Διαφάνεια 8</vt:lpstr>
      <vt:lpstr>Διαφάνεια 9</vt:lpstr>
      <vt:lpstr>Διαφάνεια 10</vt:lpstr>
      <vt:lpstr>Διαφάνεια 11</vt:lpstr>
      <vt:lpstr>Διαπίστωση ταυτότητας ουσιών.</vt:lpstr>
      <vt:lpstr>Διαφάνεια 13</vt:lpstr>
      <vt:lpstr>Διαφάνεια 14</vt:lpstr>
      <vt:lpstr>Χρωματογραφία λεπτής στοιβάδας (TLC)</vt:lpstr>
      <vt:lpstr>Διαφάνεια 16</vt:lpstr>
      <vt:lpstr>Ηλεκτροφόρηση</vt:lpstr>
      <vt:lpstr>Διαφάνεια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cookie</dc:creator>
  <cp:lastModifiedBy>cokie</cp:lastModifiedBy>
  <cp:revision>46</cp:revision>
  <dcterms:created xsi:type="dcterms:W3CDTF">2014-10-30T07:58:08Z</dcterms:created>
  <dcterms:modified xsi:type="dcterms:W3CDTF">2017-11-19T19:19:55Z</dcterms:modified>
</cp:coreProperties>
</file>