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9" r:id="rId4"/>
    <p:sldId id="260" r:id="rId5"/>
    <p:sldId id="261" r:id="rId6"/>
    <p:sldId id="262" r:id="rId7"/>
    <p:sldId id="263" r:id="rId8"/>
    <p:sldId id="264" r:id="rId9"/>
    <p:sldId id="265" r:id="rId10"/>
    <p:sldId id="266" r:id="rId11"/>
    <p:sldId id="267" r:id="rId12"/>
    <p:sldId id="258" r:id="rId13"/>
    <p:sldId id="268"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3552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88507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82618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90995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723994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289865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4075564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0069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398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93583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80627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61654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B29EF52-8CBE-4224-94F0-445791DC9DC1}" type="datetimeFigureOut">
              <a:rPr lang="el-GR" smtClean="0"/>
              <a:t>15/3/2023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4620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47537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57223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6962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74176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B29EF52-8CBE-4224-94F0-445791DC9DC1}" type="datetimeFigureOut">
              <a:rPr lang="el-GR" smtClean="0"/>
              <a:t>15/3/2023</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C5075F4-0A1D-4EB4-B805-FE81D93FF083}" type="slidenum">
              <a:rPr lang="el-GR" smtClean="0"/>
              <a:t>‹#›</a:t>
            </a:fld>
            <a:endParaRPr lang="el-GR"/>
          </a:p>
        </p:txBody>
      </p:sp>
    </p:spTree>
    <p:extLst>
      <p:ext uri="{BB962C8B-B14F-4D97-AF65-F5344CB8AC3E}">
        <p14:creationId xmlns:p14="http://schemas.microsoft.com/office/powerpoint/2010/main" val="5800002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cholar.google.com/citations?user=Tac5s60AAAAJ&amp;hl=el" TargetMode="External"/><Relationship Id="rId2" Type="http://schemas.openxmlformats.org/officeDocument/2006/relationships/hyperlink" Target="https://pergamos.lib.uoa.gr/uoa/dl/frontend/file/lib/default/data/1317828/theFile/1317829"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olympias.lib.uoi.gr/jspui/bitstream/123456789/6613/1/370.1%20%CE%9A%CE%9F%CE%A5.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900" dirty="0" smtClean="0"/>
              <a:t>ΦΙΛΟΣΟΦΙΑ ΤΗΣ ΠΑΙΔΕΙΑΣ</a:t>
            </a:r>
            <a:br>
              <a:rPr lang="el-GR" sz="4900" dirty="0" smtClean="0"/>
            </a:br>
            <a:r>
              <a:rPr lang="el-GR" sz="4900" dirty="0" smtClean="0"/>
              <a:t/>
            </a:r>
            <a:br>
              <a:rPr lang="el-GR" sz="4900" dirty="0" smtClean="0"/>
            </a:br>
            <a:r>
              <a:rPr lang="el-GR" sz="3600" dirty="0" smtClean="0"/>
              <a:t>ΠΙΣ, Β’ </a:t>
            </a:r>
            <a:r>
              <a:rPr lang="el-GR" sz="3600" dirty="0" smtClean="0"/>
              <a:t>Εξάμηνο</a:t>
            </a:r>
            <a:r>
              <a:rPr lang="el-GR" sz="3600" dirty="0" smtClean="0"/>
              <a:t/>
            </a:r>
            <a:br>
              <a:rPr lang="el-GR" sz="3600" dirty="0" smtClean="0"/>
            </a:br>
            <a:r>
              <a:rPr lang="el-GR" sz="3600" dirty="0"/>
              <a:t/>
            </a:r>
            <a:br>
              <a:rPr lang="el-GR" sz="3600" dirty="0"/>
            </a:br>
            <a:endParaRPr lang="el-GR" sz="3600" dirty="0"/>
          </a:p>
        </p:txBody>
      </p:sp>
      <p:sp>
        <p:nvSpPr>
          <p:cNvPr id="3" name="Υπότιτλος 2"/>
          <p:cNvSpPr>
            <a:spLocks noGrp="1"/>
          </p:cNvSpPr>
          <p:nvPr>
            <p:ph type="subTitle" idx="1"/>
          </p:nvPr>
        </p:nvSpPr>
        <p:spPr/>
        <p:txBody>
          <a:bodyPr>
            <a:normAutofit fontScale="70000" lnSpcReduction="20000"/>
          </a:bodyPr>
          <a:lstStyle/>
          <a:p>
            <a:endParaRPr lang="el-GR" dirty="0" smtClean="0"/>
          </a:p>
          <a:p>
            <a:r>
              <a:rPr lang="el-GR" dirty="0" err="1" smtClean="0"/>
              <a:t>Δρ</a:t>
            </a:r>
            <a:r>
              <a:rPr lang="el-GR" dirty="0" smtClean="0"/>
              <a:t> Λαμπρινός </a:t>
            </a:r>
            <a:r>
              <a:rPr lang="el-GR" dirty="0" err="1" smtClean="0"/>
              <a:t>Ευστ</a:t>
            </a:r>
            <a:r>
              <a:rPr lang="el-GR" dirty="0" smtClean="0"/>
              <a:t>. Πλατυπόδης</a:t>
            </a:r>
          </a:p>
          <a:p>
            <a:r>
              <a:rPr lang="el-GR" dirty="0" smtClean="0"/>
              <a:t>Ανώτατη Εκκλησιαστική Ακαδημία Αθήνας</a:t>
            </a:r>
            <a:endParaRPr lang="el-GR" dirty="0"/>
          </a:p>
        </p:txBody>
      </p:sp>
    </p:spTree>
    <p:extLst>
      <p:ext uri="{BB962C8B-B14F-4D97-AF65-F5344CB8AC3E}">
        <p14:creationId xmlns:p14="http://schemas.microsoft.com/office/powerpoint/2010/main" val="1105178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57250" y="781050"/>
            <a:ext cx="9192603" cy="5467349"/>
          </a:xfrm>
        </p:spPr>
        <p:txBody>
          <a:bodyPr>
            <a:normAutofit fontScale="92500"/>
          </a:bodyPr>
          <a:lstStyle/>
          <a:p>
            <a:pPr algn="just">
              <a:lnSpc>
                <a:spcPct val="150000"/>
              </a:lnSpc>
            </a:pPr>
            <a:r>
              <a:rPr lang="el-GR" dirty="0"/>
              <a:t>[</a:t>
            </a:r>
            <a:r>
              <a:rPr lang="el-GR" sz="2400" dirty="0"/>
              <a:t>Γιατί εξίσου και από τη γνώση της κοσμογονίας και από την κατανόηση της βασιλείας των ουρανών, έστω και αν το πρώτο υποπίπτει στην αίσθηση και το δεύτερο είναι ανώτερο από την αίσθηση…Έπρεπε όμως, αν και ήταν δεμένοι με τα υλικά και στρέφονταν προς τα γήινα, να τους ανεβάσει μάλλον στα ύψη με την υπόσχεση και τη διδασκαλία των άυλων και υπεραισθητών. Γιατί ο εξαίρετος δάσκαλος, αναμιγνύοντας στην τέχνη τα οικεία με τα υπεραισθητά, συνηθίζει λίγο λίγο (τους μαθητές του) να σπεύδουν προς την κατανόηση των </a:t>
            </a:r>
            <a:r>
              <a:rPr lang="el-GR" sz="2400" dirty="0" err="1"/>
              <a:t>θεϊκότερων</a:t>
            </a:r>
            <a:r>
              <a:rPr lang="el-GR" sz="2400" dirty="0"/>
              <a:t>. </a:t>
            </a:r>
            <a:r>
              <a:rPr lang="el-GR" sz="2400" dirty="0" err="1"/>
              <a:t>Μτφρ</a:t>
            </a:r>
            <a:r>
              <a:rPr lang="el-GR" sz="2400" dirty="0"/>
              <a:t>.: Ιγνάτιος </a:t>
            </a:r>
            <a:r>
              <a:rPr lang="el-GR" sz="2400" dirty="0" err="1"/>
              <a:t>Σακαλής</a:t>
            </a:r>
            <a:r>
              <a:rPr lang="el-GR" dirty="0"/>
              <a:t>] </a:t>
            </a:r>
          </a:p>
        </p:txBody>
      </p:sp>
    </p:spTree>
    <p:extLst>
      <p:ext uri="{BB962C8B-B14F-4D97-AF65-F5344CB8AC3E}">
        <p14:creationId xmlns:p14="http://schemas.microsoft.com/office/powerpoint/2010/main" val="2066741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38150" y="438150"/>
            <a:ext cx="9611703" cy="5810249"/>
          </a:xfrm>
        </p:spPr>
        <p:txBody>
          <a:bodyPr>
            <a:normAutofit lnSpcReduction="10000"/>
          </a:bodyPr>
          <a:lstStyle/>
          <a:p>
            <a:r>
              <a:rPr lang="el-GR" dirty="0"/>
              <a:t>Το πρότυπο του τέλειου </a:t>
            </a:r>
            <a:r>
              <a:rPr lang="el-GR" dirty="0" smtClean="0"/>
              <a:t>δασκάλου</a:t>
            </a:r>
          </a:p>
          <a:p>
            <a:r>
              <a:rPr lang="el-GR" dirty="0"/>
              <a:t>Παιδαγωγικές </a:t>
            </a:r>
            <a:r>
              <a:rPr lang="el-GR" dirty="0" smtClean="0"/>
              <a:t>αρχές</a:t>
            </a:r>
          </a:p>
          <a:p>
            <a:r>
              <a:rPr lang="el-GR" dirty="0" smtClean="0"/>
              <a:t> </a:t>
            </a:r>
            <a:r>
              <a:rPr lang="el-GR" dirty="0"/>
              <a:t>Παιδαγωγικά εργαλεία: λόγος, αφήγηση, ερώτηση, παραδείγματα, </a:t>
            </a:r>
            <a:r>
              <a:rPr lang="el-GR" dirty="0" smtClean="0"/>
              <a:t>παρομοιώσεις</a:t>
            </a:r>
          </a:p>
          <a:p>
            <a:r>
              <a:rPr lang="el-GR" dirty="0" smtClean="0"/>
              <a:t>Ποινές-Τιμωρίες</a:t>
            </a:r>
          </a:p>
          <a:p>
            <a:r>
              <a:rPr lang="el-GR" dirty="0"/>
              <a:t>Ο εσχατολογικός ορίζοντας της παιδείας </a:t>
            </a:r>
            <a:endParaRPr lang="el-GR" dirty="0" smtClean="0"/>
          </a:p>
          <a:p>
            <a:pPr marL="0" indent="0">
              <a:buNone/>
            </a:pPr>
            <a:endParaRPr lang="el-GR" dirty="0" smtClean="0"/>
          </a:p>
          <a:p>
            <a:r>
              <a:rPr lang="el-GR" dirty="0"/>
              <a:t>«</a:t>
            </a:r>
            <a:r>
              <a:rPr lang="el-GR" i="1" dirty="0"/>
              <a:t>Διδασκάλου </a:t>
            </a:r>
            <a:r>
              <a:rPr lang="el-GR" i="1" dirty="0" err="1"/>
              <a:t>γὰρ</a:t>
            </a:r>
            <a:r>
              <a:rPr lang="el-GR" i="1" dirty="0"/>
              <a:t> </a:t>
            </a:r>
            <a:r>
              <a:rPr lang="el-GR" i="1" dirty="0" err="1"/>
              <a:t>τὴν</a:t>
            </a:r>
            <a:r>
              <a:rPr lang="el-GR" i="1" dirty="0"/>
              <a:t> </a:t>
            </a:r>
            <a:r>
              <a:rPr lang="el-GR" i="1" dirty="0" err="1"/>
              <a:t>τέχνην</a:t>
            </a:r>
            <a:r>
              <a:rPr lang="el-GR" i="1" dirty="0"/>
              <a:t> </a:t>
            </a:r>
            <a:r>
              <a:rPr lang="el-GR" i="1" dirty="0" err="1"/>
              <a:t>ἀμείνους</a:t>
            </a:r>
            <a:r>
              <a:rPr lang="el-GR" i="1" dirty="0"/>
              <a:t> </a:t>
            </a:r>
            <a:r>
              <a:rPr lang="el-GR" i="1" dirty="0" err="1"/>
              <a:t>καταμιγνύντα</a:t>
            </a:r>
            <a:r>
              <a:rPr lang="el-GR" i="1" dirty="0"/>
              <a:t> </a:t>
            </a:r>
            <a:r>
              <a:rPr lang="el-GR" i="1" dirty="0" err="1"/>
              <a:t>τοῖς</a:t>
            </a:r>
            <a:r>
              <a:rPr lang="el-GR" i="1" dirty="0"/>
              <a:t> </a:t>
            </a:r>
            <a:r>
              <a:rPr lang="el-GR" i="1" dirty="0" err="1"/>
              <a:t>συντρόφοις</a:t>
            </a:r>
            <a:r>
              <a:rPr lang="el-GR" i="1" dirty="0"/>
              <a:t> </a:t>
            </a:r>
            <a:r>
              <a:rPr lang="el-GR" i="1" dirty="0" err="1"/>
              <a:t>καὶ</a:t>
            </a:r>
            <a:r>
              <a:rPr lang="el-GR" i="1" dirty="0"/>
              <a:t> </a:t>
            </a:r>
            <a:r>
              <a:rPr lang="el-GR" i="1" dirty="0" err="1"/>
              <a:t>τὰ</a:t>
            </a:r>
            <a:r>
              <a:rPr lang="el-GR" i="1" dirty="0"/>
              <a:t>   </a:t>
            </a:r>
            <a:r>
              <a:rPr lang="el-GR" i="1" dirty="0" err="1"/>
              <a:t>ὑπὲρ</a:t>
            </a:r>
            <a:r>
              <a:rPr lang="el-GR" i="1" dirty="0"/>
              <a:t> </a:t>
            </a:r>
            <a:r>
              <a:rPr lang="el-GR" i="1" dirty="0" err="1"/>
              <a:t>αἴσθησιν</a:t>
            </a:r>
            <a:r>
              <a:rPr lang="el-GR" i="1" dirty="0"/>
              <a:t> </a:t>
            </a:r>
            <a:r>
              <a:rPr lang="el-GR" i="1" dirty="0" err="1"/>
              <a:t>κατὰ</a:t>
            </a:r>
            <a:r>
              <a:rPr lang="el-GR" i="1" dirty="0"/>
              <a:t> </a:t>
            </a:r>
            <a:r>
              <a:rPr lang="el-GR" i="1" dirty="0" err="1"/>
              <a:t>μικρὸν</a:t>
            </a:r>
            <a:r>
              <a:rPr lang="el-GR" i="1" dirty="0"/>
              <a:t> </a:t>
            </a:r>
            <a:r>
              <a:rPr lang="el-GR" i="1" dirty="0" err="1"/>
              <a:t>ἐθίζειν</a:t>
            </a:r>
            <a:r>
              <a:rPr lang="el-GR" i="1" dirty="0"/>
              <a:t> </a:t>
            </a:r>
            <a:r>
              <a:rPr lang="el-GR" i="1" dirty="0" err="1"/>
              <a:t>πρὸς</a:t>
            </a:r>
            <a:r>
              <a:rPr lang="el-GR" i="1" dirty="0"/>
              <a:t> </a:t>
            </a:r>
            <a:r>
              <a:rPr lang="el-GR" i="1" dirty="0" err="1"/>
              <a:t>τὴν</a:t>
            </a:r>
            <a:r>
              <a:rPr lang="el-GR" i="1" dirty="0"/>
              <a:t> </a:t>
            </a:r>
            <a:r>
              <a:rPr lang="el-GR" i="1" dirty="0" err="1"/>
              <a:t>τῶν</a:t>
            </a:r>
            <a:r>
              <a:rPr lang="el-GR" i="1" dirty="0"/>
              <a:t> </a:t>
            </a:r>
            <a:r>
              <a:rPr lang="el-GR" i="1" dirty="0" err="1"/>
              <a:t>θειοτέρων</a:t>
            </a:r>
            <a:r>
              <a:rPr lang="el-GR" i="1" dirty="0"/>
              <a:t> </a:t>
            </a:r>
            <a:r>
              <a:rPr lang="el-GR" i="1" dirty="0" err="1"/>
              <a:t>σπουδάζειν</a:t>
            </a:r>
            <a:r>
              <a:rPr lang="el-GR" i="1" dirty="0"/>
              <a:t> </a:t>
            </a:r>
            <a:r>
              <a:rPr lang="el-GR" i="1" dirty="0" err="1"/>
              <a:t>ἐπίβασιν</a:t>
            </a:r>
            <a:r>
              <a:rPr lang="el-GR" dirty="0" smtClean="0"/>
              <a:t>».</a:t>
            </a:r>
          </a:p>
          <a:p>
            <a:pPr marL="0" indent="0" algn="r">
              <a:buNone/>
            </a:pPr>
            <a:r>
              <a:rPr lang="el-GR" dirty="0"/>
              <a:t>Φώτιος, </a:t>
            </a:r>
            <a:r>
              <a:rPr lang="el-GR" i="1" dirty="0" err="1"/>
              <a:t>Ἀμφιλόχια</a:t>
            </a:r>
            <a:r>
              <a:rPr lang="el-GR" i="1" dirty="0"/>
              <a:t> </a:t>
            </a:r>
            <a:r>
              <a:rPr lang="el-GR" i="1" dirty="0" err="1"/>
              <a:t>ΙΕ΄,</a:t>
            </a:r>
            <a:r>
              <a:rPr lang="el-GR" dirty="0" err="1"/>
              <a:t>σ</a:t>
            </a:r>
            <a:r>
              <a:rPr lang="el-GR" dirty="0"/>
              <a:t>. 148.</a:t>
            </a:r>
          </a:p>
          <a:p>
            <a:endParaRPr lang="el-GR" dirty="0"/>
          </a:p>
          <a:p>
            <a:endParaRPr lang="el-GR" dirty="0" smtClean="0"/>
          </a:p>
          <a:p>
            <a:pPr algn="just"/>
            <a:r>
              <a:rPr lang="el-GR" dirty="0" smtClean="0"/>
              <a:t> </a:t>
            </a:r>
            <a:r>
              <a:rPr lang="el-GR" dirty="0"/>
              <a:t>[Γιατί ο εξαίρετος δάσκαλος, αναμιγνύοντας στην τέχνη τα οικεία με τα υπεραισθητά, συνηθίζει λίγο λόγο (τους μαθητές του  να σπεύδουν προς την κατανόηση των </a:t>
            </a:r>
            <a:r>
              <a:rPr lang="el-GR" dirty="0" err="1"/>
              <a:t>θεϊκότερων</a:t>
            </a:r>
            <a:r>
              <a:rPr lang="el-GR" dirty="0" smtClean="0"/>
              <a:t>.»</a:t>
            </a:r>
            <a:endParaRPr lang="el-GR" dirty="0"/>
          </a:p>
        </p:txBody>
      </p:sp>
    </p:spTree>
    <p:extLst>
      <p:ext uri="{BB962C8B-B14F-4D97-AF65-F5344CB8AC3E}">
        <p14:creationId xmlns:p14="http://schemas.microsoft.com/office/powerpoint/2010/main" val="1849560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i="1" dirty="0"/>
              <a:t>Η Παιδεία, οι  </a:t>
            </a:r>
            <a:r>
              <a:rPr lang="el-GR" i="1" dirty="0" err="1"/>
              <a:t>Επιστήµες</a:t>
            </a:r>
            <a:r>
              <a:rPr lang="el-GR" i="1" dirty="0"/>
              <a:t> και οι </a:t>
            </a:r>
            <a:r>
              <a:rPr lang="el-GR" i="1" dirty="0" err="1"/>
              <a:t>Επιστήµονεςστο</a:t>
            </a:r>
            <a:r>
              <a:rPr lang="el-GR" i="1" dirty="0"/>
              <a:t> Βυζάντιο κατά την </a:t>
            </a:r>
            <a:r>
              <a:rPr lang="el-GR" i="1" dirty="0" err="1"/>
              <a:t>Μεσοβυζαντινή</a:t>
            </a:r>
            <a:r>
              <a:rPr lang="el-GR" i="1" dirty="0"/>
              <a:t> περί</a:t>
            </a:r>
            <a:r>
              <a:rPr lang="el-GR" dirty="0"/>
              <a:t>οδο,  Παναγιώτης Γιαννάκης</a:t>
            </a:r>
          </a:p>
          <a:p>
            <a:r>
              <a:rPr lang="el-GR" dirty="0">
                <a:hlinkClick r:id="rId2"/>
              </a:rPr>
              <a:t>https://</a:t>
            </a:r>
            <a:r>
              <a:rPr lang="el-GR" dirty="0" smtClean="0">
                <a:hlinkClick r:id="rId2"/>
              </a:rPr>
              <a:t>pergamos.lib.uoa.gr/uoa/dl/frontend/file/lib/default/data/1317828/theFile/1317829</a:t>
            </a:r>
            <a:endParaRPr lang="el-GR" dirty="0" smtClean="0"/>
          </a:p>
          <a:p>
            <a:endParaRPr lang="el-GR" dirty="0"/>
          </a:p>
          <a:p>
            <a:r>
              <a:rPr lang="el-GR" i="1" dirty="0"/>
              <a:t>Όψεις και Προσανατολισμοί της Παιδείας κατά τον Πατριάρχη Κωνσταντινουπόλεως </a:t>
            </a:r>
            <a:r>
              <a:rPr lang="el-GR" i="1" dirty="0" smtClean="0"/>
              <a:t>Φώτιο</a:t>
            </a:r>
          </a:p>
          <a:p>
            <a:endParaRPr lang="el-GR" i="1" dirty="0"/>
          </a:p>
          <a:p>
            <a:r>
              <a:rPr lang="en-US" i="1" dirty="0">
                <a:hlinkClick r:id="rId3"/>
              </a:rPr>
              <a:t>https://</a:t>
            </a:r>
            <a:r>
              <a:rPr lang="en-US" i="1" dirty="0" smtClean="0">
                <a:hlinkClick r:id="rId3"/>
              </a:rPr>
              <a:t>scholar.google.com/citations?user=Tac5s60AAAAJ&amp;hl=el</a:t>
            </a:r>
            <a:endParaRPr lang="el-GR" i="1" dirty="0" smtClean="0"/>
          </a:p>
          <a:p>
            <a:endParaRPr lang="el-GR" i="1" dirty="0"/>
          </a:p>
        </p:txBody>
      </p:sp>
    </p:spTree>
    <p:extLst>
      <p:ext uri="{BB962C8B-B14F-4D97-AF65-F5344CB8AC3E}">
        <p14:creationId xmlns:p14="http://schemas.microsoft.com/office/powerpoint/2010/main" val="3787668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ΓΕΩΡΓΙΟΣ ΚΟΥΜΑΚΗΣ</a:t>
            </a:r>
          </a:p>
          <a:p>
            <a:endParaRPr lang="el-GR" dirty="0"/>
          </a:p>
          <a:p>
            <a:r>
              <a:rPr lang="el-GR" u="sng" dirty="0" err="1">
                <a:hlinkClick r:id="rId2"/>
              </a:rPr>
              <a:t>φιλοσοφικα</a:t>
            </a:r>
            <a:r>
              <a:rPr lang="el-GR" u="sng" dirty="0">
                <a:hlinkClick r:id="rId2"/>
              </a:rPr>
              <a:t> </a:t>
            </a:r>
            <a:r>
              <a:rPr lang="el-GR" u="sng" dirty="0" err="1">
                <a:hlinkClick r:id="rId2"/>
              </a:rPr>
              <a:t>ρευματα</a:t>
            </a:r>
            <a:r>
              <a:rPr lang="el-GR" u="sng" dirty="0">
                <a:hlinkClick r:id="rId2"/>
              </a:rPr>
              <a:t> και </a:t>
            </a:r>
            <a:r>
              <a:rPr lang="el-GR" u="sng" dirty="0" err="1">
                <a:hlinkClick r:id="rId2"/>
              </a:rPr>
              <a:t>παιδεια</a:t>
            </a:r>
            <a:r>
              <a:rPr lang="el-GR" u="sng" dirty="0">
                <a:hlinkClick r:id="rId2"/>
              </a:rPr>
              <a:t> - </a:t>
            </a:r>
            <a:r>
              <a:rPr lang="en-US" u="sng" dirty="0">
                <a:hlinkClick r:id="rId2"/>
              </a:rPr>
              <a:t>Repository of UOI "</a:t>
            </a:r>
            <a:r>
              <a:rPr lang="en-US" u="sng" dirty="0" err="1">
                <a:hlinkClick r:id="rId2"/>
              </a:rPr>
              <a:t>Olympias</a:t>
            </a:r>
            <a:r>
              <a:rPr lang="en-US" u="sng" dirty="0">
                <a:hlinkClick r:id="rId2"/>
              </a:rPr>
              <a:t>"</a:t>
            </a:r>
          </a:p>
          <a:p>
            <a:endParaRPr lang="el-GR" dirty="0"/>
          </a:p>
        </p:txBody>
      </p:sp>
    </p:spTree>
    <p:extLst>
      <p:ext uri="{BB962C8B-B14F-4D97-AF65-F5344CB8AC3E}">
        <p14:creationId xmlns:p14="http://schemas.microsoft.com/office/powerpoint/2010/main" val="4049178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44705" y="954741"/>
            <a:ext cx="9789459" cy="2944905"/>
          </a:xfrm>
        </p:spPr>
        <p:txBody>
          <a:bodyPr>
            <a:noAutofit/>
          </a:bodyPr>
          <a:lstStyle/>
          <a:p>
            <a:r>
              <a:rPr lang="el-GR" sz="4000" i="1" dirty="0" smtClean="0"/>
              <a:t>ΘΕΩΡΙΑ ΚΑΙ ΦΙΛΟΣΟΦΙΑ ΤΗΣ ΠΑΙΔΕΙΑΣ</a:t>
            </a:r>
            <a:r>
              <a:rPr lang="el-GR" sz="4000" dirty="0" smtClean="0"/>
              <a:t/>
            </a:r>
            <a:br>
              <a:rPr lang="el-GR" sz="4000" dirty="0" smtClean="0"/>
            </a:br>
            <a:r>
              <a:rPr lang="el-GR" sz="4000" dirty="0" smtClean="0"/>
              <a:t>Γεώργιος Χ.</a:t>
            </a:r>
            <a:r>
              <a:rPr lang="en-US" sz="4000" dirty="0" smtClean="0"/>
              <a:t> </a:t>
            </a:r>
            <a:r>
              <a:rPr lang="el-GR" sz="4000" dirty="0" err="1" smtClean="0"/>
              <a:t>Κουμάκης</a:t>
            </a:r>
            <a:endParaRPr lang="el-GR" sz="4000" dirty="0"/>
          </a:p>
        </p:txBody>
      </p:sp>
      <p:sp>
        <p:nvSpPr>
          <p:cNvPr id="3" name="Υπότιτλος 2"/>
          <p:cNvSpPr>
            <a:spLocks noGrp="1"/>
          </p:cNvSpPr>
          <p:nvPr>
            <p:ph type="subTitle" idx="1"/>
          </p:nvPr>
        </p:nvSpPr>
        <p:spPr>
          <a:xfrm>
            <a:off x="1990164" y="4746812"/>
            <a:ext cx="8677835" cy="510988"/>
          </a:xfrm>
        </p:spPr>
        <p:txBody>
          <a:bodyPr/>
          <a:lstStyle/>
          <a:p>
            <a:r>
              <a:rPr lang="el-GR" dirty="0" err="1" smtClean="0"/>
              <a:t>σσ</a:t>
            </a:r>
            <a:r>
              <a:rPr lang="el-GR" dirty="0" smtClean="0"/>
              <a:t>. 296-309</a:t>
            </a:r>
            <a:endParaRPr lang="el-GR" dirty="0"/>
          </a:p>
        </p:txBody>
      </p:sp>
    </p:spTree>
    <p:extLst>
      <p:ext uri="{BB962C8B-B14F-4D97-AF65-F5344CB8AC3E}">
        <p14:creationId xmlns:p14="http://schemas.microsoft.com/office/powerpoint/2010/main" val="1151832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ΙΕΡΟΣ ΦΩΤΙΟΣ   </a:t>
            </a:r>
            <a:r>
              <a:rPr lang="el-GR" sz="2800" dirty="0" smtClean="0"/>
              <a:t>820-893</a:t>
            </a:r>
            <a:endParaRPr lang="el-GR" sz="2800" dirty="0"/>
          </a:p>
        </p:txBody>
      </p:sp>
      <p:sp>
        <p:nvSpPr>
          <p:cNvPr id="3" name="Θέση περιεχομένου 2"/>
          <p:cNvSpPr>
            <a:spLocks noGrp="1"/>
          </p:cNvSpPr>
          <p:nvPr>
            <p:ph idx="1"/>
          </p:nvPr>
        </p:nvSpPr>
        <p:spPr>
          <a:xfrm>
            <a:off x="952500" y="1123950"/>
            <a:ext cx="9097353" cy="5124449"/>
          </a:xfrm>
        </p:spPr>
        <p:txBody>
          <a:bodyPr>
            <a:normAutofit fontScale="85000" lnSpcReduction="10000"/>
          </a:bodyPr>
          <a:lstStyle/>
          <a:p>
            <a:r>
              <a:rPr lang="el-GR" dirty="0"/>
              <a:t>Μέγας Φώτιος, Διδάσκαλος και Λειτουργός κατά το σωκρατικό </a:t>
            </a:r>
            <a:r>
              <a:rPr lang="el-GR" dirty="0" smtClean="0"/>
              <a:t>πρότυπο</a:t>
            </a:r>
          </a:p>
          <a:p>
            <a:pPr algn="just"/>
            <a:r>
              <a:rPr lang="el-GR" dirty="0"/>
              <a:t>Το γεγονός ότι ο Φώτιος παρομοιάσθηκε με τον Αριστοτέλη μαρτυρεί την </a:t>
            </a:r>
            <a:r>
              <a:rPr lang="el-GR" dirty="0" err="1"/>
              <a:t>πολυσχιδία</a:t>
            </a:r>
            <a:r>
              <a:rPr lang="el-GR" dirty="0"/>
              <a:t> και την ευρύτητα των επιστημονικών πεδίων, που με ιδιαίτερη επιτηδειότητα και αποτελεσματικότητα καλλιέργησε. Ίσως αποτέλεσε την πιο στέρεη γέφυρα ανάμεσα στον πανεπιστήμονα αρχαίο Αριστοτέλη και στον κατά πολλούς αιώνες μεταγενέστερο του, πανεπιστήμονα Λεονάρντο Νταβίντσι. Υπάρχουν όμως κάποιοι τομείς, κάποιες πτυχές της δράσης του Φωτίου, που αποτέλεσαν σταθμό στην ιστορία του παγκοσμίου πνεύματος και της παγκόσμιας ιστορίας, γιατί η συμβολή του ήταν τέτοιου μεγέθους που ακόμα και σήμερα παραμένει φάρος και οδηγός για όσους επιθυμούν να ορθοτομήσουν τον λόγο της αληθείας και να προάγουν αλματωδώς την επιστήμη και τον πολιτισμό. Ένας τέτοιος τομέας για τον ιερό Φώτιο ήταν ο τομέας της παιδείας, της εκπαίδευσης, της παιδαγωγικής και της διδακτικής. Ο Φώτιος υπήρξε ένας αληθινός και μεγάλος δάσκαλος, ίσως ο διαπρεπέστερος βυζαντινός λόγιος διδάσκαλος, ο οποίος όχι μόνο υπήρξε έργω και λόγω ένας άριστος δημόσιος λειτουργός και κατά το σωκρατικό πρότυπο αφιλοκερδής στις ιδιωτικές του διδασκαλίες, αλλά και ένας μυσταγωγός της παιδείας, αφού τη συνέδεσε με τον  απώτερο και κατά Πλάτωνα σκοπό του ανθρώπου, </a:t>
            </a:r>
            <a:r>
              <a:rPr lang="el-GR" i="1" dirty="0" err="1"/>
              <a:t>εἰς</a:t>
            </a:r>
            <a:r>
              <a:rPr lang="el-GR" i="1" dirty="0"/>
              <a:t> </a:t>
            </a:r>
            <a:r>
              <a:rPr lang="el-GR" i="1" dirty="0" err="1"/>
              <a:t>ὅσον</a:t>
            </a:r>
            <a:r>
              <a:rPr lang="el-GR" i="1" dirty="0"/>
              <a:t> </a:t>
            </a:r>
            <a:r>
              <a:rPr lang="el-GR" i="1" dirty="0" err="1"/>
              <a:t>δυνατὸν</a:t>
            </a:r>
            <a:r>
              <a:rPr lang="el-GR" i="1" dirty="0"/>
              <a:t> </a:t>
            </a:r>
            <a:r>
              <a:rPr lang="el-GR" i="1" dirty="0" err="1"/>
              <a:t>ἀνθρώπῳ</a:t>
            </a:r>
            <a:r>
              <a:rPr lang="el-GR" i="1" dirty="0"/>
              <a:t> </a:t>
            </a:r>
            <a:r>
              <a:rPr lang="el-GR" i="1" dirty="0" err="1"/>
              <a:t>ὁμοιοῦσθαι</a:t>
            </a:r>
            <a:r>
              <a:rPr lang="el-GR" i="1" dirty="0"/>
              <a:t> </a:t>
            </a:r>
            <a:r>
              <a:rPr lang="el-GR" i="1" dirty="0" smtClean="0"/>
              <a:t>θεῷ</a:t>
            </a:r>
            <a:r>
              <a:rPr lang="el-GR" i="1" baseline="30000" dirty="0" smtClean="0"/>
              <a:t>1</a:t>
            </a:r>
          </a:p>
          <a:p>
            <a:pPr algn="just"/>
            <a:r>
              <a:rPr lang="el-GR" dirty="0"/>
              <a:t>Πλάτων, </a:t>
            </a:r>
            <a:r>
              <a:rPr lang="el-GR" i="1" dirty="0"/>
              <a:t>Πολιτεία</a:t>
            </a:r>
            <a:r>
              <a:rPr lang="el-GR" dirty="0"/>
              <a:t> 613</a:t>
            </a:r>
            <a:r>
              <a:rPr lang="en-US" dirty="0"/>
              <a:t>b</a:t>
            </a:r>
            <a:r>
              <a:rPr lang="el-GR" dirty="0"/>
              <a:t>1.</a:t>
            </a:r>
          </a:p>
        </p:txBody>
      </p:sp>
    </p:spTree>
    <p:extLst>
      <p:ext uri="{BB962C8B-B14F-4D97-AF65-F5344CB8AC3E}">
        <p14:creationId xmlns:p14="http://schemas.microsoft.com/office/powerpoint/2010/main" val="4014121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algn="just">
              <a:lnSpc>
                <a:spcPct val="200000"/>
              </a:lnSpc>
            </a:pPr>
            <a:r>
              <a:rPr lang="el-GR" dirty="0"/>
              <a:t>«</a:t>
            </a:r>
            <a:r>
              <a:rPr lang="el-GR" dirty="0" err="1"/>
              <a:t>Τῆς</a:t>
            </a:r>
            <a:r>
              <a:rPr lang="el-GR" dirty="0"/>
              <a:t> παιδείας  ἡ </a:t>
            </a:r>
            <a:r>
              <a:rPr lang="el-GR" dirty="0" err="1"/>
              <a:t>κτῆσις</a:t>
            </a:r>
            <a:r>
              <a:rPr lang="el-GR" dirty="0"/>
              <a:t> </a:t>
            </a:r>
            <a:r>
              <a:rPr lang="el-GR" dirty="0" err="1"/>
              <a:t>τῷ</a:t>
            </a:r>
            <a:r>
              <a:rPr lang="el-GR" dirty="0"/>
              <a:t> </a:t>
            </a:r>
            <a:r>
              <a:rPr lang="el-GR" dirty="0" err="1"/>
              <a:t>γεγηρακότι</a:t>
            </a:r>
            <a:r>
              <a:rPr lang="el-GR" dirty="0"/>
              <a:t> </a:t>
            </a:r>
            <a:r>
              <a:rPr lang="el-GR" dirty="0" err="1"/>
              <a:t>κρατίστη</a:t>
            </a:r>
            <a:r>
              <a:rPr lang="el-GR" dirty="0"/>
              <a:t> γίνεται βίου βακτηρία· </a:t>
            </a:r>
            <a:r>
              <a:rPr lang="el-GR" dirty="0" err="1"/>
              <a:t>καὶ</a:t>
            </a:r>
            <a:r>
              <a:rPr lang="el-GR" dirty="0"/>
              <a:t> </a:t>
            </a:r>
            <a:r>
              <a:rPr lang="el-GR" dirty="0" err="1"/>
              <a:t>τὸν</a:t>
            </a:r>
            <a:r>
              <a:rPr lang="el-GR" dirty="0"/>
              <a:t> </a:t>
            </a:r>
            <a:r>
              <a:rPr lang="el-GR" dirty="0" err="1"/>
              <a:t>ἀνθοῦντα</a:t>
            </a:r>
            <a:r>
              <a:rPr lang="el-GR" dirty="0"/>
              <a:t> </a:t>
            </a:r>
            <a:r>
              <a:rPr lang="el-GR" dirty="0" err="1"/>
              <a:t>τὴν</a:t>
            </a:r>
            <a:r>
              <a:rPr lang="el-GR" dirty="0"/>
              <a:t> </a:t>
            </a:r>
            <a:r>
              <a:rPr lang="el-GR" dirty="0" err="1"/>
              <a:t>νέαν</a:t>
            </a:r>
            <a:r>
              <a:rPr lang="el-GR" dirty="0"/>
              <a:t> </a:t>
            </a:r>
            <a:r>
              <a:rPr lang="el-GR" dirty="0" err="1"/>
              <a:t>ἡλικίαν</a:t>
            </a:r>
            <a:r>
              <a:rPr lang="el-GR" dirty="0"/>
              <a:t>, </a:t>
            </a:r>
            <a:r>
              <a:rPr lang="el-GR" dirty="0" err="1"/>
              <a:t>εἰς</a:t>
            </a:r>
            <a:r>
              <a:rPr lang="el-GR" dirty="0"/>
              <a:t> </a:t>
            </a:r>
            <a:r>
              <a:rPr lang="el-GR" dirty="0" err="1"/>
              <a:t>αρετῆς</a:t>
            </a:r>
            <a:r>
              <a:rPr lang="el-GR" dirty="0"/>
              <a:t> </a:t>
            </a:r>
            <a:r>
              <a:rPr lang="el-GR" dirty="0" err="1"/>
              <a:t>ὥραν</a:t>
            </a:r>
            <a:r>
              <a:rPr lang="el-GR" dirty="0"/>
              <a:t> </a:t>
            </a:r>
            <a:r>
              <a:rPr lang="el-GR" dirty="0" err="1"/>
              <a:t>ἀλύπως</a:t>
            </a:r>
            <a:r>
              <a:rPr lang="el-GR" dirty="0"/>
              <a:t> διαβιβάζει. Παίδευε </a:t>
            </a:r>
            <a:r>
              <a:rPr lang="el-GR" dirty="0" err="1"/>
              <a:t>τοίνυν</a:t>
            </a:r>
            <a:r>
              <a:rPr lang="el-GR" dirty="0"/>
              <a:t> </a:t>
            </a:r>
            <a:r>
              <a:rPr lang="el-GR" dirty="0" err="1"/>
              <a:t>σοφίαν</a:t>
            </a:r>
            <a:r>
              <a:rPr lang="el-GR" dirty="0"/>
              <a:t> </a:t>
            </a:r>
            <a:r>
              <a:rPr lang="el-GR" dirty="0" err="1"/>
              <a:t>καὶ</a:t>
            </a:r>
            <a:r>
              <a:rPr lang="el-GR" dirty="0"/>
              <a:t> </a:t>
            </a:r>
            <a:r>
              <a:rPr lang="el-GR" dirty="0" err="1"/>
              <a:t>ἀρετὴν</a:t>
            </a:r>
            <a:r>
              <a:rPr lang="el-GR" dirty="0"/>
              <a:t> </a:t>
            </a:r>
            <a:r>
              <a:rPr lang="el-GR" dirty="0" err="1"/>
              <a:t>τοὺς</a:t>
            </a:r>
            <a:r>
              <a:rPr lang="el-GR" dirty="0"/>
              <a:t> </a:t>
            </a:r>
            <a:r>
              <a:rPr lang="el-GR" dirty="0" err="1"/>
              <a:t>σοὺς</a:t>
            </a:r>
            <a:r>
              <a:rPr lang="el-GR" dirty="0"/>
              <a:t> </a:t>
            </a:r>
            <a:r>
              <a:rPr lang="el-GR" dirty="0" err="1"/>
              <a:t>παῖδας</a:t>
            </a:r>
            <a:r>
              <a:rPr lang="el-GR" dirty="0"/>
              <a:t>· </a:t>
            </a:r>
            <a:r>
              <a:rPr lang="el-GR" dirty="0" err="1"/>
              <a:t>ἵνα</a:t>
            </a:r>
            <a:r>
              <a:rPr lang="el-GR" dirty="0"/>
              <a:t> </a:t>
            </a:r>
            <a:r>
              <a:rPr lang="el-GR" dirty="0" err="1"/>
              <a:t>καὶ</a:t>
            </a:r>
            <a:r>
              <a:rPr lang="el-GR" dirty="0"/>
              <a:t> </a:t>
            </a:r>
            <a:r>
              <a:rPr lang="el-GR" dirty="0" err="1"/>
              <a:t>νεάζοντες</a:t>
            </a:r>
            <a:r>
              <a:rPr lang="el-GR" dirty="0"/>
              <a:t>, </a:t>
            </a:r>
            <a:r>
              <a:rPr lang="el-GR" dirty="0" err="1"/>
              <a:t>ὡραίαν</a:t>
            </a:r>
            <a:r>
              <a:rPr lang="el-GR" dirty="0"/>
              <a:t> </a:t>
            </a:r>
            <a:r>
              <a:rPr lang="el-GR" dirty="0" err="1"/>
              <a:t>ἔχωσι</a:t>
            </a:r>
            <a:r>
              <a:rPr lang="el-GR" dirty="0"/>
              <a:t> </a:t>
            </a:r>
            <a:r>
              <a:rPr lang="el-GR" dirty="0" err="1"/>
              <a:t>τὴν</a:t>
            </a:r>
            <a:r>
              <a:rPr lang="el-GR" dirty="0"/>
              <a:t> </a:t>
            </a:r>
            <a:r>
              <a:rPr lang="el-GR" dirty="0" err="1"/>
              <a:t>πολιτείαν</a:t>
            </a:r>
            <a:r>
              <a:rPr lang="el-GR" dirty="0"/>
              <a:t>, και </a:t>
            </a:r>
            <a:r>
              <a:rPr lang="el-GR" dirty="0" err="1"/>
              <a:t>γεγηρακότες</a:t>
            </a:r>
            <a:r>
              <a:rPr lang="el-GR" dirty="0"/>
              <a:t> </a:t>
            </a:r>
            <a:r>
              <a:rPr lang="el-GR" dirty="0" err="1"/>
              <a:t>μὴ</a:t>
            </a:r>
            <a:r>
              <a:rPr lang="el-GR" dirty="0"/>
              <a:t> </a:t>
            </a:r>
            <a:r>
              <a:rPr lang="el-GR" dirty="0" err="1"/>
              <a:t>δεήσονται</a:t>
            </a:r>
            <a:r>
              <a:rPr lang="el-GR" dirty="0"/>
              <a:t> </a:t>
            </a:r>
            <a:r>
              <a:rPr lang="el-GR" dirty="0" err="1"/>
              <a:t>τῆς</a:t>
            </a:r>
            <a:r>
              <a:rPr lang="el-GR" dirty="0"/>
              <a:t> </a:t>
            </a:r>
            <a:r>
              <a:rPr lang="el-GR" dirty="0" err="1"/>
              <a:t>ἑτέρων</a:t>
            </a:r>
            <a:r>
              <a:rPr lang="el-GR" dirty="0"/>
              <a:t> βοηθείας </a:t>
            </a:r>
            <a:r>
              <a:rPr lang="el-GR" dirty="0" smtClean="0"/>
              <a:t>.»</a:t>
            </a:r>
          </a:p>
          <a:p>
            <a:pPr algn="just"/>
            <a:r>
              <a:rPr lang="el-GR" dirty="0"/>
              <a:t>Φώτιος, </a:t>
            </a:r>
            <a:r>
              <a:rPr lang="el-GR" i="1" dirty="0" err="1"/>
              <a:t>Ἐπιστολὴ</a:t>
            </a:r>
            <a:r>
              <a:rPr lang="el-GR" i="1" dirty="0"/>
              <a:t> ΧΧΧ</a:t>
            </a:r>
            <a:r>
              <a:rPr lang="en-US" i="1" dirty="0"/>
              <a:t>VI </a:t>
            </a:r>
            <a:r>
              <a:rPr lang="el-GR" i="1" dirty="0" err="1"/>
              <a:t>Μιχαὴλ</a:t>
            </a:r>
            <a:r>
              <a:rPr lang="el-GR" i="1" dirty="0"/>
              <a:t> </a:t>
            </a:r>
            <a:r>
              <a:rPr lang="el-GR" i="1" dirty="0" err="1"/>
              <a:t>Πρωτοσπαθαρίῳ</a:t>
            </a:r>
            <a:r>
              <a:rPr lang="el-GR" i="1" dirty="0"/>
              <a:t>, </a:t>
            </a:r>
            <a:r>
              <a:rPr lang="en-US" dirty="0"/>
              <a:t>PG </a:t>
            </a:r>
            <a:r>
              <a:rPr lang="el-GR" i="1" dirty="0"/>
              <a:t>102</a:t>
            </a:r>
            <a:r>
              <a:rPr lang="el-GR" dirty="0"/>
              <a:t>, σ. 951.</a:t>
            </a:r>
          </a:p>
        </p:txBody>
      </p:sp>
    </p:spTree>
    <p:extLst>
      <p:ext uri="{BB962C8B-B14F-4D97-AF65-F5344CB8AC3E}">
        <p14:creationId xmlns:p14="http://schemas.microsoft.com/office/powerpoint/2010/main" val="2825212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00954" y="860612"/>
            <a:ext cx="9148900" cy="5387787"/>
          </a:xfrm>
        </p:spPr>
        <p:txBody>
          <a:bodyPr>
            <a:normAutofit/>
          </a:bodyPr>
          <a:lstStyle/>
          <a:p>
            <a:pPr>
              <a:lnSpc>
                <a:spcPct val="200000"/>
              </a:lnSpc>
            </a:pPr>
            <a:r>
              <a:rPr lang="el-GR" dirty="0"/>
              <a:t>[Η απόκτηση της παιδείας γίνεται το καλύτερο στήριγμα για τα γηρατειά.  Και όταν κάποιος βρίσκεται στον ανθό της νιότης του, τον οδηγεί (η παιδεία) στην αρετή χωρίς ο ίδιος να στεναχωριέται. Παίδευε τα παιδιά σου με σοφία και αρετή, έτσι ώστε και στην ηλικία της νιότης τους να διάγουν ενάρετο βίο και (όταν φθάσουν) στην ηλικία των γηρατειών να μην έχουν ανάγκη από άλλη βοήθεια (εκτός από τα αγαθά που θα έχουν αποκτήσει από την παιδεία τους.] </a:t>
            </a:r>
          </a:p>
          <a:p>
            <a:endParaRPr lang="el-GR" dirty="0"/>
          </a:p>
        </p:txBody>
      </p:sp>
    </p:spTree>
    <p:extLst>
      <p:ext uri="{BB962C8B-B14F-4D97-AF65-F5344CB8AC3E}">
        <p14:creationId xmlns:p14="http://schemas.microsoft.com/office/powerpoint/2010/main" val="2370130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95300" y="323850"/>
            <a:ext cx="9554553" cy="6534150"/>
          </a:xfrm>
        </p:spPr>
        <p:txBody>
          <a:bodyPr/>
          <a:lstStyle/>
          <a:p>
            <a:pPr algn="just">
              <a:lnSpc>
                <a:spcPct val="150000"/>
              </a:lnSpc>
            </a:pPr>
            <a:r>
              <a:rPr lang="el-GR" b="1" i="1" dirty="0"/>
              <a:t>Η φιλοσοφία της παιδείας</a:t>
            </a:r>
            <a:endParaRPr lang="el-GR" b="1" dirty="0" smtClean="0"/>
          </a:p>
          <a:p>
            <a:pPr algn="just">
              <a:lnSpc>
                <a:spcPct val="150000"/>
              </a:lnSpc>
            </a:pPr>
            <a:r>
              <a:rPr lang="el-GR" dirty="0" smtClean="0"/>
              <a:t>«</a:t>
            </a:r>
            <a:r>
              <a:rPr lang="el-GR" dirty="0" err="1"/>
              <a:t>Οὐκοῦν</a:t>
            </a:r>
            <a:r>
              <a:rPr lang="el-GR" dirty="0"/>
              <a:t> ἡ </a:t>
            </a:r>
            <a:r>
              <a:rPr lang="el-GR" dirty="0" err="1"/>
              <a:t>τῶν</a:t>
            </a:r>
            <a:r>
              <a:rPr lang="el-GR" dirty="0"/>
              <a:t> </a:t>
            </a:r>
            <a:r>
              <a:rPr lang="el-GR" dirty="0" err="1"/>
              <a:t>ἀνθρώπων</a:t>
            </a:r>
            <a:r>
              <a:rPr lang="el-GR" dirty="0"/>
              <a:t> πολιτεία, </a:t>
            </a:r>
            <a:r>
              <a:rPr lang="el-GR" dirty="0" err="1"/>
              <a:t>δι΄εγκρατείας</a:t>
            </a:r>
            <a:r>
              <a:rPr lang="el-GR" dirty="0"/>
              <a:t> </a:t>
            </a:r>
            <a:r>
              <a:rPr lang="el-GR" dirty="0" err="1"/>
              <a:t>καὶ</a:t>
            </a:r>
            <a:r>
              <a:rPr lang="el-GR" dirty="0"/>
              <a:t> παιδαγωγίας </a:t>
            </a:r>
            <a:r>
              <a:rPr lang="el-GR" dirty="0" err="1"/>
              <a:t>ὁδεύουσα</a:t>
            </a:r>
            <a:r>
              <a:rPr lang="el-GR" dirty="0"/>
              <a:t>, </a:t>
            </a:r>
            <a:r>
              <a:rPr lang="el-GR" dirty="0" err="1"/>
              <a:t>ταῦτα</a:t>
            </a:r>
            <a:r>
              <a:rPr lang="el-GR" dirty="0"/>
              <a:t> </a:t>
            </a:r>
            <a:r>
              <a:rPr lang="el-GR" dirty="0" err="1"/>
              <a:t>παράσχοι</a:t>
            </a:r>
            <a:r>
              <a:rPr lang="el-GR" dirty="0"/>
              <a:t> </a:t>
            </a:r>
            <a:r>
              <a:rPr lang="el-GR" dirty="0" err="1"/>
              <a:t>τῆς</a:t>
            </a:r>
            <a:r>
              <a:rPr lang="el-GR" dirty="0"/>
              <a:t> </a:t>
            </a:r>
            <a:r>
              <a:rPr lang="el-GR" dirty="0" err="1"/>
              <a:t>διαφορᾶς</a:t>
            </a:r>
            <a:r>
              <a:rPr lang="el-GR" dirty="0"/>
              <a:t> </a:t>
            </a:r>
            <a:r>
              <a:rPr lang="el-GR" dirty="0" err="1"/>
              <a:t>τὰ</a:t>
            </a:r>
            <a:r>
              <a:rPr lang="el-GR" dirty="0"/>
              <a:t> </a:t>
            </a:r>
            <a:r>
              <a:rPr lang="el-GR" dirty="0" smtClean="0"/>
              <a:t>γνωρίσματα, </a:t>
            </a:r>
            <a:r>
              <a:rPr lang="el-GR" dirty="0" err="1"/>
              <a:t>καὶ</a:t>
            </a:r>
            <a:r>
              <a:rPr lang="el-GR" dirty="0"/>
              <a:t> </a:t>
            </a:r>
            <a:r>
              <a:rPr lang="el-GR" dirty="0" err="1"/>
              <a:t>τόν</a:t>
            </a:r>
            <a:r>
              <a:rPr lang="el-GR" dirty="0"/>
              <a:t> </a:t>
            </a:r>
            <a:r>
              <a:rPr lang="el-GR" dirty="0" err="1"/>
              <a:t>γε</a:t>
            </a:r>
            <a:r>
              <a:rPr lang="el-GR" dirty="0"/>
              <a:t> τούτοις </a:t>
            </a:r>
            <a:r>
              <a:rPr lang="el-GR" dirty="0" err="1"/>
              <a:t>ἀσήμαντον</a:t>
            </a:r>
            <a:r>
              <a:rPr lang="el-GR" dirty="0"/>
              <a:t> τε </a:t>
            </a:r>
            <a:r>
              <a:rPr lang="el-GR" dirty="0" err="1"/>
              <a:t>καὶ</a:t>
            </a:r>
            <a:r>
              <a:rPr lang="el-GR" dirty="0"/>
              <a:t> </a:t>
            </a:r>
            <a:r>
              <a:rPr lang="el-GR" dirty="0" err="1"/>
              <a:t>ἀνεπίγνωστον</a:t>
            </a:r>
            <a:r>
              <a:rPr lang="el-GR" dirty="0"/>
              <a:t> </a:t>
            </a:r>
            <a:r>
              <a:rPr lang="el-GR" dirty="0" err="1"/>
              <a:t>τοῖς</a:t>
            </a:r>
            <a:r>
              <a:rPr lang="el-GR" dirty="0"/>
              <a:t> </a:t>
            </a:r>
            <a:r>
              <a:rPr lang="el-GR" dirty="0" err="1"/>
              <a:t>γνωρίσμασιν</a:t>
            </a:r>
            <a:r>
              <a:rPr lang="el-GR" dirty="0"/>
              <a:t> </a:t>
            </a:r>
            <a:r>
              <a:rPr lang="el-GR" dirty="0" err="1"/>
              <a:t>ὡς</a:t>
            </a:r>
            <a:r>
              <a:rPr lang="el-GR" dirty="0"/>
              <a:t> </a:t>
            </a:r>
            <a:r>
              <a:rPr lang="el-GR" dirty="0" err="1"/>
              <a:t>θηρίον</a:t>
            </a:r>
            <a:r>
              <a:rPr lang="el-GR" dirty="0"/>
              <a:t> και </a:t>
            </a:r>
            <a:r>
              <a:rPr lang="el-GR" dirty="0" err="1"/>
              <a:t>θηριάλωτον</a:t>
            </a:r>
            <a:r>
              <a:rPr lang="el-GR" dirty="0"/>
              <a:t> </a:t>
            </a:r>
            <a:r>
              <a:rPr lang="el-GR" dirty="0" err="1"/>
              <a:t>καὶ</a:t>
            </a:r>
            <a:r>
              <a:rPr lang="el-GR" dirty="0"/>
              <a:t> </a:t>
            </a:r>
            <a:r>
              <a:rPr lang="el-GR" dirty="0" err="1"/>
              <a:t>τῆς</a:t>
            </a:r>
            <a:r>
              <a:rPr lang="el-GR" dirty="0"/>
              <a:t> </a:t>
            </a:r>
            <a:r>
              <a:rPr lang="el-GR" dirty="0" err="1"/>
              <a:t>ἡμέρου</a:t>
            </a:r>
            <a:r>
              <a:rPr lang="el-GR" dirty="0"/>
              <a:t> </a:t>
            </a:r>
            <a:r>
              <a:rPr lang="el-GR" dirty="0" err="1"/>
              <a:t>καὶ</a:t>
            </a:r>
            <a:r>
              <a:rPr lang="el-GR" dirty="0"/>
              <a:t> </a:t>
            </a:r>
            <a:r>
              <a:rPr lang="el-GR" dirty="0" err="1"/>
              <a:t>λογικῆς</a:t>
            </a:r>
            <a:r>
              <a:rPr lang="el-GR" dirty="0"/>
              <a:t> </a:t>
            </a:r>
            <a:r>
              <a:rPr lang="el-GR" dirty="0" err="1"/>
              <a:t>καταψευδόμενον</a:t>
            </a:r>
            <a:r>
              <a:rPr lang="el-GR" dirty="0"/>
              <a:t> φύσεως </a:t>
            </a:r>
            <a:r>
              <a:rPr lang="el-GR" dirty="0" err="1"/>
              <a:t>ἐκτραπήσεται</a:t>
            </a:r>
            <a:r>
              <a:rPr lang="el-GR" dirty="0"/>
              <a:t>. </a:t>
            </a:r>
            <a:r>
              <a:rPr lang="el-GR" dirty="0" err="1"/>
              <a:t>Εἰ</a:t>
            </a:r>
            <a:r>
              <a:rPr lang="el-GR" dirty="0"/>
              <a:t> </a:t>
            </a:r>
            <a:r>
              <a:rPr lang="el-GR" dirty="0" err="1"/>
              <a:t>δὲ</a:t>
            </a:r>
            <a:r>
              <a:rPr lang="el-GR" dirty="0"/>
              <a:t> </a:t>
            </a:r>
            <a:r>
              <a:rPr lang="el-GR" dirty="0" err="1"/>
              <a:t>πρὸς</a:t>
            </a:r>
            <a:r>
              <a:rPr lang="el-GR" dirty="0"/>
              <a:t> καθαριότητα </a:t>
            </a:r>
            <a:r>
              <a:rPr lang="el-GR" dirty="0" err="1"/>
              <a:t>παιδεύειν</a:t>
            </a:r>
            <a:r>
              <a:rPr lang="el-GR" dirty="0"/>
              <a:t> τε </a:t>
            </a:r>
            <a:r>
              <a:rPr lang="el-GR" dirty="0" err="1"/>
              <a:t>καὶ</a:t>
            </a:r>
            <a:r>
              <a:rPr lang="el-GR" dirty="0"/>
              <a:t> </a:t>
            </a:r>
            <a:r>
              <a:rPr lang="el-GR" dirty="0" err="1"/>
              <a:t>ἀνάγειν</a:t>
            </a:r>
            <a:r>
              <a:rPr lang="el-GR" dirty="0"/>
              <a:t> </a:t>
            </a:r>
            <a:r>
              <a:rPr lang="el-GR" dirty="0" err="1"/>
              <a:t>φαίη</a:t>
            </a:r>
            <a:r>
              <a:rPr lang="el-GR" dirty="0"/>
              <a:t> τις </a:t>
            </a:r>
            <a:r>
              <a:rPr lang="el-GR" dirty="0" err="1"/>
              <a:t>διὰ</a:t>
            </a:r>
            <a:r>
              <a:rPr lang="el-GR" dirty="0"/>
              <a:t> </a:t>
            </a:r>
            <a:r>
              <a:rPr lang="el-GR" dirty="0" err="1"/>
              <a:t>τῆς</a:t>
            </a:r>
            <a:r>
              <a:rPr lang="el-GR" dirty="0"/>
              <a:t> </a:t>
            </a:r>
            <a:r>
              <a:rPr lang="el-GR" dirty="0" err="1"/>
              <a:t>ἀποχῆς</a:t>
            </a:r>
            <a:r>
              <a:rPr lang="el-GR" dirty="0"/>
              <a:t> </a:t>
            </a:r>
            <a:r>
              <a:rPr lang="el-GR" dirty="0" err="1"/>
              <a:t>τῶν</a:t>
            </a:r>
            <a:r>
              <a:rPr lang="el-GR" dirty="0"/>
              <a:t> </a:t>
            </a:r>
            <a:r>
              <a:rPr lang="el-GR" dirty="0" err="1"/>
              <a:t>θηριαλώτων</a:t>
            </a:r>
            <a:r>
              <a:rPr lang="el-GR" dirty="0"/>
              <a:t> </a:t>
            </a:r>
            <a:r>
              <a:rPr lang="el-GR" dirty="0" err="1"/>
              <a:t>τὸ</a:t>
            </a:r>
            <a:r>
              <a:rPr lang="el-GR" dirty="0"/>
              <a:t> </a:t>
            </a:r>
            <a:r>
              <a:rPr lang="el-GR" dirty="0" err="1"/>
              <a:t>κατ΄εἰκόνα</a:t>
            </a:r>
            <a:r>
              <a:rPr lang="el-GR" dirty="0"/>
              <a:t> </a:t>
            </a:r>
            <a:r>
              <a:rPr lang="el-GR" dirty="0" err="1"/>
              <a:t>Θεοῦ</a:t>
            </a:r>
            <a:r>
              <a:rPr lang="el-GR" dirty="0"/>
              <a:t> </a:t>
            </a:r>
            <a:r>
              <a:rPr lang="el-GR" dirty="0" err="1"/>
              <a:t>διαπεπλασμένον</a:t>
            </a:r>
            <a:r>
              <a:rPr lang="el-GR" dirty="0"/>
              <a:t> φιλοτέχνημα </a:t>
            </a:r>
            <a:r>
              <a:rPr lang="el-GR" dirty="0" err="1"/>
              <a:t>καὶ</a:t>
            </a:r>
            <a:r>
              <a:rPr lang="el-GR" dirty="0"/>
              <a:t> </a:t>
            </a:r>
            <a:r>
              <a:rPr lang="el-GR" dirty="0" err="1"/>
              <a:t>βδελυρίας</a:t>
            </a:r>
            <a:r>
              <a:rPr lang="el-GR" dirty="0"/>
              <a:t> </a:t>
            </a:r>
            <a:r>
              <a:rPr lang="el-GR" dirty="0" err="1"/>
              <a:t>ἁπάσης</a:t>
            </a:r>
            <a:r>
              <a:rPr lang="el-GR" dirty="0"/>
              <a:t> </a:t>
            </a:r>
            <a:r>
              <a:rPr lang="el-GR" dirty="0" err="1"/>
              <a:t>κατασκευάζειν</a:t>
            </a:r>
            <a:r>
              <a:rPr lang="el-GR" dirty="0"/>
              <a:t> </a:t>
            </a:r>
            <a:r>
              <a:rPr lang="el-GR" dirty="0" err="1"/>
              <a:t>ἀμέτοχον</a:t>
            </a:r>
            <a:r>
              <a:rPr lang="el-GR" dirty="0"/>
              <a:t>, </a:t>
            </a:r>
            <a:r>
              <a:rPr lang="el-GR" dirty="0" err="1"/>
              <a:t>ὅση</a:t>
            </a:r>
            <a:r>
              <a:rPr lang="el-GR" dirty="0"/>
              <a:t> τε </a:t>
            </a:r>
            <a:r>
              <a:rPr lang="el-GR" dirty="0" err="1"/>
              <a:t>διαμολύνειν</a:t>
            </a:r>
            <a:r>
              <a:rPr lang="el-GR" dirty="0"/>
              <a:t> </a:t>
            </a:r>
            <a:r>
              <a:rPr lang="el-GR" dirty="0" err="1"/>
              <a:t>τὴν</a:t>
            </a:r>
            <a:r>
              <a:rPr lang="el-GR" dirty="0"/>
              <a:t> </a:t>
            </a:r>
            <a:r>
              <a:rPr lang="el-GR" dirty="0" err="1"/>
              <a:t>γεῦσιν</a:t>
            </a:r>
            <a:r>
              <a:rPr lang="el-GR" dirty="0"/>
              <a:t>  </a:t>
            </a:r>
            <a:r>
              <a:rPr lang="el-GR" dirty="0" err="1"/>
              <a:t>καὶ</a:t>
            </a:r>
            <a:r>
              <a:rPr lang="el-GR" dirty="0"/>
              <a:t> </a:t>
            </a:r>
            <a:r>
              <a:rPr lang="el-GR" dirty="0" err="1"/>
              <a:t>ὅση</a:t>
            </a:r>
            <a:r>
              <a:rPr lang="el-GR" dirty="0"/>
              <a:t> </a:t>
            </a:r>
            <a:r>
              <a:rPr lang="el-GR" dirty="0" err="1"/>
              <a:t>διὰ</a:t>
            </a:r>
            <a:r>
              <a:rPr lang="el-GR" dirty="0"/>
              <a:t> </a:t>
            </a:r>
            <a:r>
              <a:rPr lang="el-GR" dirty="0" err="1"/>
              <a:t>τῶν</a:t>
            </a:r>
            <a:r>
              <a:rPr lang="el-GR" dirty="0"/>
              <a:t> </a:t>
            </a:r>
            <a:r>
              <a:rPr lang="el-GR" dirty="0" err="1"/>
              <a:t>ἄλλων</a:t>
            </a:r>
            <a:r>
              <a:rPr lang="el-GR" dirty="0"/>
              <a:t> </a:t>
            </a:r>
            <a:r>
              <a:rPr lang="el-GR" dirty="0" err="1"/>
              <a:t>αἰσθήσεων</a:t>
            </a:r>
            <a:r>
              <a:rPr lang="el-GR" dirty="0"/>
              <a:t> </a:t>
            </a:r>
            <a:r>
              <a:rPr lang="el-GR" dirty="0" err="1"/>
              <a:t>πρόεισιν</a:t>
            </a:r>
            <a:r>
              <a:rPr lang="el-GR" dirty="0"/>
              <a:t> (ἡ </a:t>
            </a:r>
            <a:r>
              <a:rPr lang="el-GR" dirty="0" err="1"/>
              <a:t>γὰρ</a:t>
            </a:r>
            <a:r>
              <a:rPr lang="el-GR" dirty="0"/>
              <a:t> </a:t>
            </a:r>
            <a:r>
              <a:rPr lang="el-GR" dirty="0" err="1"/>
              <a:t>ἐπὶ</a:t>
            </a:r>
            <a:r>
              <a:rPr lang="el-GR" dirty="0"/>
              <a:t> </a:t>
            </a:r>
            <a:r>
              <a:rPr lang="el-GR" dirty="0" err="1"/>
              <a:t>τῆς</a:t>
            </a:r>
            <a:r>
              <a:rPr lang="el-GR" dirty="0"/>
              <a:t> </a:t>
            </a:r>
            <a:r>
              <a:rPr lang="el-GR" dirty="0" err="1"/>
              <a:t>μιᾶς</a:t>
            </a:r>
            <a:r>
              <a:rPr lang="el-GR" dirty="0"/>
              <a:t> </a:t>
            </a:r>
            <a:r>
              <a:rPr lang="el-GR" dirty="0" err="1"/>
              <a:t>παραφυλακὴ</a:t>
            </a:r>
            <a:r>
              <a:rPr lang="el-GR" dirty="0"/>
              <a:t> </a:t>
            </a:r>
            <a:r>
              <a:rPr lang="el-GR" dirty="0" err="1"/>
              <a:t>καὶ</a:t>
            </a:r>
            <a:r>
              <a:rPr lang="el-GR" dirty="0"/>
              <a:t> </a:t>
            </a:r>
            <a:r>
              <a:rPr lang="el-GR" dirty="0" err="1"/>
              <a:t>συντήρησις</a:t>
            </a:r>
            <a:r>
              <a:rPr lang="el-GR" dirty="0"/>
              <a:t> , </a:t>
            </a:r>
            <a:r>
              <a:rPr lang="el-GR" dirty="0" err="1"/>
              <a:t>καὶ</a:t>
            </a:r>
            <a:r>
              <a:rPr lang="el-GR" dirty="0"/>
              <a:t> </a:t>
            </a:r>
            <a:r>
              <a:rPr lang="el-GR" dirty="0" err="1"/>
              <a:t>τὰς</a:t>
            </a:r>
            <a:r>
              <a:rPr lang="el-GR" dirty="0"/>
              <a:t> </a:t>
            </a:r>
            <a:r>
              <a:rPr lang="el-GR" dirty="0" err="1"/>
              <a:t>ἄλλας</a:t>
            </a:r>
            <a:r>
              <a:rPr lang="el-GR" dirty="0"/>
              <a:t> </a:t>
            </a:r>
            <a:r>
              <a:rPr lang="el-GR" dirty="0" err="1"/>
              <a:t>ὁμοίως</a:t>
            </a:r>
            <a:r>
              <a:rPr lang="el-GR" dirty="0"/>
              <a:t> </a:t>
            </a:r>
            <a:r>
              <a:rPr lang="el-GR" dirty="0" err="1"/>
              <a:t>τῆς</a:t>
            </a:r>
            <a:r>
              <a:rPr lang="el-GR" dirty="0"/>
              <a:t> </a:t>
            </a:r>
            <a:r>
              <a:rPr lang="el-GR" dirty="0" err="1"/>
              <a:t>ἀκαθαρσίας</a:t>
            </a:r>
            <a:r>
              <a:rPr lang="el-GR" dirty="0"/>
              <a:t> </a:t>
            </a:r>
            <a:r>
              <a:rPr lang="el-GR" dirty="0" err="1"/>
              <a:t>καὶ</a:t>
            </a:r>
            <a:r>
              <a:rPr lang="el-GR" dirty="0"/>
              <a:t> </a:t>
            </a:r>
            <a:r>
              <a:rPr lang="el-GR" dirty="0" err="1"/>
              <a:t>βδελυρίας</a:t>
            </a:r>
            <a:r>
              <a:rPr lang="el-GR" dirty="0"/>
              <a:t> </a:t>
            </a:r>
            <a:r>
              <a:rPr lang="el-GR" dirty="0" err="1"/>
              <a:t>καθαρεύειν</a:t>
            </a:r>
            <a:r>
              <a:rPr lang="el-GR" dirty="0"/>
              <a:t> </a:t>
            </a:r>
            <a:r>
              <a:rPr lang="el-GR" dirty="0" err="1"/>
              <a:t>δι΄εκείνης</a:t>
            </a:r>
            <a:r>
              <a:rPr lang="el-GR" dirty="0"/>
              <a:t> </a:t>
            </a:r>
            <a:r>
              <a:rPr lang="el-GR" dirty="0" err="1"/>
              <a:t>ἀσφαλίζεται</a:t>
            </a:r>
            <a:r>
              <a:rPr lang="el-GR" dirty="0"/>
              <a:t>), </a:t>
            </a:r>
            <a:r>
              <a:rPr lang="el-GR" dirty="0" err="1"/>
              <a:t>οὐδὲ</a:t>
            </a:r>
            <a:r>
              <a:rPr lang="el-GR" dirty="0"/>
              <a:t> </a:t>
            </a:r>
            <a:r>
              <a:rPr lang="el-GR" dirty="0" err="1"/>
              <a:t>τοῦτο</a:t>
            </a:r>
            <a:r>
              <a:rPr lang="el-GR" dirty="0"/>
              <a:t> </a:t>
            </a:r>
            <a:r>
              <a:rPr lang="el-GR" dirty="0" err="1"/>
              <a:t>ὰν</a:t>
            </a:r>
            <a:r>
              <a:rPr lang="el-GR" dirty="0"/>
              <a:t> </a:t>
            </a:r>
            <a:r>
              <a:rPr lang="el-GR" dirty="0" err="1"/>
              <a:t>εἴη</a:t>
            </a:r>
            <a:r>
              <a:rPr lang="el-GR" dirty="0"/>
              <a:t> </a:t>
            </a:r>
            <a:r>
              <a:rPr lang="el-GR" dirty="0" err="1"/>
              <a:t>τῆς</a:t>
            </a:r>
            <a:r>
              <a:rPr lang="el-GR" dirty="0"/>
              <a:t> </a:t>
            </a:r>
            <a:r>
              <a:rPr lang="el-GR" dirty="0" err="1"/>
              <a:t>πολιτικῆς</a:t>
            </a:r>
            <a:r>
              <a:rPr lang="el-GR" dirty="0"/>
              <a:t> προνοίας </a:t>
            </a:r>
            <a:r>
              <a:rPr lang="el-GR" dirty="0" err="1"/>
              <a:t>καὶ</a:t>
            </a:r>
            <a:r>
              <a:rPr lang="el-GR" dirty="0"/>
              <a:t> </a:t>
            </a:r>
            <a:r>
              <a:rPr lang="el-GR" dirty="0" err="1"/>
              <a:t>ἁγιοπρεποῦς</a:t>
            </a:r>
            <a:r>
              <a:rPr lang="el-GR" dirty="0"/>
              <a:t> </a:t>
            </a:r>
            <a:r>
              <a:rPr lang="el-GR" dirty="0" smtClean="0"/>
              <a:t>καταστάσεως</a:t>
            </a:r>
            <a:r>
              <a:rPr lang="el-GR" baseline="30000" dirty="0" smtClean="0"/>
              <a:t>1</a:t>
            </a:r>
            <a:r>
              <a:rPr lang="el-GR" dirty="0" smtClean="0"/>
              <a:t> </a:t>
            </a:r>
            <a:r>
              <a:rPr lang="el-GR" dirty="0"/>
              <a:t>.» </a:t>
            </a:r>
            <a:endParaRPr lang="el-GR" dirty="0" smtClean="0"/>
          </a:p>
          <a:p>
            <a:pPr algn="just">
              <a:lnSpc>
                <a:spcPct val="150000"/>
              </a:lnSpc>
            </a:pPr>
            <a:r>
              <a:rPr lang="el-GR" dirty="0"/>
              <a:t>Φώτιος, </a:t>
            </a:r>
            <a:r>
              <a:rPr lang="el-GR" i="1" dirty="0" err="1"/>
              <a:t>Τὰ</a:t>
            </a:r>
            <a:r>
              <a:rPr lang="el-GR" i="1" dirty="0"/>
              <a:t> </a:t>
            </a:r>
            <a:r>
              <a:rPr lang="el-GR" i="1" dirty="0" err="1"/>
              <a:t>Ἀμφιλόχια</a:t>
            </a:r>
            <a:r>
              <a:rPr lang="el-GR" dirty="0"/>
              <a:t> </a:t>
            </a:r>
            <a:r>
              <a:rPr lang="el-GR" i="1" dirty="0"/>
              <a:t>ΙΖ</a:t>
            </a:r>
            <a:r>
              <a:rPr lang="el-GR" dirty="0"/>
              <a:t>΄, </a:t>
            </a:r>
            <a:r>
              <a:rPr lang="el-GR" dirty="0" err="1"/>
              <a:t>τόμ</a:t>
            </a:r>
            <a:r>
              <a:rPr lang="el-GR" dirty="0"/>
              <a:t>. Ι, σ.154.</a:t>
            </a:r>
          </a:p>
        </p:txBody>
      </p:sp>
    </p:spTree>
    <p:extLst>
      <p:ext uri="{BB962C8B-B14F-4D97-AF65-F5344CB8AC3E}">
        <p14:creationId xmlns:p14="http://schemas.microsoft.com/office/powerpoint/2010/main" val="2318579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66750" y="495300"/>
            <a:ext cx="9383103" cy="5753099"/>
          </a:xfrm>
        </p:spPr>
        <p:txBody>
          <a:bodyPr>
            <a:normAutofit lnSpcReduction="10000"/>
          </a:bodyPr>
          <a:lstStyle/>
          <a:p>
            <a:pPr algn="just">
              <a:lnSpc>
                <a:spcPct val="150000"/>
              </a:lnSpc>
            </a:pPr>
            <a:r>
              <a:rPr lang="el-GR" dirty="0"/>
              <a:t>[ Επομένως η ζωή των ανθρώπων, περνώντας μέσα από την εγκράτεια και την παιδεία, θα παρουσιάσει αυτά τα γνωρίσματα της διαφοράς κι αυτόν βέβαια που είναι σφραγισμένος με τα γνωρίσματα αυτά και δεν το διακρίνουν αυτά, θα τον αποφύγει σαν κάποιο θηρίο και σαν θύμα θηρίου, επειδή διαψεύδει την ήρεμη και λογική φύση. Αν κάποιος ισχυριστεί, ότι με την αποχή από θύματα θηρίων διδάσκει και οδηγεί στην καθαρότητα το φιλοτέχνημα το διαμορφωμένο σύμφωνα με την εικόνα του Θεού και το κάνει αμέτοχο από κάθε αισχρότητα που ή τη γεύση μολύνει ή προχωρεί μέσω των άλλων αισθήσεων (γιατί η προφύλαξη και η προσοχή μας από τη μία, εξασφαλίζει όμοια μέσω εκείνης να μένομε καθαροί από τις άλλες ακαθαρσίες και αισχρότητες), ούτε αυτό θα μπορούσε να είναι ξένο από την πολιτική πρόνοια και την αγιοπρεπή κατάσταση.]</a:t>
            </a:r>
          </a:p>
        </p:txBody>
      </p:sp>
    </p:spTree>
    <p:extLst>
      <p:ext uri="{BB962C8B-B14F-4D97-AF65-F5344CB8AC3E}">
        <p14:creationId xmlns:p14="http://schemas.microsoft.com/office/powerpoint/2010/main" val="1734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285750"/>
            <a:ext cx="9404723" cy="704850"/>
          </a:xfrm>
        </p:spPr>
        <p:txBody>
          <a:bodyPr/>
          <a:lstStyle/>
          <a:p>
            <a:r>
              <a:rPr lang="el-GR" dirty="0"/>
              <a:t>Ο σκοπός και τα όρια της αγωγής</a:t>
            </a:r>
          </a:p>
        </p:txBody>
      </p:sp>
      <p:sp>
        <p:nvSpPr>
          <p:cNvPr id="3" name="Θέση περιεχομένου 2"/>
          <p:cNvSpPr>
            <a:spLocks noGrp="1"/>
          </p:cNvSpPr>
          <p:nvPr>
            <p:ph idx="1"/>
          </p:nvPr>
        </p:nvSpPr>
        <p:spPr>
          <a:xfrm>
            <a:off x="646111" y="1162050"/>
            <a:ext cx="9403743" cy="5086349"/>
          </a:xfrm>
        </p:spPr>
        <p:txBody>
          <a:bodyPr>
            <a:normAutofit/>
          </a:bodyPr>
          <a:lstStyle/>
          <a:p>
            <a:pPr algn="just">
              <a:lnSpc>
                <a:spcPct val="150000"/>
              </a:lnSpc>
            </a:pPr>
            <a:r>
              <a:rPr lang="el-GR" dirty="0" smtClean="0"/>
              <a:t> </a:t>
            </a:r>
            <a:r>
              <a:rPr lang="el-GR" dirty="0"/>
              <a:t>«</a:t>
            </a:r>
            <a:r>
              <a:rPr lang="el-GR" i="1" dirty="0" err="1"/>
              <a:t>Ὥσπερ</a:t>
            </a:r>
            <a:r>
              <a:rPr lang="el-GR" i="1" dirty="0"/>
              <a:t> </a:t>
            </a:r>
            <a:r>
              <a:rPr lang="el-GR" i="1" dirty="0" err="1"/>
              <a:t>γὰρ</a:t>
            </a:r>
            <a:r>
              <a:rPr lang="el-GR" i="1" dirty="0"/>
              <a:t> ἡ </a:t>
            </a:r>
            <a:r>
              <a:rPr lang="el-GR" i="1" dirty="0" err="1"/>
              <a:t>ἀδίδακτος</a:t>
            </a:r>
            <a:r>
              <a:rPr lang="el-GR" i="1" dirty="0"/>
              <a:t> φύσις </a:t>
            </a:r>
            <a:r>
              <a:rPr lang="el-GR" i="1" dirty="0" err="1"/>
              <a:t>ἰσχυρὸν</a:t>
            </a:r>
            <a:r>
              <a:rPr lang="el-GR" i="1" dirty="0"/>
              <a:t> </a:t>
            </a:r>
            <a:r>
              <a:rPr lang="el-GR" i="1" dirty="0" err="1"/>
              <a:t>τὰ</a:t>
            </a:r>
            <a:r>
              <a:rPr lang="el-GR" i="1" dirty="0"/>
              <a:t> </a:t>
            </a:r>
            <a:r>
              <a:rPr lang="el-GR" i="1" dirty="0" err="1"/>
              <a:t>παρὰ</a:t>
            </a:r>
            <a:r>
              <a:rPr lang="el-GR" i="1" dirty="0"/>
              <a:t> φύσιν </a:t>
            </a:r>
            <a:r>
              <a:rPr lang="el-GR" i="1" dirty="0" err="1" smtClean="0"/>
              <a:t>ἀποστρέφεσθαι</a:t>
            </a:r>
            <a:r>
              <a:rPr lang="el-GR" i="1" dirty="0" smtClean="0"/>
              <a:t>, </a:t>
            </a:r>
            <a:r>
              <a:rPr lang="el-GR" i="1" dirty="0" err="1"/>
              <a:t>οὕτως</a:t>
            </a:r>
            <a:r>
              <a:rPr lang="el-GR" i="1" dirty="0"/>
              <a:t> ἡ </a:t>
            </a:r>
            <a:r>
              <a:rPr lang="el-GR" i="1" dirty="0" err="1"/>
              <a:t>ἐκ</a:t>
            </a:r>
            <a:r>
              <a:rPr lang="el-GR" i="1" dirty="0"/>
              <a:t> διδασκαλίας </a:t>
            </a:r>
            <a:r>
              <a:rPr lang="el-GR" i="1" dirty="0" err="1"/>
              <a:t>διὰ</a:t>
            </a:r>
            <a:r>
              <a:rPr lang="el-GR" i="1" dirty="0"/>
              <a:t> </a:t>
            </a:r>
            <a:r>
              <a:rPr lang="el-GR" i="1" dirty="0" err="1"/>
              <a:t>τῆς</a:t>
            </a:r>
            <a:r>
              <a:rPr lang="el-GR" i="1" dirty="0"/>
              <a:t> </a:t>
            </a:r>
            <a:r>
              <a:rPr lang="el-GR" i="1" dirty="0" err="1"/>
              <a:t>τῶν</a:t>
            </a:r>
            <a:r>
              <a:rPr lang="el-GR" i="1" dirty="0"/>
              <a:t> </a:t>
            </a:r>
            <a:r>
              <a:rPr lang="el-GR" i="1" dirty="0" err="1"/>
              <a:t>ἀγαθῶν</a:t>
            </a:r>
            <a:r>
              <a:rPr lang="el-GR" i="1" dirty="0"/>
              <a:t> πράξεων </a:t>
            </a:r>
            <a:r>
              <a:rPr lang="el-GR" i="1" dirty="0" err="1"/>
              <a:t>γυμνασίας</a:t>
            </a:r>
            <a:r>
              <a:rPr lang="el-GR" i="1" dirty="0"/>
              <a:t> </a:t>
            </a:r>
            <a:r>
              <a:rPr lang="el-GR" i="1" dirty="0" err="1"/>
              <a:t>ἐπιγινομένη</a:t>
            </a:r>
            <a:r>
              <a:rPr lang="el-GR" i="1" dirty="0"/>
              <a:t> </a:t>
            </a:r>
            <a:r>
              <a:rPr lang="el-GR" i="1" dirty="0" err="1"/>
              <a:t>ἕξις</a:t>
            </a:r>
            <a:r>
              <a:rPr lang="el-GR" i="1" dirty="0"/>
              <a:t> </a:t>
            </a:r>
            <a:r>
              <a:rPr lang="el-GR" i="1" dirty="0" err="1"/>
              <a:t>μεγάλην</a:t>
            </a:r>
            <a:r>
              <a:rPr lang="el-GR" i="1" dirty="0"/>
              <a:t> λαμβάνει </a:t>
            </a:r>
            <a:r>
              <a:rPr lang="el-GR" i="1" dirty="0" err="1"/>
              <a:t>τὴν</a:t>
            </a:r>
            <a:r>
              <a:rPr lang="el-GR" i="1" dirty="0"/>
              <a:t> </a:t>
            </a:r>
            <a:r>
              <a:rPr lang="el-GR" i="1" dirty="0" err="1"/>
              <a:t>ἰσχὺν</a:t>
            </a:r>
            <a:r>
              <a:rPr lang="el-GR" i="1" dirty="0"/>
              <a:t> </a:t>
            </a:r>
            <a:r>
              <a:rPr lang="el-GR" i="1" dirty="0" err="1"/>
              <a:t>εἰς</a:t>
            </a:r>
            <a:r>
              <a:rPr lang="el-GR" i="1" dirty="0"/>
              <a:t> </a:t>
            </a:r>
            <a:r>
              <a:rPr lang="el-GR" i="1" dirty="0" err="1"/>
              <a:t>τὸ</a:t>
            </a:r>
            <a:r>
              <a:rPr lang="el-GR" i="1" dirty="0"/>
              <a:t> </a:t>
            </a:r>
            <a:r>
              <a:rPr lang="el-GR" i="1" dirty="0" err="1"/>
              <a:t>πρὸς</a:t>
            </a:r>
            <a:r>
              <a:rPr lang="el-GR" i="1" dirty="0"/>
              <a:t> </a:t>
            </a:r>
            <a:r>
              <a:rPr lang="el-GR" i="1" dirty="0" err="1"/>
              <a:t>μηδὲν</a:t>
            </a:r>
            <a:r>
              <a:rPr lang="el-GR" i="1" dirty="0"/>
              <a:t> </a:t>
            </a:r>
            <a:r>
              <a:rPr lang="el-GR" i="1" dirty="0" err="1"/>
              <a:t>τῶν</a:t>
            </a:r>
            <a:r>
              <a:rPr lang="el-GR" i="1" dirty="0"/>
              <a:t> φαύλων </a:t>
            </a:r>
            <a:r>
              <a:rPr lang="el-GR" i="1" dirty="0" err="1"/>
              <a:t>ἐπιρρεπῶς</a:t>
            </a:r>
            <a:r>
              <a:rPr lang="el-GR" i="1" dirty="0"/>
              <a:t> </a:t>
            </a:r>
            <a:r>
              <a:rPr lang="el-GR" i="1" dirty="0" err="1"/>
              <a:t>ἔχειν</a:t>
            </a:r>
            <a:r>
              <a:rPr lang="el-GR" i="1" dirty="0"/>
              <a:t> </a:t>
            </a:r>
            <a:r>
              <a:rPr lang="el-GR" i="1" dirty="0" err="1"/>
              <a:t>καὶ</a:t>
            </a:r>
            <a:r>
              <a:rPr lang="el-GR" i="1" dirty="0"/>
              <a:t> τούτοις </a:t>
            </a:r>
            <a:r>
              <a:rPr lang="el-GR" i="1" dirty="0" err="1"/>
              <a:t>ἐφήδεσθαι</a:t>
            </a:r>
            <a:r>
              <a:rPr lang="el-GR" i="1" dirty="0"/>
              <a:t>.</a:t>
            </a:r>
            <a:r>
              <a:rPr lang="el-GR" dirty="0"/>
              <a:t>» </a:t>
            </a:r>
            <a:r>
              <a:rPr lang="el-GR" dirty="0" smtClean="0"/>
              <a:t>            </a:t>
            </a:r>
          </a:p>
          <a:p>
            <a:pPr marL="0" indent="0" algn="just">
              <a:lnSpc>
                <a:spcPct val="150000"/>
              </a:lnSpc>
              <a:buNone/>
            </a:pPr>
            <a:r>
              <a:rPr lang="el-GR" dirty="0" smtClean="0"/>
              <a:t>                                                             Φώτιος, </a:t>
            </a:r>
            <a:r>
              <a:rPr lang="el-GR" i="1" dirty="0" err="1" smtClean="0"/>
              <a:t>Τὰ</a:t>
            </a:r>
            <a:r>
              <a:rPr lang="el-GR" i="1" dirty="0" smtClean="0"/>
              <a:t> </a:t>
            </a:r>
            <a:r>
              <a:rPr lang="el-GR" i="1" dirty="0" err="1" smtClean="0"/>
              <a:t>Ἀμφιλόχια</a:t>
            </a:r>
            <a:r>
              <a:rPr lang="el-GR" i="1" dirty="0" smtClean="0"/>
              <a:t>, Η’, σ.</a:t>
            </a:r>
            <a:r>
              <a:rPr lang="el-GR" dirty="0" smtClean="0"/>
              <a:t>118.</a:t>
            </a:r>
          </a:p>
          <a:p>
            <a:pPr algn="just">
              <a:lnSpc>
                <a:spcPct val="150000"/>
              </a:lnSpc>
            </a:pPr>
            <a:r>
              <a:rPr lang="el-GR" i="1" dirty="0" smtClean="0"/>
              <a:t>.</a:t>
            </a:r>
            <a:r>
              <a:rPr lang="el-GR" dirty="0" smtClean="0"/>
              <a:t>» </a:t>
            </a:r>
            <a:r>
              <a:rPr lang="el-GR" dirty="0"/>
              <a:t>[Όπως δηλαδή η φύση που δε έχει διδαχθεί είναι ισχυρή στο να αποστρέφεται τα παρά φύση, έτσι και η έξη που δημιουργείται με τη διδασκαλία και με την εξάσκηση της διάπραξης των αγαθών αποκτά μεγάλη ισχύ, ώστε να μη ρέπει σε κανένα από τα φαύλα και να ευχαριστιέται με αυτά. </a:t>
            </a:r>
            <a:r>
              <a:rPr lang="el-GR" dirty="0" err="1"/>
              <a:t>Μτφρ</a:t>
            </a:r>
            <a:r>
              <a:rPr lang="el-GR" dirty="0"/>
              <a:t>.: Ιγνάτιος </a:t>
            </a:r>
            <a:r>
              <a:rPr lang="el-GR" dirty="0" err="1"/>
              <a:t>Σακαλής</a:t>
            </a:r>
            <a:r>
              <a:rPr lang="el-GR" dirty="0" smtClean="0"/>
              <a:t>.]</a:t>
            </a:r>
            <a:endParaRPr lang="el-GR" dirty="0"/>
          </a:p>
          <a:p>
            <a:endParaRPr lang="el-GR" dirty="0"/>
          </a:p>
        </p:txBody>
      </p:sp>
    </p:spTree>
    <p:extLst>
      <p:ext uri="{BB962C8B-B14F-4D97-AF65-F5344CB8AC3E}">
        <p14:creationId xmlns:p14="http://schemas.microsoft.com/office/powerpoint/2010/main" val="2192672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62000" y="400050"/>
            <a:ext cx="9867900" cy="6134100"/>
          </a:xfrm>
        </p:spPr>
        <p:txBody>
          <a:bodyPr>
            <a:normAutofit fontScale="92500"/>
          </a:bodyPr>
          <a:lstStyle/>
          <a:p>
            <a:pPr algn="just">
              <a:lnSpc>
                <a:spcPct val="150000"/>
              </a:lnSpc>
            </a:pPr>
            <a:endParaRPr lang="el-GR" dirty="0" smtClean="0"/>
          </a:p>
          <a:p>
            <a:pPr algn="just">
              <a:lnSpc>
                <a:spcPct val="150000"/>
              </a:lnSpc>
            </a:pPr>
            <a:r>
              <a:rPr lang="el-GR" dirty="0" smtClean="0"/>
              <a:t>« </a:t>
            </a:r>
            <a:r>
              <a:rPr lang="el-GR" sz="2400" i="1" dirty="0" err="1"/>
              <a:t>Δι</a:t>
            </a:r>
            <a:r>
              <a:rPr lang="el-GR" sz="2400" i="1" dirty="0"/>
              <a:t>΄ </a:t>
            </a:r>
            <a:r>
              <a:rPr lang="el-GR" sz="2400" i="1" dirty="0" err="1"/>
              <a:t>ἴσου</a:t>
            </a:r>
            <a:r>
              <a:rPr lang="el-GR" sz="2400" i="1" dirty="0"/>
              <a:t> </a:t>
            </a:r>
            <a:r>
              <a:rPr lang="el-GR" sz="2400" i="1" dirty="0" err="1"/>
              <a:t>γὰρ</a:t>
            </a:r>
            <a:r>
              <a:rPr lang="el-GR" sz="2400" i="1" dirty="0"/>
              <a:t> </a:t>
            </a:r>
            <a:r>
              <a:rPr lang="el-GR" sz="2400" i="1" dirty="0" err="1"/>
              <a:t>πρὸς</a:t>
            </a:r>
            <a:r>
              <a:rPr lang="el-GR" sz="2400" i="1" dirty="0"/>
              <a:t> τε </a:t>
            </a:r>
            <a:r>
              <a:rPr lang="el-GR" sz="2400" i="1" dirty="0" err="1"/>
              <a:t>τὴν</a:t>
            </a:r>
            <a:r>
              <a:rPr lang="el-GR" sz="2400" i="1" dirty="0"/>
              <a:t> </a:t>
            </a:r>
            <a:r>
              <a:rPr lang="el-GR" sz="2400" i="1" dirty="0" err="1"/>
              <a:t>γνῶσιν</a:t>
            </a:r>
            <a:r>
              <a:rPr lang="el-GR" sz="2400" i="1" dirty="0"/>
              <a:t> </a:t>
            </a:r>
            <a:r>
              <a:rPr lang="el-GR" sz="2400" i="1" dirty="0" err="1"/>
              <a:t>τῆς</a:t>
            </a:r>
            <a:r>
              <a:rPr lang="el-GR" sz="2400" i="1" dirty="0"/>
              <a:t> </a:t>
            </a:r>
            <a:r>
              <a:rPr lang="el-GR" sz="2400" i="1" dirty="0" err="1"/>
              <a:t>κοσμογενείας</a:t>
            </a:r>
            <a:r>
              <a:rPr lang="el-GR" sz="2400" i="1" dirty="0"/>
              <a:t> </a:t>
            </a:r>
            <a:r>
              <a:rPr lang="el-GR" sz="2400" i="1" dirty="0" err="1"/>
              <a:t>καὶ</a:t>
            </a:r>
            <a:r>
              <a:rPr lang="el-GR" sz="2400" i="1" dirty="0"/>
              <a:t> </a:t>
            </a:r>
            <a:r>
              <a:rPr lang="el-GR" sz="2400" i="1" dirty="0" err="1"/>
              <a:t>πρὸς</a:t>
            </a:r>
            <a:r>
              <a:rPr lang="el-GR" sz="2400" i="1" dirty="0"/>
              <a:t> </a:t>
            </a:r>
            <a:r>
              <a:rPr lang="el-GR" sz="2400" i="1" dirty="0" err="1"/>
              <a:t>κατάληψιν</a:t>
            </a:r>
            <a:r>
              <a:rPr lang="el-GR" sz="2400" i="1" dirty="0"/>
              <a:t> </a:t>
            </a:r>
            <a:r>
              <a:rPr lang="el-GR" sz="2400" i="1" dirty="0" err="1"/>
              <a:t>τῆς</a:t>
            </a:r>
            <a:r>
              <a:rPr lang="el-GR" sz="2400" i="1" dirty="0"/>
              <a:t> </a:t>
            </a:r>
            <a:r>
              <a:rPr lang="el-GR" sz="2400" i="1" dirty="0" err="1"/>
              <a:t>τῶν</a:t>
            </a:r>
            <a:r>
              <a:rPr lang="el-GR" sz="2400" i="1" dirty="0"/>
              <a:t> </a:t>
            </a:r>
            <a:r>
              <a:rPr lang="el-GR" sz="2400" i="1" dirty="0" err="1"/>
              <a:t>οὐρανῶν</a:t>
            </a:r>
            <a:r>
              <a:rPr lang="el-GR" sz="2400" i="1" dirty="0"/>
              <a:t> βασιλείας,  </a:t>
            </a:r>
            <a:r>
              <a:rPr lang="el-GR" sz="2400" i="1" dirty="0" err="1"/>
              <a:t>κἂν</a:t>
            </a:r>
            <a:r>
              <a:rPr lang="el-GR" sz="2400" i="1" dirty="0"/>
              <a:t> </a:t>
            </a:r>
            <a:r>
              <a:rPr lang="el-GR" sz="2400" i="1" dirty="0" err="1"/>
              <a:t>τὰ</a:t>
            </a:r>
            <a:r>
              <a:rPr lang="el-GR" sz="2400" i="1" dirty="0"/>
              <a:t> </a:t>
            </a:r>
            <a:r>
              <a:rPr lang="el-GR" sz="2400" i="1" dirty="0" err="1"/>
              <a:t>μὲν</a:t>
            </a:r>
            <a:r>
              <a:rPr lang="el-GR" sz="2400" i="1" dirty="0"/>
              <a:t> </a:t>
            </a:r>
            <a:r>
              <a:rPr lang="el-GR" sz="2400" i="1" dirty="0" err="1"/>
              <a:t>ὑπὸ</a:t>
            </a:r>
            <a:r>
              <a:rPr lang="el-GR" sz="2400" i="1" dirty="0"/>
              <a:t> </a:t>
            </a:r>
            <a:r>
              <a:rPr lang="el-GR" sz="2400" i="1" dirty="0" err="1"/>
              <a:t>τὴν</a:t>
            </a:r>
            <a:r>
              <a:rPr lang="el-GR" sz="2400" i="1" dirty="0"/>
              <a:t> </a:t>
            </a:r>
            <a:r>
              <a:rPr lang="el-GR" sz="2400" i="1" dirty="0" err="1"/>
              <a:t>αἴσθησιν</a:t>
            </a:r>
            <a:r>
              <a:rPr lang="el-GR" sz="2400" i="1" dirty="0"/>
              <a:t> </a:t>
            </a:r>
            <a:r>
              <a:rPr lang="el-GR" sz="2400" i="1" dirty="0" err="1"/>
              <a:t>πίπτῃ</a:t>
            </a:r>
            <a:r>
              <a:rPr lang="el-GR" sz="2400" i="1" dirty="0"/>
              <a:t>, </a:t>
            </a:r>
            <a:r>
              <a:rPr lang="el-GR" sz="2400" i="1" dirty="0" err="1"/>
              <a:t>τὰ</a:t>
            </a:r>
            <a:r>
              <a:rPr lang="el-GR" sz="2400" i="1" dirty="0"/>
              <a:t> </a:t>
            </a:r>
            <a:r>
              <a:rPr lang="el-GR" sz="2400" i="1" dirty="0" err="1"/>
              <a:t>δὲ</a:t>
            </a:r>
            <a:r>
              <a:rPr lang="el-GR" sz="2400" i="1" dirty="0"/>
              <a:t> </a:t>
            </a:r>
            <a:r>
              <a:rPr lang="el-GR" sz="2400" i="1" dirty="0" err="1"/>
              <a:t>κρείττω</a:t>
            </a:r>
            <a:r>
              <a:rPr lang="el-GR" sz="2400" i="1" dirty="0"/>
              <a:t> </a:t>
            </a:r>
            <a:r>
              <a:rPr lang="el-GR" sz="2400" i="1" dirty="0" err="1"/>
              <a:t>καθέστηκε</a:t>
            </a:r>
            <a:r>
              <a:rPr lang="el-GR" sz="2400" i="1" dirty="0"/>
              <a:t> </a:t>
            </a:r>
            <a:r>
              <a:rPr lang="el-GR" sz="2400" i="1" dirty="0" err="1"/>
              <a:t>τῆς</a:t>
            </a:r>
            <a:r>
              <a:rPr lang="el-GR" sz="2400" i="1" dirty="0"/>
              <a:t> </a:t>
            </a:r>
            <a:r>
              <a:rPr lang="el-GR" sz="2400" i="1" dirty="0" err="1"/>
              <a:t>αἰσθήσεως</a:t>
            </a:r>
            <a:r>
              <a:rPr lang="el-GR" sz="2400" i="1" dirty="0"/>
              <a:t>… </a:t>
            </a:r>
            <a:r>
              <a:rPr lang="el-GR" sz="2400" i="1" dirty="0" err="1"/>
              <a:t>ἔδει</a:t>
            </a:r>
            <a:r>
              <a:rPr lang="el-GR" sz="2400" i="1" dirty="0"/>
              <a:t> </a:t>
            </a:r>
            <a:r>
              <a:rPr lang="el-GR" sz="2400" i="1" dirty="0" err="1"/>
              <a:t>δὲ</a:t>
            </a:r>
            <a:r>
              <a:rPr lang="el-GR" sz="2400" i="1" dirty="0"/>
              <a:t> </a:t>
            </a:r>
            <a:r>
              <a:rPr lang="el-GR" sz="2400" i="1" dirty="0" err="1"/>
              <a:t>ἄρα</a:t>
            </a:r>
            <a:r>
              <a:rPr lang="el-GR" sz="2400" i="1" dirty="0"/>
              <a:t>, </a:t>
            </a:r>
            <a:r>
              <a:rPr lang="el-GR" sz="2400" i="1" dirty="0" err="1"/>
              <a:t>καὶ</a:t>
            </a:r>
            <a:r>
              <a:rPr lang="el-GR" sz="2400" i="1" dirty="0"/>
              <a:t> </a:t>
            </a:r>
            <a:r>
              <a:rPr lang="el-GR" sz="2400" i="1" dirty="0" err="1"/>
              <a:t>προσύλους</a:t>
            </a:r>
            <a:r>
              <a:rPr lang="el-GR" sz="2400" i="1" dirty="0"/>
              <a:t> </a:t>
            </a:r>
            <a:r>
              <a:rPr lang="el-GR" sz="2400" i="1" dirty="0" err="1"/>
              <a:t>ὄντας</a:t>
            </a:r>
            <a:r>
              <a:rPr lang="el-GR" sz="2400" i="1" dirty="0"/>
              <a:t> </a:t>
            </a:r>
            <a:r>
              <a:rPr lang="el-GR" sz="2400" i="1" dirty="0" err="1"/>
              <a:t>καὶ</a:t>
            </a:r>
            <a:r>
              <a:rPr lang="el-GR" sz="2400" i="1" dirty="0"/>
              <a:t> </a:t>
            </a:r>
            <a:r>
              <a:rPr lang="el-GR" sz="2400" i="1" dirty="0" err="1"/>
              <a:t>περὶ</a:t>
            </a:r>
            <a:r>
              <a:rPr lang="el-GR" sz="2400" i="1" dirty="0"/>
              <a:t> </a:t>
            </a:r>
            <a:r>
              <a:rPr lang="el-GR" sz="2400" i="1" dirty="0" err="1"/>
              <a:t>τὰ</a:t>
            </a:r>
            <a:r>
              <a:rPr lang="el-GR" sz="2400" i="1" dirty="0"/>
              <a:t> </a:t>
            </a:r>
            <a:r>
              <a:rPr lang="el-GR" sz="2400" i="1" dirty="0" err="1"/>
              <a:t>γήϊνα</a:t>
            </a:r>
            <a:r>
              <a:rPr lang="el-GR" sz="2400" i="1" dirty="0"/>
              <a:t> στρεφομένους, </a:t>
            </a:r>
            <a:r>
              <a:rPr lang="el-GR" sz="2400" i="1" dirty="0" err="1"/>
              <a:t>μεταρσίους</a:t>
            </a:r>
            <a:r>
              <a:rPr lang="el-GR" sz="2400" i="1" dirty="0"/>
              <a:t> </a:t>
            </a:r>
            <a:r>
              <a:rPr lang="el-GR" sz="2400" i="1" dirty="0" err="1"/>
              <a:t>μᾶλλον</a:t>
            </a:r>
            <a:r>
              <a:rPr lang="el-GR" sz="2400" i="1" dirty="0"/>
              <a:t> </a:t>
            </a:r>
            <a:r>
              <a:rPr lang="el-GR" sz="2400" i="1" dirty="0" err="1"/>
              <a:t>καὶ</a:t>
            </a:r>
            <a:r>
              <a:rPr lang="el-GR" sz="2400" i="1" dirty="0"/>
              <a:t> </a:t>
            </a:r>
            <a:r>
              <a:rPr lang="el-GR" sz="2400" i="1" dirty="0" err="1"/>
              <a:t>ὑψηλοὺς</a:t>
            </a:r>
            <a:r>
              <a:rPr lang="el-GR" sz="2400" i="1" dirty="0"/>
              <a:t> </a:t>
            </a:r>
            <a:r>
              <a:rPr lang="el-GR" sz="2400" i="1" dirty="0" err="1"/>
              <a:t>τῇ</a:t>
            </a:r>
            <a:r>
              <a:rPr lang="el-GR" sz="2400" i="1" dirty="0"/>
              <a:t> </a:t>
            </a:r>
            <a:r>
              <a:rPr lang="el-GR" sz="2400" i="1" dirty="0" err="1"/>
              <a:t>τῶν</a:t>
            </a:r>
            <a:r>
              <a:rPr lang="el-GR" sz="2400" i="1" dirty="0"/>
              <a:t>  </a:t>
            </a:r>
            <a:r>
              <a:rPr lang="el-GR" sz="2400" i="1" dirty="0" err="1"/>
              <a:t>ἀΰλων</a:t>
            </a:r>
            <a:r>
              <a:rPr lang="el-GR" sz="2400" i="1" dirty="0"/>
              <a:t> </a:t>
            </a:r>
            <a:r>
              <a:rPr lang="el-GR" sz="2400" i="1" dirty="0" err="1"/>
              <a:t>καὶ</a:t>
            </a:r>
            <a:r>
              <a:rPr lang="el-GR" sz="2400" i="1" dirty="0"/>
              <a:t> </a:t>
            </a:r>
            <a:r>
              <a:rPr lang="el-GR" sz="2400" i="1" dirty="0" err="1"/>
              <a:t>ὑπὲρ</a:t>
            </a:r>
            <a:r>
              <a:rPr lang="el-GR" sz="2400" i="1" dirty="0"/>
              <a:t> </a:t>
            </a:r>
            <a:r>
              <a:rPr lang="el-GR" sz="2400" i="1" dirty="0" err="1"/>
              <a:t>τὴν</a:t>
            </a:r>
            <a:r>
              <a:rPr lang="el-GR" sz="2400" i="1" dirty="0"/>
              <a:t> </a:t>
            </a:r>
            <a:r>
              <a:rPr lang="el-GR" sz="2400" i="1" dirty="0" err="1"/>
              <a:t>αἴσθησιν</a:t>
            </a:r>
            <a:r>
              <a:rPr lang="el-GR" sz="2400" i="1" dirty="0"/>
              <a:t> </a:t>
            </a:r>
            <a:r>
              <a:rPr lang="el-GR" sz="2400" i="1" dirty="0" err="1"/>
              <a:t>ἐπαγγελίᾳ</a:t>
            </a:r>
            <a:r>
              <a:rPr lang="el-GR" sz="2400" i="1" dirty="0"/>
              <a:t> </a:t>
            </a:r>
            <a:r>
              <a:rPr lang="el-GR" sz="2400" i="1" dirty="0" err="1"/>
              <a:t>καὶ</a:t>
            </a:r>
            <a:r>
              <a:rPr lang="el-GR" sz="2400" i="1" dirty="0"/>
              <a:t> </a:t>
            </a:r>
            <a:r>
              <a:rPr lang="el-GR" sz="2400" i="1" dirty="0" err="1"/>
              <a:t>διδασκαλίᾳ</a:t>
            </a:r>
            <a:r>
              <a:rPr lang="el-GR" sz="2400" i="1" dirty="0"/>
              <a:t> </a:t>
            </a:r>
            <a:r>
              <a:rPr lang="el-GR" sz="2400" i="1" dirty="0" err="1"/>
              <a:t>ἀπεργάζεσθαι</a:t>
            </a:r>
            <a:r>
              <a:rPr lang="el-GR" sz="2400" i="1" dirty="0"/>
              <a:t>· διδασκάλου </a:t>
            </a:r>
            <a:r>
              <a:rPr lang="el-GR" sz="2400" i="1" dirty="0" err="1"/>
              <a:t>γὰρ</a:t>
            </a:r>
            <a:r>
              <a:rPr lang="el-GR" sz="2400" i="1" dirty="0"/>
              <a:t> </a:t>
            </a:r>
            <a:r>
              <a:rPr lang="el-GR" sz="2400" i="1" dirty="0" err="1"/>
              <a:t>τὴν</a:t>
            </a:r>
            <a:r>
              <a:rPr lang="el-GR" sz="2400" i="1" dirty="0"/>
              <a:t> </a:t>
            </a:r>
            <a:r>
              <a:rPr lang="el-GR" sz="2400" i="1" dirty="0" err="1"/>
              <a:t>τέχνην</a:t>
            </a:r>
            <a:r>
              <a:rPr lang="el-GR" sz="2400" i="1" dirty="0"/>
              <a:t> </a:t>
            </a:r>
            <a:r>
              <a:rPr lang="el-GR" sz="2400" i="1" dirty="0" err="1"/>
              <a:t>ἀμείνονος</a:t>
            </a:r>
            <a:r>
              <a:rPr lang="el-GR" sz="2400" i="1" dirty="0"/>
              <a:t> </a:t>
            </a:r>
            <a:r>
              <a:rPr lang="el-GR" sz="2400" i="1" dirty="0" err="1"/>
              <a:t>καταμιγνύντα</a:t>
            </a:r>
            <a:r>
              <a:rPr lang="el-GR" sz="2400" dirty="0"/>
              <a:t> </a:t>
            </a:r>
            <a:r>
              <a:rPr lang="el-GR" sz="2400" i="1" dirty="0" err="1"/>
              <a:t>τοῖς</a:t>
            </a:r>
            <a:r>
              <a:rPr lang="el-GR" sz="2400" i="1" dirty="0"/>
              <a:t> </a:t>
            </a:r>
            <a:r>
              <a:rPr lang="el-GR" sz="2400" i="1" dirty="0" err="1"/>
              <a:t>συντρόφοις</a:t>
            </a:r>
            <a:r>
              <a:rPr lang="el-GR" sz="2400" i="1" dirty="0"/>
              <a:t> </a:t>
            </a:r>
            <a:r>
              <a:rPr lang="el-GR" sz="2400" i="1" dirty="0" err="1"/>
              <a:t>καὶ</a:t>
            </a:r>
            <a:r>
              <a:rPr lang="el-GR" sz="2400" i="1" dirty="0"/>
              <a:t> </a:t>
            </a:r>
            <a:r>
              <a:rPr lang="el-GR" sz="2400" i="1" dirty="0" err="1"/>
              <a:t>τὰ</a:t>
            </a:r>
            <a:r>
              <a:rPr lang="el-GR" sz="2400" i="1" dirty="0"/>
              <a:t> </a:t>
            </a:r>
            <a:r>
              <a:rPr lang="el-GR" sz="2400" i="1" dirty="0" err="1"/>
              <a:t>ὑπὲρ</a:t>
            </a:r>
            <a:r>
              <a:rPr lang="el-GR" sz="2400" i="1" dirty="0"/>
              <a:t> </a:t>
            </a:r>
            <a:r>
              <a:rPr lang="el-GR" sz="2400" i="1" dirty="0" err="1"/>
              <a:t>αἴσθησιν</a:t>
            </a:r>
            <a:r>
              <a:rPr lang="el-GR" sz="2400" i="1" dirty="0"/>
              <a:t> </a:t>
            </a:r>
            <a:r>
              <a:rPr lang="el-GR" sz="2400" i="1" dirty="0" err="1"/>
              <a:t>κατὰ</a:t>
            </a:r>
            <a:r>
              <a:rPr lang="el-GR" sz="2400" i="1" dirty="0"/>
              <a:t> </a:t>
            </a:r>
            <a:r>
              <a:rPr lang="el-GR" sz="2400" i="1" dirty="0" err="1"/>
              <a:t>μικρὸν</a:t>
            </a:r>
            <a:r>
              <a:rPr lang="el-GR" sz="2400" i="1" dirty="0"/>
              <a:t> </a:t>
            </a:r>
            <a:r>
              <a:rPr lang="el-GR" sz="2400" i="1" dirty="0" err="1"/>
              <a:t>ἐθίζειν</a:t>
            </a:r>
            <a:r>
              <a:rPr lang="el-GR" sz="2400" i="1" dirty="0"/>
              <a:t> </a:t>
            </a:r>
            <a:r>
              <a:rPr lang="el-GR" sz="2400" i="1" dirty="0" err="1"/>
              <a:t>πρὸς</a:t>
            </a:r>
            <a:r>
              <a:rPr lang="el-GR" sz="2400" i="1" dirty="0"/>
              <a:t> </a:t>
            </a:r>
            <a:r>
              <a:rPr lang="el-GR" sz="2400" i="1" dirty="0" err="1"/>
              <a:t>τὴν</a:t>
            </a:r>
            <a:r>
              <a:rPr lang="el-GR" sz="2400" i="1" dirty="0"/>
              <a:t> </a:t>
            </a:r>
            <a:r>
              <a:rPr lang="el-GR" sz="2400" i="1" dirty="0" err="1"/>
              <a:t>τῶν</a:t>
            </a:r>
            <a:r>
              <a:rPr lang="el-GR" sz="2400" i="1" dirty="0"/>
              <a:t> </a:t>
            </a:r>
            <a:r>
              <a:rPr lang="el-GR" sz="2400" i="1" dirty="0" err="1"/>
              <a:t>θειοτέρων</a:t>
            </a:r>
            <a:r>
              <a:rPr lang="el-GR" sz="2400" i="1" dirty="0"/>
              <a:t> </a:t>
            </a:r>
            <a:r>
              <a:rPr lang="el-GR" sz="2400" i="1" dirty="0" err="1"/>
              <a:t>σπουδάζειν</a:t>
            </a:r>
            <a:r>
              <a:rPr lang="el-GR" sz="2400" i="1" dirty="0"/>
              <a:t> </a:t>
            </a:r>
            <a:r>
              <a:rPr lang="el-GR" sz="2400" i="1" dirty="0" err="1"/>
              <a:t>ἐπίβασιν</a:t>
            </a:r>
            <a:r>
              <a:rPr lang="el-GR" sz="2400" dirty="0"/>
              <a:t>.»</a:t>
            </a:r>
            <a:r>
              <a:rPr lang="el-GR" dirty="0"/>
              <a:t> </a:t>
            </a:r>
            <a:r>
              <a:rPr lang="el-GR" dirty="0" smtClean="0"/>
              <a:t>                               </a:t>
            </a:r>
          </a:p>
          <a:p>
            <a:pPr marL="0" indent="0" algn="just">
              <a:buNone/>
            </a:pPr>
            <a:r>
              <a:rPr lang="el-GR" dirty="0"/>
              <a:t> </a:t>
            </a:r>
            <a:r>
              <a:rPr lang="el-GR" dirty="0" smtClean="0"/>
              <a:t>                                                    Φώτιος</a:t>
            </a:r>
            <a:r>
              <a:rPr lang="el-GR" dirty="0"/>
              <a:t>, </a:t>
            </a:r>
            <a:r>
              <a:rPr lang="el-GR" i="1" dirty="0" err="1"/>
              <a:t>Τὰ</a:t>
            </a:r>
            <a:r>
              <a:rPr lang="el-GR" i="1" dirty="0"/>
              <a:t>  </a:t>
            </a:r>
            <a:r>
              <a:rPr lang="el-GR" i="1" dirty="0" err="1"/>
              <a:t>Ἀμφιλόχια</a:t>
            </a:r>
            <a:r>
              <a:rPr lang="el-GR" i="1" dirty="0"/>
              <a:t>, ΙΕ’, σσ</a:t>
            </a:r>
            <a:r>
              <a:rPr lang="el-GR" dirty="0"/>
              <a:t>.146-148.</a:t>
            </a:r>
          </a:p>
          <a:p>
            <a:endParaRPr lang="el-GR" dirty="0"/>
          </a:p>
          <a:p>
            <a:pPr marL="0" indent="0">
              <a:buNone/>
            </a:pPr>
            <a:r>
              <a:rPr lang="el-GR" i="1" dirty="0" smtClean="0"/>
              <a:t> </a:t>
            </a:r>
            <a:endParaRPr lang="el-GR" dirty="0"/>
          </a:p>
        </p:txBody>
      </p:sp>
    </p:spTree>
    <p:extLst>
      <p:ext uri="{BB962C8B-B14F-4D97-AF65-F5344CB8AC3E}">
        <p14:creationId xmlns:p14="http://schemas.microsoft.com/office/powerpoint/2010/main" val="973577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2296</TotalTime>
  <Words>1117</Words>
  <Application>Microsoft Office PowerPoint</Application>
  <PresentationFormat>Ευρεία οθόνη</PresentationFormat>
  <Paragraphs>47</Paragraphs>
  <Slides>13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Century Gothic</vt:lpstr>
      <vt:lpstr>Wingdings 3</vt:lpstr>
      <vt:lpstr>Ιόν</vt:lpstr>
      <vt:lpstr>    ΦΙΛΟΣΟΦΙΑ ΤΗΣ ΠΑΙΔΕΙΑΣ  ΠΙΣ, Β’ Εξάμηνο  </vt:lpstr>
      <vt:lpstr>ΘΕΩΡΙΑ ΚΑΙ ΦΙΛΟΣΟΦΙΑ ΤΗΣ ΠΑΙΔΕΙΑΣ Γεώργιος Χ. Κουμάκης</vt:lpstr>
      <vt:lpstr>ΙΕΡΟΣ ΦΩΤΙΟΣ   820-893</vt:lpstr>
      <vt:lpstr>Παρουσίαση του PowerPoint</vt:lpstr>
      <vt:lpstr>Παρουσίαση του PowerPoint</vt:lpstr>
      <vt:lpstr>Παρουσίαση του PowerPoint</vt:lpstr>
      <vt:lpstr>Παρουσίαση του PowerPoint</vt:lpstr>
      <vt:lpstr>Ο σκοπός και τα όρια της αγωγής</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ΠΑΙΔΕΙΑΣ ΠΙΣ, Β’ Εξάμηνο 2019-2020</dc:title>
  <dc:creator>Λαμπρινός Πλατυπόδης</dc:creator>
  <cp:lastModifiedBy>Λογαριασμός Microsoft</cp:lastModifiedBy>
  <cp:revision>92</cp:revision>
  <dcterms:created xsi:type="dcterms:W3CDTF">2020-03-20T09:33:46Z</dcterms:created>
  <dcterms:modified xsi:type="dcterms:W3CDTF">2023-03-15T07:21:17Z</dcterms:modified>
</cp:coreProperties>
</file>