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6" r:id="rId6"/>
    <p:sldId id="267" r:id="rId7"/>
    <p:sldId id="260" r:id="rId8"/>
    <p:sldId id="261" r:id="rId9"/>
    <p:sldId id="262" r:id="rId10"/>
    <p:sldId id="263" r:id="rId11"/>
    <p:sldId id="264" r:id="rId12"/>
    <p:sldId id="265" r:id="rId1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8" d="100"/>
          <a:sy n="98" d="100"/>
        </p:scale>
        <p:origin x="1074"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0FEA5FD1-C4E6-4F77-AB0B-A52281635803}"/>
    <pc:docChg chg="modSld">
      <pc:chgData name="MARIA KARAMPELIA" userId="9dfcc2cac66bf474" providerId="LiveId" clId="{0FEA5FD1-C4E6-4F77-AB0B-A52281635803}" dt="2026-02-16T18:18:20.086" v="9" actId="20577"/>
      <pc:docMkLst>
        <pc:docMk/>
      </pc:docMkLst>
      <pc:sldChg chg="modSp mod">
        <pc:chgData name="MARIA KARAMPELIA" userId="9dfcc2cac66bf474" providerId="LiveId" clId="{0FEA5FD1-C4E6-4F77-AB0B-A52281635803}" dt="2026-02-16T18:18:20.086" v="9" actId="20577"/>
        <pc:sldMkLst>
          <pc:docMk/>
          <pc:sldMk cId="3595861709" sldId="256"/>
        </pc:sldMkLst>
        <pc:spChg chg="mod">
          <ac:chgData name="MARIA KARAMPELIA" userId="9dfcc2cac66bf474" providerId="LiveId" clId="{0FEA5FD1-C4E6-4F77-AB0B-A52281635803}" dt="2026-02-16T18:18:20.086" v="9" actId="20577"/>
          <ac:spMkLst>
            <pc:docMk/>
            <pc:sldMk cId="3595861709" sldId="256"/>
            <ac:spMk id="3" creationId="{C3586267-47F4-49D9-2462-A6B7169C8C5B}"/>
          </ac:spMkLst>
        </pc:spChg>
      </pc:sldChg>
      <pc:sldChg chg="modSp mod">
        <pc:chgData name="MARIA KARAMPELIA" userId="9dfcc2cac66bf474" providerId="LiveId" clId="{0FEA5FD1-C4E6-4F77-AB0B-A52281635803}" dt="2026-02-16T16:10:53.932" v="3" actId="20577"/>
        <pc:sldMkLst>
          <pc:docMk/>
          <pc:sldMk cId="1924487580" sldId="257"/>
        </pc:sldMkLst>
        <pc:spChg chg="mod">
          <ac:chgData name="MARIA KARAMPELIA" userId="9dfcc2cac66bf474" providerId="LiveId" clId="{0FEA5FD1-C4E6-4F77-AB0B-A52281635803}" dt="2026-02-16T16:10:53.932" v="3" actId="20577"/>
          <ac:spMkLst>
            <pc:docMk/>
            <pc:sldMk cId="1924487580" sldId="257"/>
            <ac:spMk id="3" creationId="{00000000-0000-0000-0000-000000000000}"/>
          </ac:spMkLst>
        </pc:spChg>
      </pc:sldChg>
      <pc:sldChg chg="modSp mod">
        <pc:chgData name="MARIA KARAMPELIA" userId="9dfcc2cac66bf474" providerId="LiveId" clId="{0FEA5FD1-C4E6-4F77-AB0B-A52281635803}" dt="2026-02-16T16:20:25.017" v="5" actId="20577"/>
        <pc:sldMkLst>
          <pc:docMk/>
          <pc:sldMk cId="4098094697" sldId="261"/>
        </pc:sldMkLst>
        <pc:spChg chg="mod">
          <ac:chgData name="MARIA KARAMPELIA" userId="9dfcc2cac66bf474" providerId="LiveId" clId="{0FEA5FD1-C4E6-4F77-AB0B-A52281635803}" dt="2026-02-16T16:20:25.017" v="5" actId="20577"/>
          <ac:spMkLst>
            <pc:docMk/>
            <pc:sldMk cId="4098094697" sldId="261"/>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0D469E-C0D3-B508-D27E-11C9824C4BEA}"/>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DC4B611C-5979-839F-9722-6155596A2C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142D168A-5C4A-8D83-B434-73FE2AAB45A8}"/>
              </a:ext>
            </a:extLst>
          </p:cNvPr>
          <p:cNvSpPr>
            <a:spLocks noGrp="1"/>
          </p:cNvSpPr>
          <p:nvPr>
            <p:ph type="dt" sz="half" idx="10"/>
          </p:nvPr>
        </p:nvSpPr>
        <p:spPr/>
        <p:txBody>
          <a:bodyPr/>
          <a:lstStyle/>
          <a:p>
            <a:fld id="{D8246F2B-F293-4C85-9E1B-6AABC2403B59}" type="datetimeFigureOut">
              <a:rPr lang="el-GR" smtClean="0"/>
              <a:t>16/2/2026</a:t>
            </a:fld>
            <a:endParaRPr lang="el-GR"/>
          </a:p>
        </p:txBody>
      </p:sp>
      <p:sp>
        <p:nvSpPr>
          <p:cNvPr id="5" name="Θέση υποσέλιδου 4">
            <a:extLst>
              <a:ext uri="{FF2B5EF4-FFF2-40B4-BE49-F238E27FC236}">
                <a16:creationId xmlns:a16="http://schemas.microsoft.com/office/drawing/2014/main" id="{9B388FEC-A6CF-4D64-CEDA-8B3DBC76DB8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FBB1162-B2A3-0E61-DBD7-E502A8DB7532}"/>
              </a:ext>
            </a:extLst>
          </p:cNvPr>
          <p:cNvSpPr>
            <a:spLocks noGrp="1"/>
          </p:cNvSpPr>
          <p:nvPr>
            <p:ph type="sldNum" sz="quarter" idx="12"/>
          </p:nvPr>
        </p:nvSpPr>
        <p:spPr/>
        <p:txBody>
          <a:bodyPr/>
          <a:lstStyle/>
          <a:p>
            <a:fld id="{D8391C80-EBB2-4AD7-AC18-FC87397BC9AE}" type="slidenum">
              <a:rPr lang="el-GR" smtClean="0"/>
              <a:t>‹#›</a:t>
            </a:fld>
            <a:endParaRPr lang="el-GR"/>
          </a:p>
        </p:txBody>
      </p:sp>
    </p:spTree>
    <p:extLst>
      <p:ext uri="{BB962C8B-B14F-4D97-AF65-F5344CB8AC3E}">
        <p14:creationId xmlns:p14="http://schemas.microsoft.com/office/powerpoint/2010/main" val="1210756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7B2CA3-0F1F-AADA-53D8-1F66B9AE8D7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1D0E2F4E-F63C-5D6D-207E-71055EDCDBB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B862D3D-509A-CE69-7AEC-E686A5404196}"/>
              </a:ext>
            </a:extLst>
          </p:cNvPr>
          <p:cNvSpPr>
            <a:spLocks noGrp="1"/>
          </p:cNvSpPr>
          <p:nvPr>
            <p:ph type="dt" sz="half" idx="10"/>
          </p:nvPr>
        </p:nvSpPr>
        <p:spPr/>
        <p:txBody>
          <a:bodyPr/>
          <a:lstStyle/>
          <a:p>
            <a:fld id="{D8246F2B-F293-4C85-9E1B-6AABC2403B59}" type="datetimeFigureOut">
              <a:rPr lang="el-GR" smtClean="0"/>
              <a:t>16/2/2026</a:t>
            </a:fld>
            <a:endParaRPr lang="el-GR"/>
          </a:p>
        </p:txBody>
      </p:sp>
      <p:sp>
        <p:nvSpPr>
          <p:cNvPr id="5" name="Θέση υποσέλιδου 4">
            <a:extLst>
              <a:ext uri="{FF2B5EF4-FFF2-40B4-BE49-F238E27FC236}">
                <a16:creationId xmlns:a16="http://schemas.microsoft.com/office/drawing/2014/main" id="{844F952D-3F06-68AA-8C03-67C777C89DD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15343DE-2A10-299F-F156-8967F5ADB836}"/>
              </a:ext>
            </a:extLst>
          </p:cNvPr>
          <p:cNvSpPr>
            <a:spLocks noGrp="1"/>
          </p:cNvSpPr>
          <p:nvPr>
            <p:ph type="sldNum" sz="quarter" idx="12"/>
          </p:nvPr>
        </p:nvSpPr>
        <p:spPr/>
        <p:txBody>
          <a:bodyPr/>
          <a:lstStyle/>
          <a:p>
            <a:fld id="{D8391C80-EBB2-4AD7-AC18-FC87397BC9AE}" type="slidenum">
              <a:rPr lang="el-GR" smtClean="0"/>
              <a:t>‹#›</a:t>
            </a:fld>
            <a:endParaRPr lang="el-GR"/>
          </a:p>
        </p:txBody>
      </p:sp>
    </p:spTree>
    <p:extLst>
      <p:ext uri="{BB962C8B-B14F-4D97-AF65-F5344CB8AC3E}">
        <p14:creationId xmlns:p14="http://schemas.microsoft.com/office/powerpoint/2010/main" val="2662558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672B745C-276D-8866-DB68-9302221DB09E}"/>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E1416C7-FF70-6431-CD15-403DE65EFF90}"/>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9536B52-27D9-A8E2-2DF5-37972DF1A765}"/>
              </a:ext>
            </a:extLst>
          </p:cNvPr>
          <p:cNvSpPr>
            <a:spLocks noGrp="1"/>
          </p:cNvSpPr>
          <p:nvPr>
            <p:ph type="dt" sz="half" idx="10"/>
          </p:nvPr>
        </p:nvSpPr>
        <p:spPr/>
        <p:txBody>
          <a:bodyPr/>
          <a:lstStyle/>
          <a:p>
            <a:fld id="{D8246F2B-F293-4C85-9E1B-6AABC2403B59}" type="datetimeFigureOut">
              <a:rPr lang="el-GR" smtClean="0"/>
              <a:t>16/2/2026</a:t>
            </a:fld>
            <a:endParaRPr lang="el-GR"/>
          </a:p>
        </p:txBody>
      </p:sp>
      <p:sp>
        <p:nvSpPr>
          <p:cNvPr id="5" name="Θέση υποσέλιδου 4">
            <a:extLst>
              <a:ext uri="{FF2B5EF4-FFF2-40B4-BE49-F238E27FC236}">
                <a16:creationId xmlns:a16="http://schemas.microsoft.com/office/drawing/2014/main" id="{D0327B47-7F73-DCE5-925E-19684F43727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4B4B68C-7CBE-4538-FFC1-A0934E0CB6B4}"/>
              </a:ext>
            </a:extLst>
          </p:cNvPr>
          <p:cNvSpPr>
            <a:spLocks noGrp="1"/>
          </p:cNvSpPr>
          <p:nvPr>
            <p:ph type="sldNum" sz="quarter" idx="12"/>
          </p:nvPr>
        </p:nvSpPr>
        <p:spPr/>
        <p:txBody>
          <a:bodyPr/>
          <a:lstStyle/>
          <a:p>
            <a:fld id="{D8391C80-EBB2-4AD7-AC18-FC87397BC9AE}" type="slidenum">
              <a:rPr lang="el-GR" smtClean="0"/>
              <a:t>‹#›</a:t>
            </a:fld>
            <a:endParaRPr lang="el-GR"/>
          </a:p>
        </p:txBody>
      </p:sp>
    </p:spTree>
    <p:extLst>
      <p:ext uri="{BB962C8B-B14F-4D97-AF65-F5344CB8AC3E}">
        <p14:creationId xmlns:p14="http://schemas.microsoft.com/office/powerpoint/2010/main" val="1993591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64CA54-1A74-5873-F126-32A1E6BA04F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FBF50FC-4381-DC7F-A20B-516ADE71A6CA}"/>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CD96640-1F00-2841-F7B8-AEF38711AF79}"/>
              </a:ext>
            </a:extLst>
          </p:cNvPr>
          <p:cNvSpPr>
            <a:spLocks noGrp="1"/>
          </p:cNvSpPr>
          <p:nvPr>
            <p:ph type="dt" sz="half" idx="10"/>
          </p:nvPr>
        </p:nvSpPr>
        <p:spPr/>
        <p:txBody>
          <a:bodyPr/>
          <a:lstStyle/>
          <a:p>
            <a:fld id="{D8246F2B-F293-4C85-9E1B-6AABC2403B59}" type="datetimeFigureOut">
              <a:rPr lang="el-GR" smtClean="0"/>
              <a:t>16/2/2026</a:t>
            </a:fld>
            <a:endParaRPr lang="el-GR"/>
          </a:p>
        </p:txBody>
      </p:sp>
      <p:sp>
        <p:nvSpPr>
          <p:cNvPr id="5" name="Θέση υποσέλιδου 4">
            <a:extLst>
              <a:ext uri="{FF2B5EF4-FFF2-40B4-BE49-F238E27FC236}">
                <a16:creationId xmlns:a16="http://schemas.microsoft.com/office/drawing/2014/main" id="{4147188B-0E84-8A46-E4A3-88BF556F791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1C1F072-93E0-1236-672C-D59AE66E66C9}"/>
              </a:ext>
            </a:extLst>
          </p:cNvPr>
          <p:cNvSpPr>
            <a:spLocks noGrp="1"/>
          </p:cNvSpPr>
          <p:nvPr>
            <p:ph type="sldNum" sz="quarter" idx="12"/>
          </p:nvPr>
        </p:nvSpPr>
        <p:spPr/>
        <p:txBody>
          <a:bodyPr/>
          <a:lstStyle/>
          <a:p>
            <a:fld id="{D8391C80-EBB2-4AD7-AC18-FC87397BC9AE}" type="slidenum">
              <a:rPr lang="el-GR" smtClean="0"/>
              <a:t>‹#›</a:t>
            </a:fld>
            <a:endParaRPr lang="el-GR"/>
          </a:p>
        </p:txBody>
      </p:sp>
    </p:spTree>
    <p:extLst>
      <p:ext uri="{BB962C8B-B14F-4D97-AF65-F5344CB8AC3E}">
        <p14:creationId xmlns:p14="http://schemas.microsoft.com/office/powerpoint/2010/main" val="3183136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729C75-9249-7E04-1BAF-231253C909B0}"/>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A0F94AE-31E7-1019-21EF-B90E22CCC0E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7F3D2202-ED6C-885A-836B-9FAD68DAE175}"/>
              </a:ext>
            </a:extLst>
          </p:cNvPr>
          <p:cNvSpPr>
            <a:spLocks noGrp="1"/>
          </p:cNvSpPr>
          <p:nvPr>
            <p:ph type="dt" sz="half" idx="10"/>
          </p:nvPr>
        </p:nvSpPr>
        <p:spPr/>
        <p:txBody>
          <a:bodyPr/>
          <a:lstStyle/>
          <a:p>
            <a:fld id="{D8246F2B-F293-4C85-9E1B-6AABC2403B59}" type="datetimeFigureOut">
              <a:rPr lang="el-GR" smtClean="0"/>
              <a:t>16/2/2026</a:t>
            </a:fld>
            <a:endParaRPr lang="el-GR"/>
          </a:p>
        </p:txBody>
      </p:sp>
      <p:sp>
        <p:nvSpPr>
          <p:cNvPr id="5" name="Θέση υποσέλιδου 4">
            <a:extLst>
              <a:ext uri="{FF2B5EF4-FFF2-40B4-BE49-F238E27FC236}">
                <a16:creationId xmlns:a16="http://schemas.microsoft.com/office/drawing/2014/main" id="{2A5A1A9F-5C21-34C4-61A0-FC6885D4108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899AC0B-F17D-C9CE-AFFE-B4328B8E3510}"/>
              </a:ext>
            </a:extLst>
          </p:cNvPr>
          <p:cNvSpPr>
            <a:spLocks noGrp="1"/>
          </p:cNvSpPr>
          <p:nvPr>
            <p:ph type="sldNum" sz="quarter" idx="12"/>
          </p:nvPr>
        </p:nvSpPr>
        <p:spPr/>
        <p:txBody>
          <a:bodyPr/>
          <a:lstStyle/>
          <a:p>
            <a:fld id="{D8391C80-EBB2-4AD7-AC18-FC87397BC9AE}" type="slidenum">
              <a:rPr lang="el-GR" smtClean="0"/>
              <a:t>‹#›</a:t>
            </a:fld>
            <a:endParaRPr lang="el-GR"/>
          </a:p>
        </p:txBody>
      </p:sp>
    </p:spTree>
    <p:extLst>
      <p:ext uri="{BB962C8B-B14F-4D97-AF65-F5344CB8AC3E}">
        <p14:creationId xmlns:p14="http://schemas.microsoft.com/office/powerpoint/2010/main" val="3912195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B4E0494-6526-2E8F-9B44-3FE7524E8B4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D3DF331-A403-8CE1-B9A9-FCD4B47F9C1F}"/>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2A0E4779-6C25-C44B-1371-BAA5652593F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EA3571DB-C6AF-FA4A-3DE3-DF48DFE2FA95}"/>
              </a:ext>
            </a:extLst>
          </p:cNvPr>
          <p:cNvSpPr>
            <a:spLocks noGrp="1"/>
          </p:cNvSpPr>
          <p:nvPr>
            <p:ph type="dt" sz="half" idx="10"/>
          </p:nvPr>
        </p:nvSpPr>
        <p:spPr/>
        <p:txBody>
          <a:bodyPr/>
          <a:lstStyle/>
          <a:p>
            <a:fld id="{D8246F2B-F293-4C85-9E1B-6AABC2403B59}" type="datetimeFigureOut">
              <a:rPr lang="el-GR" smtClean="0"/>
              <a:t>16/2/2026</a:t>
            </a:fld>
            <a:endParaRPr lang="el-GR"/>
          </a:p>
        </p:txBody>
      </p:sp>
      <p:sp>
        <p:nvSpPr>
          <p:cNvPr id="6" name="Θέση υποσέλιδου 5">
            <a:extLst>
              <a:ext uri="{FF2B5EF4-FFF2-40B4-BE49-F238E27FC236}">
                <a16:creationId xmlns:a16="http://schemas.microsoft.com/office/drawing/2014/main" id="{D5E70204-EB68-C00F-AB4E-DE6A772CFDF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C493B46-F81D-6D91-EB14-819B93F254ED}"/>
              </a:ext>
            </a:extLst>
          </p:cNvPr>
          <p:cNvSpPr>
            <a:spLocks noGrp="1"/>
          </p:cNvSpPr>
          <p:nvPr>
            <p:ph type="sldNum" sz="quarter" idx="12"/>
          </p:nvPr>
        </p:nvSpPr>
        <p:spPr/>
        <p:txBody>
          <a:bodyPr/>
          <a:lstStyle/>
          <a:p>
            <a:fld id="{D8391C80-EBB2-4AD7-AC18-FC87397BC9AE}" type="slidenum">
              <a:rPr lang="el-GR" smtClean="0"/>
              <a:t>‹#›</a:t>
            </a:fld>
            <a:endParaRPr lang="el-GR"/>
          </a:p>
        </p:txBody>
      </p:sp>
    </p:spTree>
    <p:extLst>
      <p:ext uri="{BB962C8B-B14F-4D97-AF65-F5344CB8AC3E}">
        <p14:creationId xmlns:p14="http://schemas.microsoft.com/office/powerpoint/2010/main" val="562503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1B128F-EFDE-11E8-A630-4787BCAE10FB}"/>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1FF1FDA-BFA0-C2F1-04DB-1C865A93DC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92A6EC7A-9FD3-8E57-73B6-F9B8A0AAA25D}"/>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D85F5B49-2D3A-1A34-1367-441443652C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ED0FAE03-1779-6681-6FB5-ADC557B2D520}"/>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E5A06F84-575F-EDEF-A62F-A1D0652FB674}"/>
              </a:ext>
            </a:extLst>
          </p:cNvPr>
          <p:cNvSpPr>
            <a:spLocks noGrp="1"/>
          </p:cNvSpPr>
          <p:nvPr>
            <p:ph type="dt" sz="half" idx="10"/>
          </p:nvPr>
        </p:nvSpPr>
        <p:spPr/>
        <p:txBody>
          <a:bodyPr/>
          <a:lstStyle/>
          <a:p>
            <a:fld id="{D8246F2B-F293-4C85-9E1B-6AABC2403B59}" type="datetimeFigureOut">
              <a:rPr lang="el-GR" smtClean="0"/>
              <a:t>16/2/2026</a:t>
            </a:fld>
            <a:endParaRPr lang="el-GR"/>
          </a:p>
        </p:txBody>
      </p:sp>
      <p:sp>
        <p:nvSpPr>
          <p:cNvPr id="8" name="Θέση υποσέλιδου 7">
            <a:extLst>
              <a:ext uri="{FF2B5EF4-FFF2-40B4-BE49-F238E27FC236}">
                <a16:creationId xmlns:a16="http://schemas.microsoft.com/office/drawing/2014/main" id="{E8243239-B371-B21D-A2F2-4650C73F64D7}"/>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EFDE92B1-C10C-862F-DCD0-FF0DDC0F2E9A}"/>
              </a:ext>
            </a:extLst>
          </p:cNvPr>
          <p:cNvSpPr>
            <a:spLocks noGrp="1"/>
          </p:cNvSpPr>
          <p:nvPr>
            <p:ph type="sldNum" sz="quarter" idx="12"/>
          </p:nvPr>
        </p:nvSpPr>
        <p:spPr/>
        <p:txBody>
          <a:bodyPr/>
          <a:lstStyle/>
          <a:p>
            <a:fld id="{D8391C80-EBB2-4AD7-AC18-FC87397BC9AE}" type="slidenum">
              <a:rPr lang="el-GR" smtClean="0"/>
              <a:t>‹#›</a:t>
            </a:fld>
            <a:endParaRPr lang="el-GR"/>
          </a:p>
        </p:txBody>
      </p:sp>
    </p:spTree>
    <p:extLst>
      <p:ext uri="{BB962C8B-B14F-4D97-AF65-F5344CB8AC3E}">
        <p14:creationId xmlns:p14="http://schemas.microsoft.com/office/powerpoint/2010/main" val="2067492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288981-39FB-3E69-091C-6C07D510CFC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F4427A2B-4077-5407-73A5-6214AF015CE8}"/>
              </a:ext>
            </a:extLst>
          </p:cNvPr>
          <p:cNvSpPr>
            <a:spLocks noGrp="1"/>
          </p:cNvSpPr>
          <p:nvPr>
            <p:ph type="dt" sz="half" idx="10"/>
          </p:nvPr>
        </p:nvSpPr>
        <p:spPr/>
        <p:txBody>
          <a:bodyPr/>
          <a:lstStyle/>
          <a:p>
            <a:fld id="{D8246F2B-F293-4C85-9E1B-6AABC2403B59}" type="datetimeFigureOut">
              <a:rPr lang="el-GR" smtClean="0"/>
              <a:t>16/2/2026</a:t>
            </a:fld>
            <a:endParaRPr lang="el-GR"/>
          </a:p>
        </p:txBody>
      </p:sp>
      <p:sp>
        <p:nvSpPr>
          <p:cNvPr id="4" name="Θέση υποσέλιδου 3">
            <a:extLst>
              <a:ext uri="{FF2B5EF4-FFF2-40B4-BE49-F238E27FC236}">
                <a16:creationId xmlns:a16="http://schemas.microsoft.com/office/drawing/2014/main" id="{86EF9C88-8B15-72B0-17DF-DB11EA16B1E9}"/>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4D08939F-12D9-9860-26F3-2F5EF7942B3A}"/>
              </a:ext>
            </a:extLst>
          </p:cNvPr>
          <p:cNvSpPr>
            <a:spLocks noGrp="1"/>
          </p:cNvSpPr>
          <p:nvPr>
            <p:ph type="sldNum" sz="quarter" idx="12"/>
          </p:nvPr>
        </p:nvSpPr>
        <p:spPr/>
        <p:txBody>
          <a:bodyPr/>
          <a:lstStyle/>
          <a:p>
            <a:fld id="{D8391C80-EBB2-4AD7-AC18-FC87397BC9AE}" type="slidenum">
              <a:rPr lang="el-GR" smtClean="0"/>
              <a:t>‹#›</a:t>
            </a:fld>
            <a:endParaRPr lang="el-GR"/>
          </a:p>
        </p:txBody>
      </p:sp>
    </p:spTree>
    <p:extLst>
      <p:ext uri="{BB962C8B-B14F-4D97-AF65-F5344CB8AC3E}">
        <p14:creationId xmlns:p14="http://schemas.microsoft.com/office/powerpoint/2010/main" val="3106308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19288367-FFE4-101A-D529-A21298A64D86}"/>
              </a:ext>
            </a:extLst>
          </p:cNvPr>
          <p:cNvSpPr>
            <a:spLocks noGrp="1"/>
          </p:cNvSpPr>
          <p:nvPr>
            <p:ph type="dt" sz="half" idx="10"/>
          </p:nvPr>
        </p:nvSpPr>
        <p:spPr/>
        <p:txBody>
          <a:bodyPr/>
          <a:lstStyle/>
          <a:p>
            <a:fld id="{D8246F2B-F293-4C85-9E1B-6AABC2403B59}" type="datetimeFigureOut">
              <a:rPr lang="el-GR" smtClean="0"/>
              <a:t>16/2/2026</a:t>
            </a:fld>
            <a:endParaRPr lang="el-GR"/>
          </a:p>
        </p:txBody>
      </p:sp>
      <p:sp>
        <p:nvSpPr>
          <p:cNvPr id="3" name="Θέση υποσέλιδου 2">
            <a:extLst>
              <a:ext uri="{FF2B5EF4-FFF2-40B4-BE49-F238E27FC236}">
                <a16:creationId xmlns:a16="http://schemas.microsoft.com/office/drawing/2014/main" id="{40B1A274-D7E4-3C88-82CA-DCEF0DB52768}"/>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5A0E7F26-5CE3-093F-B87D-54206C9B1D28}"/>
              </a:ext>
            </a:extLst>
          </p:cNvPr>
          <p:cNvSpPr>
            <a:spLocks noGrp="1"/>
          </p:cNvSpPr>
          <p:nvPr>
            <p:ph type="sldNum" sz="quarter" idx="12"/>
          </p:nvPr>
        </p:nvSpPr>
        <p:spPr/>
        <p:txBody>
          <a:bodyPr/>
          <a:lstStyle/>
          <a:p>
            <a:fld id="{D8391C80-EBB2-4AD7-AC18-FC87397BC9AE}" type="slidenum">
              <a:rPr lang="el-GR" smtClean="0"/>
              <a:t>‹#›</a:t>
            </a:fld>
            <a:endParaRPr lang="el-GR"/>
          </a:p>
        </p:txBody>
      </p:sp>
    </p:spTree>
    <p:extLst>
      <p:ext uri="{BB962C8B-B14F-4D97-AF65-F5344CB8AC3E}">
        <p14:creationId xmlns:p14="http://schemas.microsoft.com/office/powerpoint/2010/main" val="2576110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B13F04-07D8-82A1-B329-DE78C375F34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44FE164-7205-DA0E-BC00-772C4563A9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0420AEDC-99FA-5148-F468-7317E87A85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9A16B39-E1D5-B628-8CBD-53A6B575FC6E}"/>
              </a:ext>
            </a:extLst>
          </p:cNvPr>
          <p:cNvSpPr>
            <a:spLocks noGrp="1"/>
          </p:cNvSpPr>
          <p:nvPr>
            <p:ph type="dt" sz="half" idx="10"/>
          </p:nvPr>
        </p:nvSpPr>
        <p:spPr/>
        <p:txBody>
          <a:bodyPr/>
          <a:lstStyle/>
          <a:p>
            <a:fld id="{D8246F2B-F293-4C85-9E1B-6AABC2403B59}" type="datetimeFigureOut">
              <a:rPr lang="el-GR" smtClean="0"/>
              <a:t>16/2/2026</a:t>
            </a:fld>
            <a:endParaRPr lang="el-GR"/>
          </a:p>
        </p:txBody>
      </p:sp>
      <p:sp>
        <p:nvSpPr>
          <p:cNvPr id="6" name="Θέση υποσέλιδου 5">
            <a:extLst>
              <a:ext uri="{FF2B5EF4-FFF2-40B4-BE49-F238E27FC236}">
                <a16:creationId xmlns:a16="http://schemas.microsoft.com/office/drawing/2014/main" id="{114EA569-51E8-BD30-DB7B-B373E581689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89135D4-AA53-7077-C7D0-98B4B58140EB}"/>
              </a:ext>
            </a:extLst>
          </p:cNvPr>
          <p:cNvSpPr>
            <a:spLocks noGrp="1"/>
          </p:cNvSpPr>
          <p:nvPr>
            <p:ph type="sldNum" sz="quarter" idx="12"/>
          </p:nvPr>
        </p:nvSpPr>
        <p:spPr/>
        <p:txBody>
          <a:bodyPr/>
          <a:lstStyle/>
          <a:p>
            <a:fld id="{D8391C80-EBB2-4AD7-AC18-FC87397BC9AE}" type="slidenum">
              <a:rPr lang="el-GR" smtClean="0"/>
              <a:t>‹#›</a:t>
            </a:fld>
            <a:endParaRPr lang="el-GR"/>
          </a:p>
        </p:txBody>
      </p:sp>
    </p:spTree>
    <p:extLst>
      <p:ext uri="{BB962C8B-B14F-4D97-AF65-F5344CB8AC3E}">
        <p14:creationId xmlns:p14="http://schemas.microsoft.com/office/powerpoint/2010/main" val="3678153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C60876-B11A-23AC-D0DE-DE050FBB43F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A523FAF5-470D-980B-12C6-D47B94909A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7B84C319-CA1F-6530-A0AC-9B53C56B0D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CBB60D6-900D-1E6D-97EF-4AB42E476188}"/>
              </a:ext>
            </a:extLst>
          </p:cNvPr>
          <p:cNvSpPr>
            <a:spLocks noGrp="1"/>
          </p:cNvSpPr>
          <p:nvPr>
            <p:ph type="dt" sz="half" idx="10"/>
          </p:nvPr>
        </p:nvSpPr>
        <p:spPr/>
        <p:txBody>
          <a:bodyPr/>
          <a:lstStyle/>
          <a:p>
            <a:fld id="{D8246F2B-F293-4C85-9E1B-6AABC2403B59}" type="datetimeFigureOut">
              <a:rPr lang="el-GR" smtClean="0"/>
              <a:t>16/2/2026</a:t>
            </a:fld>
            <a:endParaRPr lang="el-GR"/>
          </a:p>
        </p:txBody>
      </p:sp>
      <p:sp>
        <p:nvSpPr>
          <p:cNvPr id="6" name="Θέση υποσέλιδου 5">
            <a:extLst>
              <a:ext uri="{FF2B5EF4-FFF2-40B4-BE49-F238E27FC236}">
                <a16:creationId xmlns:a16="http://schemas.microsoft.com/office/drawing/2014/main" id="{1856B9D7-37EA-CACF-4AA2-6E51939CB65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BF68BE2-DBBB-0641-4D43-2521665FC42C}"/>
              </a:ext>
            </a:extLst>
          </p:cNvPr>
          <p:cNvSpPr>
            <a:spLocks noGrp="1"/>
          </p:cNvSpPr>
          <p:nvPr>
            <p:ph type="sldNum" sz="quarter" idx="12"/>
          </p:nvPr>
        </p:nvSpPr>
        <p:spPr/>
        <p:txBody>
          <a:bodyPr/>
          <a:lstStyle/>
          <a:p>
            <a:fld id="{D8391C80-EBB2-4AD7-AC18-FC87397BC9AE}" type="slidenum">
              <a:rPr lang="el-GR" smtClean="0"/>
              <a:t>‹#›</a:t>
            </a:fld>
            <a:endParaRPr lang="el-GR"/>
          </a:p>
        </p:txBody>
      </p:sp>
    </p:spTree>
    <p:extLst>
      <p:ext uri="{BB962C8B-B14F-4D97-AF65-F5344CB8AC3E}">
        <p14:creationId xmlns:p14="http://schemas.microsoft.com/office/powerpoint/2010/main" val="3689220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E3F93BE8-465D-BE55-BD92-B3D8A586D8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3FA7030-6A1A-031C-42F5-C60E3ED44E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AC0F27F-F912-F283-12E2-753CC411CB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8246F2B-F293-4C85-9E1B-6AABC2403B59}" type="datetimeFigureOut">
              <a:rPr lang="el-GR" smtClean="0"/>
              <a:t>16/2/2026</a:t>
            </a:fld>
            <a:endParaRPr lang="el-GR"/>
          </a:p>
        </p:txBody>
      </p:sp>
      <p:sp>
        <p:nvSpPr>
          <p:cNvPr id="5" name="Θέση υποσέλιδου 4">
            <a:extLst>
              <a:ext uri="{FF2B5EF4-FFF2-40B4-BE49-F238E27FC236}">
                <a16:creationId xmlns:a16="http://schemas.microsoft.com/office/drawing/2014/main" id="{694BA36E-E047-3B1D-9A8A-740610BCE9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B3162661-A509-7D8F-7BDA-24104F8559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8391C80-EBB2-4AD7-AC18-FC87397BC9AE}" type="slidenum">
              <a:rPr lang="el-GR" smtClean="0"/>
              <a:t>‹#›</a:t>
            </a:fld>
            <a:endParaRPr lang="el-GR"/>
          </a:p>
        </p:txBody>
      </p:sp>
    </p:spTree>
    <p:extLst>
      <p:ext uri="{BB962C8B-B14F-4D97-AF65-F5344CB8AC3E}">
        <p14:creationId xmlns:p14="http://schemas.microsoft.com/office/powerpoint/2010/main" val="384786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4BABB7-509F-CB91-8432-09868AEE3E37}"/>
              </a:ext>
            </a:extLst>
          </p:cNvPr>
          <p:cNvSpPr>
            <a:spLocks noGrp="1"/>
          </p:cNvSpPr>
          <p:nvPr>
            <p:ph type="ctrTitle"/>
          </p:nvPr>
        </p:nvSpPr>
        <p:spPr>
          <a:xfrm>
            <a:off x="0" y="0"/>
            <a:ext cx="12192000" cy="5042780"/>
          </a:xfrm>
        </p:spPr>
        <p:txBody>
          <a:bodyPr>
            <a:normAutofit fontScale="90000"/>
          </a:bodyPr>
          <a:lstStyle/>
          <a:p>
            <a:br>
              <a:rPr lang="el-GR" sz="6000" b="1" dirty="0"/>
            </a:br>
            <a:br>
              <a:rPr lang="el-GR" sz="6000" b="1" dirty="0"/>
            </a:br>
            <a:br>
              <a:rPr lang="el-GR" sz="6000" b="1" dirty="0"/>
            </a:br>
            <a:r>
              <a:rPr lang="el-GR" b="1" dirty="0"/>
              <a:t>ΘΕΜΑΤΑ ΠΑΤΕΡΙΚΗΣ ΓΡΑΜΜΑΤΕΙΑΣ </a:t>
            </a:r>
            <a:br>
              <a:rPr lang="el-GR" b="1" dirty="0"/>
            </a:br>
            <a:r>
              <a:rPr lang="en-US" b="1"/>
              <a:t>1</a:t>
            </a:r>
            <a:r>
              <a:rPr lang="el-GR" b="1" baseline="30000"/>
              <a:t>Η</a:t>
            </a:r>
            <a:r>
              <a:rPr lang="el-GR" b="1"/>
              <a:t> </a:t>
            </a:r>
            <a:r>
              <a:rPr lang="el-GR" b="1" dirty="0"/>
              <a:t>ΕΝΟΤΗΤΑ</a:t>
            </a:r>
            <a:br>
              <a:rPr lang="el-GR" b="1" dirty="0"/>
            </a:br>
            <a:r>
              <a:rPr lang="el-GR" b="1" dirty="0"/>
              <a:t> Η έννοια της «καθολικότητας»  στον Ιγνάτιο τον Θεοφόρο και μετά από αυτόν</a:t>
            </a:r>
            <a:br>
              <a:rPr lang="el-GR" sz="6000" dirty="0"/>
            </a:br>
            <a:br>
              <a:rPr lang="el-GR" sz="6000" b="1" dirty="0"/>
            </a:br>
            <a:endParaRPr lang="el-GR" dirty="0"/>
          </a:p>
        </p:txBody>
      </p:sp>
      <p:sp>
        <p:nvSpPr>
          <p:cNvPr id="3" name="Υπότιτλος 2">
            <a:extLst>
              <a:ext uri="{FF2B5EF4-FFF2-40B4-BE49-F238E27FC236}">
                <a16:creationId xmlns:a16="http://schemas.microsoft.com/office/drawing/2014/main" id="{C3586267-47F4-49D9-2462-A6B7169C8C5B}"/>
              </a:ext>
            </a:extLst>
          </p:cNvPr>
          <p:cNvSpPr>
            <a:spLocks noGrp="1"/>
          </p:cNvSpPr>
          <p:nvPr>
            <p:ph type="subTitle" idx="1"/>
          </p:nvPr>
        </p:nvSpPr>
        <p:spPr>
          <a:xfrm>
            <a:off x="1524000" y="4617266"/>
            <a:ext cx="9144000" cy="2240733"/>
          </a:xfrm>
        </p:spPr>
        <p:txBody>
          <a:bodyPr>
            <a:normAutofit lnSpcReduction="10000"/>
          </a:bodyPr>
          <a:lstStyle/>
          <a:p>
            <a:r>
              <a:rPr lang="el-GR" dirty="0"/>
              <a:t>ΣΤ΄ ΕΞΑΜΗΝΟΥ </a:t>
            </a:r>
          </a:p>
          <a:p>
            <a:r>
              <a:rPr lang="el-GR" dirty="0"/>
              <a:t>ΙΕΡΑΤΙΚΩΝ ΣΠΟΥΔΩΝ</a:t>
            </a:r>
          </a:p>
          <a:p>
            <a:r>
              <a:rPr lang="el-GR" dirty="0"/>
              <a:t>ΑΕΑΑ</a:t>
            </a:r>
          </a:p>
          <a:p>
            <a:r>
              <a:rPr lang="el-GR" dirty="0"/>
              <a:t>ΑΚΑΔΗΜΑΪΚΟ </a:t>
            </a:r>
            <a:r>
              <a:rPr lang="el-GR"/>
              <a:t>ΕΤΟΣ 2025-2026</a:t>
            </a:r>
            <a:endParaRPr lang="el-GR" dirty="0"/>
          </a:p>
          <a:p>
            <a:r>
              <a:rPr lang="el-GR" dirty="0"/>
              <a:t>ΔΙΔΑΣΚΟΥΣΑ: ΜΑΡΙΑ ΚΑΡΑΜΠΕΛΙΑ, ΕΔΙΠ</a:t>
            </a:r>
          </a:p>
          <a:p>
            <a:endParaRPr lang="el-GR" dirty="0"/>
          </a:p>
        </p:txBody>
      </p:sp>
    </p:spTree>
    <p:extLst>
      <p:ext uri="{BB962C8B-B14F-4D97-AF65-F5344CB8AC3E}">
        <p14:creationId xmlns:p14="http://schemas.microsoft.com/office/powerpoint/2010/main" val="3595861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Η έννοια της καθολικότητας μετά τον Ιγνάτιο </a:t>
            </a:r>
          </a:p>
        </p:txBody>
      </p:sp>
      <p:sp>
        <p:nvSpPr>
          <p:cNvPr id="3" name="Θέση περιεχομένου 2"/>
          <p:cNvSpPr>
            <a:spLocks noGrp="1"/>
          </p:cNvSpPr>
          <p:nvPr>
            <p:ph idx="1"/>
          </p:nvPr>
        </p:nvSpPr>
        <p:spPr>
          <a:xfrm>
            <a:off x="257176" y="1825624"/>
            <a:ext cx="11858624" cy="4594226"/>
          </a:xfrm>
        </p:spPr>
        <p:txBody>
          <a:bodyPr>
            <a:normAutofit/>
          </a:bodyPr>
          <a:lstStyle/>
          <a:p>
            <a:r>
              <a:rPr lang="el-GR" dirty="0"/>
              <a:t>Ο άγιος </a:t>
            </a:r>
            <a:r>
              <a:rPr lang="el-GR" b="1" dirty="0"/>
              <a:t>Κύριλλος Ιεροσολύμων</a:t>
            </a:r>
            <a:r>
              <a:rPr lang="el-GR" dirty="0"/>
              <a:t>, επεξεργαζόμενος την </a:t>
            </a:r>
            <a:r>
              <a:rPr lang="el-GR" dirty="0" err="1"/>
              <a:t>προϋπάρχουσα</a:t>
            </a:r>
            <a:r>
              <a:rPr lang="el-GR" dirty="0"/>
              <a:t> πνευματική παράδοση της Εκκλησίας, επεξηγεί με μεγάλη ακρίβεια την έννοια της καθολικότητας. </a:t>
            </a:r>
          </a:p>
          <a:p>
            <a:r>
              <a:rPr lang="el-GR" dirty="0"/>
              <a:t>Συνδέει την </a:t>
            </a:r>
            <a:r>
              <a:rPr lang="el-GR" u="sng" dirty="0"/>
              <a:t>καθολικότητα</a:t>
            </a:r>
            <a:r>
              <a:rPr lang="el-GR" dirty="0"/>
              <a:t> με την </a:t>
            </a:r>
            <a:r>
              <a:rPr lang="el-GR" u="sng" dirty="0"/>
              <a:t>οικουμενικότητα</a:t>
            </a:r>
            <a:r>
              <a:rPr lang="el-GR" dirty="0"/>
              <a:t> και διευκρινίζει ότι η καθολικότητα αφορά: </a:t>
            </a:r>
          </a:p>
          <a:p>
            <a:pPr>
              <a:buFont typeface="Wingdings" panose="05000000000000000000" pitchFamily="2" charset="2"/>
              <a:buChar char="v"/>
            </a:pPr>
            <a:r>
              <a:rPr lang="el-GR" dirty="0"/>
              <a:t>τόσο την πρόσκληση που απευθύνει σ’ όλο τον κόσμο, </a:t>
            </a:r>
          </a:p>
          <a:p>
            <a:pPr>
              <a:buFont typeface="Wingdings" panose="05000000000000000000" pitchFamily="2" charset="2"/>
              <a:buChar char="v"/>
            </a:pPr>
            <a:r>
              <a:rPr lang="el-GR" dirty="0"/>
              <a:t>όσο και το περιεχόμενο της διδασκαλίας της, τη δυνατότητα θεραπείας κάθε ανθρώπινης αμαρτίας, την πραγμάτωση κάθε αρετής και τη χορηγία όλων των πνευματικών χαρισμάτων.</a:t>
            </a:r>
          </a:p>
          <a:p>
            <a:endParaRPr lang="el-GR" dirty="0"/>
          </a:p>
        </p:txBody>
      </p:sp>
    </p:spTree>
    <p:extLst>
      <p:ext uri="{BB962C8B-B14F-4D97-AF65-F5344CB8AC3E}">
        <p14:creationId xmlns:p14="http://schemas.microsoft.com/office/powerpoint/2010/main" val="1513277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Η έννοια της καθολικότητας μετά τον Ιγνάτιο </a:t>
            </a:r>
          </a:p>
        </p:txBody>
      </p:sp>
      <p:sp>
        <p:nvSpPr>
          <p:cNvPr id="3" name="Θέση περιεχομένου 2"/>
          <p:cNvSpPr>
            <a:spLocks noGrp="1"/>
          </p:cNvSpPr>
          <p:nvPr>
            <p:ph idx="1"/>
          </p:nvPr>
        </p:nvSpPr>
        <p:spPr>
          <a:xfrm>
            <a:off x="838200" y="1493822"/>
            <a:ext cx="10515600" cy="4581053"/>
          </a:xfrm>
        </p:spPr>
        <p:txBody>
          <a:bodyPr/>
          <a:lstStyle/>
          <a:p>
            <a:r>
              <a:rPr lang="el-GR" dirty="0"/>
              <a:t>«</a:t>
            </a:r>
            <a:r>
              <a:rPr lang="el-GR" i="1" u="sng" dirty="0" err="1"/>
              <a:t>Καθολικὴν</a:t>
            </a:r>
            <a:r>
              <a:rPr lang="el-GR" i="1" dirty="0"/>
              <a:t> </a:t>
            </a:r>
            <a:r>
              <a:rPr lang="el-GR" i="1" dirty="0" err="1"/>
              <a:t>μὲν</a:t>
            </a:r>
            <a:r>
              <a:rPr lang="el-GR" i="1" dirty="0"/>
              <a:t> </a:t>
            </a:r>
            <a:r>
              <a:rPr lang="el-GR" i="1" dirty="0" err="1"/>
              <a:t>οὖν</a:t>
            </a:r>
            <a:r>
              <a:rPr lang="el-GR" i="1" dirty="0"/>
              <a:t> </a:t>
            </a:r>
            <a:r>
              <a:rPr lang="el-GR" i="1" dirty="0" err="1"/>
              <a:t>καλεῖται</a:t>
            </a:r>
            <a:r>
              <a:rPr lang="el-GR" i="1" dirty="0"/>
              <a:t>, </a:t>
            </a:r>
            <a:r>
              <a:rPr lang="el-GR" i="1" u="sng" dirty="0" err="1"/>
              <a:t>διὰ</a:t>
            </a:r>
            <a:r>
              <a:rPr lang="el-GR" i="1" u="sng" dirty="0"/>
              <a:t> </a:t>
            </a:r>
            <a:r>
              <a:rPr lang="el-GR" i="1" u="sng" dirty="0" err="1"/>
              <a:t>τὸ</a:t>
            </a:r>
            <a:r>
              <a:rPr lang="el-GR" i="1" u="sng" dirty="0"/>
              <a:t> </a:t>
            </a:r>
            <a:r>
              <a:rPr lang="el-GR" i="1" u="sng" dirty="0" err="1"/>
              <a:t>κατὰ</a:t>
            </a:r>
            <a:r>
              <a:rPr lang="el-GR" i="1" u="sng" dirty="0"/>
              <a:t> πάσης </a:t>
            </a:r>
            <a:r>
              <a:rPr lang="el-GR" i="1" u="sng" dirty="0" err="1"/>
              <a:t>εἶναι</a:t>
            </a:r>
            <a:r>
              <a:rPr lang="el-GR" i="1" u="sng" dirty="0"/>
              <a:t> </a:t>
            </a:r>
            <a:r>
              <a:rPr lang="el-GR" i="1" u="sng" dirty="0" err="1"/>
              <a:t>τῆς</a:t>
            </a:r>
            <a:r>
              <a:rPr lang="el-GR" i="1" u="sng" dirty="0"/>
              <a:t> </a:t>
            </a:r>
            <a:r>
              <a:rPr lang="el-GR" i="1" u="sng" dirty="0" err="1"/>
              <a:t>οἰκουμένης</a:t>
            </a:r>
            <a:r>
              <a:rPr lang="el-GR" i="1" dirty="0"/>
              <a:t>, </a:t>
            </a:r>
            <a:r>
              <a:rPr lang="el-GR" i="1" dirty="0" err="1"/>
              <a:t>ἀπὸ</a:t>
            </a:r>
            <a:r>
              <a:rPr lang="el-GR" i="1" dirty="0"/>
              <a:t> περάτων </a:t>
            </a:r>
            <a:r>
              <a:rPr lang="el-GR" i="1" dirty="0" err="1"/>
              <a:t>γῆς</a:t>
            </a:r>
            <a:r>
              <a:rPr lang="el-GR" i="1" dirty="0"/>
              <a:t> </a:t>
            </a:r>
            <a:r>
              <a:rPr lang="el-GR" i="1" dirty="0" err="1"/>
              <a:t>ἕως</a:t>
            </a:r>
            <a:r>
              <a:rPr lang="el-GR" i="1" dirty="0"/>
              <a:t> περάτων· </a:t>
            </a:r>
            <a:r>
              <a:rPr lang="el-GR" i="1" dirty="0" err="1"/>
              <a:t>καὶ</a:t>
            </a:r>
            <a:r>
              <a:rPr lang="el-GR" i="1" dirty="0"/>
              <a:t> </a:t>
            </a:r>
            <a:r>
              <a:rPr lang="el-GR" i="1" u="sng" dirty="0" err="1"/>
              <a:t>διὰ</a:t>
            </a:r>
            <a:r>
              <a:rPr lang="el-GR" i="1" u="sng" dirty="0"/>
              <a:t> </a:t>
            </a:r>
            <a:r>
              <a:rPr lang="el-GR" i="1" u="sng" dirty="0" err="1"/>
              <a:t>τὸ</a:t>
            </a:r>
            <a:r>
              <a:rPr lang="el-GR" i="1" u="sng" dirty="0"/>
              <a:t> </a:t>
            </a:r>
            <a:r>
              <a:rPr lang="el-GR" i="1" u="sng" dirty="0" err="1"/>
              <a:t>διδάσκειν</a:t>
            </a:r>
            <a:r>
              <a:rPr lang="el-GR" i="1" u="sng" dirty="0"/>
              <a:t> </a:t>
            </a:r>
            <a:r>
              <a:rPr lang="el-GR" i="1" u="sng" dirty="0" err="1"/>
              <a:t>καθολικῶς</a:t>
            </a:r>
            <a:r>
              <a:rPr lang="el-GR" i="1" u="sng" dirty="0"/>
              <a:t> </a:t>
            </a:r>
            <a:r>
              <a:rPr lang="el-GR" i="1" u="sng" dirty="0" err="1"/>
              <a:t>καὶ</a:t>
            </a:r>
            <a:r>
              <a:rPr lang="el-GR" i="1" u="sng" dirty="0"/>
              <a:t> </a:t>
            </a:r>
            <a:r>
              <a:rPr lang="el-GR" i="1" u="sng" dirty="0" err="1"/>
              <a:t>ἀνελειπῶς</a:t>
            </a:r>
            <a:r>
              <a:rPr lang="el-GR" i="1" u="sng" dirty="0"/>
              <a:t> </a:t>
            </a:r>
            <a:r>
              <a:rPr lang="el-GR" i="1" u="sng" dirty="0" err="1"/>
              <a:t>ἅπαντα</a:t>
            </a:r>
            <a:r>
              <a:rPr lang="el-GR" i="1" u="sng" dirty="0"/>
              <a:t> </a:t>
            </a:r>
            <a:r>
              <a:rPr lang="el-GR" i="1" u="sng" dirty="0" err="1"/>
              <a:t>τὰ</a:t>
            </a:r>
            <a:r>
              <a:rPr lang="el-GR" i="1" u="sng" dirty="0"/>
              <a:t> </a:t>
            </a:r>
            <a:r>
              <a:rPr lang="el-GR" i="1" u="sng" dirty="0" err="1"/>
              <a:t>εἰς</a:t>
            </a:r>
            <a:r>
              <a:rPr lang="el-GR" i="1" u="sng" dirty="0"/>
              <a:t> </a:t>
            </a:r>
            <a:r>
              <a:rPr lang="el-GR" i="1" u="sng" dirty="0" err="1"/>
              <a:t>γνῶσιν</a:t>
            </a:r>
            <a:r>
              <a:rPr lang="el-GR" i="1" u="sng" dirty="0"/>
              <a:t> </a:t>
            </a:r>
            <a:r>
              <a:rPr lang="el-GR" i="1" u="sng" dirty="0" err="1"/>
              <a:t>ἐλθεῖν</a:t>
            </a:r>
            <a:r>
              <a:rPr lang="el-GR" i="1" u="sng" dirty="0"/>
              <a:t> </a:t>
            </a:r>
            <a:r>
              <a:rPr lang="el-GR" i="1" u="sng" dirty="0" err="1"/>
              <a:t>ὀφείλοντα</a:t>
            </a:r>
            <a:r>
              <a:rPr lang="el-GR" i="1" u="sng" dirty="0"/>
              <a:t> δόγματα</a:t>
            </a:r>
            <a:r>
              <a:rPr lang="el-GR" i="1" dirty="0"/>
              <a:t>, </a:t>
            </a:r>
            <a:r>
              <a:rPr lang="el-GR" i="1" dirty="0" err="1"/>
              <a:t>περὶ</a:t>
            </a:r>
            <a:r>
              <a:rPr lang="el-GR" i="1" dirty="0"/>
              <a:t> τε </a:t>
            </a:r>
            <a:r>
              <a:rPr lang="el-GR" i="1" dirty="0" err="1"/>
              <a:t>ὀρατῶν</a:t>
            </a:r>
            <a:r>
              <a:rPr lang="el-GR" i="1" dirty="0"/>
              <a:t> </a:t>
            </a:r>
            <a:r>
              <a:rPr lang="el-GR" i="1" dirty="0" err="1"/>
              <a:t>καὶ</a:t>
            </a:r>
            <a:r>
              <a:rPr lang="el-GR" i="1" dirty="0"/>
              <a:t> </a:t>
            </a:r>
            <a:r>
              <a:rPr lang="el-GR" i="1" dirty="0" err="1"/>
              <a:t>ἀοράτων</a:t>
            </a:r>
            <a:r>
              <a:rPr lang="el-GR" i="1" dirty="0"/>
              <a:t> πραγμάτων, </a:t>
            </a:r>
            <a:r>
              <a:rPr lang="el-GR" i="1" dirty="0" err="1"/>
              <a:t>ἐπουρανίων</a:t>
            </a:r>
            <a:r>
              <a:rPr lang="el-GR" i="1" dirty="0"/>
              <a:t> τε </a:t>
            </a:r>
            <a:r>
              <a:rPr lang="el-GR" i="1" dirty="0" err="1"/>
              <a:t>καὶ</a:t>
            </a:r>
            <a:r>
              <a:rPr lang="el-GR" i="1" dirty="0"/>
              <a:t> </a:t>
            </a:r>
            <a:r>
              <a:rPr lang="el-GR" i="1" dirty="0" err="1"/>
              <a:t>ἐπιγείων</a:t>
            </a:r>
            <a:r>
              <a:rPr lang="el-GR" i="1" dirty="0"/>
              <a:t>· </a:t>
            </a:r>
            <a:r>
              <a:rPr lang="el-GR" i="1" u="sng" dirty="0" err="1"/>
              <a:t>διὰ</a:t>
            </a:r>
            <a:r>
              <a:rPr lang="el-GR" i="1" u="sng" dirty="0"/>
              <a:t> </a:t>
            </a:r>
            <a:r>
              <a:rPr lang="el-GR" i="1" u="sng" dirty="0" err="1"/>
              <a:t>τὸ</a:t>
            </a:r>
            <a:r>
              <a:rPr lang="el-GR" i="1" u="sng" dirty="0"/>
              <a:t> </a:t>
            </a:r>
            <a:r>
              <a:rPr lang="el-GR" i="1" u="sng" dirty="0" err="1"/>
              <a:t>πᾶν</a:t>
            </a:r>
            <a:r>
              <a:rPr lang="el-GR" i="1" u="sng" dirty="0"/>
              <a:t> γένος </a:t>
            </a:r>
            <a:r>
              <a:rPr lang="el-GR" i="1" u="sng" dirty="0" err="1"/>
              <a:t>ἀνθρώπων</a:t>
            </a:r>
            <a:r>
              <a:rPr lang="el-GR" i="1" u="sng" dirty="0"/>
              <a:t> </a:t>
            </a:r>
            <a:r>
              <a:rPr lang="el-GR" i="1" u="sng" dirty="0" err="1"/>
              <a:t>εἰς</a:t>
            </a:r>
            <a:r>
              <a:rPr lang="el-GR" i="1" u="sng" dirty="0"/>
              <a:t> </a:t>
            </a:r>
            <a:r>
              <a:rPr lang="el-GR" i="1" u="sng" dirty="0" err="1"/>
              <a:t>εὐσέβειαν</a:t>
            </a:r>
            <a:r>
              <a:rPr lang="el-GR" i="1" u="sng" dirty="0"/>
              <a:t> </a:t>
            </a:r>
            <a:r>
              <a:rPr lang="el-GR" i="1" u="sng" dirty="0" err="1"/>
              <a:t>ὑποτάσσειν</a:t>
            </a:r>
            <a:r>
              <a:rPr lang="el-GR" i="1" dirty="0"/>
              <a:t>, </a:t>
            </a:r>
            <a:r>
              <a:rPr lang="el-GR" i="1" dirty="0" err="1"/>
              <a:t>ἀρχόντων</a:t>
            </a:r>
            <a:r>
              <a:rPr lang="el-GR" i="1" dirty="0"/>
              <a:t> τε </a:t>
            </a:r>
            <a:r>
              <a:rPr lang="el-GR" i="1" dirty="0" err="1"/>
              <a:t>καὶ</a:t>
            </a:r>
            <a:r>
              <a:rPr lang="el-GR" i="1" dirty="0"/>
              <a:t> </a:t>
            </a:r>
            <a:r>
              <a:rPr lang="el-GR" i="1" dirty="0" err="1"/>
              <a:t>ἀρχομένων</a:t>
            </a:r>
            <a:r>
              <a:rPr lang="el-GR" i="1" dirty="0"/>
              <a:t>, λογίων τε </a:t>
            </a:r>
            <a:r>
              <a:rPr lang="el-GR" i="1" dirty="0" err="1"/>
              <a:t>καὶ</a:t>
            </a:r>
            <a:r>
              <a:rPr lang="el-GR" i="1" dirty="0"/>
              <a:t> </a:t>
            </a:r>
            <a:r>
              <a:rPr lang="el-GR" i="1" dirty="0" err="1"/>
              <a:t>ἰδιωτῶν</a:t>
            </a:r>
            <a:r>
              <a:rPr lang="el-GR" i="1" dirty="0"/>
              <a:t>, </a:t>
            </a:r>
            <a:r>
              <a:rPr lang="el-GR" i="1" dirty="0" err="1"/>
              <a:t>καὶ</a:t>
            </a:r>
            <a:r>
              <a:rPr lang="el-GR" i="1" dirty="0"/>
              <a:t> </a:t>
            </a:r>
            <a:r>
              <a:rPr lang="el-GR" i="1" u="sng" dirty="0" err="1"/>
              <a:t>διὰ</a:t>
            </a:r>
            <a:r>
              <a:rPr lang="el-GR" i="1" u="sng" dirty="0"/>
              <a:t> </a:t>
            </a:r>
            <a:r>
              <a:rPr lang="el-GR" i="1" u="sng" dirty="0" err="1"/>
              <a:t>τὸ</a:t>
            </a:r>
            <a:r>
              <a:rPr lang="el-GR" i="1" u="sng" dirty="0"/>
              <a:t> </a:t>
            </a:r>
            <a:r>
              <a:rPr lang="el-GR" i="1" u="sng" dirty="0" err="1"/>
              <a:t>καθολικῶς</a:t>
            </a:r>
            <a:r>
              <a:rPr lang="el-GR" i="1" u="sng" dirty="0"/>
              <a:t> </a:t>
            </a:r>
            <a:r>
              <a:rPr lang="el-GR" i="1" u="sng" dirty="0" err="1"/>
              <a:t>ἰατρεύειν</a:t>
            </a:r>
            <a:r>
              <a:rPr lang="el-GR" i="1" u="sng" dirty="0"/>
              <a:t> </a:t>
            </a:r>
            <a:r>
              <a:rPr lang="el-GR" i="1" u="sng" dirty="0" err="1"/>
              <a:t>μὲν</a:t>
            </a:r>
            <a:r>
              <a:rPr lang="el-GR" i="1" u="sng" dirty="0"/>
              <a:t> </a:t>
            </a:r>
            <a:r>
              <a:rPr lang="el-GR" i="1" u="sng" dirty="0" err="1"/>
              <a:t>καὶ</a:t>
            </a:r>
            <a:r>
              <a:rPr lang="el-GR" i="1" u="sng" dirty="0"/>
              <a:t> </a:t>
            </a:r>
            <a:r>
              <a:rPr lang="el-GR" i="1" u="sng" dirty="0" err="1"/>
              <a:t>θεραπεύειν</a:t>
            </a:r>
            <a:r>
              <a:rPr lang="el-GR" i="1" u="sng" dirty="0"/>
              <a:t> </a:t>
            </a:r>
            <a:r>
              <a:rPr lang="el-GR" i="1" u="sng" dirty="0" err="1"/>
              <a:t>ἅπαν</a:t>
            </a:r>
            <a:r>
              <a:rPr lang="el-GR" i="1" u="sng" dirty="0"/>
              <a:t> </a:t>
            </a:r>
            <a:r>
              <a:rPr lang="el-GR" i="1" u="sng" dirty="0" err="1"/>
              <a:t>τὸ</a:t>
            </a:r>
            <a:r>
              <a:rPr lang="el-GR" i="1" u="sng" dirty="0"/>
              <a:t> </a:t>
            </a:r>
            <a:r>
              <a:rPr lang="el-GR" i="1" u="sng" dirty="0" err="1"/>
              <a:t>τῶν</a:t>
            </a:r>
            <a:r>
              <a:rPr lang="el-GR" i="1" u="sng" dirty="0"/>
              <a:t> </a:t>
            </a:r>
            <a:r>
              <a:rPr lang="el-GR" i="1" u="sng" dirty="0" err="1"/>
              <a:t>ἁμαρτωλῶν</a:t>
            </a:r>
            <a:r>
              <a:rPr lang="el-GR" i="1" u="sng" dirty="0"/>
              <a:t> </a:t>
            </a:r>
            <a:r>
              <a:rPr lang="el-GR" i="1" u="sng" dirty="0" err="1"/>
              <a:t>εἶδος</a:t>
            </a:r>
            <a:r>
              <a:rPr lang="el-GR" i="1" dirty="0"/>
              <a:t>, </a:t>
            </a:r>
            <a:r>
              <a:rPr lang="el-GR" i="1" dirty="0" err="1"/>
              <a:t>τῶν</a:t>
            </a:r>
            <a:r>
              <a:rPr lang="el-GR" i="1" dirty="0"/>
              <a:t> </a:t>
            </a:r>
            <a:r>
              <a:rPr lang="el-GR" i="1" dirty="0" err="1"/>
              <a:t>διὰ</a:t>
            </a:r>
            <a:r>
              <a:rPr lang="el-GR" i="1" dirty="0"/>
              <a:t> </a:t>
            </a:r>
            <a:r>
              <a:rPr lang="el-GR" i="1" dirty="0" err="1"/>
              <a:t>ψυχῆς</a:t>
            </a:r>
            <a:r>
              <a:rPr lang="el-GR" i="1" dirty="0"/>
              <a:t> </a:t>
            </a:r>
            <a:r>
              <a:rPr lang="el-GR" i="1" dirty="0" err="1"/>
              <a:t>καὶ</a:t>
            </a:r>
            <a:r>
              <a:rPr lang="el-GR" i="1" dirty="0"/>
              <a:t> σώματος </a:t>
            </a:r>
            <a:r>
              <a:rPr lang="el-GR" i="1" dirty="0" err="1"/>
              <a:t>ἐπιτελουμένων</a:t>
            </a:r>
            <a:r>
              <a:rPr lang="el-GR" i="1" dirty="0"/>
              <a:t>· </a:t>
            </a:r>
            <a:r>
              <a:rPr lang="el-GR" i="1" dirty="0" err="1"/>
              <a:t>κεκτῆσθαι</a:t>
            </a:r>
            <a:r>
              <a:rPr lang="el-GR" i="1" dirty="0"/>
              <a:t> </a:t>
            </a:r>
            <a:r>
              <a:rPr lang="el-GR" i="1" dirty="0" err="1"/>
              <a:t>δὲ</a:t>
            </a:r>
            <a:r>
              <a:rPr lang="el-GR" i="1" dirty="0"/>
              <a:t> </a:t>
            </a:r>
            <a:r>
              <a:rPr lang="el-GR" i="1" dirty="0" err="1"/>
              <a:t>ἐν</a:t>
            </a:r>
            <a:r>
              <a:rPr lang="el-GR" i="1" dirty="0"/>
              <a:t> </a:t>
            </a:r>
            <a:r>
              <a:rPr lang="el-GR" i="1" dirty="0" err="1"/>
              <a:t>αὐτῷ</a:t>
            </a:r>
            <a:r>
              <a:rPr lang="el-GR" i="1" dirty="0"/>
              <a:t> </a:t>
            </a:r>
            <a:r>
              <a:rPr lang="el-GR" i="1" dirty="0" err="1"/>
              <a:t>πᾶσαν</a:t>
            </a:r>
            <a:r>
              <a:rPr lang="el-GR" i="1" dirty="0"/>
              <a:t> </a:t>
            </a:r>
            <a:r>
              <a:rPr lang="el-GR" i="1" dirty="0" err="1"/>
              <a:t>ἰδέαν</a:t>
            </a:r>
            <a:r>
              <a:rPr lang="el-GR" i="1" dirty="0"/>
              <a:t> </a:t>
            </a:r>
            <a:r>
              <a:rPr lang="el-GR" i="1" dirty="0" err="1"/>
              <a:t>ὀνομαζομένης</a:t>
            </a:r>
            <a:r>
              <a:rPr lang="el-GR" i="1" dirty="0"/>
              <a:t> </a:t>
            </a:r>
            <a:r>
              <a:rPr lang="el-GR" i="1" dirty="0" err="1"/>
              <a:t>ἀρετῆς</a:t>
            </a:r>
            <a:r>
              <a:rPr lang="el-GR" i="1" dirty="0"/>
              <a:t>, </a:t>
            </a:r>
            <a:r>
              <a:rPr lang="el-GR" i="1" dirty="0" err="1"/>
              <a:t>ἐν</a:t>
            </a:r>
            <a:r>
              <a:rPr lang="el-GR" i="1" dirty="0"/>
              <a:t> </a:t>
            </a:r>
            <a:r>
              <a:rPr lang="el-GR" i="1" dirty="0" err="1"/>
              <a:t>ἔργοις</a:t>
            </a:r>
            <a:r>
              <a:rPr lang="el-GR" i="1" dirty="0"/>
              <a:t> τε </a:t>
            </a:r>
            <a:r>
              <a:rPr lang="el-GR" i="1" dirty="0" err="1"/>
              <a:t>καὶ</a:t>
            </a:r>
            <a:r>
              <a:rPr lang="el-GR" i="1" dirty="0"/>
              <a:t> </a:t>
            </a:r>
            <a:r>
              <a:rPr lang="el-GR" i="1" dirty="0" err="1"/>
              <a:t>λόγοις</a:t>
            </a:r>
            <a:r>
              <a:rPr lang="el-GR" i="1" dirty="0"/>
              <a:t>, </a:t>
            </a:r>
            <a:r>
              <a:rPr lang="el-GR" i="1" dirty="0" err="1"/>
              <a:t>καὶ</a:t>
            </a:r>
            <a:r>
              <a:rPr lang="el-GR" i="1" dirty="0"/>
              <a:t> </a:t>
            </a:r>
            <a:r>
              <a:rPr lang="el-GR" i="1" dirty="0" err="1"/>
              <a:t>πνευματικοῖς</a:t>
            </a:r>
            <a:r>
              <a:rPr lang="el-GR" i="1" dirty="0"/>
              <a:t> </a:t>
            </a:r>
            <a:r>
              <a:rPr lang="el-GR" i="1" dirty="0" err="1"/>
              <a:t>παντοίοις</a:t>
            </a:r>
            <a:r>
              <a:rPr lang="el-GR" i="1" dirty="0"/>
              <a:t> </a:t>
            </a:r>
            <a:r>
              <a:rPr lang="el-GR" i="1" dirty="0" err="1"/>
              <a:t>χαρίσμασιν</a:t>
            </a:r>
            <a:r>
              <a:rPr lang="el-GR" dirty="0"/>
              <a:t>» (Κυρίλλου </a:t>
            </a:r>
            <a:r>
              <a:rPr lang="el-GR" dirty="0" err="1"/>
              <a:t>Ἱεροσολύμων</a:t>
            </a:r>
            <a:r>
              <a:rPr lang="el-GR" dirty="0"/>
              <a:t>, </a:t>
            </a:r>
            <a:r>
              <a:rPr lang="el-GR" i="1" dirty="0"/>
              <a:t>Κατηχήσεις </a:t>
            </a:r>
            <a:r>
              <a:rPr lang="en-US" dirty="0"/>
              <a:t>XVIII</a:t>
            </a:r>
            <a:r>
              <a:rPr lang="el-GR" dirty="0"/>
              <a:t>, ΚΓ΄, </a:t>
            </a:r>
            <a:r>
              <a:rPr lang="en-US" dirty="0"/>
              <a:t>PG</a:t>
            </a:r>
            <a:r>
              <a:rPr lang="el-GR" dirty="0"/>
              <a:t> 33 1044</a:t>
            </a:r>
            <a:r>
              <a:rPr lang="en-US" dirty="0"/>
              <a:t>AB</a:t>
            </a:r>
            <a:r>
              <a:rPr lang="el-GR" dirty="0"/>
              <a:t>).</a:t>
            </a:r>
          </a:p>
        </p:txBody>
      </p:sp>
    </p:spTree>
    <p:extLst>
      <p:ext uri="{BB962C8B-B14F-4D97-AF65-F5344CB8AC3E}">
        <p14:creationId xmlns:p14="http://schemas.microsoft.com/office/powerpoint/2010/main" val="3770258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Η έννοια της καθολικότητας μετά τον Ιγνάτιο </a:t>
            </a:r>
          </a:p>
        </p:txBody>
      </p:sp>
      <p:sp>
        <p:nvSpPr>
          <p:cNvPr id="3" name="Θέση περιεχομένου 2"/>
          <p:cNvSpPr>
            <a:spLocks noGrp="1"/>
          </p:cNvSpPr>
          <p:nvPr>
            <p:ph idx="1"/>
          </p:nvPr>
        </p:nvSpPr>
        <p:spPr/>
        <p:txBody>
          <a:bodyPr>
            <a:normAutofit lnSpcReduction="10000"/>
          </a:bodyPr>
          <a:lstStyle/>
          <a:p>
            <a:r>
              <a:rPr lang="el-GR" dirty="0"/>
              <a:t>Μ’ αυτόν τον τρόπο ο άγιος Κύριλλος καλύπτει και την </a:t>
            </a:r>
            <a:r>
              <a:rPr lang="el-GR" b="1" dirty="0"/>
              <a:t>ποσοτική</a:t>
            </a:r>
            <a:r>
              <a:rPr lang="el-GR" dirty="0"/>
              <a:t> και την </a:t>
            </a:r>
            <a:r>
              <a:rPr lang="el-GR" b="1" dirty="0"/>
              <a:t>ποιοτική </a:t>
            </a:r>
            <a:r>
              <a:rPr lang="el-GR" dirty="0"/>
              <a:t>παράμετρο της καθολικότητας. </a:t>
            </a:r>
          </a:p>
          <a:p>
            <a:r>
              <a:rPr lang="el-GR" dirty="0"/>
              <a:t>Όπως είναι γνωστό </a:t>
            </a:r>
            <a:r>
              <a:rPr lang="el-GR" dirty="0">
                <a:effectLst>
                  <a:outerShdw blurRad="38100" dist="38100" dir="2700000" algn="tl">
                    <a:srgbClr val="000000">
                      <a:alpha val="43137"/>
                    </a:srgbClr>
                  </a:outerShdw>
                </a:effectLst>
              </a:rPr>
              <a:t>ήδη από τον Ε΄ αιώνα το επίθετο «</a:t>
            </a:r>
            <a:r>
              <a:rPr lang="el-GR" i="1" dirty="0">
                <a:effectLst>
                  <a:outerShdw blurRad="38100" dist="38100" dir="2700000" algn="tl">
                    <a:srgbClr val="000000">
                      <a:alpha val="43137"/>
                    </a:srgbClr>
                  </a:outerShdw>
                </a:effectLst>
              </a:rPr>
              <a:t>καθολικός</a:t>
            </a:r>
            <a:r>
              <a:rPr lang="el-GR" dirty="0">
                <a:effectLst>
                  <a:outerShdw blurRad="38100" dist="38100" dir="2700000" algn="tl">
                    <a:srgbClr val="000000">
                      <a:alpha val="43137"/>
                    </a:srgbClr>
                  </a:outerShdw>
                </a:effectLst>
              </a:rPr>
              <a:t>» </a:t>
            </a:r>
            <a:r>
              <a:rPr lang="el-GR" b="1" dirty="0">
                <a:solidFill>
                  <a:srgbClr val="FF0000"/>
                </a:solidFill>
              </a:rPr>
              <a:t>προσλαμβάνει ποσοτικό νόημα στη </a:t>
            </a:r>
            <a:r>
              <a:rPr lang="el-GR" b="1" u="sng" dirty="0">
                <a:solidFill>
                  <a:srgbClr val="FF0000"/>
                </a:solidFill>
              </a:rPr>
              <a:t>Δύση</a:t>
            </a:r>
            <a:r>
              <a:rPr lang="el-GR" b="1" dirty="0">
                <a:solidFill>
                  <a:srgbClr val="FF0000"/>
                </a:solidFill>
              </a:rPr>
              <a:t> </a:t>
            </a:r>
            <a:r>
              <a:rPr lang="el-GR" dirty="0"/>
              <a:t>και σημαίνει την Εκκλησία που απλώνεται σε όλους τους λαούς, ενώ </a:t>
            </a:r>
            <a:r>
              <a:rPr lang="el-GR" b="1" dirty="0">
                <a:solidFill>
                  <a:srgbClr val="FF0000"/>
                </a:solidFill>
              </a:rPr>
              <a:t>στην </a:t>
            </a:r>
            <a:r>
              <a:rPr lang="el-GR" b="1" u="sng" dirty="0">
                <a:solidFill>
                  <a:srgbClr val="FF0000"/>
                </a:solidFill>
              </a:rPr>
              <a:t>Ανατολή</a:t>
            </a:r>
            <a:r>
              <a:rPr lang="el-GR" b="1" dirty="0">
                <a:solidFill>
                  <a:srgbClr val="FF0000"/>
                </a:solidFill>
              </a:rPr>
              <a:t> αποκτά ποιοτικό περιεχόμενο</a:t>
            </a:r>
            <a:r>
              <a:rPr lang="el-GR" dirty="0"/>
              <a:t> και δηλώνει την Εκκλησία που κατέχει την καθολική αλήθεια και προάγει την ένωση του ανθρώπου με αυτό το καθόλου, που αποτελεί και την άμεση επιδίωξη του χριστιανισμού. (Για περισσότερα βλ. </a:t>
            </a:r>
            <a:r>
              <a:rPr lang="el-GR" dirty="0" err="1"/>
              <a:t>Τατάκη</a:t>
            </a:r>
            <a:r>
              <a:rPr lang="el-GR" dirty="0"/>
              <a:t> Β., </a:t>
            </a:r>
            <a:r>
              <a:rPr lang="el-GR" i="1" dirty="0"/>
              <a:t>Χριστιανική και Βυζαντινή Φιλοσοφία, </a:t>
            </a:r>
            <a:r>
              <a:rPr lang="el-GR" dirty="0"/>
              <a:t>Αθήνα</a:t>
            </a:r>
            <a:r>
              <a:rPr lang="el-GR" i="1" dirty="0"/>
              <a:t> </a:t>
            </a:r>
            <a:r>
              <a:rPr lang="el-GR" dirty="0"/>
              <a:t>ανατύπωση 2007, σ. 87 και εξής).</a:t>
            </a:r>
          </a:p>
          <a:p>
            <a:endParaRPr lang="el-GR" dirty="0"/>
          </a:p>
        </p:txBody>
      </p:sp>
    </p:spTree>
    <p:extLst>
      <p:ext uri="{BB962C8B-B14F-4D97-AF65-F5344CB8AC3E}">
        <p14:creationId xmlns:p14="http://schemas.microsoft.com/office/powerpoint/2010/main" val="2390303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ΙΓΝΑΤΙΟΣ Ο ΘΕΟΦΟΡΟΣ</a:t>
            </a:r>
            <a:br>
              <a:rPr lang="el-GR" dirty="0"/>
            </a:br>
            <a:endParaRPr lang="el-GR" dirty="0"/>
          </a:p>
        </p:txBody>
      </p:sp>
      <p:sp>
        <p:nvSpPr>
          <p:cNvPr id="3" name="Θέση περιεχομένου 2"/>
          <p:cNvSpPr>
            <a:spLocks noGrp="1"/>
          </p:cNvSpPr>
          <p:nvPr>
            <p:ph idx="1"/>
          </p:nvPr>
        </p:nvSpPr>
        <p:spPr/>
        <p:txBody>
          <a:bodyPr/>
          <a:lstStyle/>
          <a:p>
            <a:endParaRPr lang="el-GR" dirty="0"/>
          </a:p>
          <a:p>
            <a:r>
              <a:rPr lang="el-GR" dirty="0"/>
              <a:t>Ο Ιγνάτιος ο Θεοφόρος ανήκει στους </a:t>
            </a:r>
            <a:r>
              <a:rPr lang="el-GR" u="sng" dirty="0"/>
              <a:t>Αποστολικούς Πατέρες.</a:t>
            </a:r>
          </a:p>
          <a:p>
            <a:r>
              <a:rPr lang="el-GR" dirty="0"/>
              <a:t>Υπήρξε επίσκοπος στην </a:t>
            </a:r>
            <a:r>
              <a:rPr lang="el-GR" u="sng" dirty="0"/>
              <a:t>Αντιόχεια της Συρίας</a:t>
            </a:r>
            <a:r>
              <a:rPr lang="el-GR" dirty="0"/>
              <a:t>.</a:t>
            </a:r>
          </a:p>
          <a:p>
            <a:r>
              <a:rPr lang="el-GR" dirty="0"/>
              <a:t>Εκφράζει τη συνείδηση της Εκκλησίας του 2</a:t>
            </a:r>
            <a:r>
              <a:rPr lang="el-GR" baseline="30000" dirty="0"/>
              <a:t>ου</a:t>
            </a:r>
            <a:r>
              <a:rPr lang="el-GR" dirty="0"/>
              <a:t> μ.Χ. αιώνα.</a:t>
            </a:r>
          </a:p>
          <a:p>
            <a:r>
              <a:rPr lang="el-GR" dirty="0"/>
              <a:t>Μαρτυρεί κατά τον διωγμό του Τραϊανού στο Κολοσσαίο της Ρώμης το 107 μ. Χ.</a:t>
            </a:r>
          </a:p>
          <a:p>
            <a:r>
              <a:rPr lang="el-GR" dirty="0"/>
              <a:t>Η μνήμη του τιμάται στις 20 Δεκεμβρίου.</a:t>
            </a:r>
          </a:p>
        </p:txBody>
      </p:sp>
    </p:spTree>
    <p:extLst>
      <p:ext uri="{BB962C8B-B14F-4D97-AF65-F5344CB8AC3E}">
        <p14:creationId xmlns:p14="http://schemas.microsoft.com/office/powerpoint/2010/main" val="2785257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ΙΓΝΑΤΙΟΣ Ο ΘΕΟΦΟΡΟΣ</a:t>
            </a:r>
            <a:br>
              <a:rPr lang="el-GR" dirty="0"/>
            </a:br>
            <a:endParaRPr lang="el-GR" dirty="0"/>
          </a:p>
        </p:txBody>
      </p:sp>
      <p:sp>
        <p:nvSpPr>
          <p:cNvPr id="3" name="Θέση περιεχομένου 2"/>
          <p:cNvSpPr>
            <a:spLocks noGrp="1"/>
          </p:cNvSpPr>
          <p:nvPr>
            <p:ph idx="1"/>
          </p:nvPr>
        </p:nvSpPr>
        <p:spPr>
          <a:xfrm>
            <a:off x="1" y="1321806"/>
            <a:ext cx="12113536" cy="5536194"/>
          </a:xfrm>
        </p:spPr>
        <p:txBody>
          <a:bodyPr>
            <a:normAutofit fontScale="92500" lnSpcReduction="20000"/>
          </a:bodyPr>
          <a:lstStyle/>
          <a:p>
            <a:r>
              <a:rPr lang="el-GR" dirty="0"/>
              <a:t>Όπως ένας είναι ο Θεός είναι μία και η Εκκλησία. </a:t>
            </a:r>
          </a:p>
          <a:p>
            <a:r>
              <a:rPr lang="el-GR" dirty="0"/>
              <a:t>Ο άγιος Ιγνάτιος ο Θεοφόρος είναι </a:t>
            </a:r>
            <a:r>
              <a:rPr lang="el-GR" b="1" dirty="0"/>
              <a:t>ο πρώτος που χρησιμοποιεί τον όρο «</a:t>
            </a:r>
            <a:r>
              <a:rPr lang="el-GR" b="1" i="1" dirty="0"/>
              <a:t>Καθολική Εκκλησία</a:t>
            </a:r>
            <a:r>
              <a:rPr lang="el-GR" b="1" dirty="0"/>
              <a:t>»</a:t>
            </a:r>
            <a:r>
              <a:rPr lang="el-GR" dirty="0"/>
              <a:t>:</a:t>
            </a:r>
            <a:r>
              <a:rPr lang="el-GR" b="1" dirty="0"/>
              <a:t> </a:t>
            </a:r>
            <a:r>
              <a:rPr lang="el-GR" dirty="0"/>
              <a:t>«</a:t>
            </a:r>
            <a:r>
              <a:rPr lang="el-GR" i="1" dirty="0"/>
              <a:t>Πάντες </a:t>
            </a:r>
            <a:r>
              <a:rPr lang="el-GR" i="1" dirty="0" err="1"/>
              <a:t>τῷ</a:t>
            </a:r>
            <a:r>
              <a:rPr lang="el-GR" i="1" dirty="0"/>
              <a:t> </a:t>
            </a:r>
            <a:r>
              <a:rPr lang="el-GR" i="1" dirty="0" err="1"/>
              <a:t>ἐπισκόπῳ</a:t>
            </a:r>
            <a:r>
              <a:rPr lang="el-GR" i="1" dirty="0"/>
              <a:t> </a:t>
            </a:r>
            <a:r>
              <a:rPr lang="el-GR" i="1" dirty="0" err="1"/>
              <a:t>ἀκολουθεῖτε</a:t>
            </a:r>
            <a:r>
              <a:rPr lang="el-GR" i="1" dirty="0"/>
              <a:t>, </a:t>
            </a:r>
            <a:r>
              <a:rPr lang="el-GR" i="1" dirty="0" err="1"/>
              <a:t>ὡς</a:t>
            </a:r>
            <a:r>
              <a:rPr lang="el-GR" i="1" dirty="0"/>
              <a:t> </a:t>
            </a:r>
            <a:r>
              <a:rPr lang="el-GR" i="1" dirty="0" err="1"/>
              <a:t>Ἰησοῦς</a:t>
            </a:r>
            <a:r>
              <a:rPr lang="el-GR" i="1" dirty="0"/>
              <a:t> </a:t>
            </a:r>
            <a:r>
              <a:rPr lang="el-GR" i="1" dirty="0" err="1"/>
              <a:t>Χριστὸς</a:t>
            </a:r>
            <a:r>
              <a:rPr lang="el-GR" i="1" dirty="0"/>
              <a:t> </a:t>
            </a:r>
            <a:r>
              <a:rPr lang="el-GR" i="1" dirty="0" err="1"/>
              <a:t>τῷ</a:t>
            </a:r>
            <a:r>
              <a:rPr lang="el-GR" i="1" dirty="0"/>
              <a:t> </a:t>
            </a:r>
            <a:r>
              <a:rPr lang="el-GR" i="1" dirty="0" err="1"/>
              <a:t>Πᾳτρί</a:t>
            </a:r>
            <a:r>
              <a:rPr lang="el-GR" i="1" dirty="0"/>
              <a:t>· </a:t>
            </a:r>
            <a:r>
              <a:rPr lang="el-GR" i="1" dirty="0" err="1"/>
              <a:t>καὶ</a:t>
            </a:r>
            <a:r>
              <a:rPr lang="el-GR" i="1" dirty="0"/>
              <a:t> </a:t>
            </a:r>
            <a:r>
              <a:rPr lang="el-GR" i="1" dirty="0" err="1"/>
              <a:t>τῷ</a:t>
            </a:r>
            <a:r>
              <a:rPr lang="el-GR" i="1" dirty="0"/>
              <a:t> </a:t>
            </a:r>
            <a:r>
              <a:rPr lang="el-GR" i="1" dirty="0" err="1"/>
              <a:t>πρεσβυτερίῳ</a:t>
            </a:r>
            <a:r>
              <a:rPr lang="el-GR" i="1" dirty="0"/>
              <a:t>, </a:t>
            </a:r>
            <a:r>
              <a:rPr lang="el-GR" i="1" dirty="0" err="1"/>
              <a:t>ὡς</a:t>
            </a:r>
            <a:r>
              <a:rPr lang="el-GR" i="1" dirty="0"/>
              <a:t> </a:t>
            </a:r>
            <a:r>
              <a:rPr lang="el-GR" i="1" dirty="0" err="1"/>
              <a:t>τοῖς</a:t>
            </a:r>
            <a:r>
              <a:rPr lang="el-GR" i="1" dirty="0"/>
              <a:t> </a:t>
            </a:r>
            <a:r>
              <a:rPr lang="el-GR" i="1" dirty="0" err="1"/>
              <a:t>ἀποστόλοις</a:t>
            </a:r>
            <a:r>
              <a:rPr lang="el-GR" i="1" dirty="0"/>
              <a:t>· </a:t>
            </a:r>
            <a:r>
              <a:rPr lang="el-GR" i="1" dirty="0" err="1"/>
              <a:t>τοὺς</a:t>
            </a:r>
            <a:r>
              <a:rPr lang="el-GR" i="1" dirty="0"/>
              <a:t> </a:t>
            </a:r>
            <a:r>
              <a:rPr lang="el-GR" i="1" dirty="0" err="1"/>
              <a:t>δὲ</a:t>
            </a:r>
            <a:r>
              <a:rPr lang="el-GR" i="1" dirty="0"/>
              <a:t> διακόνους </a:t>
            </a:r>
            <a:r>
              <a:rPr lang="el-GR" i="1" dirty="0" err="1"/>
              <a:t>ἐντρέπεσθε</a:t>
            </a:r>
            <a:r>
              <a:rPr lang="el-GR" i="1" dirty="0"/>
              <a:t>, </a:t>
            </a:r>
            <a:r>
              <a:rPr lang="el-GR" i="1" dirty="0" err="1"/>
              <a:t>ὡς</a:t>
            </a:r>
            <a:r>
              <a:rPr lang="el-GR" i="1" dirty="0"/>
              <a:t> </a:t>
            </a:r>
            <a:r>
              <a:rPr lang="el-GR" i="1" dirty="0" err="1"/>
              <a:t>Θεοῦ</a:t>
            </a:r>
            <a:r>
              <a:rPr lang="el-GR" i="1" dirty="0"/>
              <a:t> </a:t>
            </a:r>
            <a:r>
              <a:rPr lang="el-GR" i="1" dirty="0" err="1"/>
              <a:t>ἐντολήν</a:t>
            </a:r>
            <a:r>
              <a:rPr lang="el-GR" i="1" dirty="0"/>
              <a:t>. </a:t>
            </a:r>
            <a:r>
              <a:rPr lang="el-GR" i="1" dirty="0" err="1"/>
              <a:t>Μηδεὶς</a:t>
            </a:r>
            <a:r>
              <a:rPr lang="el-GR" i="1" dirty="0"/>
              <a:t> </a:t>
            </a:r>
            <a:r>
              <a:rPr lang="el-GR" i="1" dirty="0" err="1"/>
              <a:t>χωρὶς</a:t>
            </a:r>
            <a:r>
              <a:rPr lang="el-GR" i="1" dirty="0"/>
              <a:t> </a:t>
            </a:r>
            <a:r>
              <a:rPr lang="el-GR" i="1" dirty="0" err="1"/>
              <a:t>τοῦ</a:t>
            </a:r>
            <a:r>
              <a:rPr lang="el-GR" i="1" dirty="0"/>
              <a:t> </a:t>
            </a:r>
            <a:r>
              <a:rPr lang="el-GR" i="1" dirty="0" err="1"/>
              <a:t>ἐπισκόπου</a:t>
            </a:r>
            <a:r>
              <a:rPr lang="el-GR" i="1" dirty="0"/>
              <a:t> τι </a:t>
            </a:r>
            <a:r>
              <a:rPr lang="el-GR" i="1" dirty="0" err="1"/>
              <a:t>πρασσέτω</a:t>
            </a:r>
            <a:r>
              <a:rPr lang="el-GR" i="1" dirty="0"/>
              <a:t> </a:t>
            </a:r>
            <a:r>
              <a:rPr lang="el-GR" i="1" dirty="0" err="1"/>
              <a:t>τῶν</a:t>
            </a:r>
            <a:r>
              <a:rPr lang="el-GR" i="1" dirty="0"/>
              <a:t> </a:t>
            </a:r>
            <a:r>
              <a:rPr lang="el-GR" i="1" dirty="0" err="1"/>
              <a:t>ἀνηκόντων</a:t>
            </a:r>
            <a:r>
              <a:rPr lang="el-GR" i="1" dirty="0"/>
              <a:t> </a:t>
            </a:r>
            <a:r>
              <a:rPr lang="el-GR" i="1" dirty="0" err="1"/>
              <a:t>εἰς</a:t>
            </a:r>
            <a:r>
              <a:rPr lang="el-GR" i="1" dirty="0"/>
              <a:t> </a:t>
            </a:r>
            <a:r>
              <a:rPr lang="el-GR" i="1" dirty="0" err="1"/>
              <a:t>τὴν</a:t>
            </a:r>
            <a:r>
              <a:rPr lang="el-GR" i="1" dirty="0"/>
              <a:t> </a:t>
            </a:r>
            <a:r>
              <a:rPr lang="el-GR" i="1" dirty="0" err="1"/>
              <a:t>Ἐκκλησίαν</a:t>
            </a:r>
            <a:r>
              <a:rPr lang="el-GR" i="1" dirty="0"/>
              <a:t>. </a:t>
            </a:r>
            <a:r>
              <a:rPr lang="el-GR" i="1" dirty="0" err="1"/>
              <a:t>Ἐκείνη</a:t>
            </a:r>
            <a:r>
              <a:rPr lang="el-GR" i="1" dirty="0"/>
              <a:t> βεβαία </a:t>
            </a:r>
            <a:r>
              <a:rPr lang="el-GR" i="1" dirty="0" err="1"/>
              <a:t>εὐχαριστία</a:t>
            </a:r>
            <a:r>
              <a:rPr lang="el-GR" i="1" dirty="0"/>
              <a:t> </a:t>
            </a:r>
            <a:r>
              <a:rPr lang="el-GR" i="1" dirty="0" err="1"/>
              <a:t>ἡγείσθω</a:t>
            </a:r>
            <a:r>
              <a:rPr lang="el-GR" i="1" dirty="0"/>
              <a:t>, ἡ </a:t>
            </a:r>
            <a:r>
              <a:rPr lang="el-GR" i="1" dirty="0" err="1"/>
              <a:t>ἐπὶ</a:t>
            </a:r>
            <a:r>
              <a:rPr lang="el-GR" i="1" dirty="0"/>
              <a:t> </a:t>
            </a:r>
            <a:r>
              <a:rPr lang="el-GR" i="1" dirty="0" err="1"/>
              <a:t>τὸν</a:t>
            </a:r>
            <a:r>
              <a:rPr lang="el-GR" i="1" dirty="0"/>
              <a:t> </a:t>
            </a:r>
            <a:r>
              <a:rPr lang="el-GR" i="1" dirty="0" err="1"/>
              <a:t>ἐπίσκοπον</a:t>
            </a:r>
            <a:r>
              <a:rPr lang="el-GR" i="1" dirty="0"/>
              <a:t> </a:t>
            </a:r>
            <a:r>
              <a:rPr lang="el-GR" i="1" dirty="0" err="1"/>
              <a:t>οὖσα</a:t>
            </a:r>
            <a:r>
              <a:rPr lang="el-GR" i="1" dirty="0"/>
              <a:t>, ἤ ᾧ </a:t>
            </a:r>
            <a:r>
              <a:rPr lang="el-GR" i="1" dirty="0" err="1"/>
              <a:t>αὐτὸς</a:t>
            </a:r>
            <a:r>
              <a:rPr lang="el-GR" i="1" dirty="0"/>
              <a:t> </a:t>
            </a:r>
            <a:r>
              <a:rPr lang="el-GR" i="1" dirty="0" err="1"/>
              <a:t>ἐπιτρέψῃ</a:t>
            </a:r>
            <a:r>
              <a:rPr lang="el-GR" i="1" dirty="0"/>
              <a:t>. </a:t>
            </a:r>
            <a:r>
              <a:rPr lang="el-GR" i="1" dirty="0" err="1"/>
              <a:t>Ὅπου</a:t>
            </a:r>
            <a:r>
              <a:rPr lang="el-GR" i="1" dirty="0"/>
              <a:t> </a:t>
            </a:r>
            <a:r>
              <a:rPr lang="el-GR" i="1" dirty="0" err="1"/>
              <a:t>ἄν</a:t>
            </a:r>
            <a:r>
              <a:rPr lang="el-GR" i="1" dirty="0"/>
              <a:t> </a:t>
            </a:r>
            <a:r>
              <a:rPr lang="el-GR" i="1" dirty="0" err="1"/>
              <a:t>φανῇ</a:t>
            </a:r>
            <a:r>
              <a:rPr lang="el-GR" i="1" dirty="0"/>
              <a:t> ὁ </a:t>
            </a:r>
            <a:r>
              <a:rPr lang="el-GR" i="1" dirty="0" err="1"/>
              <a:t>ἐπίσκοπος</a:t>
            </a:r>
            <a:r>
              <a:rPr lang="el-GR" i="1" dirty="0"/>
              <a:t>, </a:t>
            </a:r>
            <a:r>
              <a:rPr lang="el-GR" i="1" dirty="0" err="1"/>
              <a:t>ἐκεῖ</a:t>
            </a:r>
            <a:r>
              <a:rPr lang="el-GR" i="1" dirty="0"/>
              <a:t> </a:t>
            </a:r>
            <a:r>
              <a:rPr lang="el-GR" i="1" dirty="0" err="1"/>
              <a:t>τὸ</a:t>
            </a:r>
            <a:r>
              <a:rPr lang="el-GR" i="1" dirty="0"/>
              <a:t> </a:t>
            </a:r>
            <a:r>
              <a:rPr lang="el-GR" i="1" dirty="0" err="1"/>
              <a:t>πλῆθος</a:t>
            </a:r>
            <a:r>
              <a:rPr lang="el-GR" i="1" dirty="0"/>
              <a:t> </a:t>
            </a:r>
            <a:r>
              <a:rPr lang="el-GR" i="1" dirty="0" err="1"/>
              <a:t>ἔστω</a:t>
            </a:r>
            <a:r>
              <a:rPr lang="el-GR" i="1" dirty="0"/>
              <a:t>· </a:t>
            </a:r>
            <a:r>
              <a:rPr lang="el-GR" i="1" dirty="0" err="1"/>
              <a:t>ὥσπερ</a:t>
            </a:r>
            <a:r>
              <a:rPr lang="el-GR" i="1" dirty="0"/>
              <a:t> </a:t>
            </a:r>
            <a:r>
              <a:rPr lang="el-GR" i="1" dirty="0" err="1"/>
              <a:t>ὅπου</a:t>
            </a:r>
            <a:r>
              <a:rPr lang="el-GR" i="1" dirty="0"/>
              <a:t> </a:t>
            </a:r>
            <a:r>
              <a:rPr lang="el-GR" i="1" dirty="0" err="1"/>
              <a:t>ἄν</a:t>
            </a:r>
            <a:r>
              <a:rPr lang="el-GR" i="1" dirty="0"/>
              <a:t> ἦ </a:t>
            </a:r>
            <a:r>
              <a:rPr lang="el-GR" i="1" dirty="0" err="1"/>
              <a:t>Χριστὸς</a:t>
            </a:r>
            <a:r>
              <a:rPr lang="el-GR" i="1" dirty="0"/>
              <a:t> </a:t>
            </a:r>
            <a:r>
              <a:rPr lang="el-GR" i="1" dirty="0" err="1"/>
              <a:t>Ἰησοῦς</a:t>
            </a:r>
            <a:r>
              <a:rPr lang="el-GR" i="1" dirty="0"/>
              <a:t>, </a:t>
            </a:r>
            <a:r>
              <a:rPr lang="el-GR" i="1" dirty="0" err="1"/>
              <a:t>ἐκεῖ</a:t>
            </a:r>
            <a:r>
              <a:rPr lang="el-GR" i="1" dirty="0"/>
              <a:t> ἡ </a:t>
            </a:r>
            <a:r>
              <a:rPr lang="el-GR" i="1" dirty="0" err="1"/>
              <a:t>καθολικὴ</a:t>
            </a:r>
            <a:r>
              <a:rPr lang="el-GR" i="1" dirty="0"/>
              <a:t> </a:t>
            </a:r>
            <a:r>
              <a:rPr lang="el-GR" i="1" dirty="0" err="1"/>
              <a:t>Ἐκκλησία</a:t>
            </a:r>
            <a:r>
              <a:rPr lang="el-GR" i="1" dirty="0"/>
              <a:t>. </a:t>
            </a:r>
            <a:r>
              <a:rPr lang="el-GR" i="1" dirty="0" err="1"/>
              <a:t>Οὐκ</a:t>
            </a:r>
            <a:r>
              <a:rPr lang="el-GR" i="1" dirty="0"/>
              <a:t> </a:t>
            </a:r>
            <a:r>
              <a:rPr lang="el-GR" i="1" dirty="0" err="1"/>
              <a:t>ἐξόν</a:t>
            </a:r>
            <a:r>
              <a:rPr lang="el-GR" i="1" dirty="0"/>
              <a:t> </a:t>
            </a:r>
            <a:r>
              <a:rPr lang="el-GR" i="1" dirty="0" err="1"/>
              <a:t>ἐστιν</a:t>
            </a:r>
            <a:r>
              <a:rPr lang="el-GR" i="1" dirty="0"/>
              <a:t> </a:t>
            </a:r>
            <a:r>
              <a:rPr lang="el-GR" i="1" dirty="0" err="1"/>
              <a:t>χωρὶς</a:t>
            </a:r>
            <a:r>
              <a:rPr lang="el-GR" i="1" dirty="0"/>
              <a:t> </a:t>
            </a:r>
            <a:r>
              <a:rPr lang="el-GR" i="1" dirty="0" err="1"/>
              <a:t>τοῦ</a:t>
            </a:r>
            <a:r>
              <a:rPr lang="el-GR" i="1" dirty="0"/>
              <a:t> </a:t>
            </a:r>
            <a:r>
              <a:rPr lang="el-GR" i="1" dirty="0" err="1"/>
              <a:t>ἐπισκόπου</a:t>
            </a:r>
            <a:r>
              <a:rPr lang="el-GR" i="1" dirty="0"/>
              <a:t> </a:t>
            </a:r>
            <a:r>
              <a:rPr lang="el-GR" i="1" dirty="0" err="1"/>
              <a:t>οὔτε</a:t>
            </a:r>
            <a:r>
              <a:rPr lang="el-GR" i="1" dirty="0"/>
              <a:t> </a:t>
            </a:r>
            <a:r>
              <a:rPr lang="el-GR" i="1" dirty="0" err="1"/>
              <a:t>βαπτίζειν</a:t>
            </a:r>
            <a:r>
              <a:rPr lang="el-GR" i="1" dirty="0"/>
              <a:t>, </a:t>
            </a:r>
            <a:r>
              <a:rPr lang="el-GR" i="1" dirty="0" err="1"/>
              <a:t>οὔτε</a:t>
            </a:r>
            <a:r>
              <a:rPr lang="el-GR" i="1" dirty="0"/>
              <a:t> </a:t>
            </a:r>
            <a:r>
              <a:rPr lang="el-GR" i="1" dirty="0" err="1"/>
              <a:t>ἀγάπην</a:t>
            </a:r>
            <a:r>
              <a:rPr lang="el-GR" i="1" dirty="0"/>
              <a:t> </a:t>
            </a:r>
            <a:r>
              <a:rPr lang="el-GR" i="1" dirty="0" err="1"/>
              <a:t>ποιεῖν</a:t>
            </a:r>
            <a:r>
              <a:rPr lang="el-GR" i="1" dirty="0"/>
              <a:t>· </a:t>
            </a:r>
            <a:r>
              <a:rPr lang="el-GR" i="1" dirty="0" err="1"/>
              <a:t>ἀλλ</a:t>
            </a:r>
            <a:r>
              <a:rPr lang="el-GR" i="1" dirty="0"/>
              <a:t>’ ὅ </a:t>
            </a:r>
            <a:r>
              <a:rPr lang="el-GR" i="1" dirty="0" err="1"/>
              <a:t>ἄν</a:t>
            </a:r>
            <a:r>
              <a:rPr lang="el-GR" i="1" dirty="0"/>
              <a:t> </a:t>
            </a:r>
            <a:r>
              <a:rPr lang="el-GR" i="1" dirty="0" err="1"/>
              <a:t>ἐκεῖνος</a:t>
            </a:r>
            <a:r>
              <a:rPr lang="el-GR" i="1" dirty="0"/>
              <a:t> </a:t>
            </a:r>
            <a:r>
              <a:rPr lang="el-GR" i="1" dirty="0" err="1"/>
              <a:t>δοκιμάσῃ</a:t>
            </a:r>
            <a:r>
              <a:rPr lang="el-GR" i="1" dirty="0"/>
              <a:t>, </a:t>
            </a:r>
            <a:r>
              <a:rPr lang="el-GR" i="1" dirty="0" err="1"/>
              <a:t>τοῦτο</a:t>
            </a:r>
            <a:r>
              <a:rPr lang="el-GR" i="1" dirty="0"/>
              <a:t> </a:t>
            </a:r>
            <a:r>
              <a:rPr lang="el-GR" i="1" dirty="0" err="1"/>
              <a:t>καὶ</a:t>
            </a:r>
            <a:r>
              <a:rPr lang="el-GR" i="1" dirty="0"/>
              <a:t> </a:t>
            </a:r>
            <a:r>
              <a:rPr lang="el-GR" i="1" dirty="0" err="1"/>
              <a:t>τῷ</a:t>
            </a:r>
            <a:r>
              <a:rPr lang="el-GR" i="1" dirty="0"/>
              <a:t> </a:t>
            </a:r>
            <a:r>
              <a:rPr lang="el-GR" i="1" dirty="0" err="1"/>
              <a:t>Θεῷ</a:t>
            </a:r>
            <a:r>
              <a:rPr lang="el-GR" i="1" dirty="0"/>
              <a:t> </a:t>
            </a:r>
            <a:r>
              <a:rPr lang="el-GR" i="1" dirty="0" err="1"/>
              <a:t>εὐάρεστον</a:t>
            </a:r>
            <a:r>
              <a:rPr lang="el-GR" i="1" dirty="0"/>
              <a:t>, </a:t>
            </a:r>
            <a:r>
              <a:rPr lang="el-GR" i="1" dirty="0" err="1"/>
              <a:t>ἵνα</a:t>
            </a:r>
            <a:r>
              <a:rPr lang="el-GR" i="1" dirty="0"/>
              <a:t> </a:t>
            </a:r>
            <a:r>
              <a:rPr lang="el-GR" i="1" dirty="0" err="1"/>
              <a:t>ἀσφαλὲς</a:t>
            </a:r>
            <a:r>
              <a:rPr lang="el-GR" i="1" dirty="0"/>
              <a:t> ᾖ </a:t>
            </a:r>
            <a:r>
              <a:rPr lang="el-GR" i="1" dirty="0" err="1"/>
              <a:t>καὶ</a:t>
            </a:r>
            <a:r>
              <a:rPr lang="el-GR" i="1" dirty="0"/>
              <a:t> βέβαιον </a:t>
            </a:r>
            <a:r>
              <a:rPr lang="el-GR" i="1" dirty="0" err="1"/>
              <a:t>πᾶν</a:t>
            </a:r>
            <a:r>
              <a:rPr lang="el-GR" i="1" dirty="0"/>
              <a:t>, ὅ </a:t>
            </a:r>
            <a:r>
              <a:rPr lang="el-GR" i="1" dirty="0" err="1"/>
              <a:t>πράσσεται</a:t>
            </a:r>
            <a:r>
              <a:rPr lang="el-GR" dirty="0"/>
              <a:t>»  (</a:t>
            </a:r>
            <a:r>
              <a:rPr lang="el-GR" dirty="0" err="1"/>
              <a:t>Ἰγνατίου</a:t>
            </a:r>
            <a:r>
              <a:rPr lang="el-GR" dirty="0"/>
              <a:t>, </a:t>
            </a:r>
            <a:r>
              <a:rPr lang="el-GR" i="1" dirty="0" err="1"/>
              <a:t>Πρὸς</a:t>
            </a:r>
            <a:r>
              <a:rPr lang="el-GR" i="1" dirty="0"/>
              <a:t> Σμυρναίους</a:t>
            </a:r>
            <a:r>
              <a:rPr lang="el-GR" dirty="0"/>
              <a:t> </a:t>
            </a:r>
            <a:r>
              <a:rPr lang="en-US" dirty="0"/>
              <a:t>VIII</a:t>
            </a:r>
            <a:r>
              <a:rPr lang="el-GR" dirty="0"/>
              <a:t>, </a:t>
            </a:r>
            <a:r>
              <a:rPr lang="en-US" dirty="0"/>
              <a:t>PG</a:t>
            </a:r>
            <a:r>
              <a:rPr lang="el-GR" dirty="0"/>
              <a:t> 5, 713</a:t>
            </a:r>
            <a:r>
              <a:rPr lang="en-US" dirty="0"/>
              <a:t>B</a:t>
            </a:r>
            <a:r>
              <a:rPr lang="el-GR" dirty="0"/>
              <a:t>).</a:t>
            </a:r>
          </a:p>
          <a:p>
            <a:r>
              <a:rPr lang="el-GR" dirty="0"/>
              <a:t>Αυτό το κάνει για να δηλώσει την ενότητα, οικουμενικότητα και την πιστότητα στην αποστολική παράδοση. </a:t>
            </a:r>
          </a:p>
          <a:p>
            <a:r>
              <a:rPr lang="el-GR" dirty="0"/>
              <a:t>Η ενότητα αυτή εκφράζεται με τις αρμονικές σχέσεις που αναπτύσσουν οι χριστιανοί με τον Θεό και μεταξύ τους. </a:t>
            </a:r>
            <a:r>
              <a:rPr lang="en-US" dirty="0"/>
              <a:t>(</a:t>
            </a:r>
            <a:r>
              <a:rPr lang="el-GR" dirty="0" err="1"/>
              <a:t>Ἰγνατίου</a:t>
            </a:r>
            <a:r>
              <a:rPr lang="el-GR" dirty="0"/>
              <a:t>, </a:t>
            </a:r>
            <a:r>
              <a:rPr lang="el-GR" i="1" dirty="0" err="1"/>
              <a:t>Πρὸς</a:t>
            </a:r>
            <a:r>
              <a:rPr lang="el-GR" i="1" dirty="0"/>
              <a:t> Σμυρναίους</a:t>
            </a:r>
            <a:r>
              <a:rPr lang="el-GR" dirty="0"/>
              <a:t> Ι</a:t>
            </a:r>
            <a:r>
              <a:rPr lang="en-US" dirty="0"/>
              <a:t>V</a:t>
            </a:r>
            <a:r>
              <a:rPr lang="el-GR" dirty="0"/>
              <a:t>, </a:t>
            </a:r>
            <a:r>
              <a:rPr lang="en-US" dirty="0"/>
              <a:t>PG</a:t>
            </a:r>
            <a:r>
              <a:rPr lang="el-GR" dirty="0"/>
              <a:t> 5, 709</a:t>
            </a:r>
            <a:r>
              <a:rPr lang="en-US" dirty="0"/>
              <a:t>B</a:t>
            </a:r>
            <a:r>
              <a:rPr lang="el-GR" dirty="0"/>
              <a:t>-712Α</a:t>
            </a:r>
            <a:r>
              <a:rPr lang="en-US" dirty="0"/>
              <a:t>)</a:t>
            </a:r>
            <a:r>
              <a:rPr lang="el-GR" dirty="0"/>
              <a:t>.</a:t>
            </a:r>
          </a:p>
          <a:p>
            <a:endParaRPr lang="el-GR" dirty="0"/>
          </a:p>
          <a:p>
            <a:endParaRPr lang="el-GR" dirty="0"/>
          </a:p>
        </p:txBody>
      </p:sp>
    </p:spTree>
    <p:extLst>
      <p:ext uri="{BB962C8B-B14F-4D97-AF65-F5344CB8AC3E}">
        <p14:creationId xmlns:p14="http://schemas.microsoft.com/office/powerpoint/2010/main" val="1924487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90535"/>
            <a:ext cx="10515600" cy="986827"/>
          </a:xfrm>
        </p:spPr>
        <p:txBody>
          <a:bodyPr>
            <a:normAutofit fontScale="90000"/>
          </a:bodyPr>
          <a:lstStyle/>
          <a:p>
            <a:pPr algn="ctr"/>
            <a:br>
              <a:rPr lang="el-GR" dirty="0"/>
            </a:br>
            <a:r>
              <a:rPr lang="el-GR" dirty="0"/>
              <a:t>ΙΓΝΑΤΙΟΣ Ο ΘΕΟΦΟΡΟΣ</a:t>
            </a:r>
            <a:br>
              <a:rPr lang="el-GR" dirty="0"/>
            </a:br>
            <a:endParaRPr lang="el-GR" dirty="0"/>
          </a:p>
        </p:txBody>
      </p:sp>
      <p:sp>
        <p:nvSpPr>
          <p:cNvPr id="3" name="Θέση περιεχομένου 2"/>
          <p:cNvSpPr>
            <a:spLocks noGrp="1"/>
          </p:cNvSpPr>
          <p:nvPr>
            <p:ph idx="1"/>
          </p:nvPr>
        </p:nvSpPr>
        <p:spPr>
          <a:xfrm>
            <a:off x="0" y="887240"/>
            <a:ext cx="12192000" cy="5970759"/>
          </a:xfrm>
        </p:spPr>
        <p:txBody>
          <a:bodyPr>
            <a:normAutofit fontScale="92500" lnSpcReduction="20000"/>
          </a:bodyPr>
          <a:lstStyle/>
          <a:p>
            <a:r>
              <a:rPr lang="el-GR" dirty="0"/>
              <a:t>Για την ύπαρξη της εκκλησιαστικής ενότητας ο άγιος Ιγνάτιος τονίζει ιδιαιτέρως τη θέση και την ευθύνη του Επισκόπου: «</a:t>
            </a:r>
            <a:r>
              <a:rPr lang="el-GR" b="1" i="1" dirty="0" err="1">
                <a:solidFill>
                  <a:srgbClr val="FF0000"/>
                </a:solidFill>
              </a:rPr>
              <a:t>ὅπου</a:t>
            </a:r>
            <a:r>
              <a:rPr lang="el-GR" b="1" i="1" dirty="0">
                <a:solidFill>
                  <a:srgbClr val="FF0000"/>
                </a:solidFill>
              </a:rPr>
              <a:t> </a:t>
            </a:r>
            <a:r>
              <a:rPr lang="el-GR" b="1" i="1" dirty="0" err="1">
                <a:solidFill>
                  <a:srgbClr val="FF0000"/>
                </a:solidFill>
              </a:rPr>
              <a:t>ἄν</a:t>
            </a:r>
            <a:r>
              <a:rPr lang="el-GR" b="1" i="1" dirty="0">
                <a:solidFill>
                  <a:srgbClr val="FF0000"/>
                </a:solidFill>
              </a:rPr>
              <a:t> </a:t>
            </a:r>
            <a:r>
              <a:rPr lang="el-GR" b="1" i="1" dirty="0" err="1">
                <a:solidFill>
                  <a:srgbClr val="FF0000"/>
                </a:solidFill>
              </a:rPr>
              <a:t>φανῇ</a:t>
            </a:r>
            <a:r>
              <a:rPr lang="el-GR" b="1" i="1" dirty="0">
                <a:solidFill>
                  <a:srgbClr val="FF0000"/>
                </a:solidFill>
              </a:rPr>
              <a:t> ὁ </a:t>
            </a:r>
            <a:r>
              <a:rPr lang="el-GR" b="1" i="1" dirty="0" err="1">
                <a:solidFill>
                  <a:srgbClr val="FF0000"/>
                </a:solidFill>
              </a:rPr>
              <a:t>ἐπίσκοπος</a:t>
            </a:r>
            <a:r>
              <a:rPr lang="el-GR" b="1" i="1" dirty="0">
                <a:solidFill>
                  <a:srgbClr val="FF0000"/>
                </a:solidFill>
              </a:rPr>
              <a:t>, </a:t>
            </a:r>
            <a:r>
              <a:rPr lang="el-GR" b="1" i="1" dirty="0" err="1">
                <a:solidFill>
                  <a:srgbClr val="FF0000"/>
                </a:solidFill>
              </a:rPr>
              <a:t>ἐκεῖ</a:t>
            </a:r>
            <a:r>
              <a:rPr lang="el-GR" b="1" i="1" dirty="0">
                <a:solidFill>
                  <a:srgbClr val="FF0000"/>
                </a:solidFill>
              </a:rPr>
              <a:t> </a:t>
            </a:r>
            <a:r>
              <a:rPr lang="el-GR" b="1" i="1" dirty="0" err="1">
                <a:solidFill>
                  <a:srgbClr val="FF0000"/>
                </a:solidFill>
              </a:rPr>
              <a:t>τὸ</a:t>
            </a:r>
            <a:r>
              <a:rPr lang="el-GR" b="1" i="1" dirty="0">
                <a:solidFill>
                  <a:srgbClr val="FF0000"/>
                </a:solidFill>
              </a:rPr>
              <a:t> </a:t>
            </a:r>
            <a:r>
              <a:rPr lang="el-GR" b="1" i="1" dirty="0" err="1">
                <a:solidFill>
                  <a:srgbClr val="FF0000"/>
                </a:solidFill>
              </a:rPr>
              <a:t>πλῆθος</a:t>
            </a:r>
            <a:r>
              <a:rPr lang="el-GR" b="1" i="1" dirty="0">
                <a:solidFill>
                  <a:srgbClr val="FF0000"/>
                </a:solidFill>
              </a:rPr>
              <a:t> </a:t>
            </a:r>
            <a:r>
              <a:rPr lang="el-GR" b="1" i="1" dirty="0" err="1">
                <a:solidFill>
                  <a:srgbClr val="FF0000"/>
                </a:solidFill>
              </a:rPr>
              <a:t>ἔστω</a:t>
            </a:r>
            <a:r>
              <a:rPr lang="el-GR" b="1" i="1" dirty="0">
                <a:solidFill>
                  <a:srgbClr val="FF0000"/>
                </a:solidFill>
              </a:rPr>
              <a:t>· </a:t>
            </a:r>
            <a:r>
              <a:rPr lang="el-GR" b="1" i="1" dirty="0" err="1">
                <a:solidFill>
                  <a:srgbClr val="FF0000"/>
                </a:solidFill>
              </a:rPr>
              <a:t>ὥσπερ</a:t>
            </a:r>
            <a:r>
              <a:rPr lang="el-GR" b="1" i="1" dirty="0">
                <a:solidFill>
                  <a:srgbClr val="FF0000"/>
                </a:solidFill>
              </a:rPr>
              <a:t> </a:t>
            </a:r>
            <a:r>
              <a:rPr lang="el-GR" b="1" i="1" dirty="0" err="1">
                <a:solidFill>
                  <a:srgbClr val="FF0000"/>
                </a:solidFill>
              </a:rPr>
              <a:t>ὅπου</a:t>
            </a:r>
            <a:r>
              <a:rPr lang="el-GR" b="1" i="1" dirty="0">
                <a:solidFill>
                  <a:srgbClr val="FF0000"/>
                </a:solidFill>
              </a:rPr>
              <a:t> </a:t>
            </a:r>
            <a:r>
              <a:rPr lang="el-GR" b="1" i="1" dirty="0" err="1">
                <a:solidFill>
                  <a:srgbClr val="FF0000"/>
                </a:solidFill>
              </a:rPr>
              <a:t>ἄν</a:t>
            </a:r>
            <a:r>
              <a:rPr lang="el-GR" b="1" i="1" dirty="0">
                <a:solidFill>
                  <a:srgbClr val="FF0000"/>
                </a:solidFill>
              </a:rPr>
              <a:t> ἦ </a:t>
            </a:r>
            <a:r>
              <a:rPr lang="el-GR" b="1" i="1" dirty="0" err="1">
                <a:solidFill>
                  <a:srgbClr val="FF0000"/>
                </a:solidFill>
              </a:rPr>
              <a:t>Χριστὸς</a:t>
            </a:r>
            <a:r>
              <a:rPr lang="el-GR" b="1" i="1" dirty="0">
                <a:solidFill>
                  <a:srgbClr val="FF0000"/>
                </a:solidFill>
              </a:rPr>
              <a:t> </a:t>
            </a:r>
            <a:r>
              <a:rPr lang="el-GR" b="1" i="1" dirty="0" err="1">
                <a:solidFill>
                  <a:srgbClr val="FF0000"/>
                </a:solidFill>
              </a:rPr>
              <a:t>Ἰησοῦς</a:t>
            </a:r>
            <a:r>
              <a:rPr lang="el-GR" b="1" i="1" dirty="0">
                <a:solidFill>
                  <a:srgbClr val="FF0000"/>
                </a:solidFill>
              </a:rPr>
              <a:t>, </a:t>
            </a:r>
            <a:r>
              <a:rPr lang="el-GR" b="1" i="1" dirty="0" err="1">
                <a:solidFill>
                  <a:srgbClr val="FF0000"/>
                </a:solidFill>
              </a:rPr>
              <a:t>ἐκεῖ</a:t>
            </a:r>
            <a:r>
              <a:rPr lang="el-GR" b="1" i="1" dirty="0">
                <a:solidFill>
                  <a:srgbClr val="FF0000"/>
                </a:solidFill>
              </a:rPr>
              <a:t> ἡ καθολική </a:t>
            </a:r>
            <a:r>
              <a:rPr lang="el-GR" b="1" i="1" dirty="0" err="1">
                <a:solidFill>
                  <a:srgbClr val="FF0000"/>
                </a:solidFill>
              </a:rPr>
              <a:t>Ἐκκλησία</a:t>
            </a:r>
            <a:r>
              <a:rPr lang="el-GR" dirty="0"/>
              <a:t>» </a:t>
            </a:r>
            <a:r>
              <a:rPr lang="en-US" dirty="0"/>
              <a:t>(</a:t>
            </a:r>
            <a:r>
              <a:rPr lang="el-GR" dirty="0" err="1"/>
              <a:t>Ἰγνατίου</a:t>
            </a:r>
            <a:r>
              <a:rPr lang="el-GR" dirty="0"/>
              <a:t>, </a:t>
            </a:r>
            <a:r>
              <a:rPr lang="el-GR" i="1" dirty="0" err="1"/>
              <a:t>Πρὸς</a:t>
            </a:r>
            <a:r>
              <a:rPr lang="el-GR" i="1" dirty="0"/>
              <a:t> Σμυρναίους</a:t>
            </a:r>
            <a:r>
              <a:rPr lang="el-GR" dirty="0"/>
              <a:t> </a:t>
            </a:r>
            <a:r>
              <a:rPr lang="en-US" dirty="0"/>
              <a:t>VIII</a:t>
            </a:r>
            <a:r>
              <a:rPr lang="el-GR" dirty="0"/>
              <a:t>, </a:t>
            </a:r>
            <a:r>
              <a:rPr lang="en-US" dirty="0"/>
              <a:t>PG</a:t>
            </a:r>
            <a:r>
              <a:rPr lang="el-GR" dirty="0"/>
              <a:t> 5, 713</a:t>
            </a:r>
            <a:r>
              <a:rPr lang="en-US" dirty="0"/>
              <a:t>B)</a:t>
            </a:r>
            <a:r>
              <a:rPr lang="el-GR" dirty="0"/>
              <a:t>.</a:t>
            </a:r>
          </a:p>
          <a:p>
            <a:r>
              <a:rPr lang="el-GR" dirty="0"/>
              <a:t>Επίσης, ο Ιγνάτιος ο Θεοφόρος υπογραμμίζει τα προβλήματα που μπορεί να προκύψουν σε περίπτωση που οι χριστιανοί ενεργούν κρυφά από τον επίσκοπο. Δηλώνει λοιπόν με κατηγορηματικό τρόπο: «</a:t>
            </a:r>
            <a:r>
              <a:rPr lang="el-GR" b="1" i="1" dirty="0"/>
              <a:t>Ὁ </a:t>
            </a:r>
            <a:r>
              <a:rPr lang="el-GR" b="1" i="1" dirty="0" err="1"/>
              <a:t>τιμῶν</a:t>
            </a:r>
            <a:r>
              <a:rPr lang="el-GR" b="1" i="1" dirty="0"/>
              <a:t> </a:t>
            </a:r>
            <a:r>
              <a:rPr lang="el-GR" b="1" i="1" dirty="0" err="1"/>
              <a:t>ἐπίσκοπον</a:t>
            </a:r>
            <a:r>
              <a:rPr lang="el-GR" b="1" i="1" dirty="0"/>
              <a:t> </a:t>
            </a:r>
            <a:r>
              <a:rPr lang="el-GR" b="1" i="1" dirty="0" err="1"/>
              <a:t>ὑπὸ</a:t>
            </a:r>
            <a:r>
              <a:rPr lang="el-GR" b="1" i="1" dirty="0"/>
              <a:t> </a:t>
            </a:r>
            <a:r>
              <a:rPr lang="el-GR" b="1" i="1" dirty="0" err="1"/>
              <a:t>Θεοῦ</a:t>
            </a:r>
            <a:r>
              <a:rPr lang="el-GR" b="1" i="1" dirty="0"/>
              <a:t> </a:t>
            </a:r>
            <a:r>
              <a:rPr lang="el-GR" b="1" i="1" dirty="0" err="1"/>
              <a:t>τετίμηται</a:t>
            </a:r>
            <a:r>
              <a:rPr lang="el-GR" b="1" i="1" dirty="0"/>
              <a:t>· ὁ λάθρα </a:t>
            </a:r>
            <a:r>
              <a:rPr lang="el-GR" b="1" i="1" dirty="0" err="1"/>
              <a:t>ἐπισκόπου</a:t>
            </a:r>
            <a:r>
              <a:rPr lang="el-GR" b="1" i="1" dirty="0"/>
              <a:t> τι </a:t>
            </a:r>
            <a:r>
              <a:rPr lang="el-GR" b="1" i="1" dirty="0" err="1"/>
              <a:t>πράσσων</a:t>
            </a:r>
            <a:r>
              <a:rPr lang="el-GR" b="1" i="1" dirty="0"/>
              <a:t> </a:t>
            </a:r>
            <a:r>
              <a:rPr lang="el-GR" b="1" i="1" dirty="0" err="1"/>
              <a:t>τῷ</a:t>
            </a:r>
            <a:r>
              <a:rPr lang="el-GR" b="1" i="1" dirty="0"/>
              <a:t> </a:t>
            </a:r>
            <a:r>
              <a:rPr lang="el-GR" b="1" i="1" dirty="0" err="1"/>
              <a:t>διαβόλῳ</a:t>
            </a:r>
            <a:r>
              <a:rPr lang="el-GR" b="1" i="1" dirty="0"/>
              <a:t> λατρεύει</a:t>
            </a:r>
            <a:r>
              <a:rPr lang="el-GR" dirty="0"/>
              <a:t>»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a:t>
            </a:r>
            <a:r>
              <a:rPr kumimoji="0" lang="el-GR" sz="2800" b="0" i="0" u="none" strike="noStrike" kern="1200" cap="none" spc="0" normalizeH="0" baseline="0" noProof="0" dirty="0" err="1">
                <a:ln>
                  <a:noFill/>
                </a:ln>
                <a:solidFill>
                  <a:prstClr val="black"/>
                </a:solidFill>
                <a:effectLst/>
                <a:uLnTx/>
                <a:uFillTx/>
                <a:latin typeface="Aptos" panose="02110004020202020204"/>
                <a:ea typeface="+mn-ea"/>
                <a:cs typeface="+mn-cs"/>
              </a:rPr>
              <a:t>Ἰγνατίου</a:t>
            </a:r>
            <a:r>
              <a:rPr kumimoji="0" lang="el-GR" sz="28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l-GR" sz="2800" b="0" i="1" u="none" strike="noStrike" kern="1200" cap="none" spc="0" normalizeH="0" baseline="0" noProof="0" dirty="0" err="1">
                <a:ln>
                  <a:noFill/>
                </a:ln>
                <a:solidFill>
                  <a:prstClr val="black"/>
                </a:solidFill>
                <a:effectLst/>
                <a:uLnTx/>
                <a:uFillTx/>
                <a:latin typeface="Aptos" panose="02110004020202020204"/>
                <a:ea typeface="+mn-ea"/>
                <a:cs typeface="+mn-cs"/>
              </a:rPr>
              <a:t>Πρὸς</a:t>
            </a:r>
            <a:r>
              <a:rPr kumimoji="0" lang="el-GR" sz="2800" b="0" i="1" u="none" strike="noStrike" kern="1200" cap="none" spc="0" normalizeH="0" baseline="0" noProof="0" dirty="0">
                <a:ln>
                  <a:noFill/>
                </a:ln>
                <a:solidFill>
                  <a:prstClr val="black"/>
                </a:solidFill>
                <a:effectLst/>
                <a:uLnTx/>
                <a:uFillTx/>
                <a:latin typeface="Aptos" panose="02110004020202020204"/>
                <a:ea typeface="+mn-ea"/>
                <a:cs typeface="+mn-cs"/>
              </a:rPr>
              <a:t> Σμυρναίους</a:t>
            </a:r>
            <a:r>
              <a:rPr kumimoji="0" lang="el-GR" sz="28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VIII</a:t>
            </a:r>
            <a:r>
              <a:rPr kumimoji="0" lang="el-GR" sz="28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PG</a:t>
            </a:r>
            <a:r>
              <a:rPr kumimoji="0" lang="el-GR" sz="2800" b="0" i="0" u="none" strike="noStrike" kern="1200" cap="none" spc="0" normalizeH="0" baseline="0" noProof="0" dirty="0">
                <a:ln>
                  <a:noFill/>
                </a:ln>
                <a:solidFill>
                  <a:prstClr val="black"/>
                </a:solidFill>
                <a:effectLst/>
                <a:uLnTx/>
                <a:uFillTx/>
                <a:latin typeface="Aptos" panose="02110004020202020204"/>
                <a:ea typeface="+mn-ea"/>
                <a:cs typeface="+mn-cs"/>
              </a:rPr>
              <a:t> 5, 713</a:t>
            </a:r>
            <a:r>
              <a:rPr kumimoji="0" lang="en-GB" sz="2800" b="0" i="0" u="none" strike="noStrike" kern="1200" cap="none" spc="0" normalizeH="0" baseline="0" noProof="0" dirty="0">
                <a:ln>
                  <a:noFill/>
                </a:ln>
                <a:solidFill>
                  <a:prstClr val="black"/>
                </a:solidFill>
                <a:effectLst/>
                <a:uLnTx/>
                <a:uFillTx/>
                <a:latin typeface="Aptos" panose="02110004020202020204"/>
                <a:ea typeface="+mn-ea"/>
                <a:cs typeface="+mn-cs"/>
              </a:rPr>
              <a:t>C).</a:t>
            </a:r>
            <a:endParaRPr lang="el-GR" dirty="0"/>
          </a:p>
          <a:p>
            <a:r>
              <a:rPr lang="el-GR" dirty="0"/>
              <a:t>Οι χριστιανοί συντρέχουν στον ναό, σε ένα θυσιαστήριο, σε μια προσευχή, σε μια δέηση, σε έναν νου, σε μια ελπίδα, σε μια χαρά, στον έναν Ιησού Χριστό: «</a:t>
            </a:r>
            <a:r>
              <a:rPr lang="el-GR" i="1" dirty="0" err="1"/>
              <a:t>Ὥσπερ</a:t>
            </a:r>
            <a:r>
              <a:rPr lang="el-GR" i="1" dirty="0"/>
              <a:t> </a:t>
            </a:r>
            <a:r>
              <a:rPr lang="el-GR" i="1" dirty="0" err="1"/>
              <a:t>οὖν</a:t>
            </a:r>
            <a:r>
              <a:rPr lang="el-GR" i="1" dirty="0"/>
              <a:t> ὁ Κύριος </a:t>
            </a:r>
            <a:r>
              <a:rPr lang="el-GR" i="1" dirty="0" err="1"/>
              <a:t>ἄνευ</a:t>
            </a:r>
            <a:r>
              <a:rPr lang="el-GR" i="1" dirty="0"/>
              <a:t> </a:t>
            </a:r>
            <a:r>
              <a:rPr lang="el-GR" i="1" dirty="0" err="1"/>
              <a:t>τοῦ</a:t>
            </a:r>
            <a:r>
              <a:rPr lang="el-GR" i="1" dirty="0"/>
              <a:t> </a:t>
            </a:r>
            <a:r>
              <a:rPr lang="el-GR" i="1" dirty="0" err="1"/>
              <a:t>Πατρὸς</a:t>
            </a:r>
            <a:r>
              <a:rPr lang="el-GR" i="1" dirty="0"/>
              <a:t> </a:t>
            </a:r>
            <a:r>
              <a:rPr lang="el-GR" i="1" dirty="0" err="1"/>
              <a:t>οὐδὲν</a:t>
            </a:r>
            <a:r>
              <a:rPr lang="el-GR" i="1" dirty="0"/>
              <a:t> </a:t>
            </a:r>
            <a:r>
              <a:rPr lang="el-GR" i="1" dirty="0" err="1"/>
              <a:t>ἐποίησεν</a:t>
            </a:r>
            <a:r>
              <a:rPr lang="el-GR" i="1" dirty="0"/>
              <a:t>, </a:t>
            </a:r>
            <a:r>
              <a:rPr lang="el-GR" i="1" dirty="0" err="1"/>
              <a:t>ἡνωμένος</a:t>
            </a:r>
            <a:r>
              <a:rPr lang="el-GR" i="1" dirty="0"/>
              <a:t> </a:t>
            </a:r>
            <a:r>
              <a:rPr lang="el-GR" i="1" dirty="0" err="1"/>
              <a:t>ὤν</a:t>
            </a:r>
            <a:r>
              <a:rPr lang="el-GR" i="1" dirty="0"/>
              <a:t>, </a:t>
            </a:r>
            <a:r>
              <a:rPr lang="el-GR" i="1" dirty="0" err="1"/>
              <a:t>οὔτε</a:t>
            </a:r>
            <a:r>
              <a:rPr lang="el-GR" i="1" dirty="0"/>
              <a:t> δι’ </a:t>
            </a:r>
            <a:r>
              <a:rPr lang="el-GR" i="1" dirty="0" err="1"/>
              <a:t>ἑαυτοῦ</a:t>
            </a:r>
            <a:r>
              <a:rPr lang="el-GR" i="1" dirty="0"/>
              <a:t>, </a:t>
            </a:r>
            <a:r>
              <a:rPr lang="el-GR" i="1" dirty="0" err="1"/>
              <a:t>οὔτε</a:t>
            </a:r>
            <a:r>
              <a:rPr lang="el-GR" i="1" dirty="0"/>
              <a:t> </a:t>
            </a:r>
            <a:r>
              <a:rPr lang="el-GR" i="1" dirty="0" err="1"/>
              <a:t>διὰ</a:t>
            </a:r>
            <a:r>
              <a:rPr lang="el-GR" i="1" dirty="0"/>
              <a:t> </a:t>
            </a:r>
            <a:r>
              <a:rPr lang="el-GR" i="1" dirty="0" err="1"/>
              <a:t>τῶν</a:t>
            </a:r>
            <a:r>
              <a:rPr lang="el-GR" i="1" dirty="0"/>
              <a:t> </a:t>
            </a:r>
            <a:r>
              <a:rPr lang="el-GR" i="1" dirty="0" err="1"/>
              <a:t>ἀποστόλων</a:t>
            </a:r>
            <a:r>
              <a:rPr lang="el-GR" i="1" dirty="0"/>
              <a:t>· </a:t>
            </a:r>
            <a:r>
              <a:rPr lang="el-GR" i="1" dirty="0" err="1"/>
              <a:t>οὕτως</a:t>
            </a:r>
            <a:r>
              <a:rPr lang="el-GR" i="1" dirty="0"/>
              <a:t> </a:t>
            </a:r>
            <a:r>
              <a:rPr lang="el-GR" i="1" dirty="0" err="1"/>
              <a:t>μηδὲ</a:t>
            </a:r>
            <a:r>
              <a:rPr lang="el-GR" i="1" dirty="0"/>
              <a:t> </a:t>
            </a:r>
            <a:r>
              <a:rPr lang="el-GR" i="1" dirty="0" err="1"/>
              <a:t>ὑμεῖς</a:t>
            </a:r>
            <a:r>
              <a:rPr lang="el-GR" i="1" dirty="0"/>
              <a:t> </a:t>
            </a:r>
            <a:r>
              <a:rPr lang="el-GR" i="1" dirty="0" err="1"/>
              <a:t>ἄνευ</a:t>
            </a:r>
            <a:r>
              <a:rPr lang="el-GR" i="1" dirty="0"/>
              <a:t> </a:t>
            </a:r>
            <a:r>
              <a:rPr lang="el-GR" i="1" dirty="0" err="1"/>
              <a:t>τοῦ</a:t>
            </a:r>
            <a:r>
              <a:rPr lang="el-GR" i="1" dirty="0"/>
              <a:t> </a:t>
            </a:r>
            <a:r>
              <a:rPr lang="el-GR" i="1" dirty="0" err="1"/>
              <a:t>ἐπισκόπου</a:t>
            </a:r>
            <a:r>
              <a:rPr lang="el-GR" i="1" dirty="0"/>
              <a:t> </a:t>
            </a:r>
            <a:r>
              <a:rPr lang="el-GR" i="1" dirty="0" err="1"/>
              <a:t>καὶ</a:t>
            </a:r>
            <a:r>
              <a:rPr lang="el-GR" i="1" dirty="0"/>
              <a:t> </a:t>
            </a:r>
            <a:r>
              <a:rPr lang="el-GR" i="1" dirty="0" err="1"/>
              <a:t>τῶν</a:t>
            </a:r>
            <a:r>
              <a:rPr lang="el-GR" i="1" dirty="0"/>
              <a:t> πρεσβυτέρων </a:t>
            </a:r>
            <a:r>
              <a:rPr lang="el-GR" i="1" dirty="0" err="1"/>
              <a:t>μηδὲν</a:t>
            </a:r>
            <a:r>
              <a:rPr lang="el-GR" i="1" dirty="0"/>
              <a:t> </a:t>
            </a:r>
            <a:r>
              <a:rPr lang="el-GR" i="1" dirty="0" err="1"/>
              <a:t>πράσσετε</a:t>
            </a:r>
            <a:r>
              <a:rPr lang="el-GR" i="1" dirty="0"/>
              <a:t>… </a:t>
            </a:r>
            <a:r>
              <a:rPr lang="el-GR" i="1" dirty="0" err="1"/>
              <a:t>Ἀλλὰ</a:t>
            </a:r>
            <a:r>
              <a:rPr lang="el-GR" i="1" dirty="0"/>
              <a:t> </a:t>
            </a:r>
            <a:r>
              <a:rPr lang="el-GR" i="1" dirty="0" err="1"/>
              <a:t>ἐπὶ</a:t>
            </a:r>
            <a:r>
              <a:rPr lang="el-GR" i="1" dirty="0"/>
              <a:t> </a:t>
            </a:r>
            <a:r>
              <a:rPr lang="el-GR" i="1" dirty="0" err="1"/>
              <a:t>τὸ</a:t>
            </a:r>
            <a:r>
              <a:rPr lang="el-GR" i="1" dirty="0"/>
              <a:t> </a:t>
            </a:r>
            <a:r>
              <a:rPr lang="el-GR" i="1" dirty="0" err="1"/>
              <a:t>αὐτὸ</a:t>
            </a:r>
            <a:r>
              <a:rPr lang="el-GR" i="1" dirty="0"/>
              <a:t> μία προσευχή, μία </a:t>
            </a:r>
            <a:r>
              <a:rPr lang="el-GR" i="1" dirty="0" err="1"/>
              <a:t>δέησις</a:t>
            </a:r>
            <a:r>
              <a:rPr lang="el-GR" i="1" dirty="0"/>
              <a:t>, </a:t>
            </a:r>
            <a:r>
              <a:rPr lang="el-GR" i="1" dirty="0" err="1"/>
              <a:t>εἷς</a:t>
            </a:r>
            <a:r>
              <a:rPr lang="el-GR" i="1" dirty="0"/>
              <a:t> </a:t>
            </a:r>
            <a:r>
              <a:rPr lang="el-GR" i="1" dirty="0" err="1"/>
              <a:t>νοῦς</a:t>
            </a:r>
            <a:r>
              <a:rPr lang="el-GR" i="1" dirty="0"/>
              <a:t>, μία </a:t>
            </a:r>
            <a:r>
              <a:rPr lang="el-GR" i="1" dirty="0" err="1"/>
              <a:t>ἐλπίς</a:t>
            </a:r>
            <a:r>
              <a:rPr lang="el-GR" i="1" dirty="0"/>
              <a:t>, </a:t>
            </a:r>
            <a:r>
              <a:rPr lang="el-GR" i="1" dirty="0" err="1"/>
              <a:t>ἐν</a:t>
            </a:r>
            <a:r>
              <a:rPr lang="el-GR" i="1" dirty="0"/>
              <a:t> </a:t>
            </a:r>
            <a:r>
              <a:rPr lang="el-GR" i="1" dirty="0" err="1"/>
              <a:t>ἀγάπῃ</a:t>
            </a:r>
            <a:r>
              <a:rPr lang="el-GR" i="1" dirty="0"/>
              <a:t>, </a:t>
            </a:r>
            <a:r>
              <a:rPr lang="el-GR" i="1" dirty="0" err="1"/>
              <a:t>ἐν</a:t>
            </a:r>
            <a:r>
              <a:rPr lang="el-GR" i="1" dirty="0"/>
              <a:t> </a:t>
            </a:r>
            <a:r>
              <a:rPr lang="el-GR" i="1" dirty="0" err="1"/>
              <a:t>τῇ</a:t>
            </a:r>
            <a:r>
              <a:rPr lang="el-GR" i="1" dirty="0"/>
              <a:t> </a:t>
            </a:r>
            <a:r>
              <a:rPr lang="el-GR" i="1" dirty="0" err="1"/>
              <a:t>χαρᾷ</a:t>
            </a:r>
            <a:r>
              <a:rPr lang="el-GR" i="1" dirty="0"/>
              <a:t> </a:t>
            </a:r>
            <a:r>
              <a:rPr lang="el-GR" i="1" dirty="0" err="1"/>
              <a:t>τῇ</a:t>
            </a:r>
            <a:r>
              <a:rPr lang="el-GR" i="1" dirty="0"/>
              <a:t> </a:t>
            </a:r>
            <a:r>
              <a:rPr lang="el-GR" i="1" dirty="0" err="1"/>
              <a:t>ἀμώμῳ</a:t>
            </a:r>
            <a:r>
              <a:rPr lang="el-GR" i="1" dirty="0"/>
              <a:t>. </a:t>
            </a:r>
            <a:r>
              <a:rPr lang="el-GR" i="1" dirty="0" err="1"/>
              <a:t>Εἷς</a:t>
            </a:r>
            <a:r>
              <a:rPr lang="el-GR" i="1" dirty="0"/>
              <a:t> </a:t>
            </a:r>
            <a:r>
              <a:rPr lang="el-GR" i="1" dirty="0" err="1"/>
              <a:t>ἐστὶν</a:t>
            </a:r>
            <a:r>
              <a:rPr lang="el-GR" i="1" dirty="0"/>
              <a:t> </a:t>
            </a:r>
            <a:r>
              <a:rPr lang="el-GR" i="1" dirty="0" err="1"/>
              <a:t>Ἰησοῦ</a:t>
            </a:r>
            <a:r>
              <a:rPr lang="el-GR" i="1" dirty="0"/>
              <a:t> Χριστός, </a:t>
            </a:r>
            <a:r>
              <a:rPr lang="el-GR" i="1" dirty="0" err="1"/>
              <a:t>οὗ</a:t>
            </a:r>
            <a:r>
              <a:rPr lang="el-GR" i="1" dirty="0"/>
              <a:t> </a:t>
            </a:r>
            <a:r>
              <a:rPr lang="el-GR" i="1" dirty="0" err="1"/>
              <a:t>ἄμεινον</a:t>
            </a:r>
            <a:r>
              <a:rPr lang="el-GR" i="1" dirty="0"/>
              <a:t> </a:t>
            </a:r>
            <a:r>
              <a:rPr lang="el-GR" i="1" dirty="0" err="1"/>
              <a:t>οὐθέν</a:t>
            </a:r>
            <a:r>
              <a:rPr lang="el-GR" i="1" dirty="0"/>
              <a:t> </a:t>
            </a:r>
            <a:r>
              <a:rPr lang="el-GR" i="1" dirty="0" err="1"/>
              <a:t>ἐστιν</a:t>
            </a:r>
            <a:r>
              <a:rPr lang="el-GR" i="1" dirty="0"/>
              <a:t>. Πάντες </a:t>
            </a:r>
            <a:r>
              <a:rPr lang="el-GR" i="1" dirty="0" err="1"/>
              <a:t>οὖν</a:t>
            </a:r>
            <a:r>
              <a:rPr lang="el-GR" i="1" dirty="0"/>
              <a:t> </a:t>
            </a:r>
            <a:r>
              <a:rPr lang="el-GR" i="1" dirty="0" err="1"/>
              <a:t>εἰς</a:t>
            </a:r>
            <a:r>
              <a:rPr lang="el-GR" i="1" dirty="0"/>
              <a:t> </a:t>
            </a:r>
            <a:r>
              <a:rPr lang="el-GR" i="1" dirty="0" err="1"/>
              <a:t>ἕνα</a:t>
            </a:r>
            <a:r>
              <a:rPr lang="el-GR" i="1" dirty="0"/>
              <a:t> </a:t>
            </a:r>
            <a:r>
              <a:rPr lang="el-GR" i="1" dirty="0" err="1"/>
              <a:t>ναὸν</a:t>
            </a:r>
            <a:r>
              <a:rPr lang="el-GR" i="1" dirty="0"/>
              <a:t> συντρέχετε </a:t>
            </a:r>
            <a:r>
              <a:rPr lang="el-GR" i="1" dirty="0" err="1"/>
              <a:t>Θεοῦ</a:t>
            </a:r>
            <a:r>
              <a:rPr lang="el-GR" i="1" dirty="0"/>
              <a:t>, </a:t>
            </a:r>
            <a:r>
              <a:rPr lang="el-GR" i="1" dirty="0" err="1"/>
              <a:t>ὡς</a:t>
            </a:r>
            <a:r>
              <a:rPr lang="el-GR" i="1" dirty="0"/>
              <a:t> </a:t>
            </a:r>
            <a:r>
              <a:rPr lang="el-GR" i="1" dirty="0" err="1"/>
              <a:t>ἐπὶ</a:t>
            </a:r>
            <a:r>
              <a:rPr lang="el-GR" i="1" dirty="0"/>
              <a:t> </a:t>
            </a:r>
            <a:r>
              <a:rPr lang="el-GR" i="1" dirty="0" err="1"/>
              <a:t>ἕν</a:t>
            </a:r>
            <a:r>
              <a:rPr lang="el-GR" i="1" dirty="0"/>
              <a:t> </a:t>
            </a:r>
            <a:r>
              <a:rPr lang="el-GR" i="1" dirty="0" err="1"/>
              <a:t>θυσιαστήριον</a:t>
            </a:r>
            <a:r>
              <a:rPr lang="el-GR" i="1" dirty="0"/>
              <a:t>, </a:t>
            </a:r>
            <a:r>
              <a:rPr lang="el-GR" i="1" dirty="0" err="1"/>
              <a:t>ὡς</a:t>
            </a:r>
            <a:r>
              <a:rPr lang="el-GR" i="1" dirty="0"/>
              <a:t> </a:t>
            </a:r>
            <a:r>
              <a:rPr lang="el-GR" i="1" dirty="0" err="1"/>
              <a:t>ἐπὶ</a:t>
            </a:r>
            <a:r>
              <a:rPr lang="el-GR" i="1" dirty="0"/>
              <a:t> </a:t>
            </a:r>
            <a:r>
              <a:rPr lang="el-GR" i="1" dirty="0" err="1"/>
              <a:t>ἕνα</a:t>
            </a:r>
            <a:r>
              <a:rPr lang="el-GR" i="1" dirty="0"/>
              <a:t> </a:t>
            </a:r>
            <a:r>
              <a:rPr lang="el-GR" i="1" dirty="0" err="1"/>
              <a:t>Ἰησοῦ</a:t>
            </a:r>
            <a:r>
              <a:rPr lang="el-GR" i="1" dirty="0"/>
              <a:t> </a:t>
            </a:r>
            <a:r>
              <a:rPr lang="el-GR" i="1" dirty="0" err="1"/>
              <a:t>Χριστόν</a:t>
            </a:r>
            <a:r>
              <a:rPr lang="el-GR" i="1" dirty="0"/>
              <a:t>, </a:t>
            </a:r>
            <a:r>
              <a:rPr lang="el-GR" i="1" dirty="0" err="1"/>
              <a:t>τὸν</a:t>
            </a:r>
            <a:r>
              <a:rPr lang="el-GR" i="1" dirty="0"/>
              <a:t> </a:t>
            </a:r>
            <a:r>
              <a:rPr lang="el-GR" i="1" dirty="0" err="1"/>
              <a:t>ἀφ</a:t>
            </a:r>
            <a:r>
              <a:rPr lang="el-GR" i="1" dirty="0"/>
              <a:t>’ </a:t>
            </a:r>
            <a:r>
              <a:rPr lang="el-GR" i="1" dirty="0" err="1"/>
              <a:t>ἑνὸς</a:t>
            </a:r>
            <a:r>
              <a:rPr lang="el-GR" i="1" dirty="0"/>
              <a:t> </a:t>
            </a:r>
            <a:r>
              <a:rPr lang="el-GR" i="1" dirty="0" err="1"/>
              <a:t>Πατρὸς</a:t>
            </a:r>
            <a:r>
              <a:rPr lang="el-GR" i="1" dirty="0"/>
              <a:t> προελθόντα, </a:t>
            </a:r>
            <a:r>
              <a:rPr lang="el-GR" i="1" dirty="0" err="1"/>
              <a:t>καὶ</a:t>
            </a:r>
            <a:r>
              <a:rPr lang="el-GR" i="1" dirty="0"/>
              <a:t> </a:t>
            </a:r>
            <a:r>
              <a:rPr lang="el-GR" i="1" dirty="0" err="1"/>
              <a:t>εἰς</a:t>
            </a:r>
            <a:r>
              <a:rPr lang="el-GR" i="1" dirty="0"/>
              <a:t> </a:t>
            </a:r>
            <a:r>
              <a:rPr lang="el-GR" i="1" dirty="0" err="1"/>
              <a:t>ἕνα</a:t>
            </a:r>
            <a:r>
              <a:rPr lang="el-GR" i="1" dirty="0"/>
              <a:t> </a:t>
            </a:r>
            <a:r>
              <a:rPr lang="el-GR" i="1" dirty="0" err="1"/>
              <a:t>ὄντα</a:t>
            </a:r>
            <a:r>
              <a:rPr lang="el-GR" i="1" dirty="0"/>
              <a:t> και </a:t>
            </a:r>
            <a:r>
              <a:rPr lang="el-GR" i="1" dirty="0" err="1"/>
              <a:t>χωρήσαντα</a:t>
            </a:r>
            <a:r>
              <a:rPr lang="el-GR" dirty="0"/>
              <a:t>»  </a:t>
            </a:r>
            <a:r>
              <a:rPr lang="en-US" dirty="0"/>
              <a:t>(</a:t>
            </a:r>
            <a:r>
              <a:rPr lang="el-GR" dirty="0" err="1"/>
              <a:t>Ἰγνατίου</a:t>
            </a:r>
            <a:r>
              <a:rPr lang="el-GR" dirty="0"/>
              <a:t>, </a:t>
            </a:r>
            <a:r>
              <a:rPr lang="el-GR" i="1" dirty="0" err="1"/>
              <a:t>Πρὸς</a:t>
            </a:r>
            <a:r>
              <a:rPr lang="el-GR" i="1" dirty="0"/>
              <a:t> </a:t>
            </a:r>
            <a:r>
              <a:rPr lang="el-GR" i="1" dirty="0" err="1"/>
              <a:t>Μαγνησίους</a:t>
            </a:r>
            <a:r>
              <a:rPr lang="el-GR" i="1" dirty="0"/>
              <a:t> </a:t>
            </a:r>
            <a:r>
              <a:rPr lang="en-US" dirty="0"/>
              <a:t>VII</a:t>
            </a:r>
            <a:r>
              <a:rPr lang="el-GR" dirty="0"/>
              <a:t>, </a:t>
            </a:r>
            <a:r>
              <a:rPr lang="en-US" dirty="0"/>
              <a:t>PG</a:t>
            </a:r>
            <a:r>
              <a:rPr lang="el-GR" dirty="0"/>
              <a:t> 5, 668</a:t>
            </a:r>
            <a:r>
              <a:rPr lang="en-US" dirty="0"/>
              <a:t>BC)</a:t>
            </a:r>
            <a:r>
              <a:rPr lang="el-GR" dirty="0"/>
              <a:t>. </a:t>
            </a:r>
          </a:p>
          <a:p>
            <a:pPr marL="0" indent="0">
              <a:buNone/>
            </a:pPr>
            <a:endParaRPr lang="el-GR" dirty="0"/>
          </a:p>
        </p:txBody>
      </p:sp>
    </p:spTree>
    <p:extLst>
      <p:ext uri="{BB962C8B-B14F-4D97-AF65-F5344CB8AC3E}">
        <p14:creationId xmlns:p14="http://schemas.microsoft.com/office/powerpoint/2010/main" val="661907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74826" y="1"/>
            <a:ext cx="10515600" cy="1068308"/>
          </a:xfrm>
        </p:spPr>
        <p:txBody>
          <a:bodyPr/>
          <a:lstStyle/>
          <a:p>
            <a:pPr algn="ctr"/>
            <a:r>
              <a:rPr lang="el-GR" dirty="0"/>
              <a:t>ΙΓΝΑΤΙΟΣ Ο ΘΕΟΦΟΡΟΣ</a:t>
            </a:r>
          </a:p>
        </p:txBody>
      </p:sp>
      <p:sp>
        <p:nvSpPr>
          <p:cNvPr id="3" name="Θέση περιεχομένου 2"/>
          <p:cNvSpPr>
            <a:spLocks noGrp="1"/>
          </p:cNvSpPr>
          <p:nvPr>
            <p:ph idx="1"/>
          </p:nvPr>
        </p:nvSpPr>
        <p:spPr>
          <a:xfrm>
            <a:off x="0" y="923454"/>
            <a:ext cx="12192000" cy="5934546"/>
          </a:xfrm>
        </p:spPr>
        <p:txBody>
          <a:bodyPr>
            <a:normAutofit lnSpcReduction="10000"/>
          </a:bodyPr>
          <a:lstStyle/>
          <a:p>
            <a:r>
              <a:rPr lang="el-GR" dirty="0"/>
              <a:t>Αξιοπρόσεκτα είναι ακόμη δύο σημεία από τις επιστολές του:</a:t>
            </a:r>
          </a:p>
          <a:p>
            <a:pPr marL="514350" indent="-514350">
              <a:buFont typeface="+mj-lt"/>
              <a:buAutoNum type="arabicPeriod"/>
            </a:pPr>
            <a:r>
              <a:rPr lang="el-GR" dirty="0"/>
              <a:t>Η στάση του απέναντι στους αρνητές του Χριστού: «</a:t>
            </a:r>
            <a:r>
              <a:rPr lang="el-GR" i="1" dirty="0" err="1"/>
              <a:t>Ὅν</a:t>
            </a:r>
            <a:r>
              <a:rPr lang="el-GR" i="1" dirty="0"/>
              <a:t> </a:t>
            </a:r>
            <a:r>
              <a:rPr lang="el-GR" i="1" dirty="0" err="1"/>
              <a:t>τινὲς</a:t>
            </a:r>
            <a:r>
              <a:rPr lang="el-GR" i="1" dirty="0"/>
              <a:t> </a:t>
            </a:r>
            <a:r>
              <a:rPr lang="el-GR" i="1" dirty="0" err="1"/>
              <a:t>ἀγνοοῦντες</a:t>
            </a:r>
            <a:r>
              <a:rPr lang="el-GR" i="1" dirty="0"/>
              <a:t> </a:t>
            </a:r>
            <a:r>
              <a:rPr lang="el-GR" i="1" dirty="0" err="1"/>
              <a:t>ἀρνοῦνται</a:t>
            </a:r>
            <a:r>
              <a:rPr lang="el-GR" i="1" dirty="0"/>
              <a:t>, </a:t>
            </a:r>
            <a:r>
              <a:rPr lang="el-GR" i="1" dirty="0" err="1"/>
              <a:t>μᾶλλον</a:t>
            </a:r>
            <a:r>
              <a:rPr lang="el-GR" i="1" dirty="0"/>
              <a:t> </a:t>
            </a:r>
            <a:r>
              <a:rPr lang="el-GR" i="1" dirty="0" err="1"/>
              <a:t>δὲ</a:t>
            </a:r>
            <a:r>
              <a:rPr lang="el-GR" i="1" dirty="0"/>
              <a:t> </a:t>
            </a:r>
            <a:r>
              <a:rPr lang="el-GR" i="1" dirty="0" err="1"/>
              <a:t>ἠρνήθησαν</a:t>
            </a:r>
            <a:r>
              <a:rPr lang="el-GR" i="1" dirty="0"/>
              <a:t> </a:t>
            </a:r>
            <a:r>
              <a:rPr lang="el-GR" i="1" dirty="0" err="1"/>
              <a:t>ὑπ’αὐτοῦ</a:t>
            </a:r>
            <a:r>
              <a:rPr lang="el-GR" i="1" dirty="0"/>
              <a:t> συνήγοροι </a:t>
            </a:r>
            <a:r>
              <a:rPr lang="el-GR" i="1" dirty="0" err="1"/>
              <a:t>τοῦ</a:t>
            </a:r>
            <a:r>
              <a:rPr lang="el-GR" i="1" dirty="0"/>
              <a:t> θανάτου ἤ </a:t>
            </a:r>
            <a:r>
              <a:rPr lang="el-GR" i="1" dirty="0" err="1"/>
              <a:t>τῆς</a:t>
            </a:r>
            <a:r>
              <a:rPr lang="el-GR" i="1" dirty="0"/>
              <a:t> </a:t>
            </a:r>
            <a:r>
              <a:rPr lang="el-GR" i="1" dirty="0" err="1"/>
              <a:t>ἀληθείας</a:t>
            </a:r>
            <a:r>
              <a:rPr lang="el-GR" i="1" dirty="0"/>
              <a:t>· </a:t>
            </a:r>
            <a:r>
              <a:rPr lang="el-GR" i="1" dirty="0" err="1"/>
              <a:t>οὕς</a:t>
            </a:r>
            <a:r>
              <a:rPr lang="el-GR" i="1" dirty="0"/>
              <a:t> </a:t>
            </a:r>
            <a:r>
              <a:rPr lang="el-GR" i="1" dirty="0" err="1"/>
              <a:t>οὐκ</a:t>
            </a:r>
            <a:r>
              <a:rPr lang="el-GR" i="1" dirty="0"/>
              <a:t> </a:t>
            </a:r>
            <a:r>
              <a:rPr lang="el-GR" i="1" dirty="0" err="1"/>
              <a:t>ἔπεισαν</a:t>
            </a:r>
            <a:r>
              <a:rPr lang="el-GR" i="1" dirty="0"/>
              <a:t> </a:t>
            </a:r>
            <a:r>
              <a:rPr lang="el-GR" i="1" dirty="0" err="1"/>
              <a:t>αἱ</a:t>
            </a:r>
            <a:r>
              <a:rPr lang="el-GR" i="1" dirty="0"/>
              <a:t> </a:t>
            </a:r>
            <a:r>
              <a:rPr lang="el-GR" i="1" dirty="0" err="1"/>
              <a:t>προφητεῖαι</a:t>
            </a:r>
            <a:r>
              <a:rPr lang="el-GR" i="1" dirty="0"/>
              <a:t>, </a:t>
            </a:r>
            <a:r>
              <a:rPr lang="el-GR" i="1" dirty="0" err="1"/>
              <a:t>οὐδ</a:t>
            </a:r>
            <a:r>
              <a:rPr lang="el-GR" i="1" dirty="0"/>
              <a:t>’ ὁ </a:t>
            </a:r>
            <a:r>
              <a:rPr lang="el-GR" i="1" dirty="0" err="1"/>
              <a:t>Μωϋσέως</a:t>
            </a:r>
            <a:r>
              <a:rPr lang="el-GR" i="1" dirty="0"/>
              <a:t>, </a:t>
            </a:r>
            <a:r>
              <a:rPr lang="el-GR" i="1" dirty="0" err="1"/>
              <a:t>ἀλλ</a:t>
            </a:r>
            <a:r>
              <a:rPr lang="el-GR" i="1" dirty="0"/>
              <a:t>’ </a:t>
            </a:r>
            <a:r>
              <a:rPr lang="el-GR" i="1" dirty="0" err="1"/>
              <a:t>οὐδὲ</a:t>
            </a:r>
            <a:r>
              <a:rPr lang="el-GR" i="1" dirty="0"/>
              <a:t> μέχρι </a:t>
            </a:r>
            <a:r>
              <a:rPr lang="el-GR" i="1" dirty="0" err="1"/>
              <a:t>νῦν</a:t>
            </a:r>
            <a:r>
              <a:rPr lang="el-GR" i="1" dirty="0"/>
              <a:t> </a:t>
            </a:r>
            <a:r>
              <a:rPr lang="el-GR" i="1" dirty="0" err="1"/>
              <a:t>τὸ</a:t>
            </a:r>
            <a:r>
              <a:rPr lang="el-GR" i="1" dirty="0"/>
              <a:t> </a:t>
            </a:r>
            <a:r>
              <a:rPr lang="el-GR" i="1" dirty="0" err="1"/>
              <a:t>Εὐαγγέλιον</a:t>
            </a:r>
            <a:r>
              <a:rPr lang="el-GR" i="1" dirty="0"/>
              <a:t>, </a:t>
            </a:r>
            <a:r>
              <a:rPr lang="el-GR" i="1" dirty="0" err="1"/>
              <a:t>οὐδὲ</a:t>
            </a:r>
            <a:r>
              <a:rPr lang="el-GR" i="1" dirty="0"/>
              <a:t> </a:t>
            </a:r>
            <a:r>
              <a:rPr lang="el-GR" i="1" dirty="0" err="1"/>
              <a:t>τὰ</a:t>
            </a:r>
            <a:r>
              <a:rPr lang="el-GR" i="1" dirty="0"/>
              <a:t> </a:t>
            </a:r>
            <a:r>
              <a:rPr lang="el-GR" i="1" dirty="0" err="1"/>
              <a:t>ἡμέτερα</a:t>
            </a:r>
            <a:r>
              <a:rPr lang="el-GR" i="1" dirty="0"/>
              <a:t> </a:t>
            </a:r>
            <a:r>
              <a:rPr lang="el-GR" i="1" dirty="0" err="1"/>
              <a:t>τῶν</a:t>
            </a:r>
            <a:r>
              <a:rPr lang="el-GR" i="1" dirty="0"/>
              <a:t> κατ’ </a:t>
            </a:r>
            <a:r>
              <a:rPr lang="el-GR" i="1" dirty="0" err="1"/>
              <a:t>ἄνδρα</a:t>
            </a:r>
            <a:r>
              <a:rPr lang="el-GR" i="1" dirty="0"/>
              <a:t> παθήματα. </a:t>
            </a:r>
            <a:r>
              <a:rPr lang="el-GR" i="1" dirty="0" err="1"/>
              <a:t>Καὶ</a:t>
            </a:r>
            <a:r>
              <a:rPr lang="el-GR" i="1" dirty="0"/>
              <a:t> </a:t>
            </a:r>
            <a:r>
              <a:rPr lang="el-GR" i="1" dirty="0" err="1"/>
              <a:t>περὶ</a:t>
            </a:r>
            <a:r>
              <a:rPr lang="el-GR" i="1" dirty="0"/>
              <a:t> </a:t>
            </a:r>
            <a:r>
              <a:rPr lang="el-GR" i="1" dirty="0" err="1"/>
              <a:t>ἡμῶν</a:t>
            </a:r>
            <a:r>
              <a:rPr lang="el-GR" i="1" dirty="0"/>
              <a:t> </a:t>
            </a:r>
            <a:r>
              <a:rPr lang="el-GR" i="1" dirty="0" err="1"/>
              <a:t>τὸ</a:t>
            </a:r>
            <a:r>
              <a:rPr lang="el-GR" i="1" dirty="0"/>
              <a:t> </a:t>
            </a:r>
            <a:r>
              <a:rPr lang="el-GR" i="1" dirty="0" err="1"/>
              <a:t>αὐτὸ</a:t>
            </a:r>
            <a:r>
              <a:rPr lang="el-GR" i="1" dirty="0"/>
              <a:t> </a:t>
            </a:r>
            <a:r>
              <a:rPr lang="el-GR" i="1" dirty="0" err="1"/>
              <a:t>φρονοῦσιν</a:t>
            </a:r>
            <a:r>
              <a:rPr lang="el-GR" i="1" dirty="0"/>
              <a:t>. Τί γάρ με </a:t>
            </a:r>
            <a:r>
              <a:rPr lang="el-GR" i="1" dirty="0" err="1"/>
              <a:t>ὠφελεῖ</a:t>
            </a:r>
            <a:r>
              <a:rPr lang="el-GR" i="1" dirty="0"/>
              <a:t> τις, </a:t>
            </a:r>
            <a:r>
              <a:rPr lang="el-GR" i="1" dirty="0" err="1"/>
              <a:t>εἰ</a:t>
            </a:r>
            <a:r>
              <a:rPr lang="el-GR" i="1" dirty="0"/>
              <a:t> </a:t>
            </a:r>
            <a:r>
              <a:rPr lang="el-GR" i="1" dirty="0" err="1"/>
              <a:t>ἐμὲ</a:t>
            </a:r>
            <a:r>
              <a:rPr lang="el-GR" i="1" dirty="0"/>
              <a:t> </a:t>
            </a:r>
            <a:r>
              <a:rPr lang="el-GR" i="1" dirty="0" err="1"/>
              <a:t>ἐπαινεῖ</a:t>
            </a:r>
            <a:r>
              <a:rPr lang="el-GR" i="1" dirty="0"/>
              <a:t>, </a:t>
            </a:r>
            <a:r>
              <a:rPr lang="el-GR" i="1" dirty="0" err="1"/>
              <a:t>τὸν</a:t>
            </a:r>
            <a:r>
              <a:rPr lang="el-GR" i="1" dirty="0"/>
              <a:t> </a:t>
            </a:r>
            <a:r>
              <a:rPr lang="el-GR" i="1" dirty="0" err="1"/>
              <a:t>δὲ</a:t>
            </a:r>
            <a:r>
              <a:rPr lang="el-GR" i="1" dirty="0"/>
              <a:t> </a:t>
            </a:r>
            <a:r>
              <a:rPr lang="el-GR" i="1" dirty="0" err="1"/>
              <a:t>Κύριόν</a:t>
            </a:r>
            <a:r>
              <a:rPr lang="el-GR" i="1" dirty="0"/>
              <a:t> μου </a:t>
            </a:r>
            <a:r>
              <a:rPr lang="el-GR" i="1" dirty="0" err="1"/>
              <a:t>βλασφημεῖ</a:t>
            </a:r>
            <a:r>
              <a:rPr lang="el-GR" i="1" dirty="0"/>
              <a:t>, </a:t>
            </a:r>
            <a:r>
              <a:rPr lang="el-GR" i="1" dirty="0" err="1"/>
              <a:t>μὴ</a:t>
            </a:r>
            <a:r>
              <a:rPr lang="el-GR" i="1" dirty="0"/>
              <a:t> </a:t>
            </a:r>
            <a:r>
              <a:rPr lang="el-GR" i="1" dirty="0" err="1"/>
              <a:t>ὁμολογῶν</a:t>
            </a:r>
            <a:r>
              <a:rPr lang="el-GR" i="1" dirty="0"/>
              <a:t> </a:t>
            </a:r>
            <a:r>
              <a:rPr lang="el-GR" i="1" dirty="0" err="1"/>
              <a:t>αὐτὸν</a:t>
            </a:r>
            <a:r>
              <a:rPr lang="el-GR" i="1" dirty="0"/>
              <a:t> </a:t>
            </a:r>
            <a:r>
              <a:rPr lang="el-GR" i="1" dirty="0" err="1"/>
              <a:t>σαρκοφόρον</a:t>
            </a:r>
            <a:r>
              <a:rPr lang="el-GR" i="1" dirty="0"/>
              <a:t>; Ὁ </a:t>
            </a:r>
            <a:r>
              <a:rPr lang="el-GR" i="1" dirty="0" err="1"/>
              <a:t>δὲ</a:t>
            </a:r>
            <a:r>
              <a:rPr lang="el-GR" i="1" dirty="0"/>
              <a:t> </a:t>
            </a:r>
            <a:r>
              <a:rPr lang="el-GR" i="1" dirty="0" err="1"/>
              <a:t>τοῦτο</a:t>
            </a:r>
            <a:r>
              <a:rPr lang="el-GR" i="1" dirty="0"/>
              <a:t> </a:t>
            </a:r>
            <a:r>
              <a:rPr lang="el-GR" i="1" dirty="0" err="1"/>
              <a:t>μὴ</a:t>
            </a:r>
            <a:r>
              <a:rPr lang="el-GR" i="1" dirty="0"/>
              <a:t> λέγων τελείως </a:t>
            </a:r>
            <a:r>
              <a:rPr lang="el-GR" i="1" dirty="0" err="1"/>
              <a:t>αὐτὸν</a:t>
            </a:r>
            <a:r>
              <a:rPr lang="el-GR" i="1" dirty="0"/>
              <a:t> </a:t>
            </a:r>
            <a:r>
              <a:rPr lang="el-GR" i="1" dirty="0" err="1"/>
              <a:t>ἀπήρνηται</a:t>
            </a:r>
            <a:r>
              <a:rPr lang="el-GR" i="1" dirty="0"/>
              <a:t>, </a:t>
            </a:r>
            <a:r>
              <a:rPr lang="el-GR" i="1" dirty="0" err="1"/>
              <a:t>ὤν</a:t>
            </a:r>
            <a:r>
              <a:rPr lang="el-GR" i="1" dirty="0"/>
              <a:t> </a:t>
            </a:r>
            <a:r>
              <a:rPr lang="el-GR" i="1" dirty="0" err="1"/>
              <a:t>νεκροφόρος</a:t>
            </a:r>
            <a:r>
              <a:rPr lang="el-GR" i="1" dirty="0"/>
              <a:t>. </a:t>
            </a:r>
            <a:r>
              <a:rPr lang="el-GR" i="1" dirty="0" err="1"/>
              <a:t>Τὰ</a:t>
            </a:r>
            <a:r>
              <a:rPr lang="el-GR" i="1" dirty="0"/>
              <a:t> </a:t>
            </a:r>
            <a:r>
              <a:rPr lang="el-GR" i="1" dirty="0" err="1"/>
              <a:t>δὲ</a:t>
            </a:r>
            <a:r>
              <a:rPr lang="el-GR" i="1" dirty="0"/>
              <a:t> </a:t>
            </a:r>
            <a:r>
              <a:rPr lang="el-GR" i="1" dirty="0" err="1"/>
              <a:t>ὀνόματα</a:t>
            </a:r>
            <a:r>
              <a:rPr lang="el-GR" i="1" dirty="0"/>
              <a:t> </a:t>
            </a:r>
            <a:r>
              <a:rPr lang="el-GR" i="1" dirty="0" err="1"/>
              <a:t>αὐτῶν</a:t>
            </a:r>
            <a:r>
              <a:rPr lang="el-GR" i="1" dirty="0"/>
              <a:t>, </a:t>
            </a:r>
            <a:r>
              <a:rPr lang="el-GR" i="1" dirty="0" err="1"/>
              <a:t>ὄντα</a:t>
            </a:r>
            <a:r>
              <a:rPr lang="el-GR" i="1" dirty="0"/>
              <a:t> </a:t>
            </a:r>
            <a:r>
              <a:rPr lang="el-GR" i="1" dirty="0" err="1"/>
              <a:t>ἄπιστα</a:t>
            </a:r>
            <a:r>
              <a:rPr lang="el-GR" i="1" dirty="0"/>
              <a:t>, </a:t>
            </a:r>
            <a:r>
              <a:rPr lang="el-GR" i="1" dirty="0" err="1"/>
              <a:t>οὐκ</a:t>
            </a:r>
            <a:r>
              <a:rPr lang="el-GR" i="1" dirty="0"/>
              <a:t> </a:t>
            </a:r>
            <a:r>
              <a:rPr lang="el-GR" i="1" dirty="0" err="1"/>
              <a:t>ἔδοξέ</a:t>
            </a:r>
            <a:r>
              <a:rPr lang="el-GR" i="1" dirty="0"/>
              <a:t> μοι </a:t>
            </a:r>
            <a:r>
              <a:rPr lang="el-GR" i="1" dirty="0" err="1"/>
              <a:t>ἐγγράψαι</a:t>
            </a:r>
            <a:r>
              <a:rPr lang="el-GR" i="1" dirty="0"/>
              <a:t>. </a:t>
            </a:r>
            <a:r>
              <a:rPr lang="el-GR" i="1" dirty="0" err="1"/>
              <a:t>Ἀλλὰ</a:t>
            </a:r>
            <a:r>
              <a:rPr lang="el-GR" i="1" dirty="0"/>
              <a:t> </a:t>
            </a:r>
            <a:r>
              <a:rPr lang="el-GR" i="1" dirty="0" err="1"/>
              <a:t>μηδὲ</a:t>
            </a:r>
            <a:r>
              <a:rPr lang="el-GR" i="1" dirty="0"/>
              <a:t> </a:t>
            </a:r>
            <a:r>
              <a:rPr lang="el-GR" i="1" dirty="0" err="1"/>
              <a:t>γένοιτό</a:t>
            </a:r>
            <a:r>
              <a:rPr lang="el-GR" i="1" dirty="0"/>
              <a:t> μοι </a:t>
            </a:r>
            <a:r>
              <a:rPr lang="el-GR" i="1" dirty="0" err="1"/>
              <a:t>αὐτῶν</a:t>
            </a:r>
            <a:r>
              <a:rPr lang="el-GR" i="1" dirty="0"/>
              <a:t> </a:t>
            </a:r>
            <a:r>
              <a:rPr lang="el-GR" i="1" dirty="0" err="1"/>
              <a:t>μνημονεύειν</a:t>
            </a:r>
            <a:r>
              <a:rPr lang="el-GR" i="1" dirty="0"/>
              <a:t>, μέχρις </a:t>
            </a:r>
            <a:r>
              <a:rPr lang="el-GR" i="1" dirty="0" err="1"/>
              <a:t>οὗ</a:t>
            </a:r>
            <a:r>
              <a:rPr lang="el-GR" i="1" dirty="0"/>
              <a:t> </a:t>
            </a:r>
            <a:r>
              <a:rPr lang="el-GR" i="1" dirty="0" err="1"/>
              <a:t>μετανοήσωσιν</a:t>
            </a:r>
            <a:r>
              <a:rPr lang="el-GR" i="1" dirty="0"/>
              <a:t> </a:t>
            </a:r>
            <a:r>
              <a:rPr lang="el-GR" i="1" dirty="0" err="1"/>
              <a:t>εἰς</a:t>
            </a:r>
            <a:r>
              <a:rPr lang="el-GR" i="1" dirty="0"/>
              <a:t> </a:t>
            </a:r>
            <a:r>
              <a:rPr lang="el-GR" i="1" dirty="0" err="1"/>
              <a:t>τὸ</a:t>
            </a:r>
            <a:r>
              <a:rPr lang="el-GR" i="1" dirty="0"/>
              <a:t> πάθος, ὅ </a:t>
            </a:r>
            <a:r>
              <a:rPr lang="el-GR" i="1" dirty="0" err="1"/>
              <a:t>ἔστιν</a:t>
            </a:r>
            <a:r>
              <a:rPr lang="el-GR" i="1" dirty="0"/>
              <a:t> </a:t>
            </a:r>
            <a:r>
              <a:rPr lang="el-GR" i="1" dirty="0" err="1"/>
              <a:t>ἡμῶν</a:t>
            </a:r>
            <a:r>
              <a:rPr lang="el-GR" i="1" dirty="0"/>
              <a:t> </a:t>
            </a:r>
            <a:r>
              <a:rPr lang="el-GR" i="1" dirty="0" err="1"/>
              <a:t>ἀνάστασις</a:t>
            </a:r>
            <a:r>
              <a:rPr lang="el-GR" i="1" dirty="0"/>
              <a:t>» </a:t>
            </a:r>
            <a:r>
              <a:rPr lang="el-GR" dirty="0"/>
              <a:t>(</a:t>
            </a:r>
            <a:r>
              <a:rPr lang="el-GR" dirty="0" err="1"/>
              <a:t>Ἰγνατίου</a:t>
            </a:r>
            <a:r>
              <a:rPr lang="el-GR" dirty="0"/>
              <a:t>, </a:t>
            </a:r>
            <a:r>
              <a:rPr lang="el-GR" i="1" dirty="0" err="1"/>
              <a:t>Πρὸς</a:t>
            </a:r>
            <a:r>
              <a:rPr lang="el-GR" i="1" dirty="0"/>
              <a:t> Σμυρναίους</a:t>
            </a:r>
            <a:r>
              <a:rPr lang="el-GR" dirty="0"/>
              <a:t> </a:t>
            </a:r>
            <a:r>
              <a:rPr lang="en-US" dirty="0"/>
              <a:t>IV</a:t>
            </a:r>
            <a:r>
              <a:rPr lang="el-GR" dirty="0"/>
              <a:t>, </a:t>
            </a:r>
            <a:r>
              <a:rPr lang="en-US" dirty="0"/>
              <a:t>PG</a:t>
            </a:r>
            <a:r>
              <a:rPr lang="el-GR" dirty="0"/>
              <a:t> 5</a:t>
            </a:r>
            <a:r>
              <a:rPr lang="en-US" dirty="0"/>
              <a:t>,</a:t>
            </a:r>
            <a:r>
              <a:rPr lang="el-GR" dirty="0"/>
              <a:t> </a:t>
            </a:r>
            <a:r>
              <a:rPr lang="en-US" dirty="0"/>
              <a:t>712AB).</a:t>
            </a:r>
          </a:p>
          <a:p>
            <a:pPr marL="514350" indent="-514350">
              <a:buFont typeface="+mj-lt"/>
              <a:buAutoNum type="arabicPeriod"/>
            </a:pPr>
            <a:r>
              <a:rPr lang="el-GR" dirty="0"/>
              <a:t>Η ποιότητα του χριστιανού: «</a:t>
            </a:r>
            <a:r>
              <a:rPr lang="el-GR" i="1" dirty="0" err="1"/>
              <a:t>Χριστιανὸς</a:t>
            </a:r>
            <a:r>
              <a:rPr lang="el-GR" i="1" dirty="0"/>
              <a:t> </a:t>
            </a:r>
            <a:r>
              <a:rPr lang="el-GR" i="1" dirty="0" err="1"/>
              <a:t>ἑαυτοῦ</a:t>
            </a:r>
            <a:r>
              <a:rPr lang="el-GR" i="1" dirty="0"/>
              <a:t> </a:t>
            </a:r>
            <a:r>
              <a:rPr lang="el-GR" i="1" dirty="0" err="1"/>
              <a:t>ἐξουσίαν</a:t>
            </a:r>
            <a:r>
              <a:rPr lang="el-GR" i="1" dirty="0"/>
              <a:t> </a:t>
            </a:r>
            <a:r>
              <a:rPr lang="el-GR" i="1" dirty="0" err="1"/>
              <a:t>οὐκ</a:t>
            </a:r>
            <a:r>
              <a:rPr lang="el-GR" i="1" dirty="0"/>
              <a:t> </a:t>
            </a:r>
            <a:r>
              <a:rPr lang="el-GR" i="1" dirty="0" err="1"/>
              <a:t>ἔχει</a:t>
            </a:r>
            <a:r>
              <a:rPr lang="el-GR" i="1" dirty="0"/>
              <a:t>, </a:t>
            </a:r>
            <a:r>
              <a:rPr lang="el-GR" i="1" dirty="0" err="1"/>
              <a:t>ἀλλὰ</a:t>
            </a:r>
            <a:r>
              <a:rPr lang="el-GR" i="1" dirty="0"/>
              <a:t> </a:t>
            </a:r>
            <a:r>
              <a:rPr lang="el-GR" i="1" dirty="0" err="1"/>
              <a:t>Θεῷ</a:t>
            </a:r>
            <a:r>
              <a:rPr lang="el-GR" i="1" dirty="0"/>
              <a:t> σχολάζει</a:t>
            </a:r>
            <a:r>
              <a:rPr lang="el-GR" dirty="0"/>
              <a:t>» (</a:t>
            </a:r>
            <a:r>
              <a:rPr lang="el-GR" dirty="0" err="1"/>
              <a:t>Ἰγνατίου</a:t>
            </a:r>
            <a:r>
              <a:rPr lang="el-GR" dirty="0"/>
              <a:t>, </a:t>
            </a:r>
            <a:r>
              <a:rPr lang="el-GR" i="1" dirty="0" err="1"/>
              <a:t>Πρὸς</a:t>
            </a:r>
            <a:r>
              <a:rPr lang="el-GR" i="1" dirty="0"/>
              <a:t> </a:t>
            </a:r>
            <a:r>
              <a:rPr lang="el-GR" i="1" dirty="0" err="1"/>
              <a:t>Πολύκαρπον</a:t>
            </a:r>
            <a:r>
              <a:rPr lang="el-GR" dirty="0"/>
              <a:t> </a:t>
            </a:r>
            <a:r>
              <a:rPr lang="en-US" dirty="0"/>
              <a:t>VII</a:t>
            </a:r>
            <a:r>
              <a:rPr lang="el-GR" dirty="0"/>
              <a:t>, </a:t>
            </a:r>
            <a:r>
              <a:rPr lang="en-US" dirty="0"/>
              <a:t>PG</a:t>
            </a:r>
            <a:r>
              <a:rPr lang="el-GR" dirty="0"/>
              <a:t> 5</a:t>
            </a:r>
            <a:r>
              <a:rPr lang="en-US" dirty="0"/>
              <a:t>,</a:t>
            </a:r>
            <a:r>
              <a:rPr lang="el-GR" dirty="0"/>
              <a:t> </a:t>
            </a:r>
            <a:r>
              <a:rPr lang="en-US" dirty="0"/>
              <a:t>725A).</a:t>
            </a:r>
          </a:p>
          <a:p>
            <a:r>
              <a:rPr lang="el-GR" dirty="0"/>
              <a:t>Σε ελεύθερη μετάφραση: «ο χριστιανός δεν έχει διάλειμμα για τον εαυτό του, αλλά βρίσκεται πάντοτε στην υπηρεσία του Θεού».</a:t>
            </a:r>
          </a:p>
        </p:txBody>
      </p:sp>
    </p:spTree>
    <p:extLst>
      <p:ext uri="{BB962C8B-B14F-4D97-AF65-F5344CB8AC3E}">
        <p14:creationId xmlns:p14="http://schemas.microsoft.com/office/powerpoint/2010/main" val="97612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ΙΓΝΑΤΙΟΣ Ο ΘΕΟΦΟΡΟΣ</a:t>
            </a:r>
          </a:p>
        </p:txBody>
      </p:sp>
      <p:sp>
        <p:nvSpPr>
          <p:cNvPr id="3" name="Θέση περιεχομένου 2"/>
          <p:cNvSpPr>
            <a:spLocks noGrp="1"/>
          </p:cNvSpPr>
          <p:nvPr>
            <p:ph idx="1"/>
          </p:nvPr>
        </p:nvSpPr>
        <p:spPr>
          <a:xfrm>
            <a:off x="838200" y="1825624"/>
            <a:ext cx="10515600" cy="4897147"/>
          </a:xfrm>
        </p:spPr>
        <p:txBody>
          <a:bodyPr>
            <a:normAutofit lnSpcReduction="10000"/>
          </a:bodyPr>
          <a:lstStyle/>
          <a:p>
            <a:r>
              <a:rPr lang="el-GR" dirty="0"/>
              <a:t>Γιατί ονομάστηκε Θεοφόρος;</a:t>
            </a:r>
          </a:p>
          <a:p>
            <a:pPr marL="514350" indent="-514350">
              <a:buFont typeface="+mj-lt"/>
              <a:buAutoNum type="arabicPeriod"/>
            </a:pPr>
            <a:r>
              <a:rPr lang="el-GR" dirty="0"/>
              <a:t>Ήταν το μικρό παιδί που σήκωσε στην αγκαλιά του ο Χριστός (</a:t>
            </a:r>
            <a:r>
              <a:rPr lang="el-GR" i="1" dirty="0" err="1"/>
              <a:t>Ματθ</a:t>
            </a:r>
            <a:r>
              <a:rPr lang="el-GR" dirty="0"/>
              <a:t>. 18,1).</a:t>
            </a:r>
          </a:p>
          <a:p>
            <a:pPr marL="514350" indent="-514350">
              <a:buFont typeface="+mj-lt"/>
              <a:buAutoNum type="arabicPeriod"/>
            </a:pPr>
            <a:r>
              <a:rPr lang="el-GR" dirty="0"/>
              <a:t>Οι χριστιανοί μετά το μαρτύριό του είδαν χαραγμένο στο στήθος το όνομα του Χριστού.</a:t>
            </a:r>
          </a:p>
          <a:p>
            <a:pPr marL="514350" indent="-514350">
              <a:buFont typeface="+mj-lt"/>
              <a:buAutoNum type="arabicPeriod"/>
            </a:pPr>
            <a:r>
              <a:rPr lang="el-GR" dirty="0"/>
              <a:t>Χρησιμοποιεί ο ίδιος τον τίτλο έχοντας συνείδηση της αφιέρωσής του στον Χριστό.</a:t>
            </a:r>
          </a:p>
          <a:p>
            <a:r>
              <a:rPr lang="el-GR" dirty="0"/>
              <a:t>Στην πρώτη Εκκλησία δημιουργήθηκε η παράδοση ότι το όνομα του αγίου από μόνο του λόγω της λατινικής του προέλευσης (</a:t>
            </a:r>
            <a:r>
              <a:rPr lang="en-US" dirty="0" err="1"/>
              <a:t>ignis</a:t>
            </a:r>
            <a:r>
              <a:rPr lang="en-US" dirty="0"/>
              <a:t>=</a:t>
            </a:r>
            <a:r>
              <a:rPr lang="el-GR" dirty="0"/>
              <a:t> πυρ), φανερώνει τη φωτιά που έκρυβε η πίστη, η ζωή και το μαρτύριο του αγίου.</a:t>
            </a:r>
          </a:p>
          <a:p>
            <a:pPr marL="0" indent="0">
              <a:buNone/>
            </a:pPr>
            <a:r>
              <a:rPr lang="el-GR" dirty="0"/>
              <a:t> </a:t>
            </a:r>
          </a:p>
          <a:p>
            <a:endParaRPr lang="el-GR" dirty="0"/>
          </a:p>
          <a:p>
            <a:endParaRPr lang="el-GR" dirty="0"/>
          </a:p>
        </p:txBody>
      </p:sp>
    </p:spTree>
    <p:extLst>
      <p:ext uri="{BB962C8B-B14F-4D97-AF65-F5344CB8AC3E}">
        <p14:creationId xmlns:p14="http://schemas.microsoft.com/office/powerpoint/2010/main" val="3365614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έννοια της καθολικότητας μετά τον Ιγνάτιο </a:t>
            </a:r>
          </a:p>
        </p:txBody>
      </p:sp>
      <p:sp>
        <p:nvSpPr>
          <p:cNvPr id="3" name="Θέση περιεχομένου 2"/>
          <p:cNvSpPr>
            <a:spLocks noGrp="1"/>
          </p:cNvSpPr>
          <p:nvPr>
            <p:ph idx="1"/>
          </p:nvPr>
        </p:nvSpPr>
        <p:spPr>
          <a:xfrm>
            <a:off x="645017" y="1825625"/>
            <a:ext cx="10515600" cy="4351338"/>
          </a:xfrm>
        </p:spPr>
        <p:txBody>
          <a:bodyPr>
            <a:normAutofit fontScale="92500"/>
          </a:bodyPr>
          <a:lstStyle/>
          <a:p>
            <a:r>
              <a:rPr lang="el-GR" dirty="0"/>
              <a:t>Μετά από τον άγιο Ιγνάτιο τον Θεοφόρο για την καθολικότητα, ως ιδιότητα της Εκκλησίας, μιλούν: </a:t>
            </a:r>
          </a:p>
          <a:p>
            <a:pPr>
              <a:buFont typeface="Wingdings" panose="05000000000000000000" pitchFamily="2" charset="2"/>
              <a:buChar char="v"/>
            </a:pPr>
            <a:r>
              <a:rPr lang="el-GR" dirty="0"/>
              <a:t>ο Μ. Βασίλειος (Μεγάλου Βασιλείου, </a:t>
            </a:r>
            <a:r>
              <a:rPr lang="el-GR" i="1" dirty="0" err="1"/>
              <a:t>Ἐπιστολή</a:t>
            </a:r>
            <a:r>
              <a:rPr lang="el-GR" dirty="0"/>
              <a:t> 41, </a:t>
            </a:r>
            <a:r>
              <a:rPr lang="en-US" dirty="0"/>
              <a:t>PG</a:t>
            </a:r>
            <a:r>
              <a:rPr lang="el-GR" dirty="0"/>
              <a:t> 32, 345</a:t>
            </a:r>
            <a:r>
              <a:rPr lang="en-US" dirty="0"/>
              <a:t>A</a:t>
            </a:r>
            <a:r>
              <a:rPr lang="el-GR" dirty="0"/>
              <a:t>).</a:t>
            </a:r>
          </a:p>
          <a:p>
            <a:pPr>
              <a:buFont typeface="Wingdings" panose="05000000000000000000" pitchFamily="2" charset="2"/>
              <a:buChar char="v"/>
            </a:pPr>
            <a:r>
              <a:rPr lang="el-GR" dirty="0"/>
              <a:t>ο Κυπριανός </a:t>
            </a:r>
            <a:r>
              <a:rPr lang="el-GR" dirty="0" err="1"/>
              <a:t>Καρχηδόνος</a:t>
            </a:r>
            <a:r>
              <a:rPr lang="el-GR" dirty="0"/>
              <a:t> (</a:t>
            </a:r>
            <a:r>
              <a:rPr lang="el-GR" dirty="0" err="1"/>
              <a:t>Κυπριανοῦ</a:t>
            </a:r>
            <a:r>
              <a:rPr lang="el-GR" dirty="0"/>
              <a:t> </a:t>
            </a:r>
            <a:r>
              <a:rPr lang="el-GR" dirty="0" err="1"/>
              <a:t>Καρχηδόνος</a:t>
            </a:r>
            <a:r>
              <a:rPr lang="en-US" dirty="0"/>
              <a:t>, </a:t>
            </a:r>
            <a:r>
              <a:rPr lang="es-AR" i="1" dirty="0"/>
              <a:t>De ecclesiae unitate</a:t>
            </a:r>
            <a:r>
              <a:rPr lang="en-US" i="1" dirty="0"/>
              <a:t>, </a:t>
            </a:r>
            <a:r>
              <a:rPr lang="en-US" dirty="0"/>
              <a:t>6, </a:t>
            </a:r>
            <a:r>
              <a:rPr lang="es-AR" dirty="0"/>
              <a:t>PL</a:t>
            </a:r>
            <a:r>
              <a:rPr lang="en-US" dirty="0"/>
              <a:t> 4, 495-520</a:t>
            </a:r>
            <a:r>
              <a:rPr lang="el-GR" dirty="0"/>
              <a:t>)</a:t>
            </a:r>
            <a:r>
              <a:rPr lang="en-US" dirty="0"/>
              <a:t>.</a:t>
            </a:r>
            <a:endParaRPr lang="el-GR" dirty="0"/>
          </a:p>
          <a:p>
            <a:pPr>
              <a:buFont typeface="Wingdings" panose="05000000000000000000" pitchFamily="2" charset="2"/>
              <a:buChar char="v"/>
            </a:pPr>
            <a:r>
              <a:rPr lang="el-GR" dirty="0"/>
              <a:t>και ο Τερτυλλιανός. </a:t>
            </a:r>
            <a:r>
              <a:rPr lang="en-US" dirty="0"/>
              <a:t>(</a:t>
            </a:r>
            <a:r>
              <a:rPr lang="el-GR" dirty="0" err="1"/>
              <a:t>Τερτυλλιανοῦ</a:t>
            </a:r>
            <a:r>
              <a:rPr lang="en-US" dirty="0"/>
              <a:t>, </a:t>
            </a:r>
            <a:r>
              <a:rPr lang="el-GR" dirty="0"/>
              <a:t>(</a:t>
            </a:r>
            <a:r>
              <a:rPr lang="en-US" i="1" dirty="0"/>
              <a:t>De </a:t>
            </a:r>
            <a:r>
              <a:rPr lang="en-US" i="1" dirty="0" err="1"/>
              <a:t>baptismo</a:t>
            </a:r>
            <a:r>
              <a:rPr lang="en-US" dirty="0"/>
              <a:t>, PL 1, 1197-1224</a:t>
            </a:r>
            <a:r>
              <a:rPr lang="el-GR" dirty="0"/>
              <a:t>)</a:t>
            </a:r>
            <a:r>
              <a:rPr lang="en-US" dirty="0"/>
              <a:t>.</a:t>
            </a:r>
            <a:endParaRPr lang="el-GR" dirty="0"/>
          </a:p>
          <a:p>
            <a:pPr lvl="0">
              <a:buFont typeface="Wingdings" panose="05000000000000000000" pitchFamily="2" charset="2"/>
              <a:buChar char="v"/>
            </a:pPr>
            <a:r>
              <a:rPr lang="el-GR" dirty="0"/>
              <a:t>Ο Μέγας Αθανάσιος τη χαρακτηρίζει  η «</a:t>
            </a:r>
            <a:r>
              <a:rPr lang="el-GR" i="1" dirty="0" err="1"/>
              <a:t>καθολικὴ</a:t>
            </a:r>
            <a:r>
              <a:rPr lang="el-GR" i="1" dirty="0"/>
              <a:t> Μήτηρ </a:t>
            </a:r>
            <a:r>
              <a:rPr lang="el-GR" i="1" dirty="0" err="1"/>
              <a:t>ἡμῶν</a:t>
            </a:r>
            <a:r>
              <a:rPr lang="el-GR" i="1" dirty="0"/>
              <a:t> </a:t>
            </a:r>
            <a:r>
              <a:rPr lang="el-GR" i="1" dirty="0" err="1"/>
              <a:t>καὶ</a:t>
            </a:r>
            <a:r>
              <a:rPr lang="el-GR" i="1" dirty="0"/>
              <a:t> </a:t>
            </a:r>
            <a:r>
              <a:rPr lang="el-GR" i="1" dirty="0" err="1"/>
              <a:t>Ἀποστολικὴ</a:t>
            </a:r>
            <a:r>
              <a:rPr lang="el-GR" i="1" dirty="0"/>
              <a:t> </a:t>
            </a:r>
            <a:r>
              <a:rPr lang="el-GR" i="1" dirty="0" err="1"/>
              <a:t>Ἐκκλησία</a:t>
            </a:r>
            <a:r>
              <a:rPr lang="el-GR" dirty="0"/>
              <a:t>», συνδέοντας άμεσα την έννοια της καθολικότητας με αυτήν της μητρότητας (</a:t>
            </a:r>
            <a:r>
              <a:rPr kumimoji="0" lang="el-GR" b="0" i="0"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Ἀθανασίου</a:t>
            </a:r>
            <a:r>
              <a:rPr kumimoji="0" lang="en-US"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0"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Ἀλεξανδρείας</a:t>
            </a:r>
            <a:r>
              <a:rPr kumimoji="0" lang="en-US"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Ἑρμηνείαν</a:t>
            </a:r>
            <a:r>
              <a:rPr kumimoji="0" lang="en-US"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εἰς</a:t>
            </a:r>
            <a:r>
              <a:rPr kumimoji="0" lang="en-US"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τὸ</a:t>
            </a:r>
            <a:r>
              <a:rPr kumimoji="0" lang="en-US"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Σύμβολον</a:t>
            </a:r>
            <a:r>
              <a:rPr kumimoji="0" lang="en-US"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PG 26, 1232C</a:t>
            </a:r>
            <a:r>
              <a:rPr kumimoji="0" lang="el-GR"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t>
            </a:r>
            <a:r>
              <a:rPr kumimoji="0" lang="el-GR" sz="2400" b="0" i="0" u="none" strike="noStrike" cap="none" normalizeH="0" baseline="0" dirty="0">
                <a:ln>
                  <a:noFill/>
                </a:ln>
                <a:solidFill>
                  <a:schemeClr val="tx1"/>
                </a:solidFill>
                <a:effectLst/>
                <a:latin typeface="Calibri" panose="020F0502020204030204" pitchFamily="34" charset="0"/>
              </a:rPr>
              <a:t> </a:t>
            </a:r>
            <a:endParaRPr kumimoji="0" lang="el-GR" sz="4000" b="0" i="0" u="none" strike="noStrike" cap="none" normalizeH="0" baseline="0" dirty="0">
              <a:ln>
                <a:noFill/>
              </a:ln>
              <a:solidFill>
                <a:schemeClr val="tx1"/>
              </a:solidFill>
              <a:effectLst/>
              <a:latin typeface="Calibri" panose="020F0502020204030204" pitchFamily="34" charset="0"/>
            </a:endParaRPr>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941518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6"/>
            <a:ext cx="10515600" cy="829932"/>
          </a:xfrm>
        </p:spPr>
        <p:txBody>
          <a:bodyPr/>
          <a:lstStyle/>
          <a:p>
            <a:pPr algn="ctr"/>
            <a:r>
              <a:rPr lang="el-GR" dirty="0"/>
              <a:t>Η έννοια της καθολικότητας μετά τον Ιγνάτιο </a:t>
            </a:r>
          </a:p>
        </p:txBody>
      </p:sp>
      <p:sp>
        <p:nvSpPr>
          <p:cNvPr id="3" name="Θέση περιεχομένου 2"/>
          <p:cNvSpPr>
            <a:spLocks noGrp="1"/>
          </p:cNvSpPr>
          <p:nvPr>
            <p:ph idx="1"/>
          </p:nvPr>
        </p:nvSpPr>
        <p:spPr>
          <a:xfrm>
            <a:off x="1" y="1352282"/>
            <a:ext cx="12122590" cy="5505718"/>
          </a:xfrm>
        </p:spPr>
        <p:txBody>
          <a:bodyPr>
            <a:normAutofit lnSpcReduction="10000"/>
          </a:bodyPr>
          <a:lstStyle/>
          <a:p>
            <a:r>
              <a:rPr lang="el-GR" sz="3000" dirty="0"/>
              <a:t>Ωστόσο, η αναπαράσταση της Εκκλησίας ως μητέρας των πιστών δεν αποτελεί πρωτοτυπία του Μεγάλου Αθανασίου. Αφορά μια εικόνα που έχουν ήδη χρησιμοποιήσει ο Κλήμης </a:t>
            </a:r>
            <a:r>
              <a:rPr lang="el-GR" sz="3000" dirty="0" err="1"/>
              <a:t>Αλεξανδρείας</a:t>
            </a:r>
            <a:r>
              <a:rPr lang="el-GR" sz="3000" dirty="0"/>
              <a:t> και ο Ωριγένης. </a:t>
            </a:r>
          </a:p>
          <a:p>
            <a:r>
              <a:rPr lang="el-GR" sz="3000" dirty="0"/>
              <a:t>Ο Κλήμης προβάλλει </a:t>
            </a:r>
            <a:r>
              <a:rPr lang="el-GR" sz="3000"/>
              <a:t>την αξία </a:t>
            </a:r>
            <a:r>
              <a:rPr lang="el-GR" sz="3000" dirty="0"/>
              <a:t>της Εκκλησίας ως μητέρας των πιστών τονίζοντας «</a:t>
            </a:r>
            <a:r>
              <a:rPr lang="el-GR" sz="3000" i="1" dirty="0"/>
              <a:t>ἡ μήτηρ προσάγεται </a:t>
            </a:r>
            <a:r>
              <a:rPr lang="el-GR" sz="3000" i="1" dirty="0" err="1"/>
              <a:t>τὰ</a:t>
            </a:r>
            <a:r>
              <a:rPr lang="el-GR" sz="3000" i="1" dirty="0"/>
              <a:t> </a:t>
            </a:r>
            <a:r>
              <a:rPr lang="el-GR" sz="3000" i="1" dirty="0" err="1"/>
              <a:t>παιδιὰ</a:t>
            </a:r>
            <a:r>
              <a:rPr lang="el-GR" sz="3000" i="1" dirty="0"/>
              <a:t> της </a:t>
            </a:r>
            <a:r>
              <a:rPr lang="el-GR" sz="3000" i="1" dirty="0" err="1"/>
              <a:t>καὶ</a:t>
            </a:r>
            <a:r>
              <a:rPr lang="el-GR" sz="3000" i="1" dirty="0"/>
              <a:t> </a:t>
            </a:r>
            <a:r>
              <a:rPr lang="el-GR" sz="3000" i="1" dirty="0" err="1"/>
              <a:t>ἡμεῖς</a:t>
            </a:r>
            <a:r>
              <a:rPr lang="el-GR" sz="3000" i="1" dirty="0"/>
              <a:t> </a:t>
            </a:r>
            <a:r>
              <a:rPr lang="el-GR" sz="3000" i="1" dirty="0" err="1"/>
              <a:t>ζητοῦμεν</a:t>
            </a:r>
            <a:r>
              <a:rPr lang="el-GR" sz="3000" i="1" dirty="0"/>
              <a:t> </a:t>
            </a:r>
            <a:r>
              <a:rPr lang="el-GR" sz="3000" i="1" dirty="0" err="1"/>
              <a:t>τὴν</a:t>
            </a:r>
            <a:r>
              <a:rPr lang="el-GR" sz="3000" i="1" dirty="0"/>
              <a:t> </a:t>
            </a:r>
            <a:r>
              <a:rPr lang="el-GR" sz="3000" i="1" dirty="0" err="1"/>
              <a:t>μητέραν</a:t>
            </a:r>
            <a:r>
              <a:rPr lang="el-GR" sz="3000" i="1" dirty="0"/>
              <a:t>, </a:t>
            </a:r>
            <a:r>
              <a:rPr lang="el-GR" sz="3000" i="1" dirty="0" err="1"/>
              <a:t>τὴν</a:t>
            </a:r>
            <a:r>
              <a:rPr lang="el-GR" sz="3000" i="1" dirty="0"/>
              <a:t> </a:t>
            </a:r>
            <a:r>
              <a:rPr lang="el-GR" sz="3000" i="1" dirty="0" err="1"/>
              <a:t>Ἐκκλησίαν</a:t>
            </a:r>
            <a:r>
              <a:rPr lang="el-GR" sz="3000" dirty="0"/>
              <a:t>» (</a:t>
            </a:r>
            <a:r>
              <a:rPr kumimoji="0" lang="el-GR" sz="3000" b="0" i="0"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Κλήμεντος</a:t>
            </a:r>
            <a:r>
              <a:rPr kumimoji="0" lang="el-GR"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0"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Ἀλεξανρείας</a:t>
            </a:r>
            <a:r>
              <a:rPr kumimoji="0" lang="el-GR"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Παιδαγωγὸς</a:t>
            </a:r>
            <a:r>
              <a:rPr kumimoji="0" lang="el-GR"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εἰς</a:t>
            </a:r>
            <a:r>
              <a:rPr kumimoji="0" lang="el-GR"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λόγους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τρεῖς</a:t>
            </a:r>
            <a:r>
              <a:rPr kumimoji="0" lang="el-GR"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1, 5, </a:t>
            </a:r>
            <a:r>
              <a:rPr kumimoji="0" lang="en-US"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PG</a:t>
            </a:r>
            <a:r>
              <a:rPr kumimoji="0" lang="el-GR"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8, 273</a:t>
            </a:r>
            <a:r>
              <a:rPr kumimoji="0" lang="en-US"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C </a:t>
            </a:r>
            <a:r>
              <a:rPr kumimoji="0" lang="el-GR"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και 3,12, 677</a:t>
            </a:r>
            <a:r>
              <a:rPr kumimoji="0" lang="en-US"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B</a:t>
            </a:r>
            <a:r>
              <a:rPr kumimoji="0" lang="el-GR"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p>
          <a:p>
            <a:r>
              <a:rPr lang="el-GR" sz="3000" dirty="0"/>
              <a:t>Ο Ωριγένης παραδίδει τη μαρτυρία ότι όπως από τον Πατέρα ακούμε τους λόγους της Αγίας Γραφής έτσι και από τη Μητέρα Εκκλησία αντλούμε τις άγραφες παραδόσεις: «</a:t>
            </a:r>
            <a:r>
              <a:rPr lang="el-GR" sz="3000" i="1" dirty="0" err="1"/>
              <a:t>Πατρὸς</a:t>
            </a:r>
            <a:r>
              <a:rPr lang="el-GR" sz="3000" i="1" dirty="0"/>
              <a:t> </a:t>
            </a:r>
            <a:r>
              <a:rPr lang="el-GR" sz="3000" i="1" dirty="0" err="1"/>
              <a:t>μὲν</a:t>
            </a:r>
            <a:r>
              <a:rPr lang="el-GR" sz="3000" dirty="0"/>
              <a:t> </a:t>
            </a:r>
            <a:r>
              <a:rPr lang="el-GR" sz="3000" i="1" dirty="0" err="1"/>
              <a:t>ἀκούομεν</a:t>
            </a:r>
            <a:r>
              <a:rPr lang="el-GR" sz="3000" i="1" dirty="0"/>
              <a:t> λόγους </a:t>
            </a:r>
            <a:r>
              <a:rPr lang="el-GR" sz="3000" i="1" dirty="0" err="1"/>
              <a:t>τῆς</a:t>
            </a:r>
            <a:r>
              <a:rPr lang="el-GR" sz="3000" i="1" dirty="0"/>
              <a:t> </a:t>
            </a:r>
            <a:r>
              <a:rPr lang="el-GR" sz="3000" i="1" dirty="0" err="1"/>
              <a:t>Γραφῆς</a:t>
            </a:r>
            <a:r>
              <a:rPr lang="el-GR" sz="3000" i="1" dirty="0"/>
              <a:t>· </a:t>
            </a:r>
            <a:r>
              <a:rPr lang="el-GR" sz="3000" i="1" dirty="0" err="1"/>
              <a:t>μητρὸς</a:t>
            </a:r>
            <a:r>
              <a:rPr lang="el-GR" sz="3000" i="1" dirty="0"/>
              <a:t> </a:t>
            </a:r>
            <a:r>
              <a:rPr lang="el-GR" sz="3000" i="1" dirty="0" err="1"/>
              <a:t>δὲ</a:t>
            </a:r>
            <a:r>
              <a:rPr lang="el-GR" sz="3000" i="1" dirty="0"/>
              <a:t> </a:t>
            </a:r>
            <a:r>
              <a:rPr lang="el-GR" sz="3000" i="1" dirty="0" err="1"/>
              <a:t>τὰς</a:t>
            </a:r>
            <a:r>
              <a:rPr lang="el-GR" sz="3000" i="1" dirty="0"/>
              <a:t> </a:t>
            </a:r>
            <a:r>
              <a:rPr lang="el-GR" sz="3000" i="1" dirty="0" err="1"/>
              <a:t>ἀγράφους</a:t>
            </a:r>
            <a:r>
              <a:rPr lang="el-GR" sz="3000" i="1" dirty="0"/>
              <a:t> παραδόσεις </a:t>
            </a:r>
            <a:r>
              <a:rPr lang="el-GR" sz="3000" i="1" dirty="0" err="1"/>
              <a:t>τῆς</a:t>
            </a:r>
            <a:r>
              <a:rPr lang="el-GR" sz="3000" i="1" dirty="0"/>
              <a:t> </a:t>
            </a:r>
            <a:r>
              <a:rPr lang="el-GR" sz="3000" i="1" dirty="0" err="1"/>
              <a:t>Ἐκκλησίας</a:t>
            </a:r>
            <a:r>
              <a:rPr lang="el-GR" sz="3000" i="1" dirty="0"/>
              <a:t>… </a:t>
            </a:r>
            <a:r>
              <a:rPr lang="el-GR" sz="3000" i="1" dirty="0" err="1"/>
              <a:t>ἔστι</a:t>
            </a:r>
            <a:r>
              <a:rPr lang="el-GR" sz="3000" i="1" dirty="0"/>
              <a:t> </a:t>
            </a:r>
            <a:r>
              <a:rPr lang="el-GR" sz="3000" i="1" dirty="0" err="1"/>
              <a:t>δὲ</a:t>
            </a:r>
            <a:r>
              <a:rPr lang="el-GR" sz="3000" i="1" dirty="0"/>
              <a:t> </a:t>
            </a:r>
            <a:r>
              <a:rPr lang="el-GR" sz="3000" i="1" dirty="0" err="1"/>
              <a:t>καὶ</a:t>
            </a:r>
            <a:r>
              <a:rPr lang="el-GR" sz="3000" i="1" dirty="0"/>
              <a:t> </a:t>
            </a:r>
            <a:r>
              <a:rPr lang="el-GR" sz="3000" i="1" dirty="0" err="1"/>
              <a:t>τοὺς</a:t>
            </a:r>
            <a:r>
              <a:rPr lang="el-GR" sz="3000" i="1" dirty="0"/>
              <a:t> </a:t>
            </a:r>
            <a:r>
              <a:rPr lang="el-GR" sz="3000" i="1" dirty="0" err="1"/>
              <a:t>φυσικοὺς</a:t>
            </a:r>
            <a:r>
              <a:rPr lang="el-GR" sz="3000" i="1" dirty="0"/>
              <a:t> </a:t>
            </a:r>
            <a:r>
              <a:rPr lang="el-GR" sz="3000" i="1" dirty="0" err="1"/>
              <a:t>νοεῖν</a:t>
            </a:r>
            <a:r>
              <a:rPr lang="el-GR" sz="3000" i="1" dirty="0"/>
              <a:t> πατέρας, ἤ </a:t>
            </a:r>
            <a:r>
              <a:rPr lang="el-GR" sz="3000" i="1" dirty="0" err="1"/>
              <a:t>καὶ</a:t>
            </a:r>
            <a:r>
              <a:rPr lang="el-GR" sz="3000" i="1" dirty="0"/>
              <a:t> </a:t>
            </a:r>
            <a:r>
              <a:rPr lang="el-GR" sz="3000" i="1" dirty="0" err="1"/>
              <a:t>τοὺς</a:t>
            </a:r>
            <a:r>
              <a:rPr lang="el-GR" sz="3000" i="1" dirty="0"/>
              <a:t> </a:t>
            </a:r>
            <a:r>
              <a:rPr lang="el-GR" sz="3000" i="1" dirty="0" err="1"/>
              <a:t>πνευματικοὺς</a:t>
            </a:r>
            <a:r>
              <a:rPr lang="el-GR" sz="3000" i="1" dirty="0"/>
              <a:t> </a:t>
            </a:r>
            <a:r>
              <a:rPr lang="el-GR" sz="3000" i="1" dirty="0" err="1"/>
              <a:t>νοεῖν</a:t>
            </a:r>
            <a:r>
              <a:rPr lang="el-GR" sz="3000" i="1" dirty="0"/>
              <a:t> διδασκάλους. </a:t>
            </a:r>
            <a:r>
              <a:rPr lang="el-GR" sz="3000" i="1" dirty="0" err="1"/>
              <a:t>Καὶ</a:t>
            </a:r>
            <a:r>
              <a:rPr lang="el-GR" sz="3000" dirty="0"/>
              <a:t> </a:t>
            </a:r>
            <a:r>
              <a:rPr lang="el-GR" sz="3000" i="1" dirty="0" err="1"/>
              <a:t>γὰρ</a:t>
            </a:r>
            <a:r>
              <a:rPr lang="el-GR" sz="3000" i="1" dirty="0"/>
              <a:t> τούτων μήτηρ ἡ </a:t>
            </a:r>
            <a:r>
              <a:rPr lang="el-GR" sz="3000" i="1" dirty="0" err="1"/>
              <a:t>Ἐκκλησία</a:t>
            </a:r>
            <a:r>
              <a:rPr lang="el-GR" sz="3000" dirty="0"/>
              <a:t>» (</a:t>
            </a:r>
            <a:r>
              <a:rPr lang="el-GR" sz="3000" dirty="0" err="1"/>
              <a:t>Ὠριγένους</a:t>
            </a:r>
            <a:r>
              <a:rPr lang="el-GR" sz="3000" dirty="0"/>
              <a:t>, </a:t>
            </a:r>
            <a:r>
              <a:rPr lang="en-US" sz="3000" i="1" dirty="0"/>
              <a:t>E</a:t>
            </a:r>
            <a:r>
              <a:rPr lang="el-GR" sz="3000" i="1" dirty="0" err="1"/>
              <a:t>ἰς</a:t>
            </a:r>
            <a:r>
              <a:rPr lang="el-GR" sz="3000" i="1" dirty="0"/>
              <a:t> </a:t>
            </a:r>
            <a:r>
              <a:rPr lang="el-GR" sz="3000" i="1" dirty="0" err="1"/>
              <a:t>τὰς</a:t>
            </a:r>
            <a:r>
              <a:rPr lang="el-GR" sz="3000" i="1" dirty="0"/>
              <a:t> Παροιμίας </a:t>
            </a:r>
            <a:r>
              <a:rPr lang="el-GR" sz="3000" dirty="0"/>
              <a:t>1, 8, </a:t>
            </a:r>
            <a:r>
              <a:rPr lang="en-US" sz="3000" dirty="0"/>
              <a:t>PG</a:t>
            </a:r>
            <a:r>
              <a:rPr lang="el-GR" sz="3000" dirty="0"/>
              <a:t> 17, 157</a:t>
            </a:r>
            <a:r>
              <a:rPr lang="en-US" sz="3000" dirty="0"/>
              <a:t>A</a:t>
            </a:r>
            <a:r>
              <a:rPr lang="el-GR" sz="3000" dirty="0"/>
              <a:t>).</a:t>
            </a:r>
            <a:r>
              <a:rPr kumimoji="0" lang="el-GR" sz="3000" b="0" i="0" u="none" strike="noStrike" cap="none" normalizeH="0" baseline="0" dirty="0">
                <a:ln>
                  <a:noFill/>
                </a:ln>
                <a:solidFill>
                  <a:schemeClr val="tx1"/>
                </a:solidFill>
                <a:effectLst/>
              </a:rPr>
              <a:t> </a:t>
            </a:r>
          </a:p>
          <a:p>
            <a:endParaRPr lang="el-GR" dirty="0"/>
          </a:p>
        </p:txBody>
      </p:sp>
    </p:spTree>
    <p:extLst>
      <p:ext uri="{BB962C8B-B14F-4D97-AF65-F5344CB8AC3E}">
        <p14:creationId xmlns:p14="http://schemas.microsoft.com/office/powerpoint/2010/main" val="4098094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114426"/>
          </a:xfrm>
        </p:spPr>
        <p:txBody>
          <a:bodyPr/>
          <a:lstStyle/>
          <a:p>
            <a:pPr algn="ctr"/>
            <a:r>
              <a:rPr lang="el-GR" dirty="0"/>
              <a:t>Η έννοια της καθολικότητας μετά τον Ιγνάτιο </a:t>
            </a:r>
          </a:p>
        </p:txBody>
      </p:sp>
      <p:sp>
        <p:nvSpPr>
          <p:cNvPr id="3" name="Θέση περιεχομένου 2"/>
          <p:cNvSpPr>
            <a:spLocks noGrp="1"/>
          </p:cNvSpPr>
          <p:nvPr>
            <p:ph idx="1"/>
          </p:nvPr>
        </p:nvSpPr>
        <p:spPr>
          <a:xfrm>
            <a:off x="0" y="1114426"/>
            <a:ext cx="12192000" cy="5675673"/>
          </a:xfrm>
        </p:spPr>
        <p:txBody>
          <a:bodyPr>
            <a:normAutofit fontScale="92500" lnSpcReduction="10000"/>
          </a:bodyPr>
          <a:lstStyle/>
          <a:p>
            <a:r>
              <a:rPr lang="el-GR" dirty="0"/>
              <a:t>Σε κάποιο άλλο σημείο γίνεται πιο απόλυτος καθώς υποστηρίζει ότι όποιος δεν έχει Μητέρα του την Εκκλησία δεν μπορεί να έχει Πατέρα του τον Θεό. </a:t>
            </a:r>
          </a:p>
          <a:p>
            <a:r>
              <a:rPr lang="el-GR" dirty="0"/>
              <a:t>Ως μια πνευματική νομοτέλεια και φυσιολογία τονίζει με έμφαση πως μόνο με την αποδοχή τόσο της πνευματικής Μητέρας όσο και του πνευματικού Πατέρα μπορεί κάποιος να καρποφορήσει πνευματικά και να μετάσχει στη φωτοδοτική εμπειρία της θεογνωσίας και της τελείωσης: «</a:t>
            </a:r>
            <a:r>
              <a:rPr lang="el-GR" b="1" i="1" dirty="0"/>
              <a:t>Πατέρα </a:t>
            </a:r>
            <a:r>
              <a:rPr lang="el-GR" b="1" i="1" dirty="0" err="1"/>
              <a:t>ἐνταῦθα</a:t>
            </a:r>
            <a:r>
              <a:rPr lang="el-GR" b="1" i="1" dirty="0"/>
              <a:t> </a:t>
            </a:r>
            <a:r>
              <a:rPr lang="el-GR" b="1" i="1" dirty="0" err="1"/>
              <a:t>τὸν</a:t>
            </a:r>
            <a:r>
              <a:rPr lang="el-GR" b="1" i="1" dirty="0"/>
              <a:t> </a:t>
            </a:r>
            <a:r>
              <a:rPr lang="el-GR" b="1" i="1" dirty="0" err="1"/>
              <a:t>Θεὸν</a:t>
            </a:r>
            <a:r>
              <a:rPr lang="el-GR" b="1" i="1" dirty="0"/>
              <a:t> </a:t>
            </a:r>
            <a:r>
              <a:rPr lang="el-GR" b="1" i="1" dirty="0" err="1"/>
              <a:t>φησι</a:t>
            </a:r>
            <a:r>
              <a:rPr lang="el-GR" i="1" dirty="0"/>
              <a:t>· </a:t>
            </a:r>
            <a:r>
              <a:rPr lang="el-GR" b="1" i="1" dirty="0"/>
              <a:t>μητέρα </a:t>
            </a:r>
            <a:r>
              <a:rPr lang="el-GR" b="1" i="1" dirty="0" err="1"/>
              <a:t>τὴν</a:t>
            </a:r>
            <a:r>
              <a:rPr lang="el-GR" b="1" i="1" dirty="0"/>
              <a:t> </a:t>
            </a:r>
            <a:r>
              <a:rPr lang="el-GR" b="1" i="1" dirty="0" err="1"/>
              <a:t>φιλανθρωπίαν</a:t>
            </a:r>
            <a:r>
              <a:rPr lang="el-GR" b="1" i="1" dirty="0"/>
              <a:t> </a:t>
            </a:r>
            <a:r>
              <a:rPr lang="el-GR" b="1" i="1" dirty="0" err="1"/>
              <a:t>αὐτοῦ</a:t>
            </a:r>
            <a:r>
              <a:rPr lang="el-GR" i="1" dirty="0"/>
              <a:t>… ἥ </a:t>
            </a:r>
            <a:r>
              <a:rPr lang="el-GR" i="1" dirty="0" err="1"/>
              <a:t>καὶ</a:t>
            </a:r>
            <a:r>
              <a:rPr lang="el-GR" i="1" dirty="0"/>
              <a:t> προσάγει </a:t>
            </a:r>
            <a:r>
              <a:rPr lang="el-GR" i="1" dirty="0" err="1"/>
              <a:t>ἡμᾶς</a:t>
            </a:r>
            <a:r>
              <a:rPr lang="el-GR" i="1" dirty="0"/>
              <a:t> </a:t>
            </a:r>
            <a:r>
              <a:rPr lang="el-GR" i="1" dirty="0" err="1"/>
              <a:t>αὐτῷ</a:t>
            </a:r>
            <a:r>
              <a:rPr lang="el-GR" i="1" dirty="0"/>
              <a:t> </a:t>
            </a:r>
            <a:r>
              <a:rPr lang="el-GR" i="1" dirty="0" err="1"/>
              <a:t>τῷ</a:t>
            </a:r>
            <a:r>
              <a:rPr lang="el-GR" i="1" dirty="0"/>
              <a:t> </a:t>
            </a:r>
            <a:r>
              <a:rPr lang="el-GR" i="1" dirty="0" err="1"/>
              <a:t>Θεῷ</a:t>
            </a:r>
            <a:r>
              <a:rPr lang="el-GR" i="1" dirty="0"/>
              <a:t> </a:t>
            </a:r>
            <a:r>
              <a:rPr lang="el-GR" i="1" dirty="0" err="1"/>
              <a:t>καὶ</a:t>
            </a:r>
            <a:r>
              <a:rPr lang="el-GR" i="1" dirty="0"/>
              <a:t> Πατρί, </a:t>
            </a:r>
            <a:r>
              <a:rPr lang="el-GR" i="1" dirty="0" err="1"/>
              <a:t>ὡς</a:t>
            </a:r>
            <a:r>
              <a:rPr lang="el-GR" i="1" dirty="0"/>
              <a:t> </a:t>
            </a:r>
            <a:r>
              <a:rPr lang="el-GR" i="1" dirty="0" err="1"/>
              <a:t>υἱοὺς</a:t>
            </a:r>
            <a:r>
              <a:rPr lang="el-GR" i="1" dirty="0"/>
              <a:t> </a:t>
            </a:r>
            <a:r>
              <a:rPr lang="el-GR" i="1" dirty="0" err="1"/>
              <a:t>ἀπογαλακτισθέντας</a:t>
            </a:r>
            <a:r>
              <a:rPr lang="el-GR" i="1" dirty="0"/>
              <a:t>, </a:t>
            </a:r>
            <a:r>
              <a:rPr lang="el-GR" i="1" dirty="0" err="1"/>
              <a:t>καὶ</a:t>
            </a:r>
            <a:r>
              <a:rPr lang="el-GR" i="1" dirty="0"/>
              <a:t> </a:t>
            </a:r>
            <a:r>
              <a:rPr lang="el-GR" i="1" dirty="0" err="1"/>
              <a:t>τῆς</a:t>
            </a:r>
            <a:r>
              <a:rPr lang="el-GR" i="1" dirty="0"/>
              <a:t> </a:t>
            </a:r>
            <a:r>
              <a:rPr lang="el-GR" i="1" dirty="0" err="1"/>
              <a:t>πνευματικῆς</a:t>
            </a:r>
            <a:r>
              <a:rPr lang="el-GR" i="1" dirty="0"/>
              <a:t> και </a:t>
            </a:r>
            <a:r>
              <a:rPr lang="el-GR" i="1" dirty="0" err="1"/>
              <a:t>στερεᾶς</a:t>
            </a:r>
            <a:r>
              <a:rPr lang="el-GR" i="1" dirty="0"/>
              <a:t> </a:t>
            </a:r>
            <a:r>
              <a:rPr lang="el-GR" i="1" dirty="0" err="1"/>
              <a:t>τροφῆς</a:t>
            </a:r>
            <a:r>
              <a:rPr lang="el-GR" i="1" dirty="0"/>
              <a:t> </a:t>
            </a:r>
            <a:r>
              <a:rPr lang="el-GR" i="1" dirty="0" err="1"/>
              <a:t>ἐφιεμένους</a:t>
            </a:r>
            <a:r>
              <a:rPr lang="el-GR" i="1" dirty="0"/>
              <a:t>· </a:t>
            </a:r>
            <a:r>
              <a:rPr lang="el-GR" i="1" dirty="0" err="1"/>
              <a:t>ἵνα</a:t>
            </a:r>
            <a:r>
              <a:rPr lang="el-GR" i="1" dirty="0"/>
              <a:t> </a:t>
            </a:r>
            <a:r>
              <a:rPr lang="el-GR" i="1" dirty="0" err="1"/>
              <a:t>ὡς</a:t>
            </a:r>
            <a:r>
              <a:rPr lang="el-GR" i="1" dirty="0"/>
              <a:t> καθ’ </a:t>
            </a:r>
            <a:r>
              <a:rPr lang="el-GR" i="1" dirty="0" err="1"/>
              <a:t>ὁμοιότητα</a:t>
            </a:r>
            <a:r>
              <a:rPr lang="el-GR" i="1" dirty="0"/>
              <a:t> </a:t>
            </a:r>
            <a:r>
              <a:rPr lang="el-GR" i="1" dirty="0" err="1"/>
              <a:t>ἀδελφὸς</a:t>
            </a:r>
            <a:r>
              <a:rPr lang="el-GR" i="1" dirty="0"/>
              <a:t> </a:t>
            </a:r>
            <a:r>
              <a:rPr lang="el-GR" i="1" dirty="0" err="1"/>
              <a:t>ἡμῖν</a:t>
            </a:r>
            <a:r>
              <a:rPr lang="el-GR" i="1" dirty="0"/>
              <a:t> </a:t>
            </a:r>
            <a:r>
              <a:rPr lang="el-GR" i="1" dirty="0" err="1"/>
              <a:t>γεγονὼς</a:t>
            </a:r>
            <a:r>
              <a:rPr lang="el-GR" i="1" dirty="0"/>
              <a:t> ὁ </a:t>
            </a:r>
            <a:r>
              <a:rPr lang="el-GR" i="1" dirty="0" err="1"/>
              <a:t>Υἱὸς</a:t>
            </a:r>
            <a:r>
              <a:rPr lang="el-GR" i="1" dirty="0"/>
              <a:t> </a:t>
            </a:r>
            <a:r>
              <a:rPr lang="el-GR" i="1" dirty="0" err="1"/>
              <a:t>αὐτοῦ</a:t>
            </a:r>
            <a:r>
              <a:rPr lang="el-GR" i="1" dirty="0"/>
              <a:t> </a:t>
            </a:r>
            <a:r>
              <a:rPr lang="el-GR" i="1" dirty="0" err="1"/>
              <a:t>Ἰησοῦς</a:t>
            </a:r>
            <a:r>
              <a:rPr lang="el-GR" i="1" dirty="0"/>
              <a:t> Χριστός, </a:t>
            </a:r>
            <a:r>
              <a:rPr lang="el-GR" i="1" dirty="0" err="1"/>
              <a:t>οὕτως</a:t>
            </a:r>
            <a:r>
              <a:rPr lang="el-GR" i="1" dirty="0"/>
              <a:t> </a:t>
            </a:r>
            <a:r>
              <a:rPr lang="el-GR" i="1" dirty="0" err="1"/>
              <a:t>καὶ</a:t>
            </a:r>
            <a:r>
              <a:rPr lang="el-GR" i="1" dirty="0"/>
              <a:t> </a:t>
            </a:r>
            <a:r>
              <a:rPr lang="el-GR" i="1" dirty="0" err="1"/>
              <a:t>ἡμεῖς</a:t>
            </a:r>
            <a:r>
              <a:rPr lang="el-GR" i="1" dirty="0"/>
              <a:t> πράξει και </a:t>
            </a:r>
            <a:r>
              <a:rPr lang="el-GR" i="1" dirty="0" err="1"/>
              <a:t>λόγῳ</a:t>
            </a:r>
            <a:r>
              <a:rPr lang="el-GR" i="1" dirty="0"/>
              <a:t> </a:t>
            </a:r>
            <a:r>
              <a:rPr lang="el-GR" i="1" dirty="0" err="1"/>
              <a:t>πολιτευώμεθα</a:t>
            </a:r>
            <a:r>
              <a:rPr lang="el-GR" i="1" dirty="0"/>
              <a:t>· </a:t>
            </a:r>
            <a:r>
              <a:rPr lang="el-GR" b="1" i="1" dirty="0" err="1"/>
              <a:t>ἔστι</a:t>
            </a:r>
            <a:r>
              <a:rPr lang="el-GR" b="1" i="1" dirty="0"/>
              <a:t> </a:t>
            </a:r>
            <a:r>
              <a:rPr lang="el-GR" b="1" i="1" dirty="0" err="1"/>
              <a:t>δὲ</a:t>
            </a:r>
            <a:r>
              <a:rPr lang="el-GR" b="1" i="1" dirty="0"/>
              <a:t> </a:t>
            </a:r>
            <a:r>
              <a:rPr lang="el-GR" b="1" i="1" dirty="0" err="1"/>
              <a:t>καὶ</a:t>
            </a:r>
            <a:r>
              <a:rPr lang="el-GR" b="1" i="1" dirty="0"/>
              <a:t> μήτηρ </a:t>
            </a:r>
            <a:r>
              <a:rPr lang="el-GR" b="1" i="1" dirty="0" err="1"/>
              <a:t>ἡμῶν</a:t>
            </a:r>
            <a:r>
              <a:rPr lang="el-GR" b="1" i="1" dirty="0"/>
              <a:t> ἡ </a:t>
            </a:r>
            <a:r>
              <a:rPr lang="el-GR" b="1" i="1" dirty="0" err="1"/>
              <a:t>Ἐκκλησία</a:t>
            </a:r>
            <a:r>
              <a:rPr lang="el-GR" i="1" dirty="0"/>
              <a:t>, </a:t>
            </a:r>
            <a:r>
              <a:rPr lang="el-GR" i="1" dirty="0" err="1"/>
              <a:t>ἥν</a:t>
            </a:r>
            <a:r>
              <a:rPr lang="el-GR" i="1" dirty="0"/>
              <a:t> </a:t>
            </a:r>
            <a:r>
              <a:rPr lang="el-GR" i="1" dirty="0" err="1"/>
              <a:t>τῷ</a:t>
            </a:r>
            <a:r>
              <a:rPr lang="el-GR" i="1" dirty="0"/>
              <a:t> Πνεύματι </a:t>
            </a:r>
            <a:r>
              <a:rPr lang="el-GR" i="1" dirty="0" err="1"/>
              <a:t>τῷ</a:t>
            </a:r>
            <a:r>
              <a:rPr lang="el-GR" i="1" dirty="0"/>
              <a:t> </a:t>
            </a:r>
            <a:r>
              <a:rPr lang="el-GR" i="1" dirty="0" err="1"/>
              <a:t>ἁγίῳ</a:t>
            </a:r>
            <a:r>
              <a:rPr lang="el-GR" i="1" dirty="0"/>
              <a:t> </a:t>
            </a:r>
            <a:r>
              <a:rPr lang="el-GR" i="1" dirty="0" err="1"/>
              <a:t>ἑαυτῷ</a:t>
            </a:r>
            <a:r>
              <a:rPr lang="el-GR" i="1" dirty="0"/>
              <a:t> ὁ </a:t>
            </a:r>
            <a:r>
              <a:rPr lang="el-GR" i="1" dirty="0" err="1"/>
              <a:t>Θεὸς</a:t>
            </a:r>
            <a:r>
              <a:rPr lang="el-GR" i="1" dirty="0"/>
              <a:t> </a:t>
            </a:r>
            <a:r>
              <a:rPr lang="el-GR" i="1" dirty="0" err="1"/>
              <a:t>καὶ</a:t>
            </a:r>
            <a:r>
              <a:rPr lang="el-GR" i="1" dirty="0"/>
              <a:t> </a:t>
            </a:r>
            <a:r>
              <a:rPr lang="el-GR" i="1" dirty="0" err="1"/>
              <a:t>Πατὴρ</a:t>
            </a:r>
            <a:r>
              <a:rPr lang="el-GR" i="1" dirty="0"/>
              <a:t> </a:t>
            </a:r>
            <a:r>
              <a:rPr lang="el-GR" i="1" dirty="0" err="1"/>
              <a:t>ἡρμόσατο</a:t>
            </a:r>
            <a:r>
              <a:rPr lang="el-GR" i="1" dirty="0"/>
              <a:t> </a:t>
            </a:r>
            <a:r>
              <a:rPr lang="el-GR" i="1" dirty="0" err="1"/>
              <a:t>εἰς</a:t>
            </a:r>
            <a:r>
              <a:rPr lang="el-GR" i="1" dirty="0"/>
              <a:t> γυναίκα· τίκτει </a:t>
            </a:r>
            <a:r>
              <a:rPr lang="el-GR" i="1" dirty="0" err="1"/>
              <a:t>γὰρ</a:t>
            </a:r>
            <a:r>
              <a:rPr lang="el-GR" i="1" dirty="0"/>
              <a:t> </a:t>
            </a:r>
            <a:r>
              <a:rPr lang="el-GR" i="1" dirty="0" err="1"/>
              <a:t>ἀεὶ</a:t>
            </a:r>
            <a:r>
              <a:rPr lang="el-GR" i="1" dirty="0"/>
              <a:t> δι’ </a:t>
            </a:r>
            <a:r>
              <a:rPr lang="el-GR" i="1" dirty="0" err="1"/>
              <a:t>αὐτῆς</a:t>
            </a:r>
            <a:r>
              <a:rPr lang="el-GR" i="1" dirty="0"/>
              <a:t> </a:t>
            </a:r>
            <a:r>
              <a:rPr lang="el-GR" i="1" dirty="0" err="1"/>
              <a:t>ἑαυτῷ</a:t>
            </a:r>
            <a:r>
              <a:rPr lang="el-GR" i="1" dirty="0"/>
              <a:t> </a:t>
            </a:r>
            <a:r>
              <a:rPr lang="el-GR" i="1" dirty="0" err="1"/>
              <a:t>υἱοὺς</a:t>
            </a:r>
            <a:r>
              <a:rPr lang="el-GR" i="1" dirty="0"/>
              <a:t> </a:t>
            </a:r>
            <a:r>
              <a:rPr lang="el-GR" i="1" dirty="0" err="1"/>
              <a:t>καὶ</a:t>
            </a:r>
            <a:r>
              <a:rPr lang="el-GR" i="1" dirty="0"/>
              <a:t> θυγατέρας· </a:t>
            </a:r>
            <a:r>
              <a:rPr lang="el-GR" i="1" dirty="0" err="1"/>
              <a:t>ἐπὶ</a:t>
            </a:r>
            <a:r>
              <a:rPr lang="el-GR" i="1" dirty="0"/>
              <a:t> </a:t>
            </a:r>
            <a:r>
              <a:rPr lang="el-GR" i="1" dirty="0" err="1"/>
              <a:t>μὲν</a:t>
            </a:r>
            <a:r>
              <a:rPr lang="el-GR" i="1" dirty="0"/>
              <a:t> </a:t>
            </a:r>
            <a:r>
              <a:rPr lang="el-GR" i="1" dirty="0" err="1"/>
              <a:t>τοῖς</a:t>
            </a:r>
            <a:r>
              <a:rPr lang="el-GR" i="1" dirty="0"/>
              <a:t> </a:t>
            </a:r>
            <a:r>
              <a:rPr lang="el-GR" i="1" dirty="0" err="1"/>
              <a:t>πεπαιδευμένοις</a:t>
            </a:r>
            <a:r>
              <a:rPr lang="el-GR" i="1" dirty="0"/>
              <a:t> </a:t>
            </a:r>
            <a:r>
              <a:rPr lang="el-GR" i="1" dirty="0" err="1"/>
              <a:t>τὴν</a:t>
            </a:r>
            <a:r>
              <a:rPr lang="el-GR" i="1" dirty="0"/>
              <a:t> </a:t>
            </a:r>
            <a:r>
              <a:rPr lang="el-GR" i="1" dirty="0" err="1"/>
              <a:t>τοῦ</a:t>
            </a:r>
            <a:r>
              <a:rPr lang="el-GR" i="1" dirty="0"/>
              <a:t> </a:t>
            </a:r>
            <a:r>
              <a:rPr lang="el-GR" i="1" dirty="0" err="1"/>
              <a:t>Θεοῦ</a:t>
            </a:r>
            <a:r>
              <a:rPr lang="el-GR" i="1" dirty="0"/>
              <a:t> </a:t>
            </a:r>
            <a:r>
              <a:rPr lang="el-GR" i="1" dirty="0" err="1"/>
              <a:t>γνῶσιν</a:t>
            </a:r>
            <a:r>
              <a:rPr lang="el-GR" i="1" dirty="0"/>
              <a:t> </a:t>
            </a:r>
            <a:r>
              <a:rPr lang="el-GR" i="1" dirty="0" err="1"/>
              <a:t>καὶ</a:t>
            </a:r>
            <a:r>
              <a:rPr lang="el-GR" i="1" dirty="0"/>
              <a:t> </a:t>
            </a:r>
            <a:r>
              <a:rPr lang="el-GR" i="1" dirty="0" err="1"/>
              <a:t>σοφίαν</a:t>
            </a:r>
            <a:r>
              <a:rPr lang="el-GR" i="1" dirty="0"/>
              <a:t>, </a:t>
            </a:r>
            <a:r>
              <a:rPr lang="el-GR" i="1" dirty="0" err="1"/>
              <a:t>εὐφραίνεται</a:t>
            </a:r>
            <a:r>
              <a:rPr lang="el-GR" i="1" dirty="0"/>
              <a:t> </a:t>
            </a:r>
            <a:r>
              <a:rPr lang="el-GR" i="1" dirty="0" err="1"/>
              <a:t>καὶ</a:t>
            </a:r>
            <a:r>
              <a:rPr lang="el-GR" i="1" dirty="0"/>
              <a:t> ὁ </a:t>
            </a:r>
            <a:r>
              <a:rPr lang="el-GR" i="1" dirty="0" err="1"/>
              <a:t>Πατὴρ</a:t>
            </a:r>
            <a:r>
              <a:rPr lang="el-GR" i="1" dirty="0"/>
              <a:t> </a:t>
            </a:r>
            <a:r>
              <a:rPr lang="el-GR" i="1" dirty="0" err="1"/>
              <a:t>ἡμῶν</a:t>
            </a:r>
            <a:r>
              <a:rPr lang="el-GR" i="1" dirty="0"/>
              <a:t> Θεός, </a:t>
            </a:r>
            <a:r>
              <a:rPr lang="el-GR" i="1" dirty="0" err="1"/>
              <a:t>καὶ</a:t>
            </a:r>
            <a:r>
              <a:rPr lang="el-GR" i="1" dirty="0"/>
              <a:t> ἡ μήτηρ ἡ </a:t>
            </a:r>
            <a:r>
              <a:rPr lang="el-GR" i="1" dirty="0" err="1"/>
              <a:t>Ἐκκλησία</a:t>
            </a:r>
            <a:r>
              <a:rPr lang="el-GR" i="1" dirty="0"/>
              <a:t>· </a:t>
            </a:r>
            <a:r>
              <a:rPr lang="el-GR" i="1" dirty="0" err="1"/>
              <a:t>ἐπὶ</a:t>
            </a:r>
            <a:r>
              <a:rPr lang="el-GR" i="1" dirty="0"/>
              <a:t> </a:t>
            </a:r>
            <a:r>
              <a:rPr lang="el-GR" i="1" dirty="0" err="1"/>
              <a:t>δὲ</a:t>
            </a:r>
            <a:r>
              <a:rPr lang="el-GR" i="1" dirty="0"/>
              <a:t> </a:t>
            </a:r>
            <a:r>
              <a:rPr lang="el-GR" i="1" dirty="0" err="1"/>
              <a:t>τοῖς</a:t>
            </a:r>
            <a:r>
              <a:rPr lang="el-GR" i="1" dirty="0"/>
              <a:t> </a:t>
            </a:r>
            <a:r>
              <a:rPr lang="el-GR" i="1" dirty="0" err="1"/>
              <a:t>ἀπαιδεύτοις</a:t>
            </a:r>
            <a:r>
              <a:rPr lang="el-GR" i="1" dirty="0"/>
              <a:t>, πάνυ </a:t>
            </a:r>
            <a:r>
              <a:rPr lang="el-GR" i="1" dirty="0" err="1"/>
              <a:t>μὲν</a:t>
            </a:r>
            <a:r>
              <a:rPr lang="el-GR" i="1" dirty="0"/>
              <a:t> κήδεται </a:t>
            </a:r>
            <a:r>
              <a:rPr lang="el-GR" i="1" dirty="0" err="1"/>
              <a:t>καὶ</a:t>
            </a:r>
            <a:r>
              <a:rPr lang="el-GR" i="1" dirty="0"/>
              <a:t> </a:t>
            </a:r>
            <a:r>
              <a:rPr lang="el-GR" i="1" dirty="0" err="1"/>
              <a:t>λυπεῖται</a:t>
            </a:r>
            <a:r>
              <a:rPr lang="el-GR" i="1" dirty="0"/>
              <a:t>, </a:t>
            </a:r>
            <a:r>
              <a:rPr lang="el-GR" i="1" dirty="0" err="1"/>
              <a:t>ὡς</a:t>
            </a:r>
            <a:r>
              <a:rPr lang="el-GR" i="1" dirty="0"/>
              <a:t> </a:t>
            </a:r>
            <a:r>
              <a:rPr lang="el-GR" i="1" dirty="0" err="1"/>
              <a:t>μὴ</a:t>
            </a:r>
            <a:r>
              <a:rPr lang="el-GR" i="1" dirty="0"/>
              <a:t> </a:t>
            </a:r>
            <a:r>
              <a:rPr lang="el-GR" i="1" dirty="0" err="1"/>
              <a:t>θελόντων</a:t>
            </a:r>
            <a:r>
              <a:rPr lang="el-GR" i="1" dirty="0"/>
              <a:t> </a:t>
            </a:r>
            <a:r>
              <a:rPr lang="el-GR" i="1" dirty="0" err="1"/>
              <a:t>ἡμῶν</a:t>
            </a:r>
            <a:r>
              <a:rPr lang="el-GR" i="1" dirty="0"/>
              <a:t> </a:t>
            </a:r>
            <a:r>
              <a:rPr lang="el-GR" i="1" dirty="0" err="1"/>
              <a:t>ἐπιστρέψαι</a:t>
            </a:r>
            <a:r>
              <a:rPr lang="el-GR" i="1" dirty="0"/>
              <a:t> </a:t>
            </a:r>
            <a:r>
              <a:rPr lang="el-GR" i="1" dirty="0" err="1"/>
              <a:t>καὶ</a:t>
            </a:r>
            <a:r>
              <a:rPr lang="el-GR" i="1" dirty="0"/>
              <a:t> </a:t>
            </a:r>
            <a:r>
              <a:rPr lang="el-GR" i="1" dirty="0" err="1"/>
              <a:t>σωθῆναι</a:t>
            </a:r>
            <a:r>
              <a:rPr lang="el-GR" i="1" dirty="0"/>
              <a:t>, </a:t>
            </a:r>
            <a:r>
              <a:rPr lang="el-GR" i="1" dirty="0" err="1"/>
              <a:t>ἀλλὰ</a:t>
            </a:r>
            <a:r>
              <a:rPr lang="el-GR" i="1" dirty="0"/>
              <a:t> </a:t>
            </a:r>
            <a:r>
              <a:rPr lang="el-GR" i="1" dirty="0" err="1"/>
              <a:t>τῇ</a:t>
            </a:r>
            <a:r>
              <a:rPr lang="el-GR" i="1" dirty="0"/>
              <a:t> </a:t>
            </a:r>
            <a:r>
              <a:rPr lang="el-GR" i="1" dirty="0" err="1"/>
              <a:t>κακίᾳ</a:t>
            </a:r>
            <a:r>
              <a:rPr lang="el-GR" i="1" dirty="0"/>
              <a:t> </a:t>
            </a:r>
            <a:r>
              <a:rPr lang="el-GR" i="1" dirty="0" err="1"/>
              <a:t>προσμένειν</a:t>
            </a:r>
            <a:r>
              <a:rPr lang="el-GR" dirty="0"/>
              <a:t>»   (</a:t>
            </a:r>
            <a:r>
              <a:rPr lang="el-GR" dirty="0" err="1"/>
              <a:t>Ὠριγένους</a:t>
            </a:r>
            <a:r>
              <a:rPr lang="el-GR" dirty="0"/>
              <a:t>, </a:t>
            </a:r>
            <a:r>
              <a:rPr lang="en-US" i="1" dirty="0"/>
              <a:t>E</a:t>
            </a:r>
            <a:r>
              <a:rPr lang="el-GR" i="1" dirty="0" err="1"/>
              <a:t>ἰς</a:t>
            </a:r>
            <a:r>
              <a:rPr lang="el-GR" i="1" dirty="0"/>
              <a:t> </a:t>
            </a:r>
            <a:r>
              <a:rPr lang="el-GR" i="1" dirty="0" err="1"/>
              <a:t>τὰς</a:t>
            </a:r>
            <a:r>
              <a:rPr lang="el-GR" i="1" dirty="0"/>
              <a:t> Παροιμίας </a:t>
            </a:r>
            <a:r>
              <a:rPr lang="el-GR" dirty="0"/>
              <a:t>17,21, </a:t>
            </a:r>
            <a:r>
              <a:rPr lang="en-US" dirty="0"/>
              <a:t>PG</a:t>
            </a:r>
            <a:r>
              <a:rPr lang="el-GR" dirty="0"/>
              <a:t> 17, 201Β)</a:t>
            </a:r>
          </a:p>
          <a:p>
            <a:endParaRPr lang="el-GR" dirty="0"/>
          </a:p>
        </p:txBody>
      </p:sp>
    </p:spTree>
    <p:extLst>
      <p:ext uri="{BB962C8B-B14F-4D97-AF65-F5344CB8AC3E}">
        <p14:creationId xmlns:p14="http://schemas.microsoft.com/office/powerpoint/2010/main" val="354411981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191</TotalTime>
  <Words>1717</Words>
  <Application>Microsoft Office PowerPoint</Application>
  <PresentationFormat>Ευρεία οθόνη</PresentationFormat>
  <Paragraphs>59</Paragraphs>
  <Slides>12</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12</vt:i4>
      </vt:variant>
    </vt:vector>
  </HeadingPairs>
  <TitlesOfParts>
    <vt:vector size="19" baseType="lpstr">
      <vt:lpstr>Aptos</vt:lpstr>
      <vt:lpstr>Aptos Display</vt:lpstr>
      <vt:lpstr>Arial</vt:lpstr>
      <vt:lpstr>Calibri</vt:lpstr>
      <vt:lpstr>Times New Roman</vt:lpstr>
      <vt:lpstr>Wingdings</vt:lpstr>
      <vt:lpstr>Θέμα του Office</vt:lpstr>
      <vt:lpstr>   ΘΕΜΑΤΑ ΠΑΤΕΡΙΚΗΣ ΓΡΑΜΜΑΤΕΙΑΣ  1Η ΕΝΟΤΗΤΑ  Η έννοια της «καθολικότητας»  στον Ιγνάτιο τον Θεοφόρο και μετά από αυτόν  </vt:lpstr>
      <vt:lpstr> ΙΓΝΑΤΙΟΣ Ο ΘΕΟΦΟΡΟΣ </vt:lpstr>
      <vt:lpstr> ΙΓΝΑΤΙΟΣ Ο ΘΕΟΦΟΡΟΣ </vt:lpstr>
      <vt:lpstr> ΙΓΝΑΤΙΟΣ Ο ΘΕΟΦΟΡΟΣ </vt:lpstr>
      <vt:lpstr>ΙΓΝΑΤΙΟΣ Ο ΘΕΟΦΟΡΟΣ</vt:lpstr>
      <vt:lpstr>ΙΓΝΑΤΙΟΣ Ο ΘΕΟΦΟΡΟΣ</vt:lpstr>
      <vt:lpstr>Η έννοια της καθολικότητας μετά τον Ιγνάτιο </vt:lpstr>
      <vt:lpstr>Η έννοια της καθολικότητας μετά τον Ιγνάτιο </vt:lpstr>
      <vt:lpstr>Η έννοια της καθολικότητας μετά τον Ιγνάτιο </vt:lpstr>
      <vt:lpstr>Η έννοια της καθολικότητας μετά τον Ιγνάτιο </vt:lpstr>
      <vt:lpstr>Η έννοια της καθολικότητας μετά τον Ιγνάτιο </vt:lpstr>
      <vt:lpstr>Η έννοια της καθολικότητας μετά τον Ιγνάτιο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ΘΕΜΑΤΑ ΠΑΤΕΡΙΚΗΣ ΓΡΑΜΜΑΤΕΙΑΣ  2Η ΕΝΟΤΗΤΑ ΙΓΝΑΤΙΟΣ Ο ΘΕΟΦΟΡΟΣ  </dc:title>
  <dc:creator>MARIA KARAMPELIA</dc:creator>
  <cp:lastModifiedBy>MARIA KARAMPELIA</cp:lastModifiedBy>
  <cp:revision>1</cp:revision>
  <dcterms:created xsi:type="dcterms:W3CDTF">2024-02-19T13:58:46Z</dcterms:created>
  <dcterms:modified xsi:type="dcterms:W3CDTF">2026-02-16T18:18:23Z</dcterms:modified>
</cp:coreProperties>
</file>