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a:t>Στυλ κύριου τίτλου</a:t>
            </a: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Στυλ κύριου υπότιτλου</a:t>
            </a:r>
          </a:p>
        </p:txBody>
      </p:sp>
      <p:sp>
        <p:nvSpPr>
          <p:cNvPr id="4" name="Θέση ημερομηνίας 3"/>
          <p:cNvSpPr>
            <a:spLocks noGrp="1"/>
          </p:cNvSpPr>
          <p:nvPr>
            <p:ph type="dt" sz="half" idx="10"/>
          </p:nvPr>
        </p:nvSpPr>
        <p:spPr/>
        <p:txBody>
          <a:bodyPr/>
          <a:lstStyle/>
          <a:p>
            <a:fld id="{D1D3DE86-C4B4-4EB9-874B-16A4051C98D9}"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2727054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κατακόρυφου κειμένου 2"/>
          <p:cNvSpPr>
            <a:spLocks noGrp="1"/>
          </p:cNvSpPr>
          <p:nvPr>
            <p:ph type="body" orient="vert" idx="1"/>
          </p:nvPr>
        </p:nvSpPr>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1D3DE86-C4B4-4EB9-874B-16A4051C98D9}"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2142957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a:t>Στυλ κύριου τίτλου</a:t>
            </a: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1D3DE86-C4B4-4EB9-874B-16A4051C98D9}"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3009863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10"/>
          </p:nvPr>
        </p:nvSpPr>
        <p:spPr/>
        <p:txBody>
          <a:bodyPr/>
          <a:lstStyle/>
          <a:p>
            <a:fld id="{D1D3DE86-C4B4-4EB9-874B-16A4051C98D9}"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1160348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a:t>Στυλ κύριου τίτλου</a:t>
            </a: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υποδείγματος κειμένου</a:t>
            </a:r>
          </a:p>
        </p:txBody>
      </p:sp>
      <p:sp>
        <p:nvSpPr>
          <p:cNvPr id="4" name="Θέση ημερομηνίας 3"/>
          <p:cNvSpPr>
            <a:spLocks noGrp="1"/>
          </p:cNvSpPr>
          <p:nvPr>
            <p:ph type="dt" sz="half" idx="10"/>
          </p:nvPr>
        </p:nvSpPr>
        <p:spPr/>
        <p:txBody>
          <a:bodyPr/>
          <a:lstStyle/>
          <a:p>
            <a:fld id="{D1D3DE86-C4B4-4EB9-874B-16A4051C98D9}" type="datetimeFigureOut">
              <a:rPr lang="el-GR" smtClean="0"/>
              <a:t>12/9/2022</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2028626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περιεχομένου 2"/>
          <p:cNvSpPr>
            <a:spLocks noGrp="1"/>
          </p:cNvSpPr>
          <p:nvPr>
            <p:ph sz="half" idx="1"/>
          </p:nvPr>
        </p:nvSpPr>
        <p:spPr>
          <a:xfrm>
            <a:off x="838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περιεχομένου 3"/>
          <p:cNvSpPr>
            <a:spLocks noGrp="1"/>
          </p:cNvSpPr>
          <p:nvPr>
            <p:ph sz="half" idx="2"/>
          </p:nvPr>
        </p:nvSpPr>
        <p:spPr>
          <a:xfrm>
            <a:off x="6172200" y="1825625"/>
            <a:ext cx="5181600" cy="435133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ημερομηνίας 4"/>
          <p:cNvSpPr>
            <a:spLocks noGrp="1"/>
          </p:cNvSpPr>
          <p:nvPr>
            <p:ph type="dt" sz="half" idx="10"/>
          </p:nvPr>
        </p:nvSpPr>
        <p:spPr/>
        <p:txBody>
          <a:bodyPr/>
          <a:lstStyle/>
          <a:p>
            <a:fld id="{D1D3DE86-C4B4-4EB9-874B-16A4051C98D9}"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29400111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a:t>Στυλ κύριου τίτλου</a:t>
            </a: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Θέση ημερομηνίας 6"/>
          <p:cNvSpPr>
            <a:spLocks noGrp="1"/>
          </p:cNvSpPr>
          <p:nvPr>
            <p:ph type="dt" sz="half" idx="10"/>
          </p:nvPr>
        </p:nvSpPr>
        <p:spPr/>
        <p:txBody>
          <a:bodyPr/>
          <a:lstStyle/>
          <a:p>
            <a:fld id="{D1D3DE86-C4B4-4EB9-874B-16A4051C98D9}" type="datetimeFigureOut">
              <a:rPr lang="el-GR" smtClean="0"/>
              <a:t>12/9/2022</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199647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t>Στυλ κύριου τίτλου</a:t>
            </a:r>
          </a:p>
        </p:txBody>
      </p:sp>
      <p:sp>
        <p:nvSpPr>
          <p:cNvPr id="3" name="Θέση ημερομηνίας 2"/>
          <p:cNvSpPr>
            <a:spLocks noGrp="1"/>
          </p:cNvSpPr>
          <p:nvPr>
            <p:ph type="dt" sz="half" idx="10"/>
          </p:nvPr>
        </p:nvSpPr>
        <p:spPr/>
        <p:txBody>
          <a:bodyPr/>
          <a:lstStyle/>
          <a:p>
            <a:fld id="{D1D3DE86-C4B4-4EB9-874B-16A4051C98D9}" type="datetimeFigureOut">
              <a:rPr lang="el-GR" smtClean="0"/>
              <a:t>12/9/2022</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41858291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D1D3DE86-C4B4-4EB9-874B-16A4051C98D9}" type="datetimeFigureOut">
              <a:rPr lang="el-GR" smtClean="0"/>
              <a:t>12/9/2022</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3468358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D1D3DE86-C4B4-4EB9-874B-16A4051C98D9}"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2670718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a:t>Στυλ κύριου τίτλου</a:t>
            </a: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υποδείγματος κειμένου</a:t>
            </a:r>
          </a:p>
        </p:txBody>
      </p:sp>
      <p:sp>
        <p:nvSpPr>
          <p:cNvPr id="5" name="Θέση ημερομηνίας 4"/>
          <p:cNvSpPr>
            <a:spLocks noGrp="1"/>
          </p:cNvSpPr>
          <p:nvPr>
            <p:ph type="dt" sz="half" idx="10"/>
          </p:nvPr>
        </p:nvSpPr>
        <p:spPr/>
        <p:txBody>
          <a:bodyPr/>
          <a:lstStyle/>
          <a:p>
            <a:fld id="{D1D3DE86-C4B4-4EB9-874B-16A4051C98D9}" type="datetimeFigureOut">
              <a:rPr lang="el-GR" smtClean="0"/>
              <a:t>12/9/2022</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99FD1405-A509-4C09-AB97-3D34A7F4FD90}" type="slidenum">
              <a:rPr lang="el-GR" smtClean="0"/>
              <a:t>‹#›</a:t>
            </a:fld>
            <a:endParaRPr lang="el-GR"/>
          </a:p>
        </p:txBody>
      </p:sp>
    </p:spTree>
    <p:extLst>
      <p:ext uri="{BB962C8B-B14F-4D97-AF65-F5344CB8AC3E}">
        <p14:creationId xmlns:p14="http://schemas.microsoft.com/office/powerpoint/2010/main" val="3853183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Στυλ κύριου τίτλου</a:t>
            </a: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3DE86-C4B4-4EB9-874B-16A4051C98D9}" type="datetimeFigureOut">
              <a:rPr lang="el-GR" smtClean="0"/>
              <a:t>12/9/2022</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FD1405-A509-4C09-AB97-3D34A7F4FD90}" type="slidenum">
              <a:rPr lang="el-GR" smtClean="0"/>
              <a:t>‹#›</a:t>
            </a:fld>
            <a:endParaRPr lang="el-GR"/>
          </a:p>
        </p:txBody>
      </p:sp>
    </p:spTree>
    <p:extLst>
      <p:ext uri="{BB962C8B-B14F-4D97-AF65-F5344CB8AC3E}">
        <p14:creationId xmlns:p14="http://schemas.microsoft.com/office/powerpoint/2010/main" val="613091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0" y="232012"/>
            <a:ext cx="12192000" cy="3628372"/>
          </a:xfrm>
        </p:spPr>
        <p:txBody>
          <a:bodyPr>
            <a:normAutofit fontScale="90000"/>
          </a:bodyPr>
          <a:lstStyle/>
          <a:p>
            <a:br>
              <a:rPr lang="el-GR" dirty="0">
                <a:latin typeface="Times New Roman" panose="02020603050405020304" pitchFamily="18" charset="0"/>
                <a:cs typeface="Times New Roman" panose="02020603050405020304" pitchFamily="18" charset="0"/>
              </a:rPr>
            </a:br>
            <a:r>
              <a:rPr lang="el-GR" dirty="0">
                <a:latin typeface="Times New Roman" panose="02020603050405020304" pitchFamily="18" charset="0"/>
                <a:cs typeface="Times New Roman" panose="02020603050405020304" pitchFamily="18" charset="0"/>
              </a:rPr>
              <a:t> </a:t>
            </a:r>
            <a:br>
              <a:rPr lang="el-GR"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ΧΡΙΣΤΙΑΝΙΚΗ ΗΘΙΚΗ</a:t>
            </a:r>
            <a:br>
              <a:rPr lang="el-GR" sz="3600" b="1"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ΕΝΟΤΗΤΑ 25</a:t>
            </a:r>
            <a:r>
              <a:rPr lang="el-GR" sz="3600" b="1" baseline="30000" dirty="0">
                <a:latin typeface="Times New Roman" panose="02020603050405020304" pitchFamily="18" charset="0"/>
                <a:cs typeface="Times New Roman" panose="02020603050405020304" pitchFamily="18" charset="0"/>
              </a:rPr>
              <a:t>Η</a:t>
            </a:r>
            <a:br>
              <a:rPr lang="el-GR" sz="3600" b="1" baseline="30000" dirty="0">
                <a:latin typeface="Times New Roman" panose="02020603050405020304" pitchFamily="18" charset="0"/>
                <a:cs typeface="Times New Roman" panose="02020603050405020304" pitchFamily="18" charset="0"/>
              </a:rPr>
            </a:br>
            <a:r>
              <a:rPr lang="el-GR" sz="3600" b="1" dirty="0">
                <a:latin typeface="Times New Roman" panose="02020603050405020304" pitchFamily="18" charset="0"/>
                <a:cs typeface="Times New Roman" panose="02020603050405020304" pitchFamily="18" charset="0"/>
              </a:rPr>
              <a:t>  ΟΙΚΟΥΜΕΝΙΚΟΤΗΤΑ ΚΑΙ ΟΙΚΟΥΜΕΝΙΣΜΟΣ</a:t>
            </a:r>
            <a:br>
              <a:rPr lang="el-GR" sz="3600" dirty="0">
                <a:latin typeface="Times New Roman" panose="02020603050405020304" pitchFamily="18" charset="0"/>
                <a:cs typeface="Times New Roman" panose="02020603050405020304" pitchFamily="18" charset="0"/>
              </a:rPr>
            </a:br>
            <a:r>
              <a:rPr lang="el-GR" sz="3600" b="1" dirty="0">
                <a:solidFill>
                  <a:srgbClr val="FF0000"/>
                </a:solidFill>
                <a:latin typeface="+mn-lt"/>
                <a:cs typeface="Times New Roman" panose="02020603050405020304" pitchFamily="18" charset="0"/>
              </a:rPr>
              <a:t>Από το βιβλίο του Γεώργιου </a:t>
            </a:r>
            <a:r>
              <a:rPr lang="el-GR" sz="3600" b="1" dirty="0" err="1">
                <a:solidFill>
                  <a:srgbClr val="FF0000"/>
                </a:solidFill>
                <a:latin typeface="+mn-lt"/>
                <a:cs typeface="Times New Roman" panose="02020603050405020304" pitchFamily="18" charset="0"/>
              </a:rPr>
              <a:t>Μαντζαρίδη</a:t>
            </a:r>
            <a:r>
              <a:rPr lang="el-GR" sz="3600" b="1" dirty="0">
                <a:solidFill>
                  <a:srgbClr val="FF0000"/>
                </a:solidFill>
                <a:latin typeface="+mn-lt"/>
                <a:cs typeface="Times New Roman" panose="02020603050405020304" pitchFamily="18" charset="0"/>
              </a:rPr>
              <a:t>, </a:t>
            </a:r>
            <a:r>
              <a:rPr lang="el-GR" sz="3600" b="1" i="1" dirty="0">
                <a:solidFill>
                  <a:srgbClr val="FF0000"/>
                </a:solidFill>
                <a:latin typeface="+mn-lt"/>
                <a:cs typeface="Times New Roman" panose="02020603050405020304" pitchFamily="18" charset="0"/>
              </a:rPr>
              <a:t>Χριστιανική Ηθική, Τόμος 1</a:t>
            </a:r>
            <a:r>
              <a:rPr lang="el-GR" sz="3600" b="1" i="1" baseline="30000" dirty="0">
                <a:solidFill>
                  <a:srgbClr val="FF0000"/>
                </a:solidFill>
                <a:latin typeface="+mn-lt"/>
                <a:cs typeface="Times New Roman" panose="02020603050405020304" pitchFamily="18" charset="0"/>
              </a:rPr>
              <a:t>ος</a:t>
            </a:r>
            <a:r>
              <a:rPr lang="el-GR" sz="3600" b="1" i="1" dirty="0">
                <a:solidFill>
                  <a:srgbClr val="FF0000"/>
                </a:solidFill>
                <a:latin typeface="+mn-lt"/>
                <a:cs typeface="Times New Roman" panose="02020603050405020304" pitchFamily="18" charset="0"/>
              </a:rPr>
              <a:t> Εισαγωγή-Γενικές αρχές-Σύγχρονη Προβληματική</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Θεσσαλονίκη:Ι.Μ</a:t>
            </a:r>
            <a:r>
              <a:rPr lang="el-GR" sz="3600" b="1" dirty="0">
                <a:solidFill>
                  <a:srgbClr val="FF0000"/>
                </a:solidFill>
                <a:latin typeface="+mn-lt"/>
                <a:cs typeface="Times New Roman" panose="02020603050405020304" pitchFamily="18" charset="0"/>
              </a:rPr>
              <a:t>. </a:t>
            </a:r>
            <a:r>
              <a:rPr lang="el-GR" sz="3600" b="1" dirty="0" err="1">
                <a:solidFill>
                  <a:srgbClr val="FF0000"/>
                </a:solidFill>
                <a:latin typeface="+mn-lt"/>
                <a:cs typeface="Times New Roman" panose="02020603050405020304" pitchFamily="18" charset="0"/>
              </a:rPr>
              <a:t>Βατοπαιδίου</a:t>
            </a:r>
            <a:r>
              <a:rPr lang="el-GR" sz="3600" b="1" dirty="0">
                <a:solidFill>
                  <a:srgbClr val="FF0000"/>
                </a:solidFill>
                <a:latin typeface="+mn-lt"/>
                <a:cs typeface="Times New Roman" panose="02020603050405020304" pitchFamily="18" charset="0"/>
              </a:rPr>
              <a:t>-Άγιον Όρος, 2015³, </a:t>
            </a:r>
            <a:r>
              <a:rPr lang="el-GR" sz="3600" b="1" dirty="0" err="1">
                <a:solidFill>
                  <a:srgbClr val="FF0000"/>
                </a:solidFill>
                <a:latin typeface="+mn-lt"/>
                <a:cs typeface="Times New Roman" panose="02020603050405020304" pitchFamily="18" charset="0"/>
              </a:rPr>
              <a:t>σσ</a:t>
            </a:r>
            <a:r>
              <a:rPr lang="el-GR" sz="3600" b="1" dirty="0">
                <a:solidFill>
                  <a:srgbClr val="FF0000"/>
                </a:solidFill>
                <a:latin typeface="+mn-lt"/>
                <a:cs typeface="Times New Roman" panose="02020603050405020304" pitchFamily="18" charset="0"/>
              </a:rPr>
              <a:t>. 313-324</a:t>
            </a:r>
            <a:br>
              <a:rPr lang="el-GR" dirty="0">
                <a:latin typeface="Times New Roman" panose="02020603050405020304" pitchFamily="18" charset="0"/>
                <a:cs typeface="Times New Roman" panose="02020603050405020304" pitchFamily="18" charset="0"/>
              </a:rPr>
            </a:br>
            <a:endParaRPr lang="el-GR" dirty="0"/>
          </a:p>
        </p:txBody>
      </p:sp>
      <p:sp>
        <p:nvSpPr>
          <p:cNvPr id="3" name="Υπότιτλος 2"/>
          <p:cNvSpPr>
            <a:spLocks noGrp="1"/>
          </p:cNvSpPr>
          <p:nvPr>
            <p:ph type="subTitle" idx="1"/>
          </p:nvPr>
        </p:nvSpPr>
        <p:spPr>
          <a:xfrm>
            <a:off x="1524000" y="4107005"/>
            <a:ext cx="9144000" cy="1755573"/>
          </a:xfrm>
        </p:spPr>
        <p:txBody>
          <a:bodyPr>
            <a:normAutofit fontScale="92500" lnSpcReduction="20000"/>
          </a:bodyPr>
          <a:lstStyle/>
          <a:p>
            <a:r>
              <a:rPr lang="el-GR" dirty="0">
                <a:latin typeface="Times New Roman" panose="02020603050405020304" pitchFamily="18" charset="0"/>
                <a:cs typeface="Times New Roman" panose="02020603050405020304" pitchFamily="18" charset="0"/>
              </a:rPr>
              <a:t> </a:t>
            </a:r>
          </a:p>
          <a:p>
            <a:r>
              <a:rPr lang="el-GR" dirty="0">
                <a:cs typeface="Times New Roman" panose="02020603050405020304" pitchFamily="18" charset="0"/>
              </a:rPr>
              <a:t>ΣΤ</a:t>
            </a:r>
            <a:r>
              <a:rPr lang="el-GR" sz="2400" dirty="0"/>
              <a:t>΄ ΕΞΑΜΗΝΟ</a:t>
            </a:r>
            <a:br>
              <a:rPr lang="el-GR" sz="2400" dirty="0"/>
            </a:br>
            <a:r>
              <a:rPr lang="el-GR" sz="2400" dirty="0"/>
              <a:t>ΙΕΡΑΤΙΚΩΝ ΣΠΟΥΔΩΝ</a:t>
            </a:r>
          </a:p>
          <a:p>
            <a:r>
              <a:rPr lang="el-GR" sz="2400" dirty="0"/>
              <a:t>ΔΙΔΑΣΚΟΥΣΑ: ΜΑΡΙΑ Κ. ΚΑΡΑΜΠΕΛΙΑ</a:t>
            </a:r>
          </a:p>
          <a:p>
            <a:r>
              <a:rPr lang="el-GR" sz="2400" dirty="0"/>
              <a:t>202</a:t>
            </a:r>
            <a:r>
              <a:rPr lang="en-US" sz="2400" dirty="0"/>
              <a:t>1</a:t>
            </a:r>
            <a:r>
              <a:rPr lang="el-GR" sz="2400" dirty="0"/>
              <a:t>-202</a:t>
            </a:r>
            <a:r>
              <a:rPr lang="en-US" sz="2400" dirty="0"/>
              <a:t>2</a:t>
            </a:r>
            <a:endParaRPr lang="el-GR" dirty="0">
              <a:latin typeface="Times New Roman" panose="02020603050405020304" pitchFamily="18" charset="0"/>
              <a:cs typeface="Times New Roman" panose="02020603050405020304" pitchFamily="18" charset="0"/>
            </a:endParaRPr>
          </a:p>
          <a:p>
            <a:endParaRPr lang="el-GR" dirty="0">
              <a:latin typeface="Times New Roman" panose="02020603050405020304" pitchFamily="18" charset="0"/>
              <a:cs typeface="Times New Roman" panose="02020603050405020304" pitchFamily="18" charset="0"/>
            </a:endParaRPr>
          </a:p>
          <a:p>
            <a:endParaRPr lang="el-GR" dirty="0"/>
          </a:p>
        </p:txBody>
      </p:sp>
    </p:spTree>
    <p:extLst>
      <p:ext uri="{BB962C8B-B14F-4D97-AF65-F5344CB8AC3E}">
        <p14:creationId xmlns:p14="http://schemas.microsoft.com/office/powerpoint/2010/main" val="2484219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399245" y="1690688"/>
            <a:ext cx="11500833" cy="4838901"/>
          </a:xfrm>
        </p:spPr>
        <p:txBody>
          <a:bodyPr>
            <a:normAutofit/>
          </a:bodyPr>
          <a:lstStyle/>
          <a:p>
            <a:r>
              <a:rPr lang="el-GR" dirty="0"/>
              <a:t>Ο Ρωμαιοκαθολικισμός είναι ο πρώτος που </a:t>
            </a:r>
            <a:r>
              <a:rPr lang="el-GR" u="sng" dirty="0"/>
              <a:t>απέβαλλε τη διαχρονικότητα</a:t>
            </a:r>
            <a:r>
              <a:rPr lang="el-GR" dirty="0"/>
              <a:t>, γιατί είδε την καθολικότητα με γεωγραφική έννοια (Ρώμη).</a:t>
            </a:r>
          </a:p>
          <a:p>
            <a:r>
              <a:rPr lang="el-GR" dirty="0"/>
              <a:t>Έτσι, παραμέρισε τη </a:t>
            </a:r>
            <a:r>
              <a:rPr lang="el-GR" u="sng" dirty="0"/>
              <a:t>χαρισματική</a:t>
            </a:r>
            <a:r>
              <a:rPr lang="el-GR" dirty="0"/>
              <a:t> και </a:t>
            </a:r>
            <a:r>
              <a:rPr lang="el-GR" u="sng" dirty="0"/>
              <a:t>εσχατολογική </a:t>
            </a:r>
            <a:r>
              <a:rPr lang="el-GR" dirty="0"/>
              <a:t>διάσταση της Εκκλησίας. Συνέπεια ήταν η εκκοσμίκευση του χριστιανισμού.</a:t>
            </a:r>
          </a:p>
          <a:p>
            <a:r>
              <a:rPr lang="el-GR" dirty="0"/>
              <a:t>Η ενότητα απέκτησε </a:t>
            </a:r>
            <a:r>
              <a:rPr lang="el-GR" b="1" dirty="0"/>
              <a:t>θεσμικό χαρακτήρα</a:t>
            </a:r>
            <a:r>
              <a:rPr lang="el-GR" dirty="0"/>
              <a:t>.</a:t>
            </a:r>
          </a:p>
          <a:p>
            <a:r>
              <a:rPr lang="el-GR" dirty="0"/>
              <a:t>Η </a:t>
            </a:r>
            <a:r>
              <a:rPr lang="el-GR" b="1" dirty="0"/>
              <a:t>συμφωνία </a:t>
            </a:r>
            <a:r>
              <a:rPr lang="el-GR" dirty="0"/>
              <a:t>άλλαξε χαρακτήρα. Δεν πρόκειται για τη </a:t>
            </a:r>
            <a:r>
              <a:rPr lang="el-GR" u="sng" dirty="0"/>
              <a:t>διαχρονική</a:t>
            </a:r>
            <a:r>
              <a:rPr lang="el-GR" dirty="0"/>
              <a:t> συμφωνία με την παράδοση και τους Πατέρες, αλλά για τη </a:t>
            </a:r>
            <a:r>
              <a:rPr lang="el-GR" u="sng" dirty="0"/>
              <a:t>συγχρονική</a:t>
            </a:r>
            <a:r>
              <a:rPr lang="el-GR" dirty="0"/>
              <a:t> συμφωνία με τον Πάπα. Και αυτό γιατί η συμφωνία με τους Πατέρες της Εκκλησίας παραμένει άνευ νοήματος, αν δεν αποτελεί και συμφωνία με τον Πάπα.  </a:t>
            </a:r>
          </a:p>
          <a:p>
            <a:endParaRPr lang="el-GR" dirty="0"/>
          </a:p>
        </p:txBody>
      </p:sp>
    </p:spTree>
    <p:extLst>
      <p:ext uri="{BB962C8B-B14F-4D97-AF65-F5344CB8AC3E}">
        <p14:creationId xmlns:p14="http://schemas.microsoft.com/office/powerpoint/2010/main" val="1641058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476517" y="1825624"/>
            <a:ext cx="11127347" cy="5032375"/>
          </a:xfrm>
        </p:spPr>
        <p:txBody>
          <a:bodyPr>
            <a:normAutofit lnSpcReduction="10000"/>
          </a:bodyPr>
          <a:lstStyle/>
          <a:p>
            <a:r>
              <a:rPr lang="el-GR" dirty="0"/>
              <a:t> </a:t>
            </a:r>
            <a:r>
              <a:rPr lang="el-GR" u="sng" dirty="0"/>
              <a:t>Διαχρονική ενότητα</a:t>
            </a:r>
            <a:r>
              <a:rPr lang="el-GR" dirty="0"/>
              <a:t> και </a:t>
            </a:r>
            <a:r>
              <a:rPr lang="el-GR" u="sng" dirty="0"/>
              <a:t>ταυτότητα</a:t>
            </a:r>
            <a:r>
              <a:rPr lang="el-GR" dirty="0"/>
              <a:t> συνδέονται άρρητα μέσα στην εκκλησιαστική πραγματικότητα.</a:t>
            </a:r>
          </a:p>
          <a:p>
            <a:r>
              <a:rPr lang="el-GR" dirty="0"/>
              <a:t>Οποιαδήποτε οικουμενική ενότητα μέσα στον χώρο που δε διατηρεί τη διαχρονική ενότητα της εκκλησιαστικής συνείδησης, δεν διατηρεί την εκκλησιαστική ταυτότητα.</a:t>
            </a:r>
          </a:p>
          <a:p>
            <a:r>
              <a:rPr lang="el-GR" dirty="0"/>
              <a:t>Ο Προτεσταντισμός ξεκίνησε με την αναζήτηση της αυθεντικής μορφής της Εκκλησίας, με την αναζήτηση της διαχρονικής ενότητάς της. Στο πλαίσιο αυτό αναπτύχθηκε και ο διάλογος ανάμεσα στους Μεταρρυθμιστές και την Ορθόδοξη Εκκλησία.</a:t>
            </a:r>
          </a:p>
          <a:p>
            <a:r>
              <a:rPr lang="el-GR" dirty="0"/>
              <a:t>Ωστόσο, η αναζήτηση αυτή από την πλευρά των Προτεσταντών τους οδήγησε σε ένα άλμα προς το παρελθόν, που κατέληξε στην αυθαίρετη ερμηνεία των Γραφών και σε πολυδιάσπαση μέσα στον χώρο.</a:t>
            </a:r>
          </a:p>
        </p:txBody>
      </p:sp>
    </p:spTree>
    <p:extLst>
      <p:ext uri="{BB962C8B-B14F-4D97-AF65-F5344CB8AC3E}">
        <p14:creationId xmlns:p14="http://schemas.microsoft.com/office/powerpoint/2010/main" val="2731325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1" y="1311964"/>
            <a:ext cx="12192000" cy="5546035"/>
          </a:xfrm>
        </p:spPr>
        <p:txBody>
          <a:bodyPr>
            <a:normAutofit/>
          </a:bodyPr>
          <a:lstStyle/>
          <a:p>
            <a:r>
              <a:rPr lang="el-GR" dirty="0"/>
              <a:t>Ο σύγχρονος οικουμενισμός επιδιώκει </a:t>
            </a:r>
            <a:r>
              <a:rPr lang="el-GR" u="sng" dirty="0"/>
              <a:t>την ενοποίηση</a:t>
            </a:r>
            <a:r>
              <a:rPr lang="el-GR" dirty="0"/>
              <a:t> του χριστιανικού κόσμου και </a:t>
            </a:r>
            <a:r>
              <a:rPr lang="el-GR" u="sng" dirty="0"/>
              <a:t>όχι τη διατήρηση της ταυτότητάς του. </a:t>
            </a:r>
            <a:r>
              <a:rPr lang="el-GR" dirty="0"/>
              <a:t>Ενδιαφέρεται για το σώμα των χριστιανών και όχι για το σώμα του Χριστού.</a:t>
            </a:r>
          </a:p>
          <a:p>
            <a:r>
              <a:rPr lang="el-GR" dirty="0"/>
              <a:t>Ο σύγχρονος οικουμενισμός διαφέρει από την οικουμενικότητα της αδιαίρετης Εκκλησίας. Η Ορθόδοξη Εκκλησία επιμένει στην αλήθεια της Χριστολογίας. Αιρετική Χριστολογία συνεπάγεται λανθασμένη ανθρωπολογία και Εκκλησιολογία. </a:t>
            </a:r>
          </a:p>
          <a:p>
            <a:r>
              <a:rPr lang="el-GR" dirty="0"/>
              <a:t>Η συμμετοχή της Ορθόδοξης Εκκλησίας στον οικουμενικό διάλογο είναι αυτονόητη.  Δεν οδήγησε όμως σε αποτελέσματα, καθώς δεν σημειώθηκε καμία ουσιαστική θεολογική προσέγγιση. </a:t>
            </a:r>
          </a:p>
          <a:p>
            <a:r>
              <a:rPr lang="el-GR" dirty="0"/>
              <a:t>Αντιθέτως, καλλιεργήθηκε κάποιες φορές κάποιος θεολογικός μινιμαλισμός στο όνομα κάποιας οικουμενικής συνεργασίας και προσέγγισης. </a:t>
            </a:r>
          </a:p>
          <a:p>
            <a:endParaRPr lang="el-GR" dirty="0"/>
          </a:p>
        </p:txBody>
      </p:sp>
    </p:spTree>
    <p:extLst>
      <p:ext uri="{BB962C8B-B14F-4D97-AF65-F5344CB8AC3E}">
        <p14:creationId xmlns:p14="http://schemas.microsoft.com/office/powerpoint/2010/main" val="1332220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325368"/>
            <a:ext cx="10515600" cy="1325563"/>
          </a:xfrm>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384313" y="1825625"/>
            <a:ext cx="11463130" cy="4351338"/>
          </a:xfrm>
        </p:spPr>
        <p:txBody>
          <a:bodyPr>
            <a:normAutofit/>
          </a:bodyPr>
          <a:lstStyle/>
          <a:p>
            <a:r>
              <a:rPr lang="el-GR" dirty="0"/>
              <a:t>Για την Ορθόδοξη Εκκλησία τα θέματα της πίστης δεν σχετικοποιούνται ούτε για λόγους ευγενείας ούτε για λόγους δήθεν χριστιανικής αγάπης και φιλανθρωπίας. </a:t>
            </a:r>
          </a:p>
          <a:p>
            <a:r>
              <a:rPr lang="el-GR" dirty="0"/>
              <a:t>Οι Πατέρες της Εκκλησίας αν και φιλάνθρωποι, δεν δίσταζαν να αποκόψουν τους αιρετικούς από το εκκλησιαστικό σώμα. </a:t>
            </a:r>
          </a:p>
          <a:p>
            <a:r>
              <a:rPr lang="el-GR" dirty="0"/>
              <a:t>Οι αναθεματισμοί των αιρετικών γίνονταν με πόνο ψυχής με απώτερο σκοπό τη διαφύλαξη της υγείας ολόκληρου του εκκλησιαστικού σώματος. </a:t>
            </a:r>
          </a:p>
          <a:p>
            <a:r>
              <a:rPr lang="el-GR" dirty="0"/>
              <a:t>Οι διάλογοί τους με τα αποκομμένα μέλη της Εκκλησίας δεν διαπνέονταν από υπεροψία και αντιπαλότητα, αλλά από οδύνη και συμπάθεια. </a:t>
            </a:r>
          </a:p>
        </p:txBody>
      </p:sp>
    </p:spTree>
    <p:extLst>
      <p:ext uri="{BB962C8B-B14F-4D97-AF65-F5344CB8AC3E}">
        <p14:creationId xmlns:p14="http://schemas.microsoft.com/office/powerpoint/2010/main" val="3019344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334851" y="1825624"/>
            <a:ext cx="11333408" cy="5032375"/>
          </a:xfrm>
        </p:spPr>
        <p:txBody>
          <a:bodyPr>
            <a:normAutofit/>
          </a:bodyPr>
          <a:lstStyle/>
          <a:p>
            <a:r>
              <a:rPr lang="el-GR" dirty="0"/>
              <a:t>Η ενότητα των χριστιανών θεμελιώνεται στην ενότητα της πίστης: «</a:t>
            </a:r>
            <a:r>
              <a:rPr lang="el-GR" i="1" dirty="0" err="1"/>
              <a:t>Ὅταν</a:t>
            </a:r>
            <a:r>
              <a:rPr lang="el-GR" i="1" dirty="0"/>
              <a:t> πάντες </a:t>
            </a:r>
            <a:r>
              <a:rPr lang="el-GR" i="1" dirty="0" err="1"/>
              <a:t>ὁμοίως</a:t>
            </a:r>
            <a:r>
              <a:rPr lang="el-GR" i="1" dirty="0"/>
              <a:t> </a:t>
            </a:r>
            <a:r>
              <a:rPr lang="el-GR" i="1" dirty="0" err="1"/>
              <a:t>πιστεύωμεν</a:t>
            </a:r>
            <a:r>
              <a:rPr lang="el-GR" i="1" dirty="0"/>
              <a:t>, τότε </a:t>
            </a:r>
            <a:r>
              <a:rPr lang="el-GR" i="1" dirty="0" err="1"/>
              <a:t>ἑνότης</a:t>
            </a:r>
            <a:r>
              <a:rPr lang="el-GR" i="1" dirty="0"/>
              <a:t> </a:t>
            </a:r>
            <a:r>
              <a:rPr lang="el-GR" i="1" dirty="0" err="1"/>
              <a:t>ἐστί</a:t>
            </a:r>
            <a:r>
              <a:rPr lang="el-GR" dirty="0"/>
              <a:t>». (</a:t>
            </a:r>
            <a:r>
              <a:rPr lang="el-GR" dirty="0" err="1"/>
              <a:t>Ιω</a:t>
            </a:r>
            <a:r>
              <a:rPr lang="el-GR" dirty="0"/>
              <a:t>. Χρυσοστόμου, </a:t>
            </a:r>
            <a:r>
              <a:rPr lang="el-GR" i="1" dirty="0" err="1"/>
              <a:t>Ὁμιλία</a:t>
            </a:r>
            <a:r>
              <a:rPr lang="el-GR" i="1" dirty="0"/>
              <a:t> </a:t>
            </a:r>
            <a:r>
              <a:rPr lang="el-GR" i="1" dirty="0" err="1"/>
              <a:t>εἰς</a:t>
            </a:r>
            <a:r>
              <a:rPr lang="el-GR" i="1" dirty="0"/>
              <a:t> </a:t>
            </a:r>
            <a:r>
              <a:rPr lang="el-GR" i="1" dirty="0" err="1"/>
              <a:t>Ἐφεσίους</a:t>
            </a:r>
            <a:r>
              <a:rPr lang="el-GR" dirty="0"/>
              <a:t> 11,3 </a:t>
            </a:r>
            <a:r>
              <a:rPr lang="en-US" dirty="0"/>
              <a:t>PG</a:t>
            </a:r>
            <a:r>
              <a:rPr lang="el-GR" dirty="0"/>
              <a:t> 62, 85)</a:t>
            </a:r>
          </a:p>
          <a:p>
            <a:r>
              <a:rPr lang="el-GR" dirty="0"/>
              <a:t>Το περιεχόμενο της πίστης φανερώνεται στον κόσμο εν Χριστώ και παραμένει στην Εκκλησία με το Άγιο Πνεύμα. </a:t>
            </a:r>
          </a:p>
          <a:p>
            <a:r>
              <a:rPr lang="el-GR" dirty="0"/>
              <a:t>Ο χριστιανισμός θρησκειοποιείται όταν:</a:t>
            </a:r>
          </a:p>
          <a:p>
            <a:pPr marL="514350" lvl="0" indent="-514350">
              <a:buFont typeface="+mj-lt"/>
              <a:buAutoNum type="arabicPeriod"/>
            </a:pPr>
            <a:r>
              <a:rPr lang="el-GR" dirty="0"/>
              <a:t>η αποκάλυψη του Θεού αντιμετωπίζεται ως συμβατική διδασκαλία,</a:t>
            </a:r>
          </a:p>
          <a:p>
            <a:pPr marL="514350" lvl="0" indent="-514350">
              <a:buFont typeface="+mj-lt"/>
              <a:buAutoNum type="arabicPeriod"/>
            </a:pPr>
            <a:r>
              <a:rPr lang="el-GR" dirty="0"/>
              <a:t>η κίνηση του Θεού προς τον άνθρωπο αντικαθίσταται από την κίνηση του ανθρώπου προς τον Θεό, </a:t>
            </a:r>
          </a:p>
          <a:p>
            <a:pPr marL="514350" lvl="0" indent="-514350">
              <a:buFont typeface="+mj-lt"/>
              <a:buAutoNum type="arabicPeriod"/>
            </a:pPr>
            <a:r>
              <a:rPr lang="el-GR" dirty="0"/>
              <a:t>η χάρη του Αγίου Πνεύματος αντικαθίσταται με τις ανθρώπινες ικανότητες.</a:t>
            </a:r>
          </a:p>
          <a:p>
            <a:endParaRPr lang="el-GR" dirty="0"/>
          </a:p>
        </p:txBody>
      </p:sp>
    </p:spTree>
    <p:extLst>
      <p:ext uri="{BB962C8B-B14F-4D97-AF65-F5344CB8AC3E}">
        <p14:creationId xmlns:p14="http://schemas.microsoft.com/office/powerpoint/2010/main" val="2526037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205408" y="1690688"/>
            <a:ext cx="11781183" cy="5032376"/>
          </a:xfrm>
        </p:spPr>
        <p:txBody>
          <a:bodyPr>
            <a:normAutofit/>
          </a:bodyPr>
          <a:lstStyle/>
          <a:p>
            <a:r>
              <a:rPr lang="el-GR" dirty="0"/>
              <a:t>Η διαφορά </a:t>
            </a:r>
            <a:r>
              <a:rPr lang="el-GR" b="1" dirty="0"/>
              <a:t>οικουμενικότητας</a:t>
            </a:r>
            <a:r>
              <a:rPr lang="el-GR" dirty="0"/>
              <a:t> και </a:t>
            </a:r>
            <a:r>
              <a:rPr lang="el-GR" b="1" dirty="0"/>
              <a:t>οικουμενισμού</a:t>
            </a:r>
            <a:r>
              <a:rPr lang="el-GR" dirty="0"/>
              <a:t> είναι αξιοπρόσεκτη.</a:t>
            </a:r>
          </a:p>
          <a:p>
            <a:r>
              <a:rPr lang="el-GR" dirty="0"/>
              <a:t>Η οικουμενικότητα της Εκκλησίας είναι οικουμενικότητα του Πνεύματος του Θεού. Ενοποιεί όσους τη ζουν.</a:t>
            </a:r>
          </a:p>
          <a:p>
            <a:r>
              <a:rPr lang="el-GR" dirty="0"/>
              <a:t>Ο σύγχρονος οικουμενισμός είναι κίνηση ευγενικών ανθρώπινων διαθέσεων. Κρατάει χωρισμένους όσους τον ακολουθούν. Η μεθοδολογία του οδηγεί στον </a:t>
            </a:r>
            <a:r>
              <a:rPr lang="el-GR" u="sng" dirty="0"/>
              <a:t>θρησκευτικό συγκρητισμό</a:t>
            </a:r>
            <a:r>
              <a:rPr lang="el-GR" dirty="0"/>
              <a:t> και στην </a:t>
            </a:r>
            <a:r>
              <a:rPr lang="el-GR" u="sng" dirty="0"/>
              <a:t>εγκατάλειψη της καθολικής αλήθειας της Εκκλησίας</a:t>
            </a:r>
            <a:r>
              <a:rPr lang="el-GR" dirty="0"/>
              <a:t>. </a:t>
            </a:r>
          </a:p>
          <a:p>
            <a:r>
              <a:rPr lang="el-GR" dirty="0"/>
              <a:t>Συνεπώς ο οικουμενικός διάλογος αποτελεί περισσότερο προσπάθεια συγκερασμού χριστιανικών και άλλων θρησκευτικών αληθειών. Με άλλα λόγια δεν διεξάγεται ως διάλογος αυθεντικής αγάπης και αλήθειας. </a:t>
            </a:r>
          </a:p>
          <a:p>
            <a:pPr marL="0" indent="0">
              <a:buNone/>
            </a:pPr>
            <a:r>
              <a:rPr lang="el-GR" dirty="0"/>
              <a:t> </a:t>
            </a:r>
          </a:p>
        </p:txBody>
      </p:sp>
    </p:spTree>
    <p:extLst>
      <p:ext uri="{BB962C8B-B14F-4D97-AF65-F5344CB8AC3E}">
        <p14:creationId xmlns:p14="http://schemas.microsoft.com/office/powerpoint/2010/main" val="3225405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4" y="0"/>
            <a:ext cx="10515600" cy="1325563"/>
          </a:xfrm>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0" y="1442434"/>
            <a:ext cx="12191999" cy="5415565"/>
          </a:xfrm>
        </p:spPr>
        <p:txBody>
          <a:bodyPr>
            <a:normAutofit lnSpcReduction="10000"/>
          </a:bodyPr>
          <a:lstStyle/>
          <a:p>
            <a:r>
              <a:rPr lang="el-GR" dirty="0"/>
              <a:t>Το λάθος που γίνεται είναι ότι ζητούμε την ενότητα παραμένοντας οι ίδιοι κλεισμένοι στον εαυτό μας. Το λάθος αυτό παρουσιάζεται με δύο τρόπους:</a:t>
            </a:r>
          </a:p>
          <a:p>
            <a:pPr marL="514350" lvl="0" indent="-514350">
              <a:buFont typeface="+mj-lt"/>
              <a:buAutoNum type="arabicPeriod"/>
            </a:pPr>
            <a:r>
              <a:rPr lang="el-GR" dirty="0"/>
              <a:t>ως προσπάθεια ενοποίησης της αδιαίρετης Εκκλησίας με τη </a:t>
            </a:r>
            <a:r>
              <a:rPr lang="el-GR" b="1" dirty="0"/>
              <a:t>συνένωση των χριστιανών</a:t>
            </a:r>
            <a:r>
              <a:rPr lang="el-GR" dirty="0"/>
              <a:t> σε κάποιο συμβατικό επίπεδο,</a:t>
            </a:r>
          </a:p>
          <a:p>
            <a:pPr marL="514350" lvl="0" indent="-514350">
              <a:buFont typeface="+mj-lt"/>
              <a:buAutoNum type="arabicPeriod"/>
            </a:pPr>
            <a:r>
              <a:rPr lang="el-GR" dirty="0"/>
              <a:t>ως προσπάθεια </a:t>
            </a:r>
            <a:r>
              <a:rPr lang="el-GR" b="1" dirty="0"/>
              <a:t>διατήρησης της πίστης</a:t>
            </a:r>
            <a:r>
              <a:rPr lang="el-GR" dirty="0"/>
              <a:t> στην αδιαίρετη Εκκλησία αδιαφορώντας για τη δική μας ενότητα μέσα σ’ αυτήν.</a:t>
            </a:r>
          </a:p>
          <a:p>
            <a:r>
              <a:rPr lang="el-GR" dirty="0"/>
              <a:t>Μ’ αυτόν τον τρόπο όμως λησμονούμε ότι οφείλουμε να μεταμορφωνόμαστε «</a:t>
            </a:r>
            <a:r>
              <a:rPr lang="el-GR" i="1" dirty="0" err="1"/>
              <a:t>τῇ</a:t>
            </a:r>
            <a:r>
              <a:rPr lang="el-GR" i="1" dirty="0"/>
              <a:t> </a:t>
            </a:r>
            <a:r>
              <a:rPr lang="el-GR" i="1" dirty="0" err="1"/>
              <a:t>ἀνακαινώσει</a:t>
            </a:r>
            <a:r>
              <a:rPr lang="el-GR" i="1" dirty="0"/>
              <a:t> </a:t>
            </a:r>
            <a:r>
              <a:rPr lang="el-GR" i="1" dirty="0" err="1"/>
              <a:t>τοῦ</a:t>
            </a:r>
            <a:r>
              <a:rPr lang="el-GR" i="1" dirty="0"/>
              <a:t> </a:t>
            </a:r>
            <a:r>
              <a:rPr lang="el-GR" i="1" dirty="0" err="1"/>
              <a:t>νοός</a:t>
            </a:r>
            <a:r>
              <a:rPr lang="el-GR" i="1" dirty="0"/>
              <a:t> μας</a:t>
            </a:r>
            <a:r>
              <a:rPr lang="el-GR" dirty="0"/>
              <a:t>» (</a:t>
            </a:r>
            <a:r>
              <a:rPr lang="el-GR" i="1" dirty="0" err="1"/>
              <a:t>Ρωμ</a:t>
            </a:r>
            <a:r>
              <a:rPr lang="el-GR" i="1" dirty="0"/>
              <a:t>.</a:t>
            </a:r>
            <a:r>
              <a:rPr lang="el-GR" dirty="0"/>
              <a:t> 12,2) </a:t>
            </a:r>
          </a:p>
          <a:p>
            <a:r>
              <a:rPr lang="el-GR" dirty="0"/>
              <a:t>Η μαρτυρία της Εκκλησίας στην εποχή μας δεν σχετίζεται ούτε με την εκκοσμίκευση της αιώνιας αλήθειας της, ούτε με την ψυχρή παρουσίασή της στην πολυδιάσπαση του σύγχρονου κόσμου.</a:t>
            </a:r>
          </a:p>
          <a:p>
            <a:r>
              <a:rPr lang="el-GR" dirty="0"/>
              <a:t>Η οικουμενικότητα συνδέεται με τη διαχρονικότητα και εκφράζει τη διδασκαλία και τη ζωή του εκκλησιαστικού πληρώματος. </a:t>
            </a:r>
          </a:p>
          <a:p>
            <a:endParaRPr lang="el-GR" dirty="0"/>
          </a:p>
          <a:p>
            <a:pPr marL="0" indent="0">
              <a:buNone/>
            </a:pPr>
            <a:endParaRPr lang="el-GR" dirty="0"/>
          </a:p>
        </p:txBody>
      </p:sp>
    </p:spTree>
    <p:extLst>
      <p:ext uri="{BB962C8B-B14F-4D97-AF65-F5344CB8AC3E}">
        <p14:creationId xmlns:p14="http://schemas.microsoft.com/office/powerpoint/2010/main" val="7420394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564874" y="1918390"/>
            <a:ext cx="11062252" cy="4351338"/>
          </a:xfrm>
        </p:spPr>
        <p:txBody>
          <a:bodyPr/>
          <a:lstStyle/>
          <a:p>
            <a:r>
              <a:rPr lang="el-GR" dirty="0"/>
              <a:t>Οι προκλήσεις της εποχής μας για μεγαλύτερη συνεργασία όλων των χριστιανών αποτελούν αφορμές τόσο για εξωτερική δραστηριοποίηση, όσο και για πληρέστερη βίωση της αλήθειας του Χριστού. </a:t>
            </a:r>
          </a:p>
          <a:p>
            <a:r>
              <a:rPr lang="el-GR" dirty="0"/>
              <a:t>Η καθολικότητα της Εκκλησίας προβάλλεται στην οικουμένη όχι με την ανάλυση της έννοιάς της αλλά με τη βίωση και φανέρωση του περιεχομένου της. </a:t>
            </a:r>
          </a:p>
          <a:p>
            <a:r>
              <a:rPr lang="el-GR" dirty="0"/>
              <a:t>Η ανάδειξη της οικουμενικότητας της Εκκλησίας συνδέεται με την καλλιέργεια της καθολικότητάς της στη συνείδηση των πιστών. </a:t>
            </a:r>
          </a:p>
        </p:txBody>
      </p:sp>
    </p:spTree>
    <p:extLst>
      <p:ext uri="{BB962C8B-B14F-4D97-AF65-F5344CB8AC3E}">
        <p14:creationId xmlns:p14="http://schemas.microsoft.com/office/powerpoint/2010/main" val="3025382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360607" y="1690688"/>
            <a:ext cx="11359167" cy="5167311"/>
          </a:xfrm>
        </p:spPr>
        <p:txBody>
          <a:bodyPr>
            <a:normAutofit/>
          </a:bodyPr>
          <a:lstStyle/>
          <a:p>
            <a:pPr marL="0" indent="0">
              <a:buNone/>
            </a:pPr>
            <a:r>
              <a:rPr lang="el-GR" dirty="0"/>
              <a:t>Η καθολικότητα της Εκκλησίας αφορά όλα τα μέλη της ως:</a:t>
            </a:r>
          </a:p>
          <a:p>
            <a:pPr marL="514350" lvl="0" indent="-514350">
              <a:buFont typeface="+mj-lt"/>
              <a:buAutoNum type="arabicPeriod"/>
            </a:pPr>
            <a:r>
              <a:rPr lang="el-GR" dirty="0"/>
              <a:t>παγκοσμιότητα,</a:t>
            </a:r>
          </a:p>
          <a:p>
            <a:pPr marL="514350" lvl="0" indent="-514350">
              <a:buFont typeface="+mj-lt"/>
              <a:buAutoNum type="arabicPeriod"/>
            </a:pPr>
            <a:r>
              <a:rPr lang="el-GR" dirty="0"/>
              <a:t>ακεραιότητα αλήθειας και πληρότητα χαρισματικής ζωής,</a:t>
            </a:r>
          </a:p>
          <a:p>
            <a:pPr marL="514350" lvl="0" indent="-514350">
              <a:buFont typeface="+mj-lt"/>
              <a:buAutoNum type="arabicPeriod"/>
            </a:pPr>
            <a:r>
              <a:rPr lang="el-GR" dirty="0"/>
              <a:t>αρτιότητα αρετής και </a:t>
            </a:r>
          </a:p>
          <a:p>
            <a:pPr marL="514350" lvl="0" indent="-514350">
              <a:buFont typeface="+mj-lt"/>
              <a:buAutoNum type="arabicPeriod"/>
            </a:pPr>
            <a:r>
              <a:rPr lang="el-GR" dirty="0"/>
              <a:t>πληρότητα θεραπείας από την αμαρτία.</a:t>
            </a:r>
          </a:p>
          <a:p>
            <a:pPr marL="0" indent="0">
              <a:buNone/>
            </a:pPr>
            <a:r>
              <a:rPr lang="el-GR" dirty="0"/>
              <a:t>Κάθε μέλος της καταξιώνεται όταν γίνεται παγκόσμιος άνθρωπος. Και παγκόσμιος άνθρωπος γίνεται δηλαδή όταν: </a:t>
            </a:r>
          </a:p>
          <a:p>
            <a:pPr marL="514350" lvl="0" indent="-514350">
              <a:buFont typeface="+mj-lt"/>
              <a:buAutoNum type="arabicPeriod"/>
            </a:pPr>
            <a:r>
              <a:rPr lang="el-GR" dirty="0"/>
              <a:t>διατηρεί ακέραια την αλήθεια, </a:t>
            </a:r>
          </a:p>
          <a:p>
            <a:pPr marL="514350" lvl="0" indent="-514350">
              <a:buFont typeface="+mj-lt"/>
              <a:buAutoNum type="arabicPeriod"/>
            </a:pPr>
            <a:r>
              <a:rPr lang="el-GR" dirty="0"/>
              <a:t>μετέχει στο πλήρωμα της χαρισματικής ζωής, στην τελειότητα της αρετής και στην τελειότητα της θεραπείας από την αμαρτία. </a:t>
            </a:r>
          </a:p>
          <a:p>
            <a:endParaRPr lang="el-GR" dirty="0"/>
          </a:p>
        </p:txBody>
      </p:sp>
    </p:spTree>
    <p:extLst>
      <p:ext uri="{BB962C8B-B14F-4D97-AF65-F5344CB8AC3E}">
        <p14:creationId xmlns:p14="http://schemas.microsoft.com/office/powerpoint/2010/main" val="37147231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83425D4-1A0F-468C-AF2B-E73E9561D37C}"/>
              </a:ext>
            </a:extLst>
          </p:cNvPr>
          <p:cNvSpPr>
            <a:spLocks noGrp="1"/>
          </p:cNvSpPr>
          <p:nvPr>
            <p:ph type="title"/>
          </p:nvPr>
        </p:nvSpPr>
        <p:spPr>
          <a:xfrm>
            <a:off x="649357" y="365126"/>
            <a:ext cx="10704443" cy="933588"/>
          </a:xfrm>
        </p:spPr>
        <p:txBody>
          <a:bodyPr/>
          <a:lstStyle/>
          <a:p>
            <a:pPr algn="ctr"/>
            <a:r>
              <a:rPr lang="el-GR" dirty="0"/>
              <a:t>25. ΟΙΚΟΥΜΕΝΙΚΟΤΗΤΑ ΚΑΙ ΟΙΚΟΥΜΕΝΙΣΜΟΣ</a:t>
            </a:r>
          </a:p>
        </p:txBody>
      </p:sp>
      <p:sp>
        <p:nvSpPr>
          <p:cNvPr id="3" name="Θέση περιεχομένου 2">
            <a:extLst>
              <a:ext uri="{FF2B5EF4-FFF2-40B4-BE49-F238E27FC236}">
                <a16:creationId xmlns:a16="http://schemas.microsoft.com/office/drawing/2014/main" id="{05D9780D-9BE2-44AA-9E5B-2BE6222271B4}"/>
              </a:ext>
            </a:extLst>
          </p:cNvPr>
          <p:cNvSpPr>
            <a:spLocks noGrp="1"/>
          </p:cNvSpPr>
          <p:nvPr>
            <p:ph idx="1"/>
          </p:nvPr>
        </p:nvSpPr>
        <p:spPr>
          <a:xfrm>
            <a:off x="649357" y="1377535"/>
            <a:ext cx="10982739" cy="5115339"/>
          </a:xfrm>
        </p:spPr>
        <p:txBody>
          <a:bodyPr>
            <a:normAutofit/>
          </a:bodyPr>
          <a:lstStyle/>
          <a:p>
            <a:pPr marL="0" indent="0">
              <a:buNone/>
            </a:pPr>
            <a:r>
              <a:rPr lang="el-GR" b="1" dirty="0"/>
              <a:t>Ερωτήσεις:</a:t>
            </a:r>
          </a:p>
          <a:p>
            <a:pPr marL="514350" indent="-514350">
              <a:buFont typeface="+mj-lt"/>
              <a:buAutoNum type="arabicPeriod"/>
            </a:pPr>
            <a:r>
              <a:rPr lang="el-GR" dirty="0"/>
              <a:t>Τι δηλώνει η Εκκλησία για την ταυτότητά της με την έννοια της οικουμενικότητας;</a:t>
            </a:r>
          </a:p>
          <a:p>
            <a:pPr marL="514350" indent="-514350">
              <a:buFont typeface="+mj-lt"/>
              <a:buAutoNum type="arabicPeriod"/>
            </a:pPr>
            <a:r>
              <a:rPr lang="el-GR" dirty="0"/>
              <a:t>Πότε ο άνθρωπος γίνεται καθολικός και οικουμενικός;</a:t>
            </a:r>
          </a:p>
          <a:p>
            <a:pPr marL="514350" indent="-514350">
              <a:buFont typeface="+mj-lt"/>
              <a:buAutoNum type="arabicPeriod"/>
            </a:pPr>
            <a:r>
              <a:rPr lang="el-GR" dirty="0"/>
              <a:t>Πώς βιώνεται η οικουμενικότητα μέσα στην Εκκλησία; </a:t>
            </a:r>
          </a:p>
          <a:p>
            <a:pPr marL="514350" indent="-514350">
              <a:buFont typeface="+mj-lt"/>
              <a:buAutoNum type="arabicPeriod"/>
            </a:pPr>
            <a:r>
              <a:rPr lang="el-GR" dirty="0"/>
              <a:t>Ποια είναι τα κριτήρια της αυθεντικής οικουμενικότητας;</a:t>
            </a:r>
          </a:p>
          <a:p>
            <a:pPr marL="514350" indent="-514350">
              <a:buFont typeface="+mj-lt"/>
              <a:buAutoNum type="arabicPeriod"/>
            </a:pPr>
            <a:r>
              <a:rPr lang="el-GR" dirty="0"/>
              <a:t>Για ποιο λόγο ο Ρωμαιοκαθολικισμός απέβαλε τη διαχρονικότητα;</a:t>
            </a:r>
          </a:p>
          <a:p>
            <a:pPr marL="514350" indent="-514350">
              <a:buFont typeface="+mj-lt"/>
              <a:buAutoNum type="arabicPeriod"/>
            </a:pPr>
            <a:r>
              <a:rPr lang="el-GR" dirty="0"/>
              <a:t>Τι επιδιώκει ο σύγχρονος οικουμενισμός;</a:t>
            </a:r>
          </a:p>
          <a:p>
            <a:pPr marL="514350" indent="-514350">
              <a:buFont typeface="+mj-lt"/>
              <a:buAutoNum type="arabicPeriod"/>
            </a:pPr>
            <a:r>
              <a:rPr lang="el-GR" dirty="0"/>
              <a:t>Πότε μέσα στην Εκκλησία ο πιστός γίνεται παγκόσμιος άνθρωπος;</a:t>
            </a:r>
          </a:p>
          <a:p>
            <a:endParaRPr lang="el-GR" dirty="0"/>
          </a:p>
        </p:txBody>
      </p:sp>
    </p:spTree>
    <p:extLst>
      <p:ext uri="{BB962C8B-B14F-4D97-AF65-F5344CB8AC3E}">
        <p14:creationId xmlns:p14="http://schemas.microsoft.com/office/powerpoint/2010/main" val="773975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25. ΟΙΚΟΥΜΕΝΙΚΟΤΗΤΑ ΚΑΙ ΟΙΚΟΥΜΕΝΙΣΜΟΣ</a:t>
            </a:r>
            <a:br>
              <a:rPr lang="el-GR" dirty="0"/>
            </a:br>
            <a:endParaRPr lang="el-GR" dirty="0"/>
          </a:p>
        </p:txBody>
      </p:sp>
      <p:sp>
        <p:nvSpPr>
          <p:cNvPr id="3" name="Θέση περιεχομένου 2"/>
          <p:cNvSpPr>
            <a:spLocks noGrp="1"/>
          </p:cNvSpPr>
          <p:nvPr>
            <p:ph idx="1"/>
          </p:nvPr>
        </p:nvSpPr>
        <p:spPr/>
        <p:txBody>
          <a:bodyPr/>
          <a:lstStyle/>
          <a:p>
            <a:r>
              <a:rPr lang="el-GR" dirty="0"/>
              <a:t>Η Εκκλησία είναι ο τόπος φανερώσεως της βασιλείας του Θεού μέσα στον κόσμο. </a:t>
            </a:r>
          </a:p>
          <a:p>
            <a:r>
              <a:rPr lang="el-GR" dirty="0"/>
              <a:t>Δεν επεκτείνεται μόνο </a:t>
            </a:r>
            <a:r>
              <a:rPr lang="el-GR" b="1" dirty="0"/>
              <a:t>πανταχού της οικουμένης</a:t>
            </a:r>
            <a:r>
              <a:rPr lang="el-GR" dirty="0"/>
              <a:t> αλλά και </a:t>
            </a:r>
            <a:r>
              <a:rPr lang="el-GR" b="1" dirty="0"/>
              <a:t>πανταχού των χρόνων</a:t>
            </a:r>
            <a:r>
              <a:rPr lang="el-GR" dirty="0"/>
              <a:t>. Η οικουμενικότητά της θεμελιώνεται στον Χριστό. </a:t>
            </a:r>
          </a:p>
          <a:p>
            <a:r>
              <a:rPr lang="el-GR" dirty="0"/>
              <a:t>Η εν </a:t>
            </a:r>
            <a:r>
              <a:rPr lang="el-GR" dirty="0" err="1"/>
              <a:t>Αγίω</a:t>
            </a:r>
            <a:r>
              <a:rPr lang="el-GR" dirty="0"/>
              <a:t> Πνεύματι παρουσία του Χριστού μέσα στην Εκκλησία οικοδομεί την οικουμενικότητά της.</a:t>
            </a:r>
          </a:p>
          <a:p>
            <a:r>
              <a:rPr lang="el-GR" dirty="0"/>
              <a:t>Η οικουμενικότητα της Εκκλησίας συμπεριλαμβάνει και την </a:t>
            </a:r>
            <a:r>
              <a:rPr lang="el-GR" u="sng" dirty="0"/>
              <a:t>παγκοσμιότητα</a:t>
            </a:r>
            <a:r>
              <a:rPr lang="el-GR" dirty="0"/>
              <a:t> και τη </a:t>
            </a:r>
            <a:r>
              <a:rPr lang="el-GR" u="sng" dirty="0"/>
              <a:t>διαχρονικότητα</a:t>
            </a:r>
            <a:r>
              <a:rPr lang="el-GR" dirty="0"/>
              <a:t>.</a:t>
            </a:r>
          </a:p>
          <a:p>
            <a:r>
              <a:rPr lang="el-GR" dirty="0"/>
              <a:t>Αυτή η πραγματικότητα δηλώνεται με την έννοια της καθολικότητας.</a:t>
            </a:r>
          </a:p>
          <a:p>
            <a:pPr marL="0" indent="0">
              <a:buNone/>
            </a:pPr>
            <a:endParaRPr lang="el-GR" dirty="0"/>
          </a:p>
        </p:txBody>
      </p:sp>
    </p:spTree>
    <p:extLst>
      <p:ext uri="{BB962C8B-B14F-4D97-AF65-F5344CB8AC3E}">
        <p14:creationId xmlns:p14="http://schemas.microsoft.com/office/powerpoint/2010/main" val="30474341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pPr lvl="0" algn="ctr"/>
            <a:br>
              <a:rPr lang="el-GR" dirty="0"/>
            </a:br>
            <a:r>
              <a:rPr lang="el-GR" dirty="0"/>
              <a:t>25. ΟΙΚΟΥΜΕΝΙΚΟΤΗΤΑ ΚΑΙ ΟΙΚΟΥΜΕΝΙΣΜΟΣ</a:t>
            </a:r>
            <a:br>
              <a:rPr lang="el-GR" dirty="0"/>
            </a:br>
            <a:endParaRPr lang="el-GR" dirty="0"/>
          </a:p>
        </p:txBody>
      </p:sp>
      <p:sp>
        <p:nvSpPr>
          <p:cNvPr id="3" name="Θέση περιεχομένου 2"/>
          <p:cNvSpPr>
            <a:spLocks noGrp="1"/>
          </p:cNvSpPr>
          <p:nvPr>
            <p:ph idx="1"/>
          </p:nvPr>
        </p:nvSpPr>
        <p:spPr>
          <a:xfrm>
            <a:off x="838200" y="1558344"/>
            <a:ext cx="10515600" cy="5299655"/>
          </a:xfrm>
        </p:spPr>
        <p:txBody>
          <a:bodyPr>
            <a:normAutofit/>
          </a:bodyPr>
          <a:lstStyle/>
          <a:p>
            <a:r>
              <a:rPr lang="el-GR" dirty="0"/>
              <a:t>Η εμπειρία της παρουσίας του Χριστού με τον φωτισμό του Αγίου Πνεύματος άνοιξε τους Αποστόλους σε ολόκληρη την οικουμένη. </a:t>
            </a:r>
          </a:p>
          <a:p>
            <a:r>
              <a:rPr lang="el-GR" dirty="0"/>
              <a:t>Και στη ζωή της Εκκλησίας η ίδια εμπειρία διαχρονικά ανοίγει τους ανθρώπους προς όλο τον κόσμο, σε ζωντανούς και νεκρούς. </a:t>
            </a:r>
          </a:p>
          <a:p>
            <a:r>
              <a:rPr lang="el-GR" dirty="0"/>
              <a:t>Η Εκκλησία έχει στο λατρευτικό τυπικό της ακολουθίες για τους κεκοιμημένους. </a:t>
            </a:r>
          </a:p>
          <a:p>
            <a:r>
              <a:rPr lang="el-GR" dirty="0"/>
              <a:t>Ένταξη στην Εκκλησία σημαίνει ένταξη στο σώμα του Χριστού. Η ένταξη αυτή απαιτεί οικείωση με όλα τα γνωρίσματα του σώματος.  </a:t>
            </a:r>
          </a:p>
          <a:p>
            <a:r>
              <a:rPr lang="el-GR" dirty="0"/>
              <a:t>Η διαχρονικότητα σε σύνδεση με την οικουμενικότητα σημαίνει καθολικότητα και πραγματική σχέση με τη βασιλεία του Θεού.</a:t>
            </a:r>
          </a:p>
          <a:p>
            <a:endParaRPr lang="el-GR" dirty="0"/>
          </a:p>
        </p:txBody>
      </p:sp>
    </p:spTree>
    <p:extLst>
      <p:ext uri="{BB962C8B-B14F-4D97-AF65-F5344CB8AC3E}">
        <p14:creationId xmlns:p14="http://schemas.microsoft.com/office/powerpoint/2010/main" val="612479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283335" y="1506828"/>
            <a:ext cx="11436440" cy="5215943"/>
          </a:xfrm>
        </p:spPr>
        <p:txBody>
          <a:bodyPr>
            <a:normAutofit/>
          </a:bodyPr>
          <a:lstStyle/>
          <a:p>
            <a:r>
              <a:rPr lang="el-GR" dirty="0"/>
              <a:t>Η οικουμενικότητα της Εκκλησίας είναι καρπός έργου του Αγίου Πνεύματος. Όπως </a:t>
            </a:r>
            <a:r>
              <a:rPr lang="el-GR" u="sng" dirty="0"/>
              <a:t>η δημιουργία του κόσμου</a:t>
            </a:r>
            <a:r>
              <a:rPr lang="el-GR" dirty="0"/>
              <a:t> είναι έργο των τριών προσώπων της Αγίας Τριάδας, το ίδιο ισχύει και για </a:t>
            </a:r>
            <a:r>
              <a:rPr lang="el-GR" u="sng" dirty="0"/>
              <a:t>την ανακαίνισή του</a:t>
            </a:r>
            <a:r>
              <a:rPr lang="el-GR" dirty="0"/>
              <a:t>.</a:t>
            </a:r>
          </a:p>
          <a:p>
            <a:r>
              <a:rPr lang="el-GR" dirty="0"/>
              <a:t>Στη δημιουργία του κόσμου το Άγιο Πνεύμα αποτελεί την τελειωτική αιτία. Στην ανακαίνιση του κόσμου, που μυσταγωγείται στην Εκκλησία, η τελείωση πραγματοποιείται με την παρουσία του Αγίου Πνεύματος.</a:t>
            </a:r>
          </a:p>
          <a:p>
            <a:r>
              <a:rPr lang="el-GR" dirty="0"/>
              <a:t>Το αγιαστικό έργο του Αγίου Πνεύματος έχει οντολογικό χαρακτήρα. </a:t>
            </a:r>
          </a:p>
          <a:p>
            <a:r>
              <a:rPr lang="el-GR" dirty="0"/>
              <a:t>Αγιασμός είναι η οντολογική τελείωση, η οποία έχει και την ηθική της διάσταση.  </a:t>
            </a:r>
          </a:p>
          <a:p>
            <a:r>
              <a:rPr lang="el-GR" dirty="0"/>
              <a:t>Η ηθική διάσταση του αγιαστικού έργου βρίσκεται στην ανθρώπινη συνεργία.  </a:t>
            </a:r>
          </a:p>
          <a:p>
            <a:endParaRPr lang="el-GR" dirty="0"/>
          </a:p>
        </p:txBody>
      </p:sp>
    </p:spTree>
    <p:extLst>
      <p:ext uri="{BB962C8B-B14F-4D97-AF65-F5344CB8AC3E}">
        <p14:creationId xmlns:p14="http://schemas.microsoft.com/office/powerpoint/2010/main" val="3780662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631065" y="1468192"/>
            <a:ext cx="10722735" cy="5151549"/>
          </a:xfrm>
        </p:spPr>
        <p:txBody>
          <a:bodyPr>
            <a:normAutofit lnSpcReduction="10000"/>
          </a:bodyPr>
          <a:lstStyle/>
          <a:p>
            <a:r>
              <a:rPr lang="el-GR" dirty="0"/>
              <a:t>Στην Καινή Διαθήκη τα μέλη της Εκκλησίας χαρακτηρίζονται ως άγιοι. Η αγιότητα υπάρχει στην Εκκλησία ως δεδομένο από τον Θεό και ως ζητούμενο από τον άνθρωπο. </a:t>
            </a:r>
          </a:p>
          <a:p>
            <a:r>
              <a:rPr lang="el-GR" dirty="0"/>
              <a:t>Η Εκκλησία, ως σώμα Χριστού, είναι από τη φύση της καθολική και οικουμενική.  Η οικουμενικότητα  αναγνωρίζεται ως καρπός της συνεργίας του πληρώματος της Εκκλησίας με την αγιαστική ενέργεια του Αγίου Πνεύματος. </a:t>
            </a:r>
          </a:p>
          <a:p>
            <a:r>
              <a:rPr lang="el-GR" dirty="0"/>
              <a:t>Το έργο του αγιασμού και της τελείωσης είναι  έργο αγάπης και ταπείνωσης, που προϋποθέτει την αυταπάρνηση. Είναι έργο ανταπόκρισης στην κενωτική αγάπη του Χριστού.  </a:t>
            </a:r>
          </a:p>
          <a:p>
            <a:r>
              <a:rPr lang="el-GR" dirty="0"/>
              <a:t>Το έργο αυτό πραγματοποιείται στο μέτρο που ο ανθρώπινος παράγοντας υπερβαίνει τον εαυτό του, που τείνει να προσεγγίσει το μεθόριο κτιστού και ακτίστου.</a:t>
            </a:r>
          </a:p>
          <a:p>
            <a:endParaRPr lang="el-GR" dirty="0"/>
          </a:p>
        </p:txBody>
      </p:sp>
    </p:spTree>
    <p:extLst>
      <p:ext uri="{BB962C8B-B14F-4D97-AF65-F5344CB8AC3E}">
        <p14:creationId xmlns:p14="http://schemas.microsoft.com/office/powerpoint/2010/main" val="2292896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838200" y="1825624"/>
            <a:ext cx="10515600" cy="4755479"/>
          </a:xfrm>
        </p:spPr>
        <p:txBody>
          <a:bodyPr>
            <a:normAutofit/>
          </a:bodyPr>
          <a:lstStyle/>
          <a:p>
            <a:r>
              <a:rPr lang="el-GR" dirty="0"/>
              <a:t>Η συνείδηση της οικουμενικότητας συνδέεται με κορυφαίες πνευματικές καταστάσεις. Είναι οι καταστάσεις που ο άνθρωπος απαλλαγμένος από τα πάθη αντιλαμβάνεται αισθητώς την παρουσία του Θεού με τη χάρη του Αγίου Πνεύματος.</a:t>
            </a:r>
          </a:p>
          <a:p>
            <a:r>
              <a:rPr lang="el-GR" dirty="0"/>
              <a:t>Ο άνθρωπος που φωτίζεται από τον Θεό, από το άκτιστο φως, αγκαλιάζει μέσα του ολόκληρη την κτίση και αποκτά την τέλεια αγάπη. ( άγιος Σιλουανός ο Αθωνίτης, άγιος Γρηγόριος Παλαμάς)</a:t>
            </a:r>
          </a:p>
          <a:p>
            <a:r>
              <a:rPr lang="el-GR" dirty="0"/>
              <a:t>Το ίδιο παρατηρείται και στη λειτουργική παράδοση της Εκκλησίας. Στην υμνογραφία της Πεντηκοστής επισημαίνεται ότι η κάθοδος του Αγίου Πνεύματος ανέδειξε τους Αποστόλους σε οικουμενικούς δασκάλους.</a:t>
            </a:r>
          </a:p>
          <a:p>
            <a:endParaRPr lang="el-GR" dirty="0"/>
          </a:p>
        </p:txBody>
      </p:sp>
    </p:spTree>
    <p:extLst>
      <p:ext uri="{BB962C8B-B14F-4D97-AF65-F5344CB8AC3E}">
        <p14:creationId xmlns:p14="http://schemas.microsoft.com/office/powerpoint/2010/main" val="4053601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27467" y="0"/>
            <a:ext cx="10515600" cy="1081825"/>
          </a:xfrm>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167425" y="862885"/>
            <a:ext cx="11835685" cy="5995115"/>
          </a:xfrm>
        </p:spPr>
        <p:txBody>
          <a:bodyPr>
            <a:normAutofit/>
          </a:bodyPr>
          <a:lstStyle/>
          <a:p>
            <a:r>
              <a:rPr lang="el-GR" dirty="0"/>
              <a:t>Στη θεία λειτουργία η οικουμενικότητα έχει κεντρική θέση.</a:t>
            </a:r>
          </a:p>
          <a:p>
            <a:r>
              <a:rPr lang="el-GR" dirty="0"/>
              <a:t>Στην ακολουθία της προσκομιδής επισημαίνεται ότι η λειτουργία τελείται «</a:t>
            </a:r>
            <a:r>
              <a:rPr lang="el-GR" i="1" dirty="0" err="1"/>
              <a:t>ὑπὲρ</a:t>
            </a:r>
            <a:r>
              <a:rPr lang="el-GR" i="1" dirty="0"/>
              <a:t> </a:t>
            </a:r>
            <a:r>
              <a:rPr lang="el-GR" i="1" dirty="0" err="1"/>
              <a:t>τῆς</a:t>
            </a:r>
            <a:r>
              <a:rPr lang="el-GR" i="1" dirty="0"/>
              <a:t> </a:t>
            </a:r>
            <a:r>
              <a:rPr lang="el-GR" i="1" dirty="0" err="1"/>
              <a:t>τοῦ</a:t>
            </a:r>
            <a:r>
              <a:rPr lang="el-GR" i="1" dirty="0"/>
              <a:t> κόσμου </a:t>
            </a:r>
            <a:r>
              <a:rPr lang="el-GR" i="1" dirty="0" err="1"/>
              <a:t>ζωῆς</a:t>
            </a:r>
            <a:r>
              <a:rPr lang="el-GR" i="1" dirty="0"/>
              <a:t> </a:t>
            </a:r>
            <a:r>
              <a:rPr lang="el-GR" i="1" dirty="0" err="1"/>
              <a:t>καὶ</a:t>
            </a:r>
            <a:r>
              <a:rPr lang="el-GR" i="1" dirty="0"/>
              <a:t> σωτηρίας</a:t>
            </a:r>
            <a:r>
              <a:rPr lang="el-GR" dirty="0"/>
              <a:t>». </a:t>
            </a:r>
          </a:p>
          <a:p>
            <a:r>
              <a:rPr lang="el-GR" dirty="0"/>
              <a:t>Στην ευχή της αναφοράς τονίζεται ότι η προσφορά των Τιμίων Δώρων γίνεται «</a:t>
            </a:r>
            <a:r>
              <a:rPr lang="el-GR" i="1" dirty="0" err="1"/>
              <a:t>ὑπὲρ</a:t>
            </a:r>
            <a:r>
              <a:rPr lang="el-GR" i="1" dirty="0"/>
              <a:t> </a:t>
            </a:r>
            <a:r>
              <a:rPr lang="el-GR" i="1" dirty="0" err="1"/>
              <a:t>τῆς</a:t>
            </a:r>
            <a:r>
              <a:rPr lang="el-GR" i="1" dirty="0"/>
              <a:t> </a:t>
            </a:r>
            <a:r>
              <a:rPr lang="el-GR" i="1" dirty="0" err="1"/>
              <a:t>οἰκουμένης</a:t>
            </a:r>
            <a:r>
              <a:rPr lang="el-GR" dirty="0"/>
              <a:t>». Επίσης, ειδική ευχή προτρέπει τους πιστούς να προσφερθούν εξολοκλήρου στον Χριστό: «</a:t>
            </a:r>
            <a:r>
              <a:rPr lang="el-GR" i="1" dirty="0" err="1"/>
              <a:t>Τὴν</a:t>
            </a:r>
            <a:r>
              <a:rPr lang="el-GR" i="1" dirty="0"/>
              <a:t> </a:t>
            </a:r>
            <a:r>
              <a:rPr lang="el-GR" i="1" dirty="0" err="1"/>
              <a:t>ἑνότητα</a:t>
            </a:r>
            <a:r>
              <a:rPr lang="el-GR" i="1" dirty="0"/>
              <a:t> </a:t>
            </a:r>
            <a:r>
              <a:rPr lang="el-GR" i="1" dirty="0" err="1"/>
              <a:t>τῆς</a:t>
            </a:r>
            <a:r>
              <a:rPr lang="el-GR" i="1" dirty="0"/>
              <a:t> πίστεως </a:t>
            </a:r>
            <a:r>
              <a:rPr lang="el-GR" i="1" dirty="0" err="1"/>
              <a:t>καὶ</a:t>
            </a:r>
            <a:r>
              <a:rPr lang="el-GR" i="1" dirty="0"/>
              <a:t> </a:t>
            </a:r>
            <a:r>
              <a:rPr lang="el-GR" i="1" dirty="0" err="1"/>
              <a:t>τὴν</a:t>
            </a:r>
            <a:r>
              <a:rPr lang="el-GR" i="1" dirty="0"/>
              <a:t> κοινωνίαν </a:t>
            </a:r>
            <a:r>
              <a:rPr lang="el-GR" i="1" dirty="0" err="1"/>
              <a:t>τοῦ</a:t>
            </a:r>
            <a:r>
              <a:rPr lang="el-GR" i="1" dirty="0"/>
              <a:t> </a:t>
            </a:r>
            <a:r>
              <a:rPr lang="el-GR" i="1" dirty="0" err="1"/>
              <a:t>Ἁγίου</a:t>
            </a:r>
            <a:r>
              <a:rPr lang="el-GR" i="1" dirty="0"/>
              <a:t> Πνεύματος </a:t>
            </a:r>
            <a:r>
              <a:rPr lang="el-GR" i="1" dirty="0" err="1"/>
              <a:t>αἰτησάμενοι</a:t>
            </a:r>
            <a:r>
              <a:rPr lang="el-GR" i="1" dirty="0"/>
              <a:t>, </a:t>
            </a:r>
            <a:r>
              <a:rPr lang="el-GR" i="1" dirty="0" err="1"/>
              <a:t>ἑαυτούς</a:t>
            </a:r>
            <a:r>
              <a:rPr lang="el-GR" i="1" dirty="0"/>
              <a:t> </a:t>
            </a:r>
            <a:r>
              <a:rPr lang="el-GR" i="1" dirty="0" err="1"/>
              <a:t>καὶ</a:t>
            </a:r>
            <a:r>
              <a:rPr lang="el-GR" i="1" dirty="0"/>
              <a:t> </a:t>
            </a:r>
            <a:r>
              <a:rPr lang="el-GR" i="1" dirty="0" err="1"/>
              <a:t>ἀλλήλους</a:t>
            </a:r>
            <a:r>
              <a:rPr lang="el-GR" i="1" dirty="0"/>
              <a:t> </a:t>
            </a:r>
            <a:r>
              <a:rPr lang="el-GR" i="1" dirty="0" err="1"/>
              <a:t>καὶ</a:t>
            </a:r>
            <a:r>
              <a:rPr lang="el-GR" i="1" dirty="0"/>
              <a:t> </a:t>
            </a:r>
            <a:r>
              <a:rPr lang="el-GR" i="1" dirty="0" err="1"/>
              <a:t>πᾶσαν</a:t>
            </a:r>
            <a:r>
              <a:rPr lang="el-GR" i="1" dirty="0"/>
              <a:t> </a:t>
            </a:r>
            <a:r>
              <a:rPr lang="el-GR" i="1" dirty="0" err="1"/>
              <a:t>τὴν</a:t>
            </a:r>
            <a:r>
              <a:rPr lang="el-GR" i="1" dirty="0"/>
              <a:t> </a:t>
            </a:r>
            <a:r>
              <a:rPr lang="el-GR" i="1" dirty="0" err="1"/>
              <a:t>ζωὴν</a:t>
            </a:r>
            <a:r>
              <a:rPr lang="el-GR" i="1" dirty="0"/>
              <a:t> </a:t>
            </a:r>
            <a:r>
              <a:rPr lang="el-GR" i="1" dirty="0" err="1"/>
              <a:t>ἡμῶν</a:t>
            </a:r>
            <a:r>
              <a:rPr lang="el-GR" i="1" dirty="0"/>
              <a:t> </a:t>
            </a:r>
            <a:r>
              <a:rPr lang="el-GR" i="1" dirty="0" err="1"/>
              <a:t>Χριστῷ</a:t>
            </a:r>
            <a:r>
              <a:rPr lang="el-GR" i="1" dirty="0"/>
              <a:t> </a:t>
            </a:r>
            <a:r>
              <a:rPr lang="el-GR" i="1" dirty="0" err="1"/>
              <a:t>τῷ</a:t>
            </a:r>
            <a:r>
              <a:rPr lang="el-GR" i="1" dirty="0"/>
              <a:t> </a:t>
            </a:r>
            <a:r>
              <a:rPr lang="el-GR" i="1" dirty="0" err="1"/>
              <a:t>Θεῷ</a:t>
            </a:r>
            <a:r>
              <a:rPr lang="el-GR" i="1" dirty="0"/>
              <a:t> </a:t>
            </a:r>
            <a:r>
              <a:rPr lang="el-GR" i="1" dirty="0" err="1"/>
              <a:t>παραθώμεθα</a:t>
            </a:r>
            <a:r>
              <a:rPr lang="el-GR" dirty="0"/>
              <a:t>».</a:t>
            </a:r>
          </a:p>
          <a:p>
            <a:pPr marL="0" indent="0">
              <a:buNone/>
            </a:pPr>
            <a:r>
              <a:rPr lang="el-GR" dirty="0"/>
              <a:t>Ο άνθρωπος γίνεται καθολικός και οικουμενικός όταν: </a:t>
            </a:r>
          </a:p>
          <a:p>
            <a:pPr marL="514350" lvl="0" indent="-514350">
              <a:buFont typeface="+mj-lt"/>
              <a:buAutoNum type="arabicPeriod"/>
            </a:pPr>
            <a:r>
              <a:rPr lang="el-GR" dirty="0"/>
              <a:t>νικάει την εσωτερική του διάσπαση, </a:t>
            </a:r>
          </a:p>
          <a:p>
            <a:pPr marL="514350" lvl="0" indent="-514350">
              <a:buFont typeface="+mj-lt"/>
              <a:buAutoNum type="arabicPeriod"/>
            </a:pPr>
            <a:r>
              <a:rPr lang="el-GR" dirty="0"/>
              <a:t>βρίσκει την οδό της ζωής του στο πρόσωπο του Χριστού, </a:t>
            </a:r>
          </a:p>
          <a:p>
            <a:pPr marL="514350" lvl="0" indent="-514350">
              <a:buFont typeface="+mj-lt"/>
              <a:buAutoNum type="arabicPeriod"/>
            </a:pPr>
            <a:r>
              <a:rPr lang="el-GR" dirty="0"/>
              <a:t>ανακαλύπτει τον αληθινό του εαυτό στα πρόσωπα των άλλων και </a:t>
            </a:r>
          </a:p>
          <a:p>
            <a:pPr marL="514350" lvl="0" indent="-514350">
              <a:buFont typeface="+mj-lt"/>
              <a:buAutoNum type="arabicPeriod"/>
            </a:pPr>
            <a:r>
              <a:rPr lang="el-GR" dirty="0"/>
              <a:t>ανακεφαλαιώνει την ανθρώπινη φύση του με όλους τους ανθρώπους.</a:t>
            </a:r>
          </a:p>
          <a:p>
            <a:endParaRPr lang="el-GR" dirty="0"/>
          </a:p>
        </p:txBody>
      </p:sp>
    </p:spTree>
    <p:extLst>
      <p:ext uri="{BB962C8B-B14F-4D97-AF65-F5344CB8AC3E}">
        <p14:creationId xmlns:p14="http://schemas.microsoft.com/office/powerpoint/2010/main" val="12567414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167425" y="1468192"/>
            <a:ext cx="11887200" cy="5389808"/>
          </a:xfrm>
        </p:spPr>
        <p:txBody>
          <a:bodyPr>
            <a:normAutofit/>
          </a:bodyPr>
          <a:lstStyle/>
          <a:p>
            <a:r>
              <a:rPr lang="el-GR" dirty="0"/>
              <a:t>Έτσι η οικουμενικότητα μέσα στην Εκκλησία βιώνεται ως </a:t>
            </a:r>
            <a:r>
              <a:rPr lang="el-GR" u="sng" dirty="0"/>
              <a:t>πνευματικό χάρισμα</a:t>
            </a:r>
            <a:r>
              <a:rPr lang="el-GR" dirty="0"/>
              <a:t> και ως </a:t>
            </a:r>
            <a:r>
              <a:rPr lang="el-GR" u="sng" dirty="0"/>
              <a:t>ηθικό άθλημα</a:t>
            </a:r>
            <a:r>
              <a:rPr lang="el-GR" dirty="0"/>
              <a:t>. Είναι η βίωση του αγιασμού, που πραγματοποιείται με την τήρηση του θελήματος του Θεού από τους ανθρώπους. </a:t>
            </a:r>
          </a:p>
          <a:p>
            <a:r>
              <a:rPr lang="el-GR" dirty="0"/>
              <a:t>Η προάσπιση της οικουμενικότητας είναι από τα θέματα που απασχολούν ιδιαιτέρως τους αγίους. Χαρακτηριστικά είναι τα λόγια του αγίου Γρηγορίου του Θεολόγου: «</a:t>
            </a:r>
            <a:r>
              <a:rPr lang="el-GR" i="1" dirty="0" err="1"/>
              <a:t>Οὐ</a:t>
            </a:r>
            <a:r>
              <a:rPr lang="el-GR" i="1" dirty="0"/>
              <a:t> </a:t>
            </a:r>
            <a:r>
              <a:rPr lang="el-GR" i="1" dirty="0" err="1"/>
              <a:t>γὰρ</a:t>
            </a:r>
            <a:r>
              <a:rPr lang="el-GR" i="1" dirty="0"/>
              <a:t> </a:t>
            </a:r>
            <a:r>
              <a:rPr lang="el-GR" i="1" dirty="0" err="1"/>
              <a:t>νικῆσαι</a:t>
            </a:r>
            <a:r>
              <a:rPr lang="el-GR" i="1" dirty="0"/>
              <a:t> </a:t>
            </a:r>
            <a:r>
              <a:rPr lang="el-GR" i="1" dirty="0" err="1"/>
              <a:t>ζητοῦμεν</a:t>
            </a:r>
            <a:r>
              <a:rPr lang="el-GR" i="1" dirty="0"/>
              <a:t>, </a:t>
            </a:r>
            <a:r>
              <a:rPr lang="el-GR" i="1" dirty="0" err="1"/>
              <a:t>ἀλλὰ</a:t>
            </a:r>
            <a:r>
              <a:rPr lang="el-GR" i="1" dirty="0"/>
              <a:t> </a:t>
            </a:r>
            <a:r>
              <a:rPr lang="el-GR" i="1" dirty="0" err="1"/>
              <a:t>προσλαβεῖν</a:t>
            </a:r>
            <a:r>
              <a:rPr lang="el-GR" i="1" dirty="0"/>
              <a:t> </a:t>
            </a:r>
            <a:r>
              <a:rPr lang="el-GR" i="1" dirty="0" err="1"/>
              <a:t>ἀδελφούς</a:t>
            </a:r>
            <a:r>
              <a:rPr lang="el-GR" i="1" dirty="0"/>
              <a:t>, </a:t>
            </a:r>
            <a:r>
              <a:rPr lang="el-GR" i="1" dirty="0" err="1"/>
              <a:t>ὧν</a:t>
            </a:r>
            <a:r>
              <a:rPr lang="el-GR" i="1" dirty="0"/>
              <a:t> </a:t>
            </a:r>
            <a:r>
              <a:rPr lang="el-GR" i="1" dirty="0" err="1"/>
              <a:t>τῷ</a:t>
            </a:r>
            <a:r>
              <a:rPr lang="el-GR" i="1" dirty="0"/>
              <a:t> </a:t>
            </a:r>
            <a:r>
              <a:rPr lang="el-GR" i="1" dirty="0" err="1"/>
              <a:t>χωρισμῷ</a:t>
            </a:r>
            <a:r>
              <a:rPr lang="el-GR" i="1" dirty="0"/>
              <a:t> </a:t>
            </a:r>
            <a:r>
              <a:rPr lang="el-GR" i="1" dirty="0" err="1"/>
              <a:t>σπαρασσόμεθα</a:t>
            </a:r>
            <a:r>
              <a:rPr lang="el-GR" dirty="0"/>
              <a:t>». (</a:t>
            </a:r>
            <a:r>
              <a:rPr lang="el-GR" i="1" dirty="0"/>
              <a:t>Λόγος</a:t>
            </a:r>
            <a:r>
              <a:rPr lang="el-GR" dirty="0"/>
              <a:t> 41, 8, </a:t>
            </a:r>
            <a:r>
              <a:rPr lang="en-US" dirty="0"/>
              <a:t>PG</a:t>
            </a:r>
            <a:r>
              <a:rPr lang="el-GR" dirty="0"/>
              <a:t> 36, 440</a:t>
            </a:r>
            <a:r>
              <a:rPr lang="en-US" dirty="0"/>
              <a:t>B</a:t>
            </a:r>
            <a:r>
              <a:rPr lang="el-GR" dirty="0"/>
              <a:t>)</a:t>
            </a:r>
          </a:p>
          <a:p>
            <a:r>
              <a:rPr lang="el-GR" dirty="0"/>
              <a:t>Και ο Μάξιμος ο Ομολογητής αναφερόμενος στην πολεμική εναντίον των αιρετικών τονίζει: «</a:t>
            </a:r>
            <a:r>
              <a:rPr lang="el-GR" i="1" dirty="0" err="1"/>
              <a:t>Οὐ</a:t>
            </a:r>
            <a:r>
              <a:rPr lang="el-GR" i="1" dirty="0"/>
              <a:t> </a:t>
            </a:r>
            <a:r>
              <a:rPr lang="el-GR" i="1" dirty="0" err="1"/>
              <a:t>θέλων</a:t>
            </a:r>
            <a:r>
              <a:rPr lang="el-GR" i="1" dirty="0"/>
              <a:t> </a:t>
            </a:r>
            <a:r>
              <a:rPr lang="el-GR" i="1" dirty="0" err="1"/>
              <a:t>τοὺς</a:t>
            </a:r>
            <a:r>
              <a:rPr lang="el-GR" i="1" dirty="0"/>
              <a:t> </a:t>
            </a:r>
            <a:r>
              <a:rPr lang="el-GR" i="1" dirty="0" err="1"/>
              <a:t>αἱρετικοὺς</a:t>
            </a:r>
            <a:r>
              <a:rPr lang="el-GR" i="1" dirty="0"/>
              <a:t> </a:t>
            </a:r>
            <a:r>
              <a:rPr lang="el-GR" i="1" dirty="0" err="1"/>
              <a:t>θλίβεσθαι</a:t>
            </a:r>
            <a:r>
              <a:rPr lang="el-GR" i="1" dirty="0"/>
              <a:t>, </a:t>
            </a:r>
            <a:r>
              <a:rPr lang="el-GR" i="1" dirty="0" err="1"/>
              <a:t>οὐδὲ</a:t>
            </a:r>
            <a:r>
              <a:rPr lang="el-GR" i="1" dirty="0"/>
              <a:t> χαίρων </a:t>
            </a:r>
            <a:r>
              <a:rPr lang="el-GR" i="1" dirty="0" err="1"/>
              <a:t>τῇ</a:t>
            </a:r>
            <a:r>
              <a:rPr lang="el-GR" i="1" dirty="0"/>
              <a:t> </a:t>
            </a:r>
            <a:r>
              <a:rPr lang="el-GR" i="1" dirty="0" err="1"/>
              <a:t>κακώσει</a:t>
            </a:r>
            <a:r>
              <a:rPr lang="el-GR" i="1" dirty="0"/>
              <a:t> </a:t>
            </a:r>
            <a:r>
              <a:rPr lang="el-GR" i="1" dirty="0" err="1"/>
              <a:t>αὐτῶν</a:t>
            </a:r>
            <a:r>
              <a:rPr lang="el-GR" i="1" dirty="0"/>
              <a:t> γράφω </a:t>
            </a:r>
            <a:r>
              <a:rPr lang="el-GR" i="1" dirty="0" err="1"/>
              <a:t>ταῦτα</a:t>
            </a:r>
            <a:r>
              <a:rPr lang="el-GR" i="1" dirty="0"/>
              <a:t>, </a:t>
            </a:r>
            <a:r>
              <a:rPr lang="el-GR" i="1" dirty="0" err="1"/>
              <a:t>μὴ</a:t>
            </a:r>
            <a:r>
              <a:rPr lang="el-GR" i="1" dirty="0"/>
              <a:t> γένοιτο, </a:t>
            </a:r>
            <a:r>
              <a:rPr lang="el-GR" i="1" dirty="0" err="1"/>
              <a:t>ἀλλὰ</a:t>
            </a:r>
            <a:r>
              <a:rPr lang="el-GR" i="1" dirty="0"/>
              <a:t> </a:t>
            </a:r>
            <a:r>
              <a:rPr lang="el-GR" i="1" dirty="0" err="1"/>
              <a:t>τῇ</a:t>
            </a:r>
            <a:r>
              <a:rPr lang="el-GR" i="1" dirty="0"/>
              <a:t> </a:t>
            </a:r>
            <a:r>
              <a:rPr lang="el-GR" i="1" dirty="0" err="1"/>
              <a:t>ἐπιστροφῇ</a:t>
            </a:r>
            <a:r>
              <a:rPr lang="el-GR" i="1" dirty="0"/>
              <a:t> </a:t>
            </a:r>
            <a:r>
              <a:rPr lang="el-GR" i="1" dirty="0" err="1"/>
              <a:t>μᾶλλον</a:t>
            </a:r>
            <a:r>
              <a:rPr lang="el-GR" i="1" dirty="0"/>
              <a:t> χαίρων </a:t>
            </a:r>
            <a:r>
              <a:rPr lang="el-GR" i="1" dirty="0" err="1"/>
              <a:t>καὶ</a:t>
            </a:r>
            <a:r>
              <a:rPr lang="el-GR" i="1" dirty="0"/>
              <a:t> </a:t>
            </a:r>
            <a:r>
              <a:rPr lang="el-GR" i="1" dirty="0" err="1"/>
              <a:t>συναγαλλόμενος</a:t>
            </a:r>
            <a:r>
              <a:rPr lang="el-GR" i="1" dirty="0"/>
              <a:t>. </a:t>
            </a:r>
            <a:r>
              <a:rPr lang="el-GR" i="1" dirty="0" err="1"/>
              <a:t>Τὶ</a:t>
            </a:r>
            <a:r>
              <a:rPr lang="el-GR" i="1" dirty="0"/>
              <a:t> </a:t>
            </a:r>
            <a:r>
              <a:rPr lang="el-GR" i="1" dirty="0" err="1"/>
              <a:t>γὰρ</a:t>
            </a:r>
            <a:r>
              <a:rPr lang="el-GR" i="1" dirty="0"/>
              <a:t> </a:t>
            </a:r>
            <a:r>
              <a:rPr lang="el-GR" i="1" dirty="0" err="1"/>
              <a:t>τοῖς</a:t>
            </a:r>
            <a:r>
              <a:rPr lang="el-GR" i="1" dirty="0"/>
              <a:t> </a:t>
            </a:r>
            <a:r>
              <a:rPr lang="el-GR" i="1" dirty="0" err="1"/>
              <a:t>πιστοῖς</a:t>
            </a:r>
            <a:r>
              <a:rPr lang="el-GR" i="1" dirty="0"/>
              <a:t> </a:t>
            </a:r>
            <a:r>
              <a:rPr lang="el-GR" i="1" dirty="0" err="1"/>
              <a:t>τερπνότερον</a:t>
            </a:r>
            <a:r>
              <a:rPr lang="el-GR" i="1" dirty="0"/>
              <a:t>, </a:t>
            </a:r>
            <a:r>
              <a:rPr lang="el-GR" i="1" dirty="0" err="1"/>
              <a:t>τοῦ</a:t>
            </a:r>
            <a:r>
              <a:rPr lang="el-GR" i="1" dirty="0"/>
              <a:t> </a:t>
            </a:r>
            <a:r>
              <a:rPr lang="el-GR" i="1" dirty="0" err="1"/>
              <a:t>θεᾶσθαι</a:t>
            </a:r>
            <a:r>
              <a:rPr lang="el-GR" i="1" dirty="0"/>
              <a:t> </a:t>
            </a:r>
            <a:r>
              <a:rPr lang="el-GR" i="1" dirty="0" err="1"/>
              <a:t>τὰ</a:t>
            </a:r>
            <a:r>
              <a:rPr lang="el-GR" i="1" dirty="0"/>
              <a:t> τέκνα </a:t>
            </a:r>
            <a:r>
              <a:rPr lang="el-GR" i="1" dirty="0" err="1"/>
              <a:t>Θεοῦ</a:t>
            </a:r>
            <a:r>
              <a:rPr lang="el-GR" i="1" dirty="0"/>
              <a:t> </a:t>
            </a:r>
            <a:r>
              <a:rPr lang="el-GR" i="1" dirty="0" err="1"/>
              <a:t>τὰ</a:t>
            </a:r>
            <a:r>
              <a:rPr lang="el-GR" i="1" dirty="0"/>
              <a:t> διασκορπισμένα συναγόμενα </a:t>
            </a:r>
            <a:r>
              <a:rPr lang="el-GR" i="1" dirty="0" err="1"/>
              <a:t>εἰς</a:t>
            </a:r>
            <a:r>
              <a:rPr lang="el-GR" i="1" dirty="0"/>
              <a:t> </a:t>
            </a:r>
            <a:r>
              <a:rPr lang="el-GR" i="1" dirty="0" err="1"/>
              <a:t>ἕν</a:t>
            </a:r>
            <a:r>
              <a:rPr lang="el-GR" i="1" dirty="0"/>
              <a:t>;</a:t>
            </a:r>
            <a:r>
              <a:rPr lang="el-GR" dirty="0"/>
              <a:t>» (</a:t>
            </a:r>
            <a:r>
              <a:rPr lang="el-GR" i="1" dirty="0" err="1"/>
              <a:t>Ἐπιστολή</a:t>
            </a:r>
            <a:r>
              <a:rPr lang="el-GR" dirty="0"/>
              <a:t> 12, </a:t>
            </a:r>
            <a:r>
              <a:rPr lang="en-US" dirty="0"/>
              <a:t>PG</a:t>
            </a:r>
            <a:r>
              <a:rPr lang="el-GR" dirty="0"/>
              <a:t> 91, 465</a:t>
            </a:r>
            <a:r>
              <a:rPr lang="en-US" dirty="0"/>
              <a:t>C</a:t>
            </a:r>
            <a:r>
              <a:rPr lang="el-GR" dirty="0"/>
              <a:t>)</a:t>
            </a:r>
          </a:p>
          <a:p>
            <a:endParaRPr lang="el-GR" dirty="0"/>
          </a:p>
        </p:txBody>
      </p:sp>
    </p:spTree>
    <p:extLst>
      <p:ext uri="{BB962C8B-B14F-4D97-AF65-F5344CB8AC3E}">
        <p14:creationId xmlns:p14="http://schemas.microsoft.com/office/powerpoint/2010/main" val="1445391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20427"/>
            <a:ext cx="10515600" cy="1325563"/>
          </a:xfrm>
        </p:spPr>
        <p:txBody>
          <a:bodyPr/>
          <a:lstStyle/>
          <a:p>
            <a:pPr algn="ctr"/>
            <a:r>
              <a:rPr lang="el-GR" dirty="0"/>
              <a:t>25. ΟΙΚΟΥΜΕΝΙΚΟΤΗΤΑ ΚΑΙ ΟΙΚΟΥΜΕΝΙΣΜΟΣ</a:t>
            </a:r>
          </a:p>
        </p:txBody>
      </p:sp>
      <p:sp>
        <p:nvSpPr>
          <p:cNvPr id="3" name="Θέση περιεχομένου 2"/>
          <p:cNvSpPr>
            <a:spLocks noGrp="1"/>
          </p:cNvSpPr>
          <p:nvPr>
            <p:ph idx="1"/>
          </p:nvPr>
        </p:nvSpPr>
        <p:spPr>
          <a:xfrm>
            <a:off x="103031" y="1339404"/>
            <a:ext cx="11985938" cy="5518596"/>
          </a:xfrm>
        </p:spPr>
        <p:txBody>
          <a:bodyPr>
            <a:normAutofit lnSpcReduction="10000"/>
          </a:bodyPr>
          <a:lstStyle/>
          <a:p>
            <a:r>
              <a:rPr lang="el-GR" dirty="0"/>
              <a:t>Τα κριτήρια της αυθεντικής οικουμενικότητας είναι: </a:t>
            </a:r>
          </a:p>
          <a:p>
            <a:pPr marL="514350" lvl="0" indent="-514350">
              <a:buFont typeface="+mj-lt"/>
              <a:buAutoNum type="arabicPeriod"/>
            </a:pPr>
            <a:r>
              <a:rPr lang="el-GR" dirty="0"/>
              <a:t>η προσήλωση στην καθολική </a:t>
            </a:r>
            <a:r>
              <a:rPr lang="el-GR" b="1" dirty="0"/>
              <a:t>πίστη</a:t>
            </a:r>
            <a:r>
              <a:rPr lang="el-GR" dirty="0"/>
              <a:t> της Εκκλησίας και </a:t>
            </a:r>
          </a:p>
          <a:p>
            <a:pPr marL="514350" lvl="0" indent="-514350">
              <a:buFont typeface="+mj-lt"/>
              <a:buAutoNum type="arabicPeriod"/>
            </a:pPr>
            <a:r>
              <a:rPr lang="el-GR" dirty="0"/>
              <a:t>η επώδυνη </a:t>
            </a:r>
            <a:r>
              <a:rPr lang="el-GR" b="1" dirty="0"/>
              <a:t>αγάπη </a:t>
            </a:r>
            <a:r>
              <a:rPr lang="el-GR" dirty="0"/>
              <a:t>για την επιστροφή αυτών, που βρίσκονται έξω από τα όριά της. </a:t>
            </a:r>
          </a:p>
          <a:p>
            <a:r>
              <a:rPr lang="el-GR" dirty="0"/>
              <a:t>Η Εκκλησία που έχει την πίστη και την αγάπη αυτή διατηρεί την καθολικότητα και την οικουμενική ιδιότητά της. Αυτό σημαίνει ότι οι διάλογοι με τις διάφορες χριστιανικές ομολογίες πρέπει να τοποθετούνται στη βάση της καθολικότητας.  </a:t>
            </a:r>
          </a:p>
          <a:p>
            <a:r>
              <a:rPr lang="el-GR" dirty="0"/>
              <a:t>Η προβληματική της οικουμενικότητας έχει </a:t>
            </a:r>
            <a:r>
              <a:rPr lang="el-GR" b="1" dirty="0"/>
              <a:t>θεολογικές ρίζες</a:t>
            </a:r>
            <a:r>
              <a:rPr lang="el-GR" dirty="0"/>
              <a:t>. Η αίρεση είναι απόπειρα  διαιρέσεως της Εκκλησίας. Δεν διασπά την Εκκλησία αλλά αποσπά τα μέλη από το σώμα της. </a:t>
            </a:r>
          </a:p>
          <a:p>
            <a:r>
              <a:rPr lang="el-GR" dirty="0"/>
              <a:t>Ο σύγχρονος οικουμενισμός πάσχει από έλλειψη διαχρονικότητας, που αποτελεί τον όρο της καθολικότητας. Συνεπώς, πάσχει στην Εκκλησιολογία του.   </a:t>
            </a:r>
          </a:p>
          <a:p>
            <a:endParaRPr lang="el-GR" dirty="0"/>
          </a:p>
        </p:txBody>
      </p:sp>
    </p:spTree>
    <p:extLst>
      <p:ext uri="{BB962C8B-B14F-4D97-AF65-F5344CB8AC3E}">
        <p14:creationId xmlns:p14="http://schemas.microsoft.com/office/powerpoint/2010/main" val="3715603725"/>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159</TotalTime>
  <Words>1922</Words>
  <Application>Microsoft Office PowerPoint</Application>
  <PresentationFormat>Ευρεία οθόνη</PresentationFormat>
  <Paragraphs>114</Paragraphs>
  <Slides>19</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19</vt:i4>
      </vt:variant>
    </vt:vector>
  </HeadingPairs>
  <TitlesOfParts>
    <vt:vector size="24" baseType="lpstr">
      <vt:lpstr>Arial</vt:lpstr>
      <vt:lpstr>Calibri</vt:lpstr>
      <vt:lpstr>Calibri Light</vt:lpstr>
      <vt:lpstr>Times New Roman</vt:lpstr>
      <vt:lpstr>Θέμα του Office</vt:lpstr>
      <vt:lpstr>   ΧΡΙΣΤΙΑΝΙΚΗ ΗΘΙΚΗ ΕΝΟΤΗΤΑ 25Η   ΟΙΚΟΥΜΕΝΙΚΟΤΗΤΑ ΚΑΙ ΟΙΚΟΥΜΕΝΙΣΜΟΣ Από το βιβλίο του Γεώργιου Μαντζαρίδη, Χριστιανική Ηθική, Τόμος 1ος Εισαγωγή-Γενικές αρχές-Σύγχρονη Προβληματική, Θεσσαλονίκη:Ι.Μ. Βατοπαιδίου-Άγιον Όρος, 2015³, σσ. 313-324 </vt:lpstr>
      <vt:lpstr> 25. ΟΙΚΟΥΜΕΝΙΚΟΤΗΤΑ ΚΑΙ ΟΙΚΟΥΜΕΝΙΣΜΟΣ </vt:lpstr>
      <vt:lpstr> 25. ΟΙΚΟΥΜΕΝΙΚΟΤΗΤΑ ΚΑΙ ΟΙΚΟΥΜΕΝΙΣΜΟΣ </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lpstr>25. ΟΙΚΟΥΜΕΝΙΚΟΤΗΤΑ ΚΑΙ ΟΙΚΟΥΜΕΝΙΣΜΟΣ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ΜΑΡΙΑ Κ. ΚΑΡΑΜΠΕΛΙΑ ΧΡΙΣΤΙΑΝΙΚΗ ΗΘΙΚΗ</dc:title>
  <dc:creator>Μαρία</dc:creator>
  <cp:lastModifiedBy>MARIA KARAMPELIA</cp:lastModifiedBy>
  <cp:revision>15</cp:revision>
  <dcterms:created xsi:type="dcterms:W3CDTF">2015-06-21T12:40:39Z</dcterms:created>
  <dcterms:modified xsi:type="dcterms:W3CDTF">2022-09-12T18:43:24Z</dcterms:modified>
</cp:coreProperties>
</file>