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56" r:id="rId3"/>
    <p:sldId id="257" r:id="rId4"/>
    <p:sldId id="290" r:id="rId5"/>
    <p:sldId id="283" r:id="rId6"/>
    <p:sldId id="284" r:id="rId7"/>
    <p:sldId id="285" r:id="rId8"/>
    <p:sldId id="286" r:id="rId9"/>
    <p:sldId id="287" r:id="rId10"/>
    <p:sldId id="288" r:id="rId11"/>
    <p:sldId id="292" r:id="rId12"/>
    <p:sldId id="289" r:id="rId13"/>
    <p:sldId id="258" r:id="rId14"/>
    <p:sldId id="272" r:id="rId15"/>
    <p:sldId id="273" r:id="rId16"/>
    <p:sldId id="260" r:id="rId17"/>
    <p:sldId id="261" r:id="rId18"/>
    <p:sldId id="262" r:id="rId19"/>
    <p:sldId id="275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22/3/2022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22/3/2022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r>
              <a:rPr lang="el-GR" sz="4000" dirty="0">
                <a:solidFill>
                  <a:srgbClr val="FF0000"/>
                </a:solidFill>
              </a:rPr>
              <a:t>Διάβρωση:</a:t>
            </a:r>
            <a:r>
              <a:rPr lang="el-GR" dirty="0"/>
              <a:t> κάθε αυθόρμητη, εκβιασμένη, ηλεκτροχημικής, χημικής, μηχανικής, βιολογικής αλλοίωσης της επιφάνειας των μετάλλων (ή των κραμάτων τους) που οδηγεί σε απώλεια υλικού. </a:t>
            </a:r>
          </a:p>
          <a:p>
            <a:pPr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0476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el-GR" dirty="0"/>
              <a:t>Κράματα </a:t>
            </a:r>
            <a:r>
              <a:rPr lang="en-US" dirty="0"/>
              <a:t>Cu</a:t>
            </a:r>
          </a:p>
          <a:p>
            <a:r>
              <a:rPr lang="el-GR" dirty="0"/>
              <a:t>Ορείχαλκος: κράμα </a:t>
            </a:r>
            <a:r>
              <a:rPr lang="en-US" dirty="0"/>
              <a:t>Cu + Zn</a:t>
            </a:r>
          </a:p>
          <a:p>
            <a:r>
              <a:rPr lang="el-GR" dirty="0"/>
              <a:t>Μπρούτζος: Κράμα </a:t>
            </a:r>
            <a:r>
              <a:rPr lang="en-US" dirty="0"/>
              <a:t>Cu</a:t>
            </a:r>
            <a:r>
              <a:rPr lang="el-GR" dirty="0"/>
              <a:t> με</a:t>
            </a:r>
            <a:r>
              <a:rPr lang="en-US" dirty="0"/>
              <a:t> </a:t>
            </a:r>
            <a:r>
              <a:rPr lang="en-US" dirty="0" err="1"/>
              <a:t>Sn</a:t>
            </a:r>
            <a:r>
              <a:rPr lang="el-GR" dirty="0"/>
              <a:t> ή</a:t>
            </a:r>
            <a:r>
              <a:rPr lang="en-US" dirty="0"/>
              <a:t> Al Si Mg Ni</a:t>
            </a:r>
            <a:endParaRPr lang="el-GR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                      Μεγαλύτερη μηχανική αντοχή</a:t>
            </a:r>
          </a:p>
          <a:p>
            <a:pPr>
              <a:buNone/>
            </a:pPr>
            <a:r>
              <a:rPr lang="el-GR" dirty="0"/>
              <a:t>                     + υψηλότερη αντοχή στην διάβρωση</a:t>
            </a:r>
          </a:p>
        </p:txBody>
      </p:sp>
      <p:cxnSp>
        <p:nvCxnSpPr>
          <p:cNvPr id="7" name="6 - Καμπύλη γραμμή σύνδεσης"/>
          <p:cNvCxnSpPr/>
          <p:nvPr/>
        </p:nvCxnSpPr>
        <p:spPr>
          <a:xfrm rot="16200000" flipH="1">
            <a:off x="2285984" y="2285992"/>
            <a:ext cx="785818" cy="500066"/>
          </a:xfrm>
          <a:prstGeom prst="curved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6F6654-151C-4E5C-8F09-0BD8B0E12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A304783-F200-45CD-9843-6D9687A9A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Ορείχαλκος στρογγυλό - Βιομηχανικά Ειδη - Εργαλεία - Γουρδούπης">
            <a:extLst>
              <a:ext uri="{FF2B5EF4-FFF2-40B4-BE49-F238E27FC236}">
                <a16:creationId xmlns:a16="http://schemas.microsoft.com/office/drawing/2014/main" id="{2431B254-BD1A-45EF-AA33-AAF4236EA9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250" y="1600200"/>
            <a:ext cx="5477499" cy="377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8009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l-GR" dirty="0"/>
              <a:t>Απομάκρυνση </a:t>
            </a:r>
            <a:r>
              <a:rPr lang="en-US" dirty="0"/>
              <a:t>Cu </a:t>
            </a:r>
            <a:r>
              <a:rPr lang="el-GR" dirty="0"/>
              <a:t>από τον ατμοσφαιρικό αέρα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                      Ανθεκτικότερος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                     Στίλβωση: επάλειψη με λίπος και    </a:t>
            </a:r>
          </a:p>
          <a:p>
            <a:pPr>
              <a:buNone/>
            </a:pPr>
            <a:r>
              <a:rPr lang="el-GR" dirty="0"/>
              <a:t>                                           διαλυτικό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Βέλος προς τα κάτω"/>
          <p:cNvSpPr/>
          <p:nvPr/>
        </p:nvSpPr>
        <p:spPr>
          <a:xfrm>
            <a:off x="3500430" y="1142984"/>
            <a:ext cx="357190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Καμπύλο δεξιό βέλος"/>
          <p:cNvSpPr/>
          <p:nvPr/>
        </p:nvSpPr>
        <p:spPr>
          <a:xfrm>
            <a:off x="2428860" y="1928802"/>
            <a:ext cx="357190" cy="92869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Fe (</a:t>
            </a:r>
            <a:r>
              <a:rPr lang="el-GR" dirty="0">
                <a:solidFill>
                  <a:srgbClr val="FF0000"/>
                </a:solidFill>
              </a:rPr>
              <a:t>Σίδηρος)</a:t>
            </a:r>
          </a:p>
        </p:txBody>
      </p:sp>
      <p:pic>
        <p:nvPicPr>
          <p:cNvPr id="3074" name="Picture 2" descr="https://encrypted-tbn1.gstatic.com/images?q=tbn:ANd9GcR5-E5PG9Y9_ii1eBniBYEpvMv6ELsrsfW56IrAIXM3BoEpQRjB1ppIB-j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5" y="1857364"/>
            <a:ext cx="5406759" cy="4248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Τα προϊόντα διάβρωσης του </a:t>
            </a:r>
            <a:r>
              <a:rPr kumimoji="0" lang="el-GR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δεν προστατεύουν το μέταλλο από περαιτέρω προσβολή. </a:t>
            </a: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</a:t>
            </a: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άφθονος στην φύση, σχετικά φθηνός στη μεταλλουργία του καν χρησιμοποιείται ευρύτατα σε μεγάλο αριθμό κατασκευών είτε σαν «καθαρό» μέταλλο είτε σαν κράμα.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el-GR" dirty="0"/>
              <a:t>Ο </a:t>
            </a:r>
            <a:r>
              <a:rPr lang="el-GR" dirty="0">
                <a:solidFill>
                  <a:srgbClr val="FF0000"/>
                </a:solidFill>
              </a:rPr>
              <a:t>σίδηρος</a:t>
            </a:r>
            <a:r>
              <a:rPr lang="el-GR" dirty="0"/>
              <a:t> στη φύση εμφανίζεται ως σιδηρομετάλλευμα (ορυκτό σε οξειδωμένη μορφή). Για να παραχθεί ο σίδηρος πρέπει να θερμανθεί το σιδηρομετάλλευμα σε υψηλές θερμοκρασίες, ώστε να μετατραπεί σε μεταλλικό σίδηρο. Αφότου παραχθεί ο σίδηρος είναι πολύ ασταθής και σκουριάζει γρήγορα, επειδή τείνει να επανέλθει στην αρχική φυσική του κατάσταση.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6868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διάβρωση του </a:t>
            </a:r>
            <a:r>
              <a:rPr lang="el-GR" dirty="0" err="1"/>
              <a:t>Fe</a:t>
            </a:r>
            <a:endParaRPr lang="el-GR" dirty="0"/>
          </a:p>
          <a:p>
            <a:pPr>
              <a:buNone/>
            </a:pPr>
            <a:r>
              <a:rPr lang="el-GR" dirty="0"/>
              <a:t>ηλεκτροχημική αντίδραση        δύο </a:t>
            </a:r>
            <a:r>
              <a:rPr lang="el-GR" i="1" dirty="0" err="1"/>
              <a:t>ημιαντιδράσεις</a:t>
            </a:r>
            <a:endParaRPr lang="el-GR" i="1" dirty="0"/>
          </a:p>
          <a:p>
            <a:pPr>
              <a:buNone/>
            </a:pPr>
            <a:r>
              <a:rPr lang="el-GR" i="1" dirty="0"/>
              <a:t>Άνοδο: οξείδωση</a:t>
            </a:r>
          </a:p>
          <a:p>
            <a:pPr>
              <a:buNone/>
            </a:pPr>
            <a:endParaRPr lang="el-GR" i="1" dirty="0"/>
          </a:p>
          <a:p>
            <a:pPr>
              <a:buNone/>
            </a:pPr>
            <a:endParaRPr lang="el-GR" i="1" dirty="0"/>
          </a:p>
          <a:p>
            <a:pPr>
              <a:buNone/>
            </a:pPr>
            <a:r>
              <a:rPr lang="el-GR" i="1" dirty="0"/>
              <a:t>Κάθοδο: αναγωγή (συνήθως) </a:t>
            </a:r>
          </a:p>
          <a:p>
            <a:pPr>
              <a:buNone/>
            </a:pPr>
            <a:endParaRPr lang="el-GR" i="1" dirty="0"/>
          </a:p>
          <a:p>
            <a:pPr>
              <a:buNone/>
            </a:pPr>
            <a:r>
              <a:rPr lang="el-GR" i="1" dirty="0"/>
              <a:t>Συνολικά </a:t>
            </a:r>
          </a:p>
          <a:p>
            <a:pPr>
              <a:buNone/>
            </a:pPr>
            <a:r>
              <a:rPr lang="el-GR" i="1" dirty="0"/>
              <a:t> </a:t>
            </a:r>
            <a:endParaRPr lang="el-GR" dirty="0"/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285720" y="1042958"/>
            <a:ext cx="214314" cy="57150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" name="4 - Δεξιό βέλος"/>
          <p:cNvSpPr/>
          <p:nvPr/>
        </p:nvSpPr>
        <p:spPr>
          <a:xfrm>
            <a:off x="5000628" y="1543024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26" name="Picture 2" descr="Εικόν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614594"/>
            <a:ext cx="7786742" cy="571504"/>
          </a:xfrm>
          <a:prstGeom prst="rect">
            <a:avLst/>
          </a:prstGeom>
          <a:noFill/>
        </p:spPr>
      </p:pic>
      <p:pic>
        <p:nvPicPr>
          <p:cNvPr id="1028" name="Picture 4" descr="Εικόνα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4043354"/>
            <a:ext cx="7318426" cy="428628"/>
          </a:xfrm>
          <a:prstGeom prst="rect">
            <a:avLst/>
          </a:prstGeom>
          <a:noFill/>
        </p:spPr>
      </p:pic>
      <p:pic>
        <p:nvPicPr>
          <p:cNvPr id="1030" name="Picture 6" descr="Εικόνα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114924"/>
            <a:ext cx="9144000" cy="6143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0079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dirty="0"/>
              <a:t>Αντίδραση που ευνοείται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  Από χαμηλό </a:t>
            </a:r>
            <a:r>
              <a:rPr lang="en-US" dirty="0"/>
              <a:t>pH (Le </a:t>
            </a:r>
            <a:r>
              <a:rPr lang="en-US" dirty="0" err="1"/>
              <a:t>Chatelier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Υψηλή Θερμοκρασία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Ύπαρξη ηλεκτρολυτών</a:t>
            </a:r>
          </a:p>
          <a:p>
            <a:pPr marL="514350" indent="-514350">
              <a:buNone/>
            </a:pPr>
            <a:endParaRPr lang="el-GR" dirty="0"/>
          </a:p>
          <a:p>
            <a:pPr marL="514350" indent="-514350">
              <a:buFont typeface="Wingdings" pitchFamily="2" charset="2"/>
              <a:buChar char="Ø"/>
            </a:pPr>
            <a:r>
              <a:rPr lang="el-GR" dirty="0"/>
              <a:t> Περαιτέρω οξείδωση</a:t>
            </a:r>
          </a:p>
          <a:p>
            <a:pPr marL="514350" indent="-514350">
              <a:buFont typeface="Wingdings" pitchFamily="2" charset="2"/>
              <a:buChar char="Ø"/>
            </a:pPr>
            <a:endParaRPr lang="el-GR" dirty="0"/>
          </a:p>
          <a:p>
            <a:pPr marL="514350" indent="-514350">
              <a:buFont typeface="Wingdings" pitchFamily="2" charset="2"/>
              <a:buChar char="Ø"/>
            </a:pPr>
            <a:r>
              <a:rPr lang="el-GR" dirty="0"/>
              <a:t>Αφυδάτωση</a:t>
            </a:r>
          </a:p>
          <a:p>
            <a:pPr marL="514350" indent="-514350">
              <a:buFont typeface="Wingdings" pitchFamily="2" charset="2"/>
              <a:buChar char="Ø"/>
            </a:pPr>
            <a:endParaRPr lang="el-GR" dirty="0"/>
          </a:p>
          <a:p>
            <a:pPr marL="514350" indent="-514350">
              <a:buNone/>
            </a:pPr>
            <a:r>
              <a:rPr lang="el-GR" dirty="0"/>
              <a:t>Σκουριά (καστανέρυθρη)</a:t>
            </a:r>
          </a:p>
          <a:p>
            <a:pPr marL="514350" indent="-514350">
              <a:buNone/>
            </a:pPr>
            <a:endParaRPr lang="el-GR" dirty="0"/>
          </a:p>
          <a:p>
            <a:pPr marL="514350" indent="-514350">
              <a:buNone/>
            </a:pPr>
            <a:endParaRPr lang="el-GR" dirty="0"/>
          </a:p>
          <a:p>
            <a:pPr marL="514350" indent="-514350">
              <a:buNone/>
            </a:pPr>
            <a:endParaRPr lang="el-GR" dirty="0"/>
          </a:p>
        </p:txBody>
      </p:sp>
      <p:pic>
        <p:nvPicPr>
          <p:cNvPr id="18434" name="Picture 2" descr="Εικόν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976693"/>
            <a:ext cx="8342975" cy="452439"/>
          </a:xfrm>
          <a:prstGeom prst="rect">
            <a:avLst/>
          </a:prstGeom>
          <a:noFill/>
        </p:spPr>
      </p:pic>
      <p:pic>
        <p:nvPicPr>
          <p:cNvPr id="18436" name="Picture 4" descr="Εικόνα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143512"/>
            <a:ext cx="8952185" cy="671516"/>
          </a:xfrm>
          <a:prstGeom prst="rect">
            <a:avLst/>
          </a:prstGeom>
          <a:noFill/>
        </p:spPr>
      </p:pic>
      <p:sp>
        <p:nvSpPr>
          <p:cNvPr id="8" name="7 - Καμπύλο βέλος προς τα επάνω"/>
          <p:cNvSpPr/>
          <p:nvPr/>
        </p:nvSpPr>
        <p:spPr>
          <a:xfrm rot="17467832">
            <a:off x="4606441" y="5753137"/>
            <a:ext cx="629685" cy="352387"/>
          </a:xfrm>
          <a:prstGeom prst="curvedUpArrow">
            <a:avLst>
              <a:gd name="adj1" fmla="val 25000"/>
              <a:gd name="adj2" fmla="val 50000"/>
              <a:gd name="adj3" fmla="val 457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ΣΧΗΜΑ 6.10 Απεικόνιση του μηχανισμού διάβρωσης του F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785926"/>
            <a:ext cx="6167489" cy="32242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None/>
            </a:pPr>
            <a:r>
              <a:rPr lang="el-GR" dirty="0"/>
              <a:t>Τύποι διάβρωσης: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 Ομοιόμορφη διάβρωση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Διάβρωση με βελονισμούς (</a:t>
            </a:r>
            <a:r>
              <a:rPr lang="el-GR" dirty="0" err="1"/>
              <a:t>μακροσκοπικη</a:t>
            </a:r>
            <a:r>
              <a:rPr lang="el-GR" dirty="0"/>
              <a:t> τοπική διάβρωση)</a:t>
            </a:r>
          </a:p>
          <a:p>
            <a:pPr>
              <a:buFont typeface="Wingdings" pitchFamily="2" charset="2"/>
              <a:buChar char="ü"/>
            </a:pPr>
            <a:r>
              <a:rPr lang="el-GR" dirty="0" err="1"/>
              <a:t>Ψαυθρή</a:t>
            </a:r>
            <a:r>
              <a:rPr lang="el-GR" dirty="0"/>
              <a:t> θραύση από διάβρωση με μηχανική </a:t>
            </a:r>
            <a:r>
              <a:rPr lang="el-GR" dirty="0" err="1"/>
              <a:t>καταπόνιση</a:t>
            </a:r>
            <a:r>
              <a:rPr lang="el-GR" dirty="0"/>
              <a:t> (πιο επιβλαβής)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Σπηλαιώδης μηχανική διάβρωση (εξάχνωση λόγω </a:t>
            </a:r>
            <a:r>
              <a:rPr lang="el-GR" dirty="0" err="1"/>
              <a:t>υποπίεσης</a:t>
            </a:r>
            <a:r>
              <a:rPr lang="el-GR"/>
              <a:t>).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algn="ctr">
              <a:buNone/>
            </a:pPr>
            <a:r>
              <a:rPr lang="el-GR" dirty="0"/>
              <a:t>Κύρια αντίδραση διάβρωσης</a:t>
            </a:r>
          </a:p>
          <a:p>
            <a:pPr algn="ctr"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                           ΟΞΕΙΔΩΣΗ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n-US" dirty="0"/>
              <a:t>                  Me         Me</a:t>
            </a:r>
            <a:r>
              <a:rPr lang="en-US" baseline="30000" dirty="0"/>
              <a:t>n+</a:t>
            </a:r>
            <a:r>
              <a:rPr lang="en-US" dirty="0"/>
              <a:t>    +   ne</a:t>
            </a:r>
            <a:r>
              <a:rPr lang="en-US" baseline="30000" dirty="0"/>
              <a:t>-</a:t>
            </a:r>
            <a:r>
              <a:rPr lang="en-US" dirty="0"/>
              <a:t>  </a:t>
            </a:r>
          </a:p>
          <a:p>
            <a:pPr>
              <a:buNone/>
            </a:pPr>
            <a:r>
              <a:rPr lang="en-US" dirty="0"/>
              <a:t>(</a:t>
            </a:r>
            <a:r>
              <a:rPr lang="el-GR" dirty="0"/>
              <a:t>ή σχηματισμός ενώσεων π.χ. οξείδια, θειούχες ενώσεις, χλωρίδια κ.ά.)</a:t>
            </a: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000496" y="1000108"/>
            <a:ext cx="28575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>
            <a:off x="2857488" y="3000372"/>
            <a:ext cx="57150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428604"/>
            <a:ext cx="9144000" cy="607223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Τι πρέπει να ελέγχεται;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 Το </a:t>
            </a:r>
            <a:r>
              <a:rPr lang="el-GR" u="sng" dirty="0"/>
              <a:t>περιβάλλον</a:t>
            </a:r>
            <a:r>
              <a:rPr lang="el-GR" dirty="0"/>
              <a:t>, συγκεκριμένα: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 την αγωγιμότητα του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Περιεκτικότητά του σε Ο</a:t>
            </a:r>
            <a:r>
              <a:rPr lang="el-GR" baseline="-25000" dirty="0"/>
              <a:t>2</a:t>
            </a:r>
            <a:endParaRPr lang="el-GR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Θερμοκρασία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pH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Αιωρούμενες ουσίες (</a:t>
            </a:r>
            <a:r>
              <a:rPr lang="el-GR" dirty="0" err="1"/>
              <a:t>επικάθιση</a:t>
            </a:r>
            <a:r>
              <a:rPr lang="el-GR" dirty="0"/>
              <a:t>      ανομοιογένεια)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Ύπαρξη κολλοειδών (αριθμός </a:t>
            </a:r>
            <a:r>
              <a:rPr lang="el-GR" dirty="0" err="1"/>
              <a:t>μυκηλλίων</a:t>
            </a:r>
            <a:r>
              <a:rPr lang="el-GR" dirty="0"/>
              <a:t>/όγκο, φορτίο και ποσό φορτίου)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Ποιοτική και ποσοτική ανάλυση</a:t>
            </a:r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0" y="1000108"/>
            <a:ext cx="285752" cy="6429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" name="4 - Δεξιό βέλος"/>
          <p:cNvSpPr/>
          <p:nvPr/>
        </p:nvSpPr>
        <p:spPr>
          <a:xfrm>
            <a:off x="5843816" y="4444298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Ευγενή μέταλλα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Είναι: Ασήμι, χρυσός, πλατίνα, </a:t>
            </a:r>
            <a:r>
              <a:rPr lang="el-GR" dirty="0" err="1"/>
              <a:t>παλάδιο</a:t>
            </a:r>
            <a:r>
              <a:rPr lang="el-GR" dirty="0"/>
              <a:t>, ρόδιο, </a:t>
            </a:r>
            <a:r>
              <a:rPr lang="el-GR" dirty="0" err="1"/>
              <a:t>ρουθένιο</a:t>
            </a:r>
            <a:r>
              <a:rPr lang="el-GR" dirty="0"/>
              <a:t>, ιρίδιο και όσμιο</a:t>
            </a:r>
          </a:p>
          <a:p>
            <a:r>
              <a:rPr lang="el-GR" dirty="0"/>
              <a:t>Πιο ευρέως χρησιμοποιούνται τα 3 πρώτα</a:t>
            </a:r>
          </a:p>
          <a:p>
            <a:r>
              <a:rPr lang="el-GR" dirty="0"/>
              <a:t>Το ασήμι και ο χρυσός μπορούν να αποκτήσουν υψηλή αντοχή στην </a:t>
            </a:r>
            <a:r>
              <a:rPr lang="el-GR" dirty="0" err="1"/>
              <a:t>κραμάτωση</a:t>
            </a:r>
            <a:r>
              <a:rPr lang="el-GR" dirty="0"/>
              <a:t>.</a:t>
            </a:r>
          </a:p>
          <a:p>
            <a:r>
              <a:rPr lang="el-GR" dirty="0"/>
              <a:t>Ανθεκτικά στη οξείδωση και στην διάβρωση και θέρμανση</a:t>
            </a:r>
          </a:p>
          <a:p>
            <a:r>
              <a:rPr lang="el-GR" dirty="0"/>
              <a:t>Μαλακά, όλκιμα </a:t>
            </a:r>
          </a:p>
          <a:p>
            <a:r>
              <a:rPr lang="el-GR" dirty="0"/>
              <a:t>Ακριβά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71472" y="500042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Cu</a:t>
            </a:r>
            <a:endParaRPr lang="el-GR" sz="6000" dirty="0">
              <a:solidFill>
                <a:srgbClr val="FF0000"/>
              </a:solidFill>
            </a:endParaRPr>
          </a:p>
        </p:txBody>
      </p:sp>
      <p:pic>
        <p:nvPicPr>
          <p:cNvPr id="15362" name="Picture 2" descr="Cuivre natif 3(USA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428868"/>
            <a:ext cx="5378861" cy="35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dirty="0"/>
              <a:t>O Cu </a:t>
            </a:r>
            <a:r>
              <a:rPr lang="el-GR" dirty="0"/>
              <a:t>βρίσκεται στον στερεό φλοιό της γης με την μορφή των θειούχων ορυκτών όπως ο χαλκοπυρίτης (</a:t>
            </a:r>
            <a:r>
              <a:rPr lang="en-US" dirty="0"/>
              <a:t>CuFeS</a:t>
            </a:r>
            <a:r>
              <a:rPr lang="en-US" baseline="-25000" dirty="0"/>
              <a:t>2</a:t>
            </a:r>
            <a:r>
              <a:rPr lang="en-US" dirty="0"/>
              <a:t>), </a:t>
            </a:r>
            <a:r>
              <a:rPr lang="el-GR" dirty="0"/>
              <a:t>ο </a:t>
            </a:r>
            <a:r>
              <a:rPr lang="el-GR" dirty="0" err="1"/>
              <a:t>βορνίτης</a:t>
            </a:r>
            <a:r>
              <a:rPr lang="en-US" dirty="0"/>
              <a:t> (Cu</a:t>
            </a:r>
            <a:r>
              <a:rPr lang="en-US" baseline="-25000" dirty="0"/>
              <a:t>5</a:t>
            </a:r>
            <a:r>
              <a:rPr lang="en-US" dirty="0"/>
              <a:t>FeS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l-GR" dirty="0"/>
              <a:t> και ο </a:t>
            </a:r>
            <a:r>
              <a:rPr lang="el-GR" dirty="0" err="1"/>
              <a:t>χαλκοσίτης</a:t>
            </a:r>
            <a:r>
              <a:rPr lang="en-US" dirty="0"/>
              <a:t> (Cu</a:t>
            </a:r>
            <a:r>
              <a:rPr lang="en-US" baseline="-25000" dirty="0"/>
              <a:t>2</a:t>
            </a:r>
            <a:r>
              <a:rPr lang="en-US" dirty="0"/>
              <a:t>S)</a:t>
            </a:r>
            <a:r>
              <a:rPr lang="el-GR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l-GR" dirty="0"/>
              <a:t>Η χρήση του από παλιά επιβλήθηκε γιατί:</a:t>
            </a:r>
          </a:p>
          <a:p>
            <a:r>
              <a:rPr lang="el-GR" dirty="0"/>
              <a:t>Εξάγεται εύκολα από τα μεταλλεύματά του</a:t>
            </a:r>
          </a:p>
          <a:p>
            <a:r>
              <a:rPr lang="el-GR" dirty="0"/>
              <a:t>Έχει χαμηλό σημείο τήξης</a:t>
            </a:r>
          </a:p>
          <a:p>
            <a:r>
              <a:rPr lang="el-GR" dirty="0"/>
              <a:t>Μπορεί εύκολα να διαμορφωθεί, και</a:t>
            </a:r>
          </a:p>
          <a:p>
            <a:r>
              <a:rPr lang="el-GR" dirty="0"/>
              <a:t>Είναι ανθεκτικός στην διάβρωση</a:t>
            </a:r>
          </a:p>
          <a:p>
            <a:r>
              <a:rPr lang="el-GR" dirty="0"/>
              <a:t>Πολύ καλός αγωγός του ηλεκτρισμού και της θερμότητας (από τα </a:t>
            </a:r>
            <a:r>
              <a:rPr lang="en-US" dirty="0"/>
              <a:t>Me </a:t>
            </a:r>
            <a:r>
              <a:rPr lang="el-GR" dirty="0"/>
              <a:t>μόνο ο </a:t>
            </a:r>
            <a:r>
              <a:rPr lang="en-US" dirty="0"/>
              <a:t>Ag </a:t>
            </a:r>
            <a:r>
              <a:rPr lang="el-GR" dirty="0"/>
              <a:t>είναι καλύτερος)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357166"/>
            <a:ext cx="8858280" cy="576899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dirty="0"/>
              <a:t>      Ατμοσφαιρικός αέρας (Ο</a:t>
            </a:r>
            <a:r>
              <a:rPr lang="el-GR" baseline="-25000" dirty="0"/>
              <a:t>2</a:t>
            </a:r>
            <a:r>
              <a:rPr lang="el-GR" dirty="0"/>
              <a:t>)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    οξειδώνεται εύκολα</a:t>
            </a:r>
          </a:p>
          <a:p>
            <a:pPr>
              <a:buNone/>
            </a:pPr>
            <a:r>
              <a:rPr lang="el-GR" dirty="0"/>
              <a:t>      </a:t>
            </a:r>
          </a:p>
          <a:p>
            <a:pPr>
              <a:buNone/>
            </a:pPr>
            <a:r>
              <a:rPr lang="el-GR" dirty="0"/>
              <a:t>       λεπτό στρώμα οξειδίου</a:t>
            </a:r>
          </a:p>
          <a:p>
            <a:pPr>
              <a:buNone/>
            </a:pPr>
            <a:r>
              <a:rPr lang="el-GR" dirty="0"/>
              <a:t>      </a:t>
            </a:r>
          </a:p>
          <a:p>
            <a:pPr>
              <a:buNone/>
            </a:pPr>
            <a:r>
              <a:rPr lang="el-GR" dirty="0"/>
              <a:t>      προστατεύει την περαιτέρω οξείδωση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            </a:t>
            </a:r>
          </a:p>
          <a:p>
            <a:pPr>
              <a:buNone/>
            </a:pPr>
            <a:r>
              <a:rPr lang="el-GR" dirty="0"/>
              <a:t>                         αντιδιαβρωτικό μέσο</a:t>
            </a:r>
          </a:p>
          <a:p>
            <a:pPr algn="ctr">
              <a:buNone/>
            </a:pPr>
            <a:r>
              <a:rPr lang="el-GR" dirty="0"/>
              <a:t>(αραιών οξέων, καυστικών αλκαλίων, θαλάσσιου νερού κ.τ.λ.)</a:t>
            </a:r>
          </a:p>
          <a:p>
            <a:pPr>
              <a:buNone/>
            </a:pPr>
            <a:r>
              <a:rPr lang="el-GR" dirty="0"/>
              <a:t>     </a:t>
            </a:r>
          </a:p>
          <a:p>
            <a:pPr>
              <a:buNone/>
            </a:pPr>
            <a:r>
              <a:rPr lang="el-GR" dirty="0"/>
              <a:t>     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/>
          </a:p>
        </p:txBody>
      </p:sp>
      <p:sp>
        <p:nvSpPr>
          <p:cNvPr id="4" name="3 - Καμπύλο δεξιό βέλος"/>
          <p:cNvSpPr/>
          <p:nvPr/>
        </p:nvSpPr>
        <p:spPr>
          <a:xfrm>
            <a:off x="71406" y="500042"/>
            <a:ext cx="428628" cy="8572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6" name="5 - Καμπύλο δεξιό βέλος"/>
          <p:cNvSpPr/>
          <p:nvPr/>
        </p:nvSpPr>
        <p:spPr>
          <a:xfrm>
            <a:off x="71406" y="1428736"/>
            <a:ext cx="357190" cy="8572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7" name="6 - Καμπύλο δεξιό βέλος"/>
          <p:cNvSpPr/>
          <p:nvPr/>
        </p:nvSpPr>
        <p:spPr>
          <a:xfrm>
            <a:off x="214282" y="2357430"/>
            <a:ext cx="285752" cy="78581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9" name="8 - Βέλος προς τα κάτω"/>
          <p:cNvSpPr/>
          <p:nvPr/>
        </p:nvSpPr>
        <p:spPr>
          <a:xfrm>
            <a:off x="3571868" y="3214686"/>
            <a:ext cx="285752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el-GR" dirty="0"/>
              <a:t>Με παραμονή μεγάλο χρονικού διαστήματος</a:t>
            </a:r>
          </a:p>
          <a:p>
            <a:pPr algn="ctr">
              <a:buNone/>
            </a:pPr>
            <a:r>
              <a:rPr lang="el-GR" dirty="0"/>
              <a:t>Οξείδια του χαλκού</a:t>
            </a:r>
          </a:p>
          <a:p>
            <a:pPr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Άλας</a:t>
            </a:r>
          </a:p>
          <a:p>
            <a:pPr algn="ctr">
              <a:buNone/>
            </a:pPr>
            <a:endParaRPr lang="el-GR" dirty="0"/>
          </a:p>
          <a:p>
            <a:pPr algn="ctr">
              <a:buNone/>
            </a:pPr>
            <a:r>
              <a:rPr lang="el-GR" dirty="0"/>
              <a:t>Μεγαλύτερη </a:t>
            </a:r>
            <a:r>
              <a:rPr lang="el-GR" dirty="0" err="1"/>
              <a:t>ανθεκτικότα</a:t>
            </a:r>
            <a:endParaRPr lang="el-GR" dirty="0"/>
          </a:p>
          <a:p>
            <a:pPr algn="ctr">
              <a:buNone/>
            </a:pPr>
            <a:r>
              <a:rPr lang="el-GR" dirty="0"/>
              <a:t>+</a:t>
            </a:r>
          </a:p>
          <a:p>
            <a:pPr algn="ctr">
              <a:buNone/>
            </a:pPr>
            <a:r>
              <a:rPr lang="el-GR" dirty="0"/>
              <a:t>Πράσινο χρώμα</a:t>
            </a: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429124" y="1714488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Βέλος προς τα κάτω"/>
          <p:cNvSpPr/>
          <p:nvPr/>
        </p:nvSpPr>
        <p:spPr>
          <a:xfrm>
            <a:off x="4500562" y="3000372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508</Words>
  <Application>Microsoft Office PowerPoint</Application>
  <PresentationFormat>Προβολή στην οθόνη (4:3)</PresentationFormat>
  <Paragraphs>94</Paragraphs>
  <Slides>19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Θέμα του Office</vt:lpstr>
      <vt:lpstr>Παρουσίαση του PowerPoint</vt:lpstr>
      <vt:lpstr>Παρουσίαση του PowerPoint</vt:lpstr>
      <vt:lpstr>Παρουσίαση του PowerPoint</vt:lpstr>
      <vt:lpstr>Ευγενή μέταλλα</vt:lpstr>
      <vt:lpstr>Cu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Fe (Σίδηρος)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cokie</dc:creator>
  <cp:lastModifiedBy>Angeliki Kouki</cp:lastModifiedBy>
  <cp:revision>15</cp:revision>
  <dcterms:created xsi:type="dcterms:W3CDTF">2017-05-09T15:57:56Z</dcterms:created>
  <dcterms:modified xsi:type="dcterms:W3CDTF">2022-03-22T14:01:47Z</dcterms:modified>
</cp:coreProperties>
</file>