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52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507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618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099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994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9865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564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9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87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83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27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54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20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37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223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62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76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B29EF52-8CBE-4224-94F0-445791DC9DC1}" type="datetimeFigureOut">
              <a:rPr lang="el-GR" smtClean="0"/>
              <a:t>18/3/2025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00002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24grammata.com/wp-content/uploads/2011/01/Irakleitos-Apanta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krosapoplous.gr/heracletus/heracletus0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liepek.gr/documents/8o_synedrio_eisigiseis/45%CE%A0%CE%BB%CE%B1%CF%84%CF%85%CF%80%CF%8C%CE%B4%CE%B7%CF%82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4" y="672354"/>
            <a:ext cx="9185833" cy="2608728"/>
          </a:xfrm>
        </p:spPr>
        <p:txBody>
          <a:bodyPr>
            <a:normAutofit/>
          </a:bodyPr>
          <a:lstStyle/>
          <a:p>
            <a:r>
              <a:rPr lang="el-GR" sz="5400" dirty="0" smtClean="0">
                <a:latin typeface="Alfios" panose="02070502080805060803" pitchFamily="18" charset="0"/>
                <a:ea typeface="Alfios" panose="02070502080805060803" pitchFamily="18" charset="0"/>
              </a:rPr>
              <a:t>ΦΙΛΟΣΟΦΙΑ ΤΗΣ ΠΑΙΔΕΙΑΣ</a:t>
            </a:r>
            <a: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  <a:t/>
            </a:r>
            <a:br>
              <a:rPr lang="el-GR" dirty="0" smtClean="0">
                <a:latin typeface="Alfios" panose="02070502080805060803" pitchFamily="18" charset="0"/>
                <a:ea typeface="Alfios" panose="02070502080805060803" pitchFamily="18" charset="0"/>
              </a:rPr>
            </a:br>
            <a: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  <a:t>ΠΙΣ  Β’ </a:t>
            </a:r>
            <a:r>
              <a:rPr lang="el-GR" sz="4400" dirty="0" smtClean="0">
                <a:latin typeface="Alfios" panose="02070502080805060803" pitchFamily="18" charset="0"/>
                <a:ea typeface="Alfios" panose="02070502080805060803" pitchFamily="18" charset="0"/>
              </a:rPr>
              <a:t>Εξάμηνο ΠΙΣ</a:t>
            </a:r>
            <a:endParaRPr lang="el-GR" sz="4400" dirty="0">
              <a:latin typeface="Alfios" panose="02070502080805060803" pitchFamily="18" charset="0"/>
              <a:ea typeface="Alfios" panose="02070502080805060803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08529" y="4652682"/>
            <a:ext cx="8972084" cy="986118"/>
          </a:xfrm>
        </p:spPr>
        <p:txBody>
          <a:bodyPr>
            <a:normAutofit fontScale="62500" lnSpcReduction="20000"/>
          </a:bodyPr>
          <a:lstStyle/>
          <a:p>
            <a:endParaRPr lang="el-GR" dirty="0" smtClean="0"/>
          </a:p>
          <a:p>
            <a:r>
              <a:rPr lang="el-GR" sz="29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Δρ</a:t>
            </a:r>
            <a:r>
              <a:rPr lang="el-GR" sz="2900" dirty="0" smtClean="0">
                <a:latin typeface="Aroania" panose="020B0604030504040204" pitchFamily="34" charset="0"/>
                <a:ea typeface="Aroania" panose="020B0604030504040204" pitchFamily="34" charset="0"/>
              </a:rPr>
              <a:t> Λαμπρινός </a:t>
            </a:r>
            <a:r>
              <a:rPr lang="el-GR" sz="29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Ευστ</a:t>
            </a:r>
            <a:r>
              <a:rPr lang="el-GR" sz="2900" dirty="0" smtClean="0">
                <a:latin typeface="Aroania" panose="020B0604030504040204" pitchFamily="34" charset="0"/>
                <a:ea typeface="Aroania" panose="020B0604030504040204" pitchFamily="34" charset="0"/>
              </a:rPr>
              <a:t>. Πλατυπόδης</a:t>
            </a:r>
          </a:p>
          <a:p>
            <a:r>
              <a:rPr lang="el-GR" sz="29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ΑνΩτατη</a:t>
            </a:r>
            <a:r>
              <a:rPr lang="el-GR" sz="2900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9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ΕκκλησιαστικΗ</a:t>
            </a:r>
            <a:r>
              <a:rPr lang="el-GR" sz="2900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9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ΑκαδημΙα</a:t>
            </a:r>
            <a:r>
              <a:rPr lang="el-GR" sz="2900" dirty="0" smtClean="0">
                <a:latin typeface="Aroania" panose="020B0604030504040204" pitchFamily="34" charset="0"/>
                <a:ea typeface="Aroania" panose="020B0604030504040204" pitchFamily="34" charset="0"/>
              </a:rPr>
              <a:t> </a:t>
            </a:r>
            <a:r>
              <a:rPr lang="el-GR" sz="2900" dirty="0" err="1" smtClean="0">
                <a:latin typeface="Aroania" panose="020B0604030504040204" pitchFamily="34" charset="0"/>
                <a:ea typeface="Aroania" panose="020B0604030504040204" pitchFamily="34" charset="0"/>
              </a:rPr>
              <a:t>ΑθΗνας</a:t>
            </a:r>
            <a:endParaRPr lang="el-GR" sz="2900" dirty="0">
              <a:latin typeface="Aroania" panose="020B0604030504040204" pitchFamily="34" charset="0"/>
              <a:ea typeface="Aroani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78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44705" y="954741"/>
            <a:ext cx="9789459" cy="2944905"/>
          </a:xfrm>
        </p:spPr>
        <p:txBody>
          <a:bodyPr>
            <a:noAutofit/>
          </a:bodyPr>
          <a:lstStyle/>
          <a:p>
            <a:r>
              <a:rPr lang="el-GR" sz="4000" i="1" dirty="0" smtClean="0"/>
              <a:t>ΘΕΩΡΙΑ ΚΑΙ ΦΙΛΟΣΟΦΙΑ ΤΗΣ ΠΑΙΔΕΙΑΣ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>Γεώργιος Χ.</a:t>
            </a:r>
            <a:r>
              <a:rPr lang="en-US" sz="4000" dirty="0" smtClean="0"/>
              <a:t> </a:t>
            </a:r>
            <a:r>
              <a:rPr lang="el-GR" sz="4000" dirty="0" err="1" smtClean="0"/>
              <a:t>Κουμάκης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90164" y="4746812"/>
            <a:ext cx="8677835" cy="510988"/>
          </a:xfrm>
        </p:spPr>
        <p:txBody>
          <a:bodyPr/>
          <a:lstStyle/>
          <a:p>
            <a:r>
              <a:rPr lang="el-GR" dirty="0" err="1" smtClean="0"/>
              <a:t>σσ</a:t>
            </a:r>
            <a:r>
              <a:rPr lang="el-GR" dirty="0" smtClean="0"/>
              <a:t>. </a:t>
            </a:r>
            <a:r>
              <a:rPr lang="en-US" dirty="0" smtClean="0"/>
              <a:t>257-</a:t>
            </a:r>
            <a:r>
              <a:rPr lang="el-GR" dirty="0" smtClean="0"/>
              <a:t>295 (257-262</a:t>
            </a:r>
            <a:r>
              <a:rPr lang="en-US" dirty="0" smtClean="0"/>
              <a:t>)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183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Βασικές παιδαγωγικές αρχές φιλοσόφων </a:t>
            </a:r>
            <a:br>
              <a:rPr lang="el-GR" sz="3200" dirty="0" smtClean="0"/>
            </a:br>
            <a:r>
              <a:rPr lang="el-GR" sz="3200" dirty="0" smtClean="0"/>
              <a:t>που επηρέασαν τη φιλοσοφία της Παιδείας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2052918"/>
            <a:ext cx="9492970" cy="4536141"/>
          </a:xfrm>
        </p:spPr>
        <p:txBody>
          <a:bodyPr>
            <a:normAutofit lnSpcReduction="10000"/>
          </a:bodyPr>
          <a:lstStyle/>
          <a:p>
            <a:endParaRPr lang="el-GR" dirty="0" smtClean="0"/>
          </a:p>
          <a:p>
            <a:r>
              <a:rPr lang="el-GR" dirty="0" smtClean="0">
                <a:latin typeface="Arial Black" panose="020B0A04020102020204" pitchFamily="34" charset="0"/>
              </a:rPr>
              <a:t>Πώς επιδρά και σε ποιο βαθμό η φιλοσοφία στην παιδεία;</a:t>
            </a:r>
          </a:p>
          <a:p>
            <a:pPr marL="0" indent="0">
              <a:buNone/>
            </a:pPr>
            <a:endParaRPr lang="el-GR" dirty="0" smtClean="0">
              <a:latin typeface="Arial Black" panose="020B0A04020102020204" pitchFamily="34" charset="0"/>
            </a:endParaRPr>
          </a:p>
          <a:p>
            <a:r>
              <a:rPr lang="el-GR" dirty="0" smtClean="0"/>
              <a:t>Η </a:t>
            </a:r>
            <a:r>
              <a:rPr lang="el-GR" b="1" dirty="0" smtClean="0"/>
              <a:t>ιδεοκρατία</a:t>
            </a:r>
            <a:r>
              <a:rPr lang="el-GR" dirty="0" smtClean="0"/>
              <a:t> (ιδεαλισμός) δίνει έμφαση στις ιδέες</a:t>
            </a:r>
          </a:p>
          <a:p>
            <a:r>
              <a:rPr lang="el-GR" dirty="0" smtClean="0"/>
              <a:t>Ο </a:t>
            </a:r>
            <a:r>
              <a:rPr lang="el-GR" b="1" dirty="0" smtClean="0"/>
              <a:t>υπαρξισμός</a:t>
            </a:r>
            <a:r>
              <a:rPr lang="el-GR" dirty="0" smtClean="0"/>
              <a:t> δίνει έμφαση στην ύπαρξη.</a:t>
            </a:r>
          </a:p>
          <a:p>
            <a:r>
              <a:rPr lang="el-GR" dirty="0" smtClean="0"/>
              <a:t>Ο </a:t>
            </a:r>
            <a:r>
              <a:rPr lang="el-GR" b="1" dirty="0" smtClean="0"/>
              <a:t>ρεαλισμός</a:t>
            </a:r>
            <a:r>
              <a:rPr lang="el-GR" dirty="0" smtClean="0"/>
              <a:t> δίνει έμφαση στην τρέχουσα πραγματικότητα.</a:t>
            </a:r>
          </a:p>
          <a:p>
            <a:r>
              <a:rPr lang="el-GR" dirty="0" smtClean="0"/>
              <a:t>Ο </a:t>
            </a:r>
            <a:r>
              <a:rPr lang="el-GR" b="1" dirty="0" smtClean="0"/>
              <a:t>μαρξισμός</a:t>
            </a:r>
            <a:r>
              <a:rPr lang="el-GR" dirty="0" smtClean="0"/>
              <a:t> δίνει έμφαση στην ύλη.</a:t>
            </a:r>
          </a:p>
          <a:p>
            <a:r>
              <a:rPr lang="el-GR" dirty="0" smtClean="0"/>
              <a:t>Η </a:t>
            </a:r>
            <a:r>
              <a:rPr lang="el-GR" b="1" dirty="0" smtClean="0"/>
              <a:t>αναλυτική φιλοσοφία </a:t>
            </a:r>
            <a:r>
              <a:rPr lang="el-GR" dirty="0" smtClean="0"/>
              <a:t>δίνει έμφαση στη γλώσσα. 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Ανάλογα με το φιλοσοφικό ρεύμα που επικρατεί διαμορφώνονται και οι αντίστοιχες αξίες.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953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967753"/>
          </a:xfrm>
        </p:spPr>
        <p:txBody>
          <a:bodyPr/>
          <a:lstStyle/>
          <a:p>
            <a:pPr algn="ctr"/>
            <a:r>
              <a:rPr lang="el-GR" dirty="0" smtClean="0"/>
              <a:t>ΠΡΟΣΩΚΡΑΤΙΚΗ ΦΙΛΟΣΟΦΙΑ</a:t>
            </a:r>
            <a:br>
              <a:rPr lang="el-GR" dirty="0" smtClean="0"/>
            </a:br>
            <a:r>
              <a:rPr lang="el-GR" dirty="0" smtClean="0"/>
              <a:t>&amp;</a:t>
            </a:r>
            <a:br>
              <a:rPr lang="el-GR" dirty="0" smtClean="0"/>
            </a:br>
            <a:r>
              <a:rPr lang="el-GR" dirty="0" smtClean="0"/>
              <a:t>ΦΙΛΟΣΟΦΙΑ ΤΗΣ ΠΑΙΔΕΙΑΣ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2635624"/>
            <a:ext cx="8946541" cy="3612776"/>
          </a:xfrm>
        </p:spPr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pPr>
              <a:lnSpc>
                <a:spcPct val="200000"/>
              </a:lnSpc>
            </a:pPr>
            <a:r>
              <a:rPr lang="el-GR" dirty="0" smtClean="0"/>
              <a:t>Ηράκλειτος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Παρμενίδης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Ξενοφάνης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Πυθαγόρας-Πυθαγόρειοι</a:t>
            </a:r>
          </a:p>
          <a:p>
            <a:pPr>
              <a:lnSpc>
                <a:spcPct val="200000"/>
              </a:lnSpc>
            </a:pPr>
            <a:r>
              <a:rPr lang="el-GR" dirty="0" smtClean="0"/>
              <a:t>Δημόκριτος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18952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874059"/>
            <a:ext cx="9721571" cy="133126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700" dirty="0" smtClean="0"/>
              <a:t>Πλατωνική, Αριστοτελική, Νεοπλατωνική, Στωική Φιλοσοφία</a:t>
            </a:r>
            <a:br>
              <a:rPr lang="el-GR" sz="2700" dirty="0" smtClean="0"/>
            </a:br>
            <a:r>
              <a:rPr lang="el-GR" sz="2700" dirty="0" smtClean="0"/>
              <a:t>&amp;</a:t>
            </a:r>
            <a:br>
              <a:rPr lang="el-GR" sz="2700" dirty="0" smtClean="0"/>
            </a:br>
            <a:r>
              <a:rPr lang="el-GR" sz="2700" dirty="0" smtClean="0"/>
              <a:t>ΦΙΛΟΣΟΦΙΑ ΤΗΣ ΠΑΙΔΕΙΑΣ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</a:t>
            </a: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l-GR" dirty="0" smtClean="0"/>
          </a:p>
          <a:p>
            <a:pPr>
              <a:lnSpc>
                <a:spcPct val="120000"/>
              </a:lnSpc>
            </a:pPr>
            <a:r>
              <a:rPr lang="el-GR" sz="4400" dirty="0" smtClean="0"/>
              <a:t>Πλάτων</a:t>
            </a:r>
            <a:endParaRPr lang="el-GR" sz="4400" dirty="0"/>
          </a:p>
          <a:p>
            <a:pPr>
              <a:lnSpc>
                <a:spcPct val="120000"/>
              </a:lnSpc>
            </a:pPr>
            <a:r>
              <a:rPr lang="el-GR" sz="4400" dirty="0" smtClean="0"/>
              <a:t>Αριστοτέλης</a:t>
            </a:r>
            <a:endParaRPr lang="el-GR" sz="4400" dirty="0"/>
          </a:p>
          <a:p>
            <a:pPr>
              <a:lnSpc>
                <a:spcPct val="120000"/>
              </a:lnSpc>
            </a:pPr>
            <a:r>
              <a:rPr lang="el-GR" sz="4400" dirty="0" smtClean="0"/>
              <a:t>Πλωτίνος</a:t>
            </a:r>
            <a:endParaRPr lang="el-GR" sz="4400" dirty="0"/>
          </a:p>
          <a:p>
            <a:pPr>
              <a:lnSpc>
                <a:spcPct val="120000"/>
              </a:lnSpc>
            </a:pPr>
            <a:r>
              <a:rPr lang="el-GR" sz="4400" dirty="0" smtClean="0"/>
              <a:t>Πλούταρχος</a:t>
            </a:r>
          </a:p>
          <a:p>
            <a:pPr>
              <a:lnSpc>
                <a:spcPct val="120000"/>
              </a:lnSpc>
            </a:pPr>
            <a:r>
              <a:rPr lang="el-GR" sz="4400" dirty="0" smtClean="0"/>
              <a:t>Επίκτητος</a:t>
            </a:r>
          </a:p>
          <a:p>
            <a:pPr>
              <a:lnSpc>
                <a:spcPct val="120000"/>
              </a:lnSpc>
            </a:pPr>
            <a:r>
              <a:rPr lang="el-GR" sz="4400" dirty="0" smtClean="0"/>
              <a:t>Χρύσιππος</a:t>
            </a:r>
          </a:p>
          <a:p>
            <a:pPr>
              <a:lnSpc>
                <a:spcPct val="120000"/>
              </a:lnSpc>
            </a:pPr>
            <a:r>
              <a:rPr lang="el-GR" sz="4400" dirty="0" err="1" smtClean="0"/>
              <a:t>Κικέρων</a:t>
            </a:r>
            <a:endParaRPr lang="el-GR" sz="4400" dirty="0" smtClean="0"/>
          </a:p>
          <a:p>
            <a:pPr>
              <a:lnSpc>
                <a:spcPct val="120000"/>
              </a:lnSpc>
            </a:pPr>
            <a:r>
              <a:rPr lang="el-GR" sz="4400" dirty="0" smtClean="0"/>
              <a:t>Αρίστων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990723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99899" y="0"/>
            <a:ext cx="9404723" cy="1400530"/>
          </a:xfrm>
        </p:spPr>
        <p:txBody>
          <a:bodyPr/>
          <a:lstStyle/>
          <a:p>
            <a:pPr algn="ctr"/>
            <a:r>
              <a:rPr lang="el-GR" sz="1600" dirty="0" smtClean="0"/>
              <a:t>ΠΡΟΣΩΚΡΑΤΙΚΗ ΦΙΛΟΣΟΦΙΑ &amp; ΦΙΛΟΣΟΦΙΑ ΤΗΣ ΠΑΙΔΕΙΑΣ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ΗΡΑΚΛΕΙΤΟΣ </a:t>
            </a:r>
            <a:r>
              <a:rPr lang="el-GR" dirty="0" smtClean="0">
                <a:latin typeface="Georgia" panose="02040502050405020303" pitchFamily="18" charset="0"/>
              </a:rPr>
              <a:t>544-484π.Χ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sz="1600" dirty="0">
                <a:hlinkClick r:id="rId2"/>
              </a:rPr>
              <a:t>http://www.24grammata.com/wp-content/uploads/2011/01/Irakleitos-Apanta.pdf</a:t>
            </a:r>
            <a:endParaRPr lang="el-GR" sz="1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60612" y="1358153"/>
            <a:ext cx="9977717" cy="5499847"/>
          </a:xfrm>
        </p:spPr>
        <p:txBody>
          <a:bodyPr>
            <a:normAutofit fontScale="92500"/>
          </a:bodyPr>
          <a:lstStyle/>
          <a:p>
            <a:endParaRPr lang="el-GR" sz="1200" dirty="0" smtClean="0"/>
          </a:p>
          <a:p>
            <a:r>
              <a:rPr lang="el-GR" sz="1200" dirty="0" smtClean="0"/>
              <a:t>Απ. 32</a:t>
            </a:r>
            <a:r>
              <a:rPr lang="el-GR" sz="1200" b="1" dirty="0" smtClean="0">
                <a:latin typeface="GFS Porson" panose="02000000000000000000" pitchFamily="50" charset="-95"/>
              </a:rPr>
              <a:t>:  </a:t>
            </a:r>
            <a:r>
              <a:rPr lang="el-GR" b="1" dirty="0" err="1">
                <a:latin typeface="GFS Porson" panose="02000000000000000000" pitchFamily="50" charset="-95"/>
              </a:rPr>
              <a:t>ἓν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τὸ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σοφὸν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μοῦνον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λέγεσθαι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 smtClean="0">
                <a:latin typeface="GFS Porson" panose="02000000000000000000" pitchFamily="50" charset="-95"/>
              </a:rPr>
              <a:t>οὐκ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ἐθέλει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καὶ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ἐθέλει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Ζηνὸς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ὄνο</a:t>
            </a:r>
            <a:r>
              <a:rPr lang="el-GR" dirty="0" err="1">
                <a:latin typeface="GFS Porson" panose="02000000000000000000" pitchFamily="50" charset="-95"/>
              </a:rPr>
              <a:t>μα</a:t>
            </a:r>
            <a:r>
              <a:rPr lang="el-GR" dirty="0"/>
              <a:t>. </a:t>
            </a:r>
            <a:r>
              <a:rPr lang="el-GR" dirty="0" smtClean="0"/>
              <a:t>[Ένα πράγμα, το </a:t>
            </a:r>
            <a:r>
              <a:rPr lang="el-GR" dirty="0"/>
              <a:t>μόνο αληθινά σοφό, θέλει και δεν θέλει να αποκαλείται με το όνομα Δίας</a:t>
            </a:r>
            <a:r>
              <a:rPr lang="el-GR" dirty="0" smtClean="0"/>
              <a:t>.]</a:t>
            </a: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Απ. 34: </a:t>
            </a:r>
            <a:r>
              <a:rPr lang="el-GR" b="1" dirty="0" err="1" smtClean="0">
                <a:latin typeface="GFS Porson" panose="02000000000000000000" pitchFamily="50" charset="-95"/>
              </a:rPr>
              <a:t>ἀξύνετοι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ἀκούσαντες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κωφοῖσιν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ἐοίκασι</a:t>
            </a:r>
            <a:r>
              <a:rPr lang="el-GR" b="1" dirty="0">
                <a:latin typeface="GFS Porson" panose="02000000000000000000" pitchFamily="50" charset="-95"/>
              </a:rPr>
              <a:t>· </a:t>
            </a:r>
            <a:r>
              <a:rPr lang="el-GR" b="1" dirty="0" err="1" smtClean="0">
                <a:latin typeface="GFS Porson" panose="02000000000000000000" pitchFamily="50" charset="-95"/>
              </a:rPr>
              <a:t>φάτις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αὐτοῖσιν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μαρτυρεῖ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παρεόντας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 smtClean="0">
                <a:latin typeface="GFS Porson" panose="02000000000000000000" pitchFamily="50" charset="-95"/>
              </a:rPr>
              <a:t>ἀπεῖναι</a:t>
            </a:r>
            <a:r>
              <a:rPr lang="el-GR" dirty="0" smtClean="0"/>
              <a:t>. [</a:t>
            </a:r>
            <a:r>
              <a:rPr lang="el-GR" dirty="0"/>
              <a:t>Όταν ακούν δεν καταλαβαίνουν και γι' αυτό </a:t>
            </a:r>
            <a:r>
              <a:rPr lang="el-GR" dirty="0" smtClean="0"/>
              <a:t>µ</a:t>
            </a:r>
            <a:r>
              <a:rPr lang="el-GR" dirty="0" err="1" smtClean="0"/>
              <a:t>οιάζουν</a:t>
            </a:r>
            <a:r>
              <a:rPr lang="el-GR" dirty="0" smtClean="0"/>
              <a:t> </a:t>
            </a:r>
            <a:r>
              <a:rPr lang="el-GR" dirty="0"/>
              <a:t>µε κουφούς. Σ' αυτούς ταιριάζει η </a:t>
            </a:r>
            <a:r>
              <a:rPr lang="el-GR" dirty="0" smtClean="0"/>
              <a:t>παροιμία: </a:t>
            </a:r>
            <a:r>
              <a:rPr lang="el-GR" dirty="0"/>
              <a:t>Παρόντες απουσιάζουν. </a:t>
            </a:r>
            <a:r>
              <a:rPr lang="el-GR" dirty="0" smtClean="0"/>
              <a:t>]</a:t>
            </a:r>
            <a:endParaRPr lang="el-GR" dirty="0"/>
          </a:p>
          <a:p>
            <a:endParaRPr lang="el-GR" dirty="0"/>
          </a:p>
          <a:p>
            <a:r>
              <a:rPr lang="el-GR" dirty="0" smtClean="0"/>
              <a:t>Απ.40</a:t>
            </a:r>
            <a:r>
              <a:rPr lang="el-GR" dirty="0"/>
              <a:t>: &lt;</a:t>
            </a:r>
            <a:r>
              <a:rPr lang="el-GR" dirty="0" err="1">
                <a:latin typeface="GFS Porson" panose="02000000000000000000" pitchFamily="50" charset="-95"/>
              </a:rPr>
              <a:t>πολυμαθίη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νόον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ἔχειν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οὐ</a:t>
            </a:r>
            <a:r>
              <a:rPr lang="el-GR" dirty="0">
                <a:latin typeface="GFS Porson" panose="02000000000000000000" pitchFamily="50" charset="-95"/>
              </a:rPr>
              <a:t> διδάσκει· </a:t>
            </a:r>
            <a:r>
              <a:rPr lang="el-GR" dirty="0" err="1">
                <a:latin typeface="GFS Porson" panose="02000000000000000000" pitchFamily="50" charset="-95"/>
              </a:rPr>
              <a:t>Ἡσίοδον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γὰρ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ἂν</a:t>
            </a:r>
            <a:r>
              <a:rPr lang="el-GR" dirty="0">
                <a:latin typeface="GFS Porson" panose="02000000000000000000" pitchFamily="50" charset="-95"/>
              </a:rPr>
              <a:t>  </a:t>
            </a:r>
            <a:r>
              <a:rPr lang="el-GR" dirty="0" err="1" smtClean="0">
                <a:latin typeface="GFS Porson" panose="02000000000000000000" pitchFamily="50" charset="-95"/>
              </a:rPr>
              <a:t>ἐδίδαξε</a:t>
            </a:r>
            <a:r>
              <a:rPr lang="el-GR" dirty="0" smtClean="0">
                <a:latin typeface="GFS Porson" panose="02000000000000000000" pitchFamily="50" charset="-95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</a:rPr>
              <a:t>καὶ</a:t>
            </a:r>
            <a:r>
              <a:rPr lang="el-GR" dirty="0" smtClean="0">
                <a:latin typeface="GFS Porson" panose="02000000000000000000" pitchFamily="50" charset="-95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</a:rPr>
              <a:t>Πυθαγόρην</a:t>
            </a:r>
            <a:r>
              <a:rPr lang="el-GR" dirty="0" smtClean="0">
                <a:latin typeface="GFS Porson" panose="02000000000000000000" pitchFamily="50" charset="-95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</a:rPr>
              <a:t>αὖτίς</a:t>
            </a:r>
            <a:r>
              <a:rPr lang="el-GR" dirty="0" smtClean="0">
                <a:latin typeface="GFS Porson" panose="02000000000000000000" pitchFamily="50" charset="-95"/>
              </a:rPr>
              <a:t> τε </a:t>
            </a:r>
            <a:r>
              <a:rPr lang="el-GR" dirty="0" err="1" smtClean="0">
                <a:latin typeface="GFS Porson" panose="02000000000000000000" pitchFamily="50" charset="-95"/>
              </a:rPr>
              <a:t>Ξενοφάνεά</a:t>
            </a:r>
            <a:r>
              <a:rPr lang="el-GR" dirty="0" smtClean="0">
                <a:latin typeface="GFS Porson" panose="02000000000000000000" pitchFamily="50" charset="-95"/>
              </a:rPr>
              <a:t> τε </a:t>
            </a:r>
            <a:r>
              <a:rPr lang="el-GR" dirty="0" err="1" smtClean="0">
                <a:latin typeface="GFS Porson" panose="02000000000000000000" pitchFamily="50" charset="-95"/>
              </a:rPr>
              <a:t>καὶ</a:t>
            </a:r>
            <a:r>
              <a:rPr lang="el-GR" dirty="0" smtClean="0">
                <a:latin typeface="GFS Porson" panose="02000000000000000000" pitchFamily="50" charset="-95"/>
              </a:rPr>
              <a:t> </a:t>
            </a:r>
            <a:r>
              <a:rPr lang="el-GR" dirty="0" err="1" smtClean="0">
                <a:latin typeface="GFS Porson" panose="02000000000000000000" pitchFamily="50" charset="-95"/>
              </a:rPr>
              <a:t>Ἑκαταῖον</a:t>
            </a:r>
            <a:r>
              <a:rPr lang="el-GR" dirty="0"/>
              <a:t>. </a:t>
            </a:r>
            <a:r>
              <a:rPr lang="el-GR" dirty="0" smtClean="0"/>
              <a:t>[Η </a:t>
            </a:r>
            <a:r>
              <a:rPr lang="el-GR" dirty="0" err="1"/>
              <a:t>πολυµάθεια</a:t>
            </a:r>
            <a:r>
              <a:rPr lang="el-GR" dirty="0"/>
              <a:t> δε διδάσκει να έχεις νου. Αν ήταν έτσι θα είχε διδάξει τον Ησίοδο και τον Πυθαγόρα, </a:t>
            </a:r>
            <a:r>
              <a:rPr lang="el-GR" dirty="0" smtClean="0"/>
              <a:t>ακόμα </a:t>
            </a:r>
            <a:r>
              <a:rPr lang="el-GR" dirty="0"/>
              <a:t>και τον Ξενοφάνη και τον </a:t>
            </a:r>
            <a:r>
              <a:rPr lang="el-GR" dirty="0" smtClean="0"/>
              <a:t>Εκαταίο.] </a:t>
            </a:r>
          </a:p>
          <a:p>
            <a:endParaRPr lang="el-GR" dirty="0" smtClean="0"/>
          </a:p>
          <a:p>
            <a:r>
              <a:rPr lang="el-GR" dirty="0"/>
              <a:t>Απ.41:</a:t>
            </a:r>
            <a:r>
              <a:rPr lang="el-GR" b="1" dirty="0">
                <a:latin typeface="GFS Porson" panose="02000000000000000000" pitchFamily="50" charset="-95"/>
              </a:rPr>
              <a:t>ἓν </a:t>
            </a:r>
            <a:r>
              <a:rPr lang="el-GR" b="1" dirty="0" err="1">
                <a:latin typeface="GFS Porson" panose="02000000000000000000" pitchFamily="50" charset="-95"/>
              </a:rPr>
              <a:t>τὸ</a:t>
            </a:r>
            <a:r>
              <a:rPr lang="el-GR" b="1" dirty="0">
                <a:latin typeface="GFS Porson" panose="02000000000000000000" pitchFamily="50" charset="-95"/>
              </a:rPr>
              <a:t> σοφόν, </a:t>
            </a:r>
            <a:r>
              <a:rPr lang="el-GR" b="1" dirty="0" err="1">
                <a:latin typeface="GFS Porson" panose="02000000000000000000" pitchFamily="50" charset="-95"/>
              </a:rPr>
              <a:t>ἐπίστασθαι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 smtClean="0">
                <a:latin typeface="GFS Porson" panose="02000000000000000000" pitchFamily="50" charset="-95"/>
              </a:rPr>
              <a:t>γνώμην</a:t>
            </a:r>
            <a:r>
              <a:rPr lang="el-GR" b="1" dirty="0">
                <a:latin typeface="GFS Porson" panose="02000000000000000000" pitchFamily="50" charset="-95"/>
              </a:rPr>
              <a:t>, </a:t>
            </a:r>
            <a:r>
              <a:rPr lang="el-GR" b="1" dirty="0" err="1">
                <a:latin typeface="GFS Porson" panose="02000000000000000000" pitchFamily="50" charset="-95"/>
              </a:rPr>
              <a:t>ὁτέη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ἐκυβέρνησε</a:t>
            </a:r>
            <a:r>
              <a:rPr lang="el-GR" b="1" dirty="0">
                <a:latin typeface="GFS Porson" panose="02000000000000000000" pitchFamily="50" charset="-95"/>
              </a:rPr>
              <a:t> πάντα </a:t>
            </a:r>
            <a:r>
              <a:rPr lang="el-GR" b="1" dirty="0" err="1">
                <a:latin typeface="GFS Porson" panose="02000000000000000000" pitchFamily="50" charset="-95"/>
              </a:rPr>
              <a:t>διὰ</a:t>
            </a:r>
            <a:r>
              <a:rPr lang="el-GR" b="1" dirty="0">
                <a:latin typeface="GFS Porson" panose="02000000000000000000" pitchFamily="50" charset="-95"/>
              </a:rPr>
              <a:t> πάντων</a:t>
            </a:r>
            <a:r>
              <a:rPr lang="el-GR" dirty="0"/>
              <a:t>. </a:t>
            </a:r>
            <a:r>
              <a:rPr lang="el-GR" dirty="0" smtClean="0"/>
              <a:t> [Ένα είναι το σοφό: να γνωρίζει κανείς με </a:t>
            </a:r>
            <a:r>
              <a:rPr lang="el-GR" dirty="0" err="1" smtClean="0"/>
              <a:t>ορθοκρισία</a:t>
            </a:r>
            <a:r>
              <a:rPr lang="el-GR" dirty="0" smtClean="0"/>
              <a:t> πώς κυβερνιούνται τα πάντα με κάθε τρόπο.]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4606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9404723" cy="1389529"/>
          </a:xfrm>
        </p:spPr>
        <p:txBody>
          <a:bodyPr/>
          <a:lstStyle/>
          <a:p>
            <a:pPr algn="ctr"/>
            <a:r>
              <a:rPr lang="el-GR" dirty="0" smtClean="0"/>
              <a:t>ΗΡΑΚΛΕΙΤΟΣ</a:t>
            </a:r>
            <a:r>
              <a:rPr lang="el-GR" i="1" dirty="0" smtClean="0"/>
              <a:t/>
            </a:r>
            <a:br>
              <a:rPr lang="el-GR" i="1" dirty="0" smtClean="0"/>
            </a:br>
            <a:r>
              <a:rPr lang="en-US" sz="2400" dirty="0">
                <a:hlinkClick r:id="rId2"/>
              </a:rPr>
              <a:t>https://www.mikrosapoplous.gr/heracletus/heracletus0.html</a:t>
            </a:r>
            <a:endParaRPr lang="el-GR" sz="2400" i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dirty="0" smtClean="0"/>
              <a:t>Απ. 17: </a:t>
            </a:r>
            <a:r>
              <a:rPr lang="el-GR" b="1" dirty="0" err="1" smtClean="0">
                <a:latin typeface="GFS Porson" panose="02000000000000000000" pitchFamily="50" charset="-95"/>
              </a:rPr>
              <a:t>οὐ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γὰρ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φρονέουσι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τοιαῦτα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πολλοί</a:t>
            </a:r>
            <a:r>
              <a:rPr lang="el-GR" b="1" dirty="0">
                <a:latin typeface="GFS Porson" panose="02000000000000000000" pitchFamily="50" charset="-95"/>
              </a:rPr>
              <a:t>, </a:t>
            </a:r>
            <a:r>
              <a:rPr lang="el-GR" b="1" dirty="0" err="1">
                <a:latin typeface="GFS Porson" panose="02000000000000000000" pitchFamily="50" charset="-95"/>
              </a:rPr>
              <a:t>ὁκόσοι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ἐγκυρεῦσιν</a:t>
            </a:r>
            <a:r>
              <a:rPr lang="el-GR" b="1" dirty="0">
                <a:latin typeface="GFS Porson" panose="02000000000000000000" pitchFamily="50" charset="-95"/>
              </a:rPr>
              <a:t>, </a:t>
            </a:r>
            <a:r>
              <a:rPr lang="el-GR" b="1" dirty="0" err="1">
                <a:latin typeface="GFS Porson" panose="02000000000000000000" pitchFamily="50" charset="-95"/>
              </a:rPr>
              <a:t>οὐδὲ</a:t>
            </a:r>
            <a:r>
              <a:rPr lang="el-GR" b="1" dirty="0">
                <a:latin typeface="GFS Porson" panose="02000000000000000000" pitchFamily="50" charset="-95"/>
              </a:rPr>
              <a:t> µ</a:t>
            </a:r>
            <a:r>
              <a:rPr lang="el-GR" b="1" dirty="0" err="1">
                <a:latin typeface="GFS Porson" panose="02000000000000000000" pitchFamily="50" charset="-95"/>
              </a:rPr>
              <a:t>αθόντες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γινώσκουσιν</a:t>
            </a:r>
            <a:r>
              <a:rPr lang="el-GR" b="1" dirty="0">
                <a:latin typeface="GFS Porson" panose="02000000000000000000" pitchFamily="50" charset="-95"/>
              </a:rPr>
              <a:t>, </a:t>
            </a:r>
            <a:r>
              <a:rPr lang="el-GR" b="1" dirty="0" err="1">
                <a:latin typeface="GFS Porson" panose="02000000000000000000" pitchFamily="50" charset="-95"/>
              </a:rPr>
              <a:t>ἑωυτοῖσι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δὲ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δοκέουσι</a:t>
            </a:r>
            <a:r>
              <a:rPr lang="el-GR" dirty="0" smtClean="0"/>
              <a:t>.[Γιατί </a:t>
            </a:r>
            <a:r>
              <a:rPr lang="el-GR" dirty="0"/>
              <a:t>δε σκέφτονται οι πιο πολλοί απ' τους ανθρώπους, πάνω σ' αυτό που συναντούν, ούτε κι όταν το </a:t>
            </a:r>
            <a:r>
              <a:rPr lang="el-GR" dirty="0" smtClean="0"/>
              <a:t>µ</a:t>
            </a:r>
            <a:r>
              <a:rPr lang="el-GR" dirty="0" err="1"/>
              <a:t>ά</a:t>
            </a:r>
            <a:r>
              <a:rPr lang="el-GR" dirty="0" err="1" smtClean="0"/>
              <a:t>θουν</a:t>
            </a:r>
            <a:r>
              <a:rPr lang="el-GR" dirty="0"/>
              <a:t>, το γνωρίζουν, αλλά το </a:t>
            </a:r>
            <a:r>
              <a:rPr lang="el-GR" dirty="0" smtClean="0"/>
              <a:t>φαντάζονται ]. </a:t>
            </a:r>
          </a:p>
          <a:p>
            <a:endParaRPr lang="el-GR" dirty="0"/>
          </a:p>
          <a:p>
            <a:r>
              <a:rPr lang="el-GR" dirty="0"/>
              <a:t>Απ.86: </a:t>
            </a:r>
            <a:r>
              <a:rPr lang="el-GR" dirty="0" smtClean="0"/>
              <a:t> </a:t>
            </a:r>
            <a:r>
              <a:rPr lang="el-GR" b="1" dirty="0" err="1" smtClean="0">
                <a:latin typeface="GFS Porson" panose="02000000000000000000" pitchFamily="50" charset="-95"/>
              </a:rPr>
              <a:t>Ἀλλὰ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τῶν</a:t>
            </a:r>
            <a:r>
              <a:rPr lang="el-GR" b="1" dirty="0">
                <a:latin typeface="GFS Porson" panose="02000000000000000000" pitchFamily="50" charset="-95"/>
              </a:rPr>
              <a:t> µ</a:t>
            </a:r>
            <a:r>
              <a:rPr lang="el-GR" b="1" dirty="0" err="1">
                <a:latin typeface="GFS Porson" panose="02000000000000000000" pitchFamily="50" charset="-95"/>
              </a:rPr>
              <a:t>ὲν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θείων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τὰ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πολλὰ</a:t>
            </a:r>
            <a:r>
              <a:rPr lang="el-GR" b="1" dirty="0">
                <a:latin typeface="GFS Porson" panose="02000000000000000000" pitchFamily="50" charset="-95"/>
              </a:rPr>
              <a:t>, καθ' </a:t>
            </a:r>
            <a:r>
              <a:rPr lang="el-GR" b="1" dirty="0" err="1">
                <a:latin typeface="GFS Porson" panose="02000000000000000000" pitchFamily="50" charset="-95"/>
              </a:rPr>
              <a:t>Ἡράκλειτον</a:t>
            </a:r>
            <a:r>
              <a:rPr lang="el-GR" b="1" dirty="0">
                <a:latin typeface="GFS Porson" panose="02000000000000000000" pitchFamily="50" charset="-95"/>
              </a:rPr>
              <a:t>, </a:t>
            </a:r>
            <a:r>
              <a:rPr lang="el-GR" b="1" dirty="0" err="1">
                <a:latin typeface="GFS Porson" panose="02000000000000000000" pitchFamily="50" charset="-95"/>
              </a:rPr>
              <a:t>ἀπιστίῃ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διαφυγγάνει</a:t>
            </a:r>
            <a:r>
              <a:rPr lang="el-GR" b="1" dirty="0">
                <a:latin typeface="GFS Porson" panose="02000000000000000000" pitchFamily="50" charset="-95"/>
              </a:rPr>
              <a:t> µὴ </a:t>
            </a:r>
            <a:r>
              <a:rPr lang="el-GR" b="1" dirty="0" err="1">
                <a:latin typeface="GFS Porson" panose="02000000000000000000" pitchFamily="50" charset="-95"/>
              </a:rPr>
              <a:t>γιγνώσκεσθαι</a:t>
            </a:r>
            <a:r>
              <a:rPr lang="el-GR" dirty="0"/>
              <a:t>. </a:t>
            </a:r>
            <a:r>
              <a:rPr lang="el-GR" dirty="0" smtClean="0"/>
              <a:t>[</a:t>
            </a:r>
            <a:r>
              <a:rPr lang="el-GR" dirty="0"/>
              <a:t>Τα πιο πολλά από τα θεία </a:t>
            </a:r>
            <a:r>
              <a:rPr lang="el-GR" dirty="0" smtClean="0"/>
              <a:t>πράγματα </a:t>
            </a:r>
            <a:r>
              <a:rPr lang="el-GR" dirty="0"/>
              <a:t>µας ξεφεύγουν από απιστία, και δεν γίνονται γνωστά</a:t>
            </a:r>
            <a:r>
              <a:rPr lang="el-GR" dirty="0" smtClean="0"/>
              <a:t>.]</a:t>
            </a:r>
            <a:endParaRPr lang="el-GR" dirty="0"/>
          </a:p>
          <a:p>
            <a:endParaRPr lang="el-GR" dirty="0" smtClean="0"/>
          </a:p>
          <a:p>
            <a:pPr algn="just"/>
            <a:r>
              <a:rPr lang="el-GR" dirty="0"/>
              <a:t>Απ.116</a:t>
            </a:r>
            <a:r>
              <a:rPr lang="el-GR" dirty="0" smtClean="0"/>
              <a:t>: </a:t>
            </a:r>
            <a:r>
              <a:rPr lang="el-GR" b="1" dirty="0" err="1" smtClean="0">
                <a:latin typeface="GFS Porson" panose="02000000000000000000" pitchFamily="50" charset="-95"/>
              </a:rPr>
              <a:t>ἀνθρώποισι</a:t>
            </a:r>
            <a:r>
              <a:rPr lang="el-GR" b="1" dirty="0" smtClean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πᾶσι</a:t>
            </a:r>
            <a:r>
              <a:rPr lang="el-GR" b="1" dirty="0">
                <a:latin typeface="GFS Porson" panose="02000000000000000000" pitchFamily="50" charset="-95"/>
              </a:rPr>
              <a:t> µ</a:t>
            </a:r>
            <a:r>
              <a:rPr lang="el-GR" b="1" dirty="0" err="1">
                <a:latin typeface="GFS Porson" panose="02000000000000000000" pitchFamily="50" charset="-95"/>
              </a:rPr>
              <a:t>έτεστι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γινώσκειν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ἑωυτοὺς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καὶ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σωφρονεῖν</a:t>
            </a:r>
            <a:r>
              <a:rPr lang="el-GR" dirty="0"/>
              <a:t>. </a:t>
            </a:r>
            <a:r>
              <a:rPr lang="el-GR" dirty="0" smtClean="0"/>
              <a:t>[</a:t>
            </a:r>
            <a:r>
              <a:rPr lang="el-GR" dirty="0"/>
              <a:t>Σ' όλους τους ανθρώπους έχει δοθεί η αυτογνωσία και η </a:t>
            </a:r>
            <a:r>
              <a:rPr lang="el-GR" dirty="0" smtClean="0"/>
              <a:t>σωφροσύνη]. 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3763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2061882"/>
          </a:xfrm>
        </p:spPr>
        <p:txBody>
          <a:bodyPr/>
          <a:lstStyle/>
          <a:p>
            <a:pPr algn="ctr"/>
            <a:r>
              <a:rPr lang="el-GR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ΠΡΟΣΩΚΡΑΤΙΚΗ ΦΙΛΟΣΟΦΙΑ</a:t>
            </a:r>
            <a:br>
              <a:rPr lang="el-GR" dirty="0" smtClean="0"/>
            </a:br>
            <a:r>
              <a:rPr lang="el-GR" dirty="0" smtClean="0"/>
              <a:t>&amp;</a:t>
            </a:r>
            <a:br>
              <a:rPr lang="el-GR" dirty="0" smtClean="0"/>
            </a:br>
            <a:r>
              <a:rPr lang="el-GR" dirty="0" smtClean="0"/>
              <a:t>ΦΙΛΟΣΟΦΙΑ ΤΗΣ ΠΑΙΔΕΙΑΣ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2743200"/>
            <a:ext cx="8946541" cy="3505199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Λαμπρινός Πλατυπόδης, </a:t>
            </a:r>
            <a:r>
              <a:rPr lang="el-GR" i="1" dirty="0" smtClean="0"/>
              <a:t>Παιδαγωγικές Επισημάνσεις στα Διασωθέντα Αποσπάσματα του Ηρακλείτου</a:t>
            </a:r>
            <a:r>
              <a:rPr lang="el-GR" dirty="0" smtClean="0"/>
              <a:t>. </a:t>
            </a:r>
            <a:r>
              <a:rPr lang="el-GR" i="1" dirty="0" smtClean="0"/>
              <a:t>ΕΛΛΙΕΠΕΚ</a:t>
            </a:r>
          </a:p>
          <a:p>
            <a:pPr marL="0" indent="0">
              <a:buNone/>
            </a:pPr>
            <a:endParaRPr lang="el-GR" i="1" dirty="0" smtClean="0"/>
          </a:p>
          <a:p>
            <a:r>
              <a:rPr lang="en-US" i="1" dirty="0" smtClean="0">
                <a:hlinkClick r:id="rId2"/>
              </a:rPr>
              <a:t>http://www.elliepek.gr/documents/8o_synedrio_eisigiseis/45%CE%A0%CE%BB%CE%B1%CF%84%CF%85%CF%80%CF%8C%CE%B4%CE%B7%CF%82.pdf</a:t>
            </a:r>
            <a:endParaRPr lang="el-GR" i="1" dirty="0" smtClean="0"/>
          </a:p>
          <a:p>
            <a:pPr marL="0" indent="0">
              <a:buNone/>
            </a:pPr>
            <a:endParaRPr lang="el-GR" i="1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7011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Στην </a:t>
            </a:r>
            <a:r>
              <a:rPr lang="el-GR" i="1" dirty="0" smtClean="0"/>
              <a:t>Προσωκρατική Φιλοσοφία </a:t>
            </a:r>
            <a:r>
              <a:rPr lang="el-GR" dirty="0" smtClean="0"/>
              <a:t>απαντώνται στοιχεία της </a:t>
            </a:r>
            <a:r>
              <a:rPr lang="el-GR" i="1" dirty="0" smtClean="0"/>
              <a:t>Φιλοσοφίας της Παιδείας</a:t>
            </a:r>
            <a:r>
              <a:rPr lang="el-GR" dirty="0" smtClean="0"/>
              <a:t>; </a:t>
            </a:r>
          </a:p>
          <a:p>
            <a:r>
              <a:rPr lang="el-GR" dirty="0" smtClean="0"/>
              <a:t>Στα αποσπάσματα του Ηρακλείτου γίνεται λόγος για την παιδεία, τη μάθηση, τη γνώση και τη σοφία και τι γνωρίζετε </a:t>
            </a:r>
            <a:r>
              <a:rPr lang="el-GR" dirty="0" err="1" smtClean="0"/>
              <a:t>γι</a:t>
            </a:r>
            <a:r>
              <a:rPr lang="el-GR" dirty="0" smtClean="0"/>
              <a:t>΄ αυτά; </a:t>
            </a:r>
          </a:p>
          <a:p>
            <a:r>
              <a:rPr lang="el-GR" dirty="0" smtClean="0"/>
              <a:t>Να ερμηνεύσετε το </a:t>
            </a:r>
            <a:r>
              <a:rPr lang="el-GR" dirty="0" err="1" smtClean="0"/>
              <a:t>απ</a:t>
            </a:r>
            <a:r>
              <a:rPr lang="el-GR" dirty="0" smtClean="0"/>
              <a:t>. Β40</a:t>
            </a:r>
          </a:p>
          <a:p>
            <a:pPr marL="0" indent="0">
              <a:buNone/>
            </a:pPr>
            <a:r>
              <a:rPr lang="el-GR" dirty="0" smtClean="0"/>
              <a:t>απ.40</a:t>
            </a:r>
            <a:r>
              <a:rPr lang="el-GR" dirty="0"/>
              <a:t>: &lt;</a:t>
            </a:r>
            <a:r>
              <a:rPr lang="el-GR" dirty="0" err="1">
                <a:latin typeface="GFS Porson" panose="02000000000000000000" pitchFamily="50" charset="-95"/>
              </a:rPr>
              <a:t>πολυμαθίη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νόον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ἔχειν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οὐ</a:t>
            </a:r>
            <a:r>
              <a:rPr lang="el-GR" dirty="0">
                <a:latin typeface="GFS Porson" panose="02000000000000000000" pitchFamily="50" charset="-95"/>
              </a:rPr>
              <a:t> διδάσκει· </a:t>
            </a:r>
            <a:r>
              <a:rPr lang="el-GR" dirty="0" err="1">
                <a:latin typeface="GFS Porson" panose="02000000000000000000" pitchFamily="50" charset="-95"/>
              </a:rPr>
              <a:t>Ἡσίοδον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γὰρ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ἂν</a:t>
            </a:r>
            <a:r>
              <a:rPr lang="el-GR" dirty="0">
                <a:latin typeface="GFS Porson" panose="02000000000000000000" pitchFamily="50" charset="-95"/>
              </a:rPr>
              <a:t>  </a:t>
            </a:r>
            <a:r>
              <a:rPr lang="el-GR" dirty="0" err="1">
                <a:latin typeface="GFS Porson" panose="02000000000000000000" pitchFamily="50" charset="-95"/>
              </a:rPr>
              <a:t>ἐδίδαξε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καὶ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Πυθαγόρην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αὖτίς</a:t>
            </a:r>
            <a:r>
              <a:rPr lang="el-GR" dirty="0">
                <a:latin typeface="GFS Porson" panose="02000000000000000000" pitchFamily="50" charset="-95"/>
              </a:rPr>
              <a:t> τε </a:t>
            </a:r>
            <a:r>
              <a:rPr lang="el-GR" dirty="0" err="1">
                <a:latin typeface="GFS Porson" panose="02000000000000000000" pitchFamily="50" charset="-95"/>
              </a:rPr>
              <a:t>Ξενοφάνεά</a:t>
            </a:r>
            <a:r>
              <a:rPr lang="el-GR" dirty="0">
                <a:latin typeface="GFS Porson" panose="02000000000000000000" pitchFamily="50" charset="-95"/>
              </a:rPr>
              <a:t> τε </a:t>
            </a:r>
            <a:r>
              <a:rPr lang="el-GR" dirty="0" err="1">
                <a:latin typeface="GFS Porson" panose="02000000000000000000" pitchFamily="50" charset="-95"/>
              </a:rPr>
              <a:t>καὶ</a:t>
            </a:r>
            <a:r>
              <a:rPr lang="el-GR" dirty="0">
                <a:latin typeface="GFS Porson" panose="02000000000000000000" pitchFamily="50" charset="-95"/>
              </a:rPr>
              <a:t> </a:t>
            </a:r>
            <a:r>
              <a:rPr lang="el-GR" dirty="0" err="1">
                <a:latin typeface="GFS Porson" panose="02000000000000000000" pitchFamily="50" charset="-95"/>
              </a:rPr>
              <a:t>Ἑκαταῖον</a:t>
            </a:r>
            <a:r>
              <a:rPr lang="el-GR" dirty="0"/>
              <a:t>. [Η </a:t>
            </a:r>
            <a:r>
              <a:rPr lang="el-GR" dirty="0" err="1"/>
              <a:t>πολυµάθεια</a:t>
            </a:r>
            <a:r>
              <a:rPr lang="el-GR" dirty="0"/>
              <a:t> δε διδάσκει να έχεις νου. Αν ήταν έτσι θα είχε διδάξει τον Ησίοδο και τον Πυθαγόρα, ακόμα και τον Ξενοφάνη και τον Εκαταίο.] </a:t>
            </a: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Να ερμηνεύσετε το απόσπασμα Β116</a:t>
            </a:r>
          </a:p>
          <a:p>
            <a:pPr marL="0" indent="0">
              <a:buNone/>
            </a:pPr>
            <a:r>
              <a:rPr lang="el-GR" dirty="0"/>
              <a:t>α</a:t>
            </a:r>
            <a:r>
              <a:rPr lang="el-GR" dirty="0" smtClean="0"/>
              <a:t>π.116</a:t>
            </a:r>
            <a:r>
              <a:rPr lang="el-GR" dirty="0"/>
              <a:t>: </a:t>
            </a:r>
            <a:r>
              <a:rPr lang="el-GR" b="1" dirty="0" err="1">
                <a:latin typeface="GFS Porson" panose="02000000000000000000" pitchFamily="50" charset="-95"/>
              </a:rPr>
              <a:t>ἀνθρώποισι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πᾶσι</a:t>
            </a:r>
            <a:r>
              <a:rPr lang="el-GR" b="1" dirty="0">
                <a:latin typeface="GFS Porson" panose="02000000000000000000" pitchFamily="50" charset="-95"/>
              </a:rPr>
              <a:t> µ</a:t>
            </a:r>
            <a:r>
              <a:rPr lang="el-GR" b="1" dirty="0" err="1">
                <a:latin typeface="GFS Porson" panose="02000000000000000000" pitchFamily="50" charset="-95"/>
              </a:rPr>
              <a:t>έτεστι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γινώσκειν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ἑωυτοὺς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καὶ</a:t>
            </a:r>
            <a:r>
              <a:rPr lang="el-GR" b="1" dirty="0">
                <a:latin typeface="GFS Porson" panose="02000000000000000000" pitchFamily="50" charset="-95"/>
              </a:rPr>
              <a:t> </a:t>
            </a:r>
            <a:r>
              <a:rPr lang="el-GR" b="1" dirty="0" err="1">
                <a:latin typeface="GFS Porson" panose="02000000000000000000" pitchFamily="50" charset="-95"/>
              </a:rPr>
              <a:t>σωφρονεῖν</a:t>
            </a:r>
            <a:r>
              <a:rPr lang="el-GR" dirty="0"/>
              <a:t>. [Σ' όλους τους ανθρώπους έχει δοθεί η αυτογνωσία και η σωφροσύνη].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7894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1590</TotalTime>
  <Words>531</Words>
  <Application>Microsoft Office PowerPoint</Application>
  <PresentationFormat>Ευρεία οθόνη</PresentationFormat>
  <Paragraphs>62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9" baseType="lpstr">
      <vt:lpstr>Alfios</vt:lpstr>
      <vt:lpstr>Arial</vt:lpstr>
      <vt:lpstr>Arial Black</vt:lpstr>
      <vt:lpstr>Aroania</vt:lpstr>
      <vt:lpstr>Century Gothic</vt:lpstr>
      <vt:lpstr>Georgia</vt:lpstr>
      <vt:lpstr>GFS Porson</vt:lpstr>
      <vt:lpstr>Wingdings</vt:lpstr>
      <vt:lpstr>Wingdings 3</vt:lpstr>
      <vt:lpstr>Ιόν</vt:lpstr>
      <vt:lpstr>ΦΙΛΟΣΟΦΙΑ ΤΗΣ ΠΑΙΔΕΙΑΣ ΠΙΣ  Β’ Εξάμηνο ΠΙΣ</vt:lpstr>
      <vt:lpstr>ΘΕΩΡΙΑ ΚΑΙ ΦΙΛΟΣΟΦΙΑ ΤΗΣ ΠΑΙΔΕΙΑΣ Γεώργιος Χ. Κουμάκης</vt:lpstr>
      <vt:lpstr>Βασικές παιδαγωγικές αρχές φιλοσόφων  που επηρέασαν τη φιλοσοφία της Παιδείας</vt:lpstr>
      <vt:lpstr>ΠΡΟΣΩΚΡΑΤΙΚΗ ΦΙΛΟΣΟΦΙΑ &amp; ΦΙΛΟΣΟΦΙΑ ΤΗΣ ΠΑΙΔΕΙΑΣ</vt:lpstr>
      <vt:lpstr>Πλατωνική, Αριστοτελική, Νεοπλατωνική, Στωική Φιλοσοφία &amp; ΦΙΛΟΣΟΦΙΑ ΤΗΣ ΠΑΙΔΕΙΑΣ    </vt:lpstr>
      <vt:lpstr>ΠΡΟΣΩΚΡΑΤΙΚΗ ΦΙΛΟΣΟΦΙΑ &amp; ΦΙΛΟΣΟΦΙΑ ΤΗΣ ΠΑΙΔΕΙΑΣ ΗΡΑΚΛΕΙΤΟΣ 544-484π.Χ http://www.24grammata.com/wp-content/uploads/2011/01/Irakleitos-Apanta.pdf</vt:lpstr>
      <vt:lpstr>ΗΡΑΚΛΕΙΤΟΣ https://www.mikrosapoplous.gr/heracletus/heracletus0.html</vt:lpstr>
      <vt:lpstr>  ΠΡΟΣΩΚΡΑΤΙΚΗ ΦΙΛΟΣΟΦΙΑ &amp; ΦΙΛΟΣΟΦΙΑ ΤΗΣ ΠΑΙΔΕΙΑΣ</vt:lpstr>
      <vt:lpstr>Ερωτήματα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ΦΙΛΟΣΟΦΙΑ ΤΗΣ ΠΑΙΔΕΙΑΣ ΠΙΣ, Β’ Εξάμηνο 2019-2020</dc:title>
  <dc:creator>Λαμπρινός Πλατυπόδης</dc:creator>
  <cp:lastModifiedBy>Λογαριασμός Microsoft</cp:lastModifiedBy>
  <cp:revision>37</cp:revision>
  <dcterms:created xsi:type="dcterms:W3CDTF">2020-03-20T09:33:46Z</dcterms:created>
  <dcterms:modified xsi:type="dcterms:W3CDTF">2025-03-18T09:26:44Z</dcterms:modified>
</cp:coreProperties>
</file>