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3" r:id="rId15"/>
    <p:sldId id="270" r:id="rId16"/>
    <p:sldId id="271" r:id="rId17"/>
    <p:sldId id="274" r:id="rId18"/>
    <p:sldId id="272" r:id="rId19"/>
    <p:sldId id="266" r:id="rId2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91"/>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4D7A441C-490B-4858-9EA4-DF9789E5FC9B}" type="datetimeFigureOut">
              <a:rPr lang="el-GR" smtClean="0"/>
              <a:pPr/>
              <a:t>20/10/2023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71D3E87-949F-4F4B-8077-240F917ED52C}"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D7A441C-490B-4858-9EA4-DF9789E5FC9B}" type="datetimeFigureOut">
              <a:rPr lang="el-GR" smtClean="0"/>
              <a:pPr/>
              <a:t>20/10/2023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71D3E87-949F-4F4B-8077-240F917ED52C}"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D7A441C-490B-4858-9EA4-DF9789E5FC9B}" type="datetimeFigureOut">
              <a:rPr lang="el-GR" smtClean="0"/>
              <a:pPr/>
              <a:t>20/10/2023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71D3E87-949F-4F4B-8077-240F917ED52C}"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D7A441C-490B-4858-9EA4-DF9789E5FC9B}" type="datetimeFigureOut">
              <a:rPr lang="el-GR" smtClean="0"/>
              <a:pPr/>
              <a:t>20/10/2023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71D3E87-949F-4F4B-8077-240F917ED52C}"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4D7A441C-490B-4858-9EA4-DF9789E5FC9B}" type="datetimeFigureOut">
              <a:rPr lang="el-GR" smtClean="0"/>
              <a:pPr/>
              <a:t>20/10/2023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71D3E87-949F-4F4B-8077-240F917ED52C}"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4D7A441C-490B-4858-9EA4-DF9789E5FC9B}" type="datetimeFigureOut">
              <a:rPr lang="el-GR" smtClean="0"/>
              <a:pPr/>
              <a:t>20/10/2023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71D3E87-949F-4F4B-8077-240F917ED52C}"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4D7A441C-490B-4858-9EA4-DF9789E5FC9B}" type="datetimeFigureOut">
              <a:rPr lang="el-GR" smtClean="0"/>
              <a:pPr/>
              <a:t>20/10/2023</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A71D3E87-949F-4F4B-8077-240F917ED52C}"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4D7A441C-490B-4858-9EA4-DF9789E5FC9B}" type="datetimeFigureOut">
              <a:rPr lang="el-GR" smtClean="0"/>
              <a:pPr/>
              <a:t>20/10/2023</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A71D3E87-949F-4F4B-8077-240F917ED52C}"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4D7A441C-490B-4858-9EA4-DF9789E5FC9B}" type="datetimeFigureOut">
              <a:rPr lang="el-GR" smtClean="0"/>
              <a:pPr/>
              <a:t>20/10/2023</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A71D3E87-949F-4F4B-8077-240F917ED52C}"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D7A441C-490B-4858-9EA4-DF9789E5FC9B}" type="datetimeFigureOut">
              <a:rPr lang="el-GR" smtClean="0"/>
              <a:pPr/>
              <a:t>20/10/2023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71D3E87-949F-4F4B-8077-240F917ED52C}"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D7A441C-490B-4858-9EA4-DF9789E5FC9B}" type="datetimeFigureOut">
              <a:rPr lang="el-GR" smtClean="0"/>
              <a:pPr/>
              <a:t>20/10/2023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71D3E87-949F-4F4B-8077-240F917ED52C}"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7A441C-490B-4858-9EA4-DF9789E5FC9B}" type="datetimeFigureOut">
              <a:rPr lang="el-GR" smtClean="0"/>
              <a:pPr/>
              <a:t>20/10/2023</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1D3E87-949F-4F4B-8077-240F917ED52C}"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tandfonline.com/doi/full/10.1080/0907676X.2015.1125934"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researchgate.net/profile/Mudogo-Benard?_sg%5b0%5d=1XcWr7TlNgbeuEaxmsb5vTWj448n4uQk0mjxDm7gVKh7ZHZGheDdcheoLeF_moHgI_sByKE.YMdcPH_ybW1aL_-FjfL3zuHptaZuNRD0rbmwT9csP0PC9d6HTF2h0x8NU53a8M7njpwHIuUTPdgSRnA_CikLgA&amp;_sg%5b1%5d=NWeCsq9BWSRMRi48-5Bvq8NFjb3oSzXNSIwV2tYFvHqyrFPNzQCL_oCFj_p_ZftiYgOSBSk.9tLFIm-2nQ7VLwg4psmP6YwZCQs6GkIv9csgBKP82NaEZ7o8U_r__JU_ocY1f7dtlDoNXu8TdlRSUlRyW2Fjkw"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researchgate.net/profile/Mudogo-Benard?_sg%5b0%5d=1XcWr7TlNgbeuEaxmsb5vTWj448n4uQk0mjxDm7gVKh7ZHZGheDdcheoLeF_moHgI_sByKE.YMdcPH_ybW1aL_-FjfL3zuHptaZuNRD0rbmwT9csP0PC9d6HTF2h0x8NU53a8M7njpwHIuUTPdgSRnA_CikLgA&amp;_sg%5b1%5d=NWeCsq9BWSRMRi48-5Bvq8NFjb3oSzXNSIwV2tYFvHqyrFPNzQCL_oCFj_p_ZftiYgOSBSk.9tLFIm-2nQ7VLwg4psmP6YwZCQs6GkIv9csgBKP82NaEZ7o8U_r__JU_ocY1f7dtlDoNXu8TdlRSUlRyW2Fjkw"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researchgate.net/profile/Mudogo-Benard?_sg%5B0%5D=1XcWr7TlNgbeuEaxmsb5vTWj448n4uQk0mjxDm7gVKh7ZHZGheDdcheoLeF_moHgI_sByKE.YMdcPH_ybW1aL_-FjfL3zuHptaZuNRD0rbmwT9csP0PC9d6HTF2h0x8NU53a8M7njpwHIuUTPdgSRnA_CikLgA&amp;_sg%5B1%5D=NWeCsq9BWSRMRi48-5Bvq8NFjb3oSzXNSIwV2tYFvHqyrFPNzQCL_oCFj_p_ZftiYgOSBSk.9tLFIm-2nQ7VLwg4psmP6YwZCQs6GkIv9csgBKP82NaEZ7o8U_r__JU_ocY1f7dtlDoNXu8TdlRSUlRyW2Fjkw"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image2.slideserve.com/3893101/elements-of-translation-l.jp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image2.slideserve.com/3893101/slide3-l.jp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tandfonline.com/author/Liddicoat,+Anthony+J"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tandfonline.com/author/Liddicoat,+Anthony+J"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tandfonline.com/author/Liddicoat,+Anthony+J" TargetMode="External"/><Relationship Id="rId2" Type="http://schemas.openxmlformats.org/officeDocument/2006/relationships/hyperlink" Target="https://www.tandfonline.com/doi/full/10.1080/0907676X.2015.1125934"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tandfonline.com/author/Liddicoat,+Anthony+J"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solidFill>
            <a:schemeClr val="accent2">
              <a:lumMod val="60000"/>
              <a:lumOff val="40000"/>
            </a:schemeClr>
          </a:solidFill>
        </p:spPr>
        <p:txBody>
          <a:bodyPr/>
          <a:lstStyle/>
          <a:p>
            <a:r>
              <a:rPr lang="en-GB" dirty="0" smtClean="0"/>
              <a:t>THE BASICS OF TRANSLATION</a:t>
            </a:r>
            <a:endParaRPr lang="el-GR" dirty="0"/>
          </a:p>
        </p:txBody>
      </p:sp>
      <p:sp>
        <p:nvSpPr>
          <p:cNvPr id="3" name="2 - Υπότιτλος"/>
          <p:cNvSpPr>
            <a:spLocks noGrp="1"/>
          </p:cNvSpPr>
          <p:nvPr>
            <p:ph type="subTitle" idx="1"/>
          </p:nvPr>
        </p:nvSpPr>
        <p:spPr>
          <a:solidFill>
            <a:schemeClr val="tx2">
              <a:lumMod val="40000"/>
              <a:lumOff val="60000"/>
            </a:schemeClr>
          </a:solidFill>
        </p:spPr>
        <p:txBody>
          <a:bodyPr/>
          <a:lstStyle/>
          <a:p>
            <a:r>
              <a:rPr lang="en-GB" b="1" dirty="0" smtClean="0">
                <a:solidFill>
                  <a:schemeClr val="tx1"/>
                </a:solidFill>
              </a:rPr>
              <a:t>Dr. </a:t>
            </a:r>
            <a:r>
              <a:rPr lang="en-GB" b="1" dirty="0" err="1" smtClean="0">
                <a:solidFill>
                  <a:schemeClr val="tx1"/>
                </a:solidFill>
              </a:rPr>
              <a:t>Despoina</a:t>
            </a:r>
            <a:r>
              <a:rPr lang="en-GB" b="1" dirty="0" smtClean="0">
                <a:solidFill>
                  <a:schemeClr val="tx1"/>
                </a:solidFill>
              </a:rPr>
              <a:t> </a:t>
            </a:r>
            <a:r>
              <a:rPr lang="en-GB" b="1" dirty="0" err="1" smtClean="0">
                <a:solidFill>
                  <a:schemeClr val="tx1"/>
                </a:solidFill>
              </a:rPr>
              <a:t>Panou</a:t>
            </a:r>
            <a:endParaRPr lang="el-GR"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2">
              <a:lumMod val="40000"/>
              <a:lumOff val="60000"/>
            </a:schemeClr>
          </a:solidFill>
        </p:spPr>
        <p:txBody>
          <a:bodyPr/>
          <a:lstStyle/>
          <a:p>
            <a:r>
              <a:rPr lang="en-GB" dirty="0" smtClean="0"/>
              <a:t>TRANSLATION AS MEDIATION (5)</a:t>
            </a:r>
            <a:endParaRPr lang="el-GR" dirty="0"/>
          </a:p>
        </p:txBody>
      </p:sp>
      <p:sp>
        <p:nvSpPr>
          <p:cNvPr id="3" name="2 - Θέση περιεχομένου"/>
          <p:cNvSpPr>
            <a:spLocks noGrp="1"/>
          </p:cNvSpPr>
          <p:nvPr>
            <p:ph idx="1"/>
          </p:nvPr>
        </p:nvSpPr>
        <p:spPr>
          <a:solidFill>
            <a:schemeClr val="tx2">
              <a:lumMod val="40000"/>
              <a:lumOff val="60000"/>
            </a:schemeClr>
          </a:solidFill>
        </p:spPr>
        <p:txBody>
          <a:bodyPr>
            <a:normAutofit fontScale="92500" lnSpcReduction="20000"/>
          </a:bodyPr>
          <a:lstStyle/>
          <a:p>
            <a:pPr lvl="0" algn="just"/>
            <a:r>
              <a:rPr lang="en-US" dirty="0" smtClean="0"/>
              <a:t>Alternatively, the mediator can be understood as someone who undertakes some form of action to enable communication to occur; that is, the translator as mediator is an agent of intercultural communication and mediation is seen as a conscious, purposeful intervention into the act of communication. Understood in this way, the idea of mediation frames the act of translation as a complex engagement with meanings across languages and cultures (see </a:t>
            </a:r>
            <a:r>
              <a:rPr lang="en-US" dirty="0" err="1" smtClean="0"/>
              <a:t>Katan</a:t>
            </a:r>
            <a:r>
              <a:rPr lang="en-US" dirty="0" smtClean="0"/>
              <a:t>, </a:t>
            </a:r>
            <a:r>
              <a:rPr lang="en-US" u="sng" dirty="0" smtClean="0">
                <a:hlinkClick r:id="rId2"/>
              </a:rPr>
              <a:t>2013</a:t>
            </a:r>
            <a:r>
              <a:rPr lang="en-US" dirty="0" smtClean="0"/>
              <a:t> for a discussion of these two ways of understanding mediation).</a:t>
            </a:r>
          </a:p>
          <a:p>
            <a:pPr lvl="0" algn="just"/>
            <a:endParaRPr lang="el-GR" dirty="0" smtClean="0"/>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850106"/>
          </a:xfrm>
          <a:solidFill>
            <a:schemeClr val="accent2">
              <a:lumMod val="40000"/>
              <a:lumOff val="60000"/>
            </a:schemeClr>
          </a:solidFill>
        </p:spPr>
        <p:txBody>
          <a:bodyPr/>
          <a:lstStyle/>
          <a:p>
            <a:r>
              <a:rPr lang="en-GB" dirty="0" smtClean="0"/>
              <a:t>AN EXAMPLE</a:t>
            </a:r>
            <a:endParaRPr lang="el-GR" dirty="0"/>
          </a:p>
        </p:txBody>
      </p:sp>
      <p:sp>
        <p:nvSpPr>
          <p:cNvPr id="3" name="2 - Θέση περιεχομένου"/>
          <p:cNvSpPr>
            <a:spLocks noGrp="1"/>
          </p:cNvSpPr>
          <p:nvPr>
            <p:ph idx="1"/>
          </p:nvPr>
        </p:nvSpPr>
        <p:spPr>
          <a:xfrm>
            <a:off x="457200" y="1124744"/>
            <a:ext cx="8229600" cy="5472608"/>
          </a:xfrm>
          <a:solidFill>
            <a:schemeClr val="tx2">
              <a:lumMod val="20000"/>
              <a:lumOff val="80000"/>
            </a:schemeClr>
          </a:solidFill>
        </p:spPr>
        <p:txBody>
          <a:bodyPr>
            <a:noAutofit/>
          </a:bodyPr>
          <a:lstStyle/>
          <a:p>
            <a:pPr algn="just"/>
            <a:r>
              <a:rPr lang="en-GB" sz="1400" b="1" dirty="0" smtClean="0"/>
              <a:t>TRANSLATION OF NEWSPAPER HEADLINES</a:t>
            </a:r>
          </a:p>
          <a:p>
            <a:pPr algn="just">
              <a:buNone/>
            </a:pPr>
            <a:r>
              <a:rPr lang="en-US" sz="1400" dirty="0"/>
              <a:t> </a:t>
            </a:r>
            <a:r>
              <a:rPr lang="en-US" sz="1400" dirty="0" smtClean="0"/>
              <a:t>    The </a:t>
            </a:r>
            <a:r>
              <a:rPr lang="en-US" sz="1400" dirty="0"/>
              <a:t>below heading of a medical article indicates a </a:t>
            </a:r>
            <a:r>
              <a:rPr lang="en-US" sz="1400" dirty="0" smtClean="0"/>
              <a:t>tendency for </a:t>
            </a:r>
            <a:r>
              <a:rPr lang="en-US" sz="1400" dirty="0"/>
              <a:t>more information</a:t>
            </a:r>
            <a:r>
              <a:rPr lang="en-US" sz="1400" dirty="0" smtClean="0"/>
              <a:t>:</a:t>
            </a:r>
          </a:p>
          <a:p>
            <a:pPr algn="just">
              <a:buNone/>
            </a:pPr>
            <a:endParaRPr lang="en-US" sz="1400" dirty="0"/>
          </a:p>
          <a:p>
            <a:pPr algn="just"/>
            <a:r>
              <a:rPr lang="en-US" sz="1400" dirty="0"/>
              <a:t>ST118 </a:t>
            </a:r>
            <a:r>
              <a:rPr lang="en-US" sz="1400" b="1" dirty="0"/>
              <a:t>Turning the screw some more (heading)</a:t>
            </a:r>
          </a:p>
          <a:p>
            <a:pPr algn="just"/>
            <a:r>
              <a:rPr lang="en-US" sz="1400" dirty="0"/>
              <a:t>(“Turning the screw some more”, </a:t>
            </a:r>
            <a:r>
              <a:rPr lang="en-US" sz="1400" i="1" dirty="0"/>
              <a:t>The Economist, 24.11.2009</a:t>
            </a:r>
            <a:r>
              <a:rPr lang="en-US" sz="1400" i="1" dirty="0" smtClean="0"/>
              <a:t>)</a:t>
            </a:r>
          </a:p>
          <a:p>
            <a:pPr algn="just"/>
            <a:endParaRPr lang="en-US" sz="1400" i="1" dirty="0"/>
          </a:p>
          <a:p>
            <a:pPr algn="just"/>
            <a:r>
              <a:rPr lang="el-GR" sz="1400" dirty="0"/>
              <a:t>TT118 </a:t>
            </a:r>
            <a:r>
              <a:rPr lang="el-GR" sz="1400" i="1" dirty="0"/>
              <a:t>Το έιτζ έχει αρχίσει να υποχωρεί. Τα </a:t>
            </a:r>
            <a:r>
              <a:rPr lang="el-GR" sz="1400" i="1" dirty="0" err="1"/>
              <a:t>αντιικά</a:t>
            </a:r>
            <a:r>
              <a:rPr lang="el-GR" sz="1400" i="1" dirty="0"/>
              <a:t> φάρμακα καθίστανται</a:t>
            </a:r>
          </a:p>
          <a:p>
            <a:pPr algn="just"/>
            <a:r>
              <a:rPr lang="el-GR" sz="1400" i="1" dirty="0" err="1"/>
              <a:t>προσβάσιμα</a:t>
            </a:r>
            <a:endParaRPr lang="el-GR" sz="1400" i="1" dirty="0"/>
          </a:p>
          <a:p>
            <a:pPr algn="just"/>
            <a:r>
              <a:rPr lang="el-GR" sz="1400" dirty="0"/>
              <a:t>(«Το έιτζ έχει αρχίσει να υποχωρεί. Τα </a:t>
            </a:r>
            <a:r>
              <a:rPr lang="el-GR" sz="1400" dirty="0" err="1"/>
              <a:t>αντιικά</a:t>
            </a:r>
            <a:r>
              <a:rPr lang="el-GR" sz="1400" dirty="0"/>
              <a:t> φάρμακα</a:t>
            </a:r>
          </a:p>
          <a:p>
            <a:pPr algn="just"/>
            <a:r>
              <a:rPr lang="el-GR" sz="1400" dirty="0"/>
              <a:t>καθίστανται </a:t>
            </a:r>
            <a:r>
              <a:rPr lang="el-GR" sz="1400" dirty="0" err="1"/>
              <a:t>προσβάσιμα</a:t>
            </a:r>
            <a:r>
              <a:rPr lang="el-GR" sz="1400" dirty="0"/>
              <a:t>», </a:t>
            </a:r>
            <a:r>
              <a:rPr lang="el-GR" sz="1400" i="1" dirty="0"/>
              <a:t>Η Καθημερινή, 29.11.2009</a:t>
            </a:r>
            <a:r>
              <a:rPr lang="el-GR" sz="1400" i="1" dirty="0" smtClean="0"/>
              <a:t>)</a:t>
            </a:r>
            <a:endParaRPr lang="en-GB" sz="1400" i="1" dirty="0" smtClean="0"/>
          </a:p>
          <a:p>
            <a:pPr algn="just"/>
            <a:endParaRPr lang="el-GR" sz="1400" i="1" dirty="0"/>
          </a:p>
          <a:p>
            <a:pPr algn="just"/>
            <a:r>
              <a:rPr lang="en-US" sz="1400" dirty="0"/>
              <a:t>BT118 </a:t>
            </a:r>
            <a:r>
              <a:rPr lang="en-US" sz="1400" b="1" dirty="0"/>
              <a:t>AIDS has started to retreat. Antiviral drugs have become</a:t>
            </a:r>
          </a:p>
          <a:p>
            <a:pPr algn="just"/>
            <a:r>
              <a:rPr lang="en-US" sz="1400" b="1" dirty="0"/>
              <a:t>more accessible</a:t>
            </a:r>
            <a:r>
              <a:rPr lang="en-US" sz="1400" b="1" dirty="0" smtClean="0"/>
              <a:t>.</a:t>
            </a:r>
          </a:p>
          <a:p>
            <a:pPr algn="just"/>
            <a:endParaRPr lang="en-US" sz="1400" b="1" dirty="0"/>
          </a:p>
          <a:p>
            <a:pPr algn="just"/>
            <a:r>
              <a:rPr lang="en-US" sz="1400" dirty="0"/>
              <a:t>More specifically, the translator has used the strategy of </a:t>
            </a:r>
            <a:r>
              <a:rPr lang="en-US" sz="1400" dirty="0" err="1"/>
              <a:t>transediting</a:t>
            </a:r>
            <a:r>
              <a:rPr lang="en-US" sz="1400" dirty="0"/>
              <a:t> </a:t>
            </a:r>
            <a:r>
              <a:rPr lang="en-US" sz="1400" dirty="0" smtClean="0"/>
              <a:t>and has </a:t>
            </a:r>
            <a:r>
              <a:rPr lang="en-US" sz="1400" dirty="0"/>
              <a:t>provided the Greek target readership with an alternative heading </a:t>
            </a:r>
            <a:r>
              <a:rPr lang="en-US" sz="1400" dirty="0" smtClean="0"/>
              <a:t>based on </a:t>
            </a:r>
            <a:r>
              <a:rPr lang="en-US" sz="1400" dirty="0"/>
              <a:t>the translator’s interpretation of the text that follows. In more </a:t>
            </a:r>
            <a:r>
              <a:rPr lang="en-US" sz="1400" dirty="0" err="1" smtClean="0"/>
              <a:t>detail,AIDS</a:t>
            </a:r>
            <a:r>
              <a:rPr lang="en-US" sz="1400" dirty="0" smtClean="0"/>
              <a:t> </a:t>
            </a:r>
            <a:r>
              <a:rPr lang="en-US" sz="1400" dirty="0"/>
              <a:t>is the central topic of the article in question and it is asserted </a:t>
            </a:r>
            <a:r>
              <a:rPr lang="en-US" sz="1400" dirty="0" smtClean="0"/>
              <a:t>that considerable </a:t>
            </a:r>
            <a:r>
              <a:rPr lang="en-US" sz="1400" dirty="0"/>
              <a:t>progress is being made in the fight against AIDS since </a:t>
            </a:r>
            <a:r>
              <a:rPr lang="en-US" sz="1400" dirty="0" err="1" smtClean="0"/>
              <a:t>thedeath</a:t>
            </a:r>
            <a:r>
              <a:rPr lang="en-US" sz="1400" dirty="0" smtClean="0"/>
              <a:t> </a:t>
            </a:r>
            <a:r>
              <a:rPr lang="en-US" sz="1400" dirty="0"/>
              <a:t>rate is falling and anti-viral drugs have become more </a:t>
            </a:r>
            <a:r>
              <a:rPr lang="en-US" sz="1400" dirty="0" smtClean="0"/>
              <a:t>accessible. Since </a:t>
            </a:r>
            <a:r>
              <a:rPr lang="en-US" sz="1400" dirty="0"/>
              <a:t>this is a rather optimistic message, the translator decides to use it </a:t>
            </a:r>
            <a:r>
              <a:rPr lang="en-US" sz="1400" dirty="0" smtClean="0"/>
              <a:t>as a </a:t>
            </a:r>
            <a:r>
              <a:rPr lang="en-US" sz="1400" dirty="0"/>
              <a:t>heading in order to attract the readers’ attention. This </a:t>
            </a:r>
            <a:r>
              <a:rPr lang="en-US" sz="1400" dirty="0" smtClean="0"/>
              <a:t>two-sentence heading </a:t>
            </a:r>
            <a:r>
              <a:rPr lang="en-US" sz="1400" dirty="0"/>
              <a:t>is indicative of the translator’s choice to elaborate and give </a:t>
            </a:r>
            <a:r>
              <a:rPr lang="en-US" sz="1400" dirty="0" smtClean="0"/>
              <a:t>their target </a:t>
            </a:r>
            <a:r>
              <a:rPr lang="en-US" sz="1400" dirty="0"/>
              <a:t>readership more information. In this instance, </a:t>
            </a:r>
            <a:r>
              <a:rPr lang="en-US" sz="1400" dirty="0" err="1"/>
              <a:t>Sidiropoulou’s</a:t>
            </a:r>
            <a:r>
              <a:rPr lang="en-US" sz="1400" dirty="0"/>
              <a:t> claim</a:t>
            </a:r>
          </a:p>
          <a:p>
            <a:pPr algn="just"/>
            <a:r>
              <a:rPr lang="en-US" sz="1400" dirty="0"/>
              <a:t>(1995:298) that the Greek version of medical headlines requires </a:t>
            </a:r>
            <a:r>
              <a:rPr lang="en-US" sz="1400" dirty="0" smtClean="0"/>
              <a:t>less information </a:t>
            </a:r>
            <a:r>
              <a:rPr lang="en-US" sz="1400" dirty="0"/>
              <a:t>is challenged.</a:t>
            </a:r>
            <a:endParaRPr lang="el-GR"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2">
              <a:lumMod val="40000"/>
              <a:lumOff val="60000"/>
            </a:schemeClr>
          </a:solidFill>
        </p:spPr>
        <p:txBody>
          <a:bodyPr/>
          <a:lstStyle/>
          <a:p>
            <a:r>
              <a:rPr lang="en-GB" dirty="0" smtClean="0"/>
              <a:t>FACTORS AFFECTING TRANSLATION</a:t>
            </a:r>
            <a:endParaRPr lang="el-GR"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403648" y="1600200"/>
            <a:ext cx="6336703" cy="4525963"/>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tx2">
              <a:lumMod val="40000"/>
              <a:lumOff val="60000"/>
            </a:schemeClr>
          </a:solidFill>
        </p:spPr>
        <p:txBody>
          <a:bodyPr/>
          <a:lstStyle/>
          <a:p>
            <a:r>
              <a:rPr lang="en-GB" dirty="0" smtClean="0"/>
              <a:t>TRANSLATION THEORY</a:t>
            </a:r>
            <a:endParaRPr lang="el-GR" dirty="0"/>
          </a:p>
        </p:txBody>
      </p:sp>
      <p:sp>
        <p:nvSpPr>
          <p:cNvPr id="3" name="2 - Θέση περιεχομένου"/>
          <p:cNvSpPr>
            <a:spLocks noGrp="1"/>
          </p:cNvSpPr>
          <p:nvPr>
            <p:ph idx="1"/>
          </p:nvPr>
        </p:nvSpPr>
        <p:spPr>
          <a:solidFill>
            <a:schemeClr val="accent2">
              <a:lumMod val="60000"/>
              <a:lumOff val="40000"/>
            </a:schemeClr>
          </a:solidFill>
        </p:spPr>
        <p:txBody>
          <a:bodyPr>
            <a:normAutofit fontScale="62500" lnSpcReduction="20000"/>
          </a:bodyPr>
          <a:lstStyle/>
          <a:p>
            <a:pPr algn="just"/>
            <a:r>
              <a:rPr lang="en-US" dirty="0" smtClean="0"/>
              <a:t>What translation </a:t>
            </a:r>
            <a:r>
              <a:rPr lang="en-US" dirty="0" smtClean="0"/>
              <a:t>theory actually </a:t>
            </a:r>
            <a:r>
              <a:rPr lang="en-US" dirty="0" smtClean="0"/>
              <a:t>does is to identify and define a translation problem; to indicate all the </a:t>
            </a:r>
            <a:r>
              <a:rPr lang="en-US" dirty="0" smtClean="0"/>
              <a:t>factors that </a:t>
            </a:r>
            <a:r>
              <a:rPr lang="en-US" dirty="0" smtClean="0"/>
              <a:t>have to be taken into account in solving the problem, to list all the possible translation procedures, and finally, to recommend the most suitable translation procedure, plus the appropriate translation. This is why translation is a decision-making process and a problem-solving task</a:t>
            </a:r>
            <a:r>
              <a:rPr lang="en-US" dirty="0" smtClean="0"/>
              <a:t>:</a:t>
            </a:r>
          </a:p>
          <a:p>
            <a:pPr algn="just"/>
            <a:r>
              <a:rPr lang="en-US" dirty="0" smtClean="0"/>
              <a:t> </a:t>
            </a:r>
            <a:r>
              <a:rPr lang="en-US" dirty="0" smtClean="0"/>
              <a:t>– Decision-making, because of the choices the translator faces. As </a:t>
            </a:r>
            <a:r>
              <a:rPr lang="en-US" dirty="0" err="1" smtClean="0"/>
              <a:t>Hatim</a:t>
            </a:r>
            <a:r>
              <a:rPr lang="en-US" dirty="0" smtClean="0"/>
              <a:t> &amp; Mason (1990:12) say, translation is a matter of choice, but choice is always motivated: omissions, additions and alterations may indeed be justified but only in relation to intended meaning</a:t>
            </a:r>
            <a:r>
              <a:rPr lang="en-US" dirty="0" smtClean="0"/>
              <a:t>.”</a:t>
            </a:r>
          </a:p>
          <a:p>
            <a:pPr algn="just"/>
            <a:r>
              <a:rPr lang="en-US" dirty="0" smtClean="0"/>
              <a:t> </a:t>
            </a:r>
            <a:r>
              <a:rPr lang="en-US" dirty="0" smtClean="0"/>
              <a:t>– Problem-solving, as the translator is always “trying to solve a thousand small problems in the context of a large one” </a:t>
            </a:r>
            <a:endParaRPr lang="en-US" dirty="0" smtClean="0"/>
          </a:p>
          <a:p>
            <a:pPr algn="just">
              <a:buNone/>
            </a:pPr>
            <a:r>
              <a:rPr lang="en-US" dirty="0" smtClean="0"/>
              <a:t> </a:t>
            </a:r>
            <a:r>
              <a:rPr lang="en-US" dirty="0" smtClean="0"/>
              <a:t>                                                                                                       (</a:t>
            </a:r>
            <a:r>
              <a:rPr lang="en-US" dirty="0" err="1" smtClean="0"/>
              <a:t>Newmark</a:t>
            </a:r>
            <a:r>
              <a:rPr lang="en-US" dirty="0" smtClean="0"/>
              <a:t>, 1988:8). </a:t>
            </a:r>
            <a:br>
              <a:rPr lang="en-US" dirty="0" smtClean="0"/>
            </a:br>
            <a:endParaRPr lang="en-US" dirty="0" smtClean="0"/>
          </a:p>
          <a:p>
            <a:pPr algn="just">
              <a:buNone/>
            </a:pPr>
            <a:r>
              <a:rPr lang="en-US" i="1" dirty="0" smtClean="0"/>
              <a:t>(Translation-Strategies </a:t>
            </a:r>
            <a:r>
              <a:rPr lang="en-US" i="1" dirty="0" smtClean="0"/>
              <a:t>Use: A Classroom-Based Examination of Baker’s Taxonomy</a:t>
            </a:r>
            <a:r>
              <a:rPr lang="en-US" dirty="0" smtClean="0"/>
              <a:t>. </a:t>
            </a:r>
            <a:r>
              <a:rPr lang="en-US" dirty="0" smtClean="0"/>
              <a:t>[</a:t>
            </a:r>
            <a:r>
              <a:rPr lang="en-US" dirty="0" smtClean="0"/>
              <a:t>accessed Oct 20 2023].</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tx2">
              <a:lumMod val="40000"/>
              <a:lumOff val="60000"/>
            </a:schemeClr>
          </a:solidFill>
        </p:spPr>
        <p:txBody>
          <a:bodyPr/>
          <a:lstStyle/>
          <a:p>
            <a:r>
              <a:rPr lang="en-GB" dirty="0" smtClean="0"/>
              <a:t>STRATEGIES VS. PROCEDURES</a:t>
            </a:r>
            <a:endParaRPr lang="el-GR" dirty="0"/>
          </a:p>
        </p:txBody>
      </p:sp>
      <p:sp>
        <p:nvSpPr>
          <p:cNvPr id="3" name="2 - Θέση περιεχομένου"/>
          <p:cNvSpPr>
            <a:spLocks noGrp="1"/>
          </p:cNvSpPr>
          <p:nvPr>
            <p:ph idx="1"/>
          </p:nvPr>
        </p:nvSpPr>
        <p:spPr>
          <a:solidFill>
            <a:schemeClr val="accent2">
              <a:lumMod val="60000"/>
              <a:lumOff val="40000"/>
            </a:schemeClr>
          </a:solidFill>
        </p:spPr>
        <p:txBody>
          <a:bodyPr>
            <a:normAutofit lnSpcReduction="10000"/>
          </a:bodyPr>
          <a:lstStyle/>
          <a:p>
            <a:pPr algn="just">
              <a:buNone/>
            </a:pPr>
            <a:r>
              <a:rPr lang="en-US" i="1" dirty="0" smtClean="0"/>
              <a:t>    Strategies </a:t>
            </a:r>
            <a:r>
              <a:rPr lang="en-US" i="1" dirty="0" smtClean="0"/>
              <a:t>have been viewed as solutions to </a:t>
            </a:r>
            <a:r>
              <a:rPr lang="en-US" i="1" dirty="0" smtClean="0"/>
              <a:t>a </a:t>
            </a:r>
            <a:r>
              <a:rPr lang="en-US" dirty="0" smtClean="0"/>
              <a:t>problem </a:t>
            </a:r>
            <a:r>
              <a:rPr lang="en-US" dirty="0" smtClean="0"/>
              <a:t>(</a:t>
            </a:r>
            <a:r>
              <a:rPr lang="en-US" dirty="0" err="1" smtClean="0"/>
              <a:t>Chesterman</a:t>
            </a:r>
            <a:r>
              <a:rPr lang="en-US" dirty="0" smtClean="0"/>
              <a:t>, 1997, 89) whereas </a:t>
            </a:r>
            <a:r>
              <a:rPr lang="en-US" i="1" dirty="0" smtClean="0"/>
              <a:t>procedure has a more </a:t>
            </a:r>
            <a:r>
              <a:rPr lang="en-US" i="1" dirty="0" smtClean="0"/>
              <a:t>concrete </a:t>
            </a:r>
            <a:r>
              <a:rPr lang="en-US" dirty="0" smtClean="0"/>
              <a:t>orientation </a:t>
            </a:r>
            <a:r>
              <a:rPr lang="en-US" dirty="0" smtClean="0"/>
              <a:t>since it refers to a specific technique. As </a:t>
            </a:r>
            <a:r>
              <a:rPr lang="en-US" dirty="0" err="1" smtClean="0"/>
              <a:t>Munday</a:t>
            </a:r>
            <a:r>
              <a:rPr lang="en-US" dirty="0" smtClean="0"/>
              <a:t> (2012) puts </a:t>
            </a:r>
            <a:r>
              <a:rPr lang="en-US" dirty="0" smtClean="0"/>
              <a:t>it:</a:t>
            </a:r>
            <a:endParaRPr lang="en-US" dirty="0" smtClean="0"/>
          </a:p>
          <a:p>
            <a:pPr algn="just"/>
            <a:r>
              <a:rPr lang="en-US" dirty="0" smtClean="0"/>
              <a:t>“a strategy is the overall orientation of a translated text while a </a:t>
            </a:r>
            <a:r>
              <a:rPr lang="en-US" dirty="0" smtClean="0"/>
              <a:t>procedure is </a:t>
            </a:r>
            <a:r>
              <a:rPr lang="en-US" dirty="0" smtClean="0"/>
              <a:t>a specific technique used at a given point in a text” (2012, 22). </a:t>
            </a:r>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188640"/>
            <a:ext cx="8229600" cy="1143000"/>
          </a:xfrm>
          <a:solidFill>
            <a:schemeClr val="tx2">
              <a:lumMod val="40000"/>
              <a:lumOff val="60000"/>
            </a:schemeClr>
          </a:solidFill>
        </p:spPr>
        <p:txBody>
          <a:bodyPr/>
          <a:lstStyle/>
          <a:p>
            <a:r>
              <a:rPr lang="en-GB" dirty="0" smtClean="0"/>
              <a:t>Translation Strategies</a:t>
            </a:r>
            <a:endParaRPr lang="el-GR" dirty="0"/>
          </a:p>
        </p:txBody>
      </p:sp>
      <p:sp>
        <p:nvSpPr>
          <p:cNvPr id="3" name="2 - Θέση περιεχομένου"/>
          <p:cNvSpPr>
            <a:spLocks noGrp="1"/>
          </p:cNvSpPr>
          <p:nvPr>
            <p:ph idx="1"/>
          </p:nvPr>
        </p:nvSpPr>
        <p:spPr>
          <a:solidFill>
            <a:schemeClr val="accent2">
              <a:lumMod val="60000"/>
              <a:lumOff val="40000"/>
            </a:schemeClr>
          </a:solidFill>
        </p:spPr>
        <p:txBody>
          <a:bodyPr/>
          <a:lstStyle/>
          <a:p>
            <a:r>
              <a:rPr lang="en-US" dirty="0" smtClean="0"/>
              <a:t>There </a:t>
            </a:r>
            <a:r>
              <a:rPr lang="en-US" dirty="0" smtClean="0"/>
              <a:t>are five major </a:t>
            </a:r>
            <a:r>
              <a:rPr lang="en-US" dirty="0" smtClean="0"/>
              <a:t>translation tendencies </a:t>
            </a:r>
            <a:r>
              <a:rPr lang="en-US" dirty="0" smtClean="0"/>
              <a:t>underlying the translation of </a:t>
            </a:r>
            <a:r>
              <a:rPr lang="en-US" dirty="0" smtClean="0"/>
              <a:t>a linguistic category (</a:t>
            </a:r>
            <a:r>
              <a:rPr lang="en-US" dirty="0" err="1" smtClean="0"/>
              <a:t>e.g.names</a:t>
            </a:r>
            <a:r>
              <a:rPr lang="en-US" dirty="0" smtClean="0"/>
              <a:t>) </a:t>
            </a:r>
            <a:r>
              <a:rPr lang="en-US" dirty="0" smtClean="0"/>
              <a:t>namely: </a:t>
            </a:r>
            <a:endParaRPr lang="en-US" dirty="0" smtClean="0"/>
          </a:p>
          <a:p>
            <a:r>
              <a:rPr lang="en-US" b="1" dirty="0" smtClean="0"/>
              <a:t>1</a:t>
            </a:r>
            <a:r>
              <a:rPr lang="en-US" b="1" dirty="0" smtClean="0"/>
              <a:t>) preservation,</a:t>
            </a:r>
          </a:p>
          <a:p>
            <a:r>
              <a:rPr lang="en-US" b="1" dirty="0" smtClean="0"/>
              <a:t>2) modification, </a:t>
            </a:r>
            <a:endParaRPr lang="en-US" b="1" dirty="0" smtClean="0"/>
          </a:p>
          <a:p>
            <a:r>
              <a:rPr lang="en-US" b="1" dirty="0" smtClean="0"/>
              <a:t>3</a:t>
            </a:r>
            <a:r>
              <a:rPr lang="en-US" b="1" dirty="0" smtClean="0"/>
              <a:t>) expansion, </a:t>
            </a:r>
            <a:endParaRPr lang="en-US" b="1" dirty="0" smtClean="0"/>
          </a:p>
          <a:p>
            <a:r>
              <a:rPr lang="en-US" b="1" dirty="0" smtClean="0"/>
              <a:t>4</a:t>
            </a:r>
            <a:r>
              <a:rPr lang="en-US" b="1" dirty="0" smtClean="0"/>
              <a:t>) omission </a:t>
            </a:r>
            <a:endParaRPr lang="en-US" b="1" dirty="0" smtClean="0"/>
          </a:p>
          <a:p>
            <a:r>
              <a:rPr lang="en-US" b="1" dirty="0" smtClean="0"/>
              <a:t> </a:t>
            </a:r>
            <a:r>
              <a:rPr lang="en-US" b="1" dirty="0" smtClean="0"/>
              <a:t>5) </a:t>
            </a:r>
            <a:r>
              <a:rPr lang="en-US" b="1" dirty="0" smtClean="0"/>
              <a:t>creation.</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tx2">
              <a:lumMod val="40000"/>
              <a:lumOff val="60000"/>
            </a:schemeClr>
          </a:solidFill>
        </p:spPr>
        <p:txBody>
          <a:bodyPr>
            <a:normAutofit/>
          </a:bodyPr>
          <a:lstStyle/>
          <a:p>
            <a:r>
              <a:rPr lang="en-US" sz="2800" dirty="0" smtClean="0"/>
              <a:t>Baker’s (1992) taxonomy of translation </a:t>
            </a:r>
            <a:r>
              <a:rPr lang="en-US" sz="2800" dirty="0" smtClean="0"/>
              <a:t>strategies (1)</a:t>
            </a:r>
            <a:endParaRPr lang="el-GR" sz="2800" dirty="0"/>
          </a:p>
        </p:txBody>
      </p:sp>
      <p:sp>
        <p:nvSpPr>
          <p:cNvPr id="3" name="2 - Θέση περιεχομένου"/>
          <p:cNvSpPr>
            <a:spLocks noGrp="1"/>
          </p:cNvSpPr>
          <p:nvPr>
            <p:ph idx="1"/>
          </p:nvPr>
        </p:nvSpPr>
        <p:spPr>
          <a:xfrm>
            <a:off x="395536" y="1600200"/>
            <a:ext cx="8291264" cy="4853136"/>
          </a:xfrm>
          <a:solidFill>
            <a:schemeClr val="accent2">
              <a:lumMod val="60000"/>
              <a:lumOff val="40000"/>
            </a:schemeClr>
          </a:solidFill>
        </p:spPr>
        <p:txBody>
          <a:bodyPr>
            <a:normAutofit fontScale="25000" lnSpcReduction="20000"/>
          </a:bodyPr>
          <a:lstStyle/>
          <a:p>
            <a:r>
              <a:rPr lang="en-US" sz="6400" b="1" dirty="0" smtClean="0"/>
              <a:t>Translation by a more general word</a:t>
            </a:r>
            <a:r>
              <a:rPr lang="en-US" sz="6400" dirty="0" smtClean="0"/>
              <a:t/>
            </a:r>
            <a:br>
              <a:rPr lang="en-US" sz="6400" dirty="0" smtClean="0"/>
            </a:br>
            <a:r>
              <a:rPr lang="en-US" sz="6400" dirty="0" smtClean="0"/>
              <a:t>This is one of the most common strategies to deal with many types of </a:t>
            </a:r>
            <a:r>
              <a:rPr lang="en-US" sz="6400" dirty="0" smtClean="0"/>
              <a:t>non- equivalence</a:t>
            </a:r>
            <a:r>
              <a:rPr lang="en-US" sz="6400" dirty="0" smtClean="0"/>
              <a:t>. As Baker believes, it works appropriately in most, if not all, languages, because in the semantic field, meaning is not language dependent</a:t>
            </a:r>
            <a:r>
              <a:rPr lang="en-US" sz="6400" dirty="0" smtClean="0"/>
              <a:t>.</a:t>
            </a:r>
          </a:p>
          <a:p>
            <a:endParaRPr lang="en-US" sz="6400" dirty="0" smtClean="0"/>
          </a:p>
          <a:p>
            <a:r>
              <a:rPr lang="en-US" sz="6400" b="1" dirty="0" smtClean="0"/>
              <a:t>Translation by a more neutral/ less expressive </a:t>
            </a:r>
            <a:r>
              <a:rPr lang="en-US" sz="6400" b="1" dirty="0" smtClean="0"/>
              <a:t>word. This </a:t>
            </a:r>
            <a:r>
              <a:rPr lang="en-US" sz="6400" b="1" dirty="0" smtClean="0"/>
              <a:t>is another strategy in the semantic field of structure</a:t>
            </a:r>
            <a:r>
              <a:rPr lang="en-US" sz="6400" b="1" dirty="0" smtClean="0"/>
              <a:t>.</a:t>
            </a:r>
          </a:p>
          <a:p>
            <a:endParaRPr lang="en-US" sz="6400" b="1" dirty="0" smtClean="0"/>
          </a:p>
          <a:p>
            <a:r>
              <a:rPr lang="en-US" sz="6400" b="1" dirty="0" smtClean="0"/>
              <a:t>Translation by cultural substitution</a:t>
            </a:r>
            <a:r>
              <a:rPr lang="en-US" sz="6400" dirty="0" smtClean="0"/>
              <a:t/>
            </a:r>
            <a:br>
              <a:rPr lang="en-US" sz="6400" dirty="0" smtClean="0"/>
            </a:br>
            <a:r>
              <a:rPr lang="en-US" sz="6400" dirty="0" smtClean="0"/>
              <a:t>This strategy involves replacing a culture-specific item or expression with a target language item considering its impact on the target reader. This strategy makes the translated text more natural, more understandable and more familiar to the target reader.</a:t>
            </a:r>
            <a:br>
              <a:rPr lang="en-US" sz="6400" dirty="0" smtClean="0"/>
            </a:br>
            <a:r>
              <a:rPr lang="en-US" sz="6400" dirty="0" smtClean="0"/>
              <a:t>The translator's decision to use this strategy will depend on:</a:t>
            </a:r>
          </a:p>
          <a:p>
            <a:pPr lvl="1"/>
            <a:r>
              <a:rPr lang="en-US" sz="6400" dirty="0" smtClean="0"/>
              <a:t>The degree to which the translator is given license by those who commission the translation</a:t>
            </a:r>
          </a:p>
          <a:p>
            <a:pPr lvl="1"/>
            <a:r>
              <a:rPr lang="en-US" sz="6400" dirty="0" smtClean="0"/>
              <a:t>The purpose of the </a:t>
            </a:r>
            <a:r>
              <a:rPr lang="en-US" sz="6400" dirty="0" smtClean="0"/>
              <a:t>translation</a:t>
            </a:r>
          </a:p>
          <a:p>
            <a:pPr lvl="1">
              <a:buNone/>
            </a:pPr>
            <a:endParaRPr lang="en-US" sz="6400" dirty="0" smtClean="0"/>
          </a:p>
          <a:p>
            <a:pPr lvl="1">
              <a:buNone/>
            </a:pPr>
            <a:endParaRPr lang="en-US" sz="6400" dirty="0" smtClean="0"/>
          </a:p>
          <a:p>
            <a:r>
              <a:rPr lang="en-US" sz="7200" b="1" dirty="0" smtClean="0"/>
              <a:t>(Baker’s Strategies in Translation: A </a:t>
            </a:r>
            <a:r>
              <a:rPr lang="en-US" sz="7200" b="1" dirty="0" err="1" smtClean="0"/>
              <a:t>Lexico</a:t>
            </a:r>
            <a:r>
              <a:rPr lang="en-US" sz="7200" b="1" dirty="0" smtClean="0"/>
              <a:t>-Semantic Analysis of Four </a:t>
            </a:r>
            <a:r>
              <a:rPr lang="en-US" sz="7200" b="1" dirty="0" err="1" smtClean="0"/>
              <a:t>Luhya</a:t>
            </a:r>
            <a:r>
              <a:rPr lang="en-US" sz="7200" b="1" dirty="0" smtClean="0"/>
              <a:t> Dialects; </a:t>
            </a:r>
            <a:r>
              <a:rPr lang="en-US" sz="7200" b="1" dirty="0" err="1" smtClean="0"/>
              <a:t>Lukabras</a:t>
            </a:r>
            <a:r>
              <a:rPr lang="en-US" sz="7200" b="1" dirty="0" smtClean="0"/>
              <a:t>, </a:t>
            </a:r>
            <a:r>
              <a:rPr lang="en-US" sz="7200" b="1" dirty="0" err="1" smtClean="0"/>
              <a:t>Lwisukha</a:t>
            </a:r>
            <a:r>
              <a:rPr lang="en-US" sz="7200" b="1" dirty="0" smtClean="0"/>
              <a:t>, </a:t>
            </a:r>
            <a:r>
              <a:rPr lang="en-US" sz="7200" b="1" dirty="0" err="1" smtClean="0"/>
              <a:t>Luwanga</a:t>
            </a:r>
            <a:r>
              <a:rPr lang="en-US" sz="7200" b="1" dirty="0" smtClean="0"/>
              <a:t> and </a:t>
            </a:r>
            <a:r>
              <a:rPr lang="en-US" sz="7200" b="1" dirty="0" err="1" smtClean="0"/>
              <a:t>Lukhayo</a:t>
            </a:r>
            <a:r>
              <a:rPr lang="en-US" sz="7200" b="1" dirty="0" smtClean="0"/>
              <a:t> in Informative Text, </a:t>
            </a:r>
            <a:r>
              <a:rPr lang="en-US" sz="7200" dirty="0" smtClean="0"/>
              <a:t>September 2019, </a:t>
            </a:r>
            <a:r>
              <a:rPr lang="en-US" sz="7200" dirty="0" err="1" smtClean="0">
                <a:hlinkClick r:id="rId2"/>
              </a:rPr>
              <a:t>Mudogo</a:t>
            </a:r>
            <a:r>
              <a:rPr lang="en-US" sz="7200" dirty="0" smtClean="0">
                <a:hlinkClick r:id="rId2"/>
              </a:rPr>
              <a:t> </a:t>
            </a:r>
            <a:r>
              <a:rPr lang="en-US" sz="7200" dirty="0" err="1" smtClean="0">
                <a:hlinkClick r:id="rId2"/>
              </a:rPr>
              <a:t>Benard</a:t>
            </a:r>
            <a:r>
              <a:rPr lang="en-US" sz="7200" dirty="0" smtClean="0"/>
              <a:t>)</a:t>
            </a: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tx2">
              <a:lumMod val="40000"/>
              <a:lumOff val="60000"/>
            </a:schemeClr>
          </a:solidFill>
        </p:spPr>
        <p:txBody>
          <a:bodyPr>
            <a:normAutofit/>
          </a:bodyPr>
          <a:lstStyle/>
          <a:p>
            <a:r>
              <a:rPr lang="en-US" sz="2800" dirty="0" smtClean="0"/>
              <a:t>Baker’s (1992) taxonomy of translation strategies </a:t>
            </a:r>
            <a:r>
              <a:rPr lang="en-US" sz="2800" dirty="0" smtClean="0"/>
              <a:t>(2)</a:t>
            </a:r>
            <a:endParaRPr lang="el-GR" sz="2800" dirty="0"/>
          </a:p>
        </p:txBody>
      </p:sp>
      <p:sp>
        <p:nvSpPr>
          <p:cNvPr id="3" name="2 - Θέση περιεχομένου"/>
          <p:cNvSpPr>
            <a:spLocks noGrp="1"/>
          </p:cNvSpPr>
          <p:nvPr>
            <p:ph idx="1"/>
          </p:nvPr>
        </p:nvSpPr>
        <p:spPr>
          <a:solidFill>
            <a:schemeClr val="accent2">
              <a:lumMod val="60000"/>
              <a:lumOff val="40000"/>
            </a:schemeClr>
          </a:solidFill>
        </p:spPr>
        <p:txBody>
          <a:bodyPr>
            <a:normAutofit fontScale="70000" lnSpcReduction="20000"/>
          </a:bodyPr>
          <a:lstStyle/>
          <a:p>
            <a:r>
              <a:rPr lang="en-US" b="1" dirty="0" smtClean="0"/>
              <a:t>Translation using a loan word or loan word plus explanation</a:t>
            </a:r>
            <a:r>
              <a:rPr lang="en-US" dirty="0" smtClean="0"/>
              <a:t/>
            </a:r>
            <a:br>
              <a:rPr lang="en-US" dirty="0" smtClean="0"/>
            </a:br>
            <a:r>
              <a:rPr lang="en-US" dirty="0" smtClean="0"/>
              <a:t>This strategy is usually used in dealing with culture-specific items, modern concepts, and buzz words (e.g. influencer). Using the loan word with an explanation is very useful when a word is repeated several times in the text. At the first time the word is mentioned by the explanation and in the next times the word can be used by its own.</a:t>
            </a:r>
          </a:p>
          <a:p>
            <a:r>
              <a:rPr lang="en-US" b="1" dirty="0" smtClean="0"/>
              <a:t>Translation by paraphrase using a related word</a:t>
            </a:r>
            <a:r>
              <a:rPr lang="en-US" dirty="0" smtClean="0"/>
              <a:t/>
            </a:r>
            <a:br>
              <a:rPr lang="en-US" dirty="0" smtClean="0"/>
            </a:br>
            <a:r>
              <a:rPr lang="en-US" dirty="0" smtClean="0"/>
              <a:t>This strategy is used when the source item in lexicalized in the target language but in a different form, and when the frequency with which a certain form is used in the source text is obviously higher than it would be natural in the target language</a:t>
            </a:r>
            <a:r>
              <a:rPr lang="en-US" dirty="0" smtClean="0"/>
              <a:t>.</a:t>
            </a:r>
          </a:p>
          <a:p>
            <a:r>
              <a:rPr lang="en-US" b="1" dirty="0" smtClean="0"/>
              <a:t>(Baker’s Strategies in Translation: A </a:t>
            </a:r>
            <a:r>
              <a:rPr lang="en-US" b="1" dirty="0" err="1" smtClean="0"/>
              <a:t>Lexico</a:t>
            </a:r>
            <a:r>
              <a:rPr lang="en-US" b="1" dirty="0" smtClean="0"/>
              <a:t>-Semantic Analysis of Four </a:t>
            </a:r>
            <a:r>
              <a:rPr lang="en-US" b="1" dirty="0" err="1" smtClean="0"/>
              <a:t>Luhya</a:t>
            </a:r>
            <a:r>
              <a:rPr lang="en-US" b="1" dirty="0" smtClean="0"/>
              <a:t> Dialects; </a:t>
            </a:r>
            <a:r>
              <a:rPr lang="en-US" b="1" dirty="0" err="1" smtClean="0"/>
              <a:t>Lukabras</a:t>
            </a:r>
            <a:r>
              <a:rPr lang="en-US" b="1" dirty="0" smtClean="0"/>
              <a:t>, </a:t>
            </a:r>
            <a:r>
              <a:rPr lang="en-US" b="1" dirty="0" err="1" smtClean="0"/>
              <a:t>Lwisukha</a:t>
            </a:r>
            <a:r>
              <a:rPr lang="en-US" b="1" dirty="0" smtClean="0"/>
              <a:t>, </a:t>
            </a:r>
            <a:r>
              <a:rPr lang="en-US" b="1" dirty="0" err="1" smtClean="0"/>
              <a:t>Luwanga</a:t>
            </a:r>
            <a:r>
              <a:rPr lang="en-US" b="1" dirty="0" smtClean="0"/>
              <a:t> and </a:t>
            </a:r>
            <a:r>
              <a:rPr lang="en-US" b="1" dirty="0" err="1" smtClean="0"/>
              <a:t>Lukhayo</a:t>
            </a:r>
            <a:r>
              <a:rPr lang="en-US" b="1" dirty="0" smtClean="0"/>
              <a:t> in Informative Text, </a:t>
            </a:r>
            <a:r>
              <a:rPr lang="en-US" dirty="0" smtClean="0"/>
              <a:t>September 2019, </a:t>
            </a:r>
            <a:r>
              <a:rPr lang="en-US" dirty="0" err="1" smtClean="0">
                <a:hlinkClick r:id="rId2"/>
              </a:rPr>
              <a:t>Mudogo</a:t>
            </a:r>
            <a:r>
              <a:rPr lang="en-US" dirty="0" smtClean="0">
                <a:hlinkClick r:id="rId2"/>
              </a:rPr>
              <a:t> </a:t>
            </a:r>
            <a:r>
              <a:rPr lang="en-US" dirty="0" err="1" smtClean="0">
                <a:hlinkClick r:id="rId2"/>
              </a:rPr>
              <a:t>Benard</a:t>
            </a:r>
            <a:r>
              <a:rPr lang="en-US" dirty="0" smtClean="0"/>
              <a:t>)</a:t>
            </a:r>
          </a:p>
          <a:p>
            <a:endParaRPr lang="en-US" dirty="0" smtClean="0"/>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tx2">
              <a:lumMod val="40000"/>
              <a:lumOff val="60000"/>
            </a:schemeClr>
          </a:solidFill>
        </p:spPr>
        <p:txBody>
          <a:bodyPr>
            <a:normAutofit/>
          </a:bodyPr>
          <a:lstStyle/>
          <a:p>
            <a:r>
              <a:rPr lang="en-US" sz="2800" dirty="0" smtClean="0"/>
              <a:t>Baker’s (1992) taxonomy of translation strategies </a:t>
            </a:r>
            <a:r>
              <a:rPr lang="en-US" sz="2800" dirty="0" smtClean="0"/>
              <a:t>(3)</a:t>
            </a:r>
            <a:endParaRPr lang="el-GR" sz="2800" dirty="0"/>
          </a:p>
        </p:txBody>
      </p:sp>
      <p:sp>
        <p:nvSpPr>
          <p:cNvPr id="3" name="2 - Θέση περιεχομένου"/>
          <p:cNvSpPr>
            <a:spLocks noGrp="1"/>
          </p:cNvSpPr>
          <p:nvPr>
            <p:ph idx="1"/>
          </p:nvPr>
        </p:nvSpPr>
        <p:spPr>
          <a:solidFill>
            <a:schemeClr val="accent2">
              <a:lumMod val="60000"/>
              <a:lumOff val="40000"/>
            </a:schemeClr>
          </a:solidFill>
        </p:spPr>
        <p:txBody>
          <a:bodyPr>
            <a:normAutofit fontScale="47500" lnSpcReduction="20000"/>
          </a:bodyPr>
          <a:lstStyle/>
          <a:p>
            <a:endParaRPr lang="en-US" b="1" dirty="0" smtClean="0"/>
          </a:p>
          <a:p>
            <a:r>
              <a:rPr lang="en-US" b="1" dirty="0" smtClean="0"/>
              <a:t>Translation </a:t>
            </a:r>
            <a:r>
              <a:rPr lang="en-US" b="1" dirty="0" smtClean="0"/>
              <a:t>by paraphrase using unrelated words</a:t>
            </a:r>
            <a:r>
              <a:rPr lang="en-US" dirty="0" smtClean="0"/>
              <a:t/>
            </a:r>
            <a:br>
              <a:rPr lang="en-US" dirty="0" smtClean="0"/>
            </a:br>
            <a:r>
              <a:rPr lang="en-US" dirty="0" smtClean="0"/>
              <a:t>The paraphrase strategy can be used when the concept in the source item is not lexicalized in the target language.</a:t>
            </a:r>
            <a:br>
              <a:rPr lang="en-US" dirty="0" smtClean="0"/>
            </a:br>
            <a:r>
              <a:rPr lang="en-US" dirty="0" smtClean="0"/>
              <a:t>When the meaning of the source item is complex in the target language, the paraphrase strategy may be used instead of using related words; it may be based on modifying a super-ordinate or simply on making clear the meaning of the source item</a:t>
            </a:r>
            <a:r>
              <a:rPr lang="en-US" dirty="0" smtClean="0"/>
              <a:t>.</a:t>
            </a:r>
          </a:p>
          <a:p>
            <a:pPr>
              <a:buNone/>
            </a:pPr>
            <a:endParaRPr lang="en-US" dirty="0" smtClean="0"/>
          </a:p>
          <a:p>
            <a:r>
              <a:rPr lang="en-US" b="1" dirty="0" smtClean="0"/>
              <a:t>Translation by omission</a:t>
            </a:r>
            <a:r>
              <a:rPr lang="en-US" dirty="0" smtClean="0"/>
              <a:t/>
            </a:r>
            <a:br>
              <a:rPr lang="en-US" dirty="0" smtClean="0"/>
            </a:br>
            <a:r>
              <a:rPr lang="en-US" dirty="0" smtClean="0"/>
              <a:t>This may be a drastic kind of strategy, but in fact it may be even useful to omit translating a word or expression in some contexts. If the meaning conveyed by a particular item or expression is not necessary to mention in the understanding of the translation, translators use this strategy to avoid lengthy explanations</a:t>
            </a:r>
            <a:r>
              <a:rPr lang="en-US" dirty="0" smtClean="0"/>
              <a:t>.</a:t>
            </a:r>
          </a:p>
          <a:p>
            <a:endParaRPr lang="en-US" dirty="0" smtClean="0"/>
          </a:p>
          <a:p>
            <a:r>
              <a:rPr lang="en-US" b="1" dirty="0" smtClean="0"/>
              <a:t>Translation by illustration</a:t>
            </a:r>
            <a:r>
              <a:rPr lang="en-US" dirty="0" smtClean="0"/>
              <a:t/>
            </a:r>
            <a:br>
              <a:rPr lang="en-US" dirty="0" smtClean="0"/>
            </a:br>
            <a:r>
              <a:rPr lang="en-US" dirty="0" smtClean="0"/>
              <a:t>This strategy can be useful when the target equivalent item does not cover some aspects of the source item and the equivalent item refers to a physical entity which can be illustrated, particularly in order to avoid over-explanation and to be concise and to the point</a:t>
            </a:r>
            <a:r>
              <a:rPr lang="en-US" dirty="0" smtClean="0"/>
              <a:t>.</a:t>
            </a:r>
          </a:p>
          <a:p>
            <a:endParaRPr lang="en-US" dirty="0" smtClean="0"/>
          </a:p>
          <a:p>
            <a:endParaRPr lang="en-US" dirty="0" smtClean="0"/>
          </a:p>
          <a:p>
            <a:r>
              <a:rPr lang="en-US" b="1" dirty="0" smtClean="0"/>
              <a:t>(Baker’s </a:t>
            </a:r>
            <a:r>
              <a:rPr lang="en-US" b="1" dirty="0" smtClean="0"/>
              <a:t>Strategies in Translation: A </a:t>
            </a:r>
            <a:r>
              <a:rPr lang="en-US" b="1" dirty="0" err="1" smtClean="0"/>
              <a:t>Lexico</a:t>
            </a:r>
            <a:r>
              <a:rPr lang="en-US" b="1" dirty="0" smtClean="0"/>
              <a:t>-Semantic Analysis of Four </a:t>
            </a:r>
            <a:r>
              <a:rPr lang="en-US" b="1" dirty="0" err="1" smtClean="0"/>
              <a:t>Luhya</a:t>
            </a:r>
            <a:r>
              <a:rPr lang="en-US" b="1" dirty="0" smtClean="0"/>
              <a:t> Dialects; </a:t>
            </a:r>
            <a:r>
              <a:rPr lang="en-US" b="1" dirty="0" err="1" smtClean="0"/>
              <a:t>Lukabras</a:t>
            </a:r>
            <a:r>
              <a:rPr lang="en-US" b="1" dirty="0" smtClean="0"/>
              <a:t>, </a:t>
            </a:r>
            <a:r>
              <a:rPr lang="en-US" b="1" dirty="0" err="1" smtClean="0"/>
              <a:t>Lwisukha</a:t>
            </a:r>
            <a:r>
              <a:rPr lang="en-US" b="1" dirty="0" smtClean="0"/>
              <a:t>, </a:t>
            </a:r>
            <a:r>
              <a:rPr lang="en-US" b="1" dirty="0" err="1" smtClean="0"/>
              <a:t>Luwanga</a:t>
            </a:r>
            <a:r>
              <a:rPr lang="en-US" b="1" dirty="0" smtClean="0"/>
              <a:t> and </a:t>
            </a:r>
            <a:r>
              <a:rPr lang="en-US" b="1" dirty="0" err="1" smtClean="0"/>
              <a:t>Lukhayo</a:t>
            </a:r>
            <a:r>
              <a:rPr lang="en-US" b="1" dirty="0" smtClean="0"/>
              <a:t> in Informative </a:t>
            </a:r>
            <a:r>
              <a:rPr lang="en-US" b="1" dirty="0" smtClean="0"/>
              <a:t>Text, </a:t>
            </a:r>
            <a:r>
              <a:rPr lang="en-US" dirty="0" smtClean="0"/>
              <a:t>September 2019, </a:t>
            </a:r>
            <a:r>
              <a:rPr lang="en-US" dirty="0" err="1" smtClean="0">
                <a:hlinkClick r:id="rId2"/>
              </a:rPr>
              <a:t>Mudogo</a:t>
            </a:r>
            <a:r>
              <a:rPr lang="en-US" dirty="0" smtClean="0">
                <a:hlinkClick r:id="rId2"/>
              </a:rPr>
              <a:t> </a:t>
            </a:r>
            <a:r>
              <a:rPr lang="en-US" dirty="0" err="1" smtClean="0">
                <a:hlinkClick r:id="rId2"/>
              </a:rPr>
              <a:t>Benard</a:t>
            </a:r>
            <a:r>
              <a:rPr lang="en-US" dirty="0" smtClean="0"/>
              <a:t>)</a:t>
            </a:r>
            <a:endParaRPr lang="en-US" dirty="0" smtClean="0"/>
          </a:p>
          <a:p>
            <a:endParaRPr lang="en-US" dirty="0" smtClean="0"/>
          </a:p>
          <a:p>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2">
              <a:lumMod val="40000"/>
              <a:lumOff val="60000"/>
            </a:schemeClr>
          </a:solidFill>
        </p:spPr>
        <p:txBody>
          <a:bodyPr/>
          <a:lstStyle/>
          <a:p>
            <a:r>
              <a:rPr lang="en-GB" dirty="0" smtClean="0"/>
              <a:t>CONCLUSION</a:t>
            </a:r>
            <a:endParaRPr lang="el-GR" dirty="0"/>
          </a:p>
        </p:txBody>
      </p:sp>
      <p:sp>
        <p:nvSpPr>
          <p:cNvPr id="3" name="2 - Θέση περιεχομένου"/>
          <p:cNvSpPr>
            <a:spLocks noGrp="1"/>
          </p:cNvSpPr>
          <p:nvPr>
            <p:ph idx="1"/>
          </p:nvPr>
        </p:nvSpPr>
        <p:spPr>
          <a:solidFill>
            <a:schemeClr val="tx2">
              <a:lumMod val="40000"/>
              <a:lumOff val="60000"/>
            </a:schemeClr>
          </a:solidFill>
        </p:spPr>
        <p:txBody>
          <a:bodyPr>
            <a:normAutofit lnSpcReduction="10000"/>
          </a:bodyPr>
          <a:lstStyle/>
          <a:p>
            <a:r>
              <a:rPr lang="en-GB" sz="4000" dirty="0" smtClean="0"/>
              <a:t>TRANSLATION </a:t>
            </a:r>
            <a:r>
              <a:rPr lang="en-GB" sz="4000" dirty="0" smtClean="0"/>
              <a:t>IS</a:t>
            </a:r>
          </a:p>
          <a:p>
            <a:r>
              <a:rPr lang="en-GB" sz="4000" dirty="0" smtClean="0"/>
              <a:t> </a:t>
            </a:r>
            <a:r>
              <a:rPr lang="en-GB" sz="7200" dirty="0" smtClean="0"/>
              <a:t>NEVER </a:t>
            </a:r>
            <a:endParaRPr lang="en-GB" sz="7200" dirty="0" smtClean="0"/>
          </a:p>
          <a:p>
            <a:r>
              <a:rPr lang="en-GB" sz="6000" dirty="0" smtClean="0"/>
              <a:t>A </a:t>
            </a:r>
            <a:r>
              <a:rPr lang="en-GB" sz="6000" b="1" u="sng" dirty="0" smtClean="0"/>
              <a:t>STRAIGHTFORWARD</a:t>
            </a:r>
            <a:r>
              <a:rPr lang="en-GB" sz="7200" dirty="0" smtClean="0"/>
              <a:t> </a:t>
            </a:r>
            <a:r>
              <a:rPr lang="en-GB" sz="7200" dirty="0" smtClean="0"/>
              <a:t>ACTIVITY </a:t>
            </a:r>
          </a:p>
          <a:p>
            <a:r>
              <a:rPr lang="en-GB" sz="2200" dirty="0" smtClean="0"/>
              <a:t>(Maria </a:t>
            </a:r>
            <a:r>
              <a:rPr lang="en-GB" sz="2200" dirty="0" err="1" smtClean="0"/>
              <a:t>Sidiropoulou</a:t>
            </a:r>
            <a:r>
              <a:rPr lang="en-GB" sz="2200" dirty="0" smtClean="0"/>
              <a:t>)</a:t>
            </a:r>
            <a:endParaRPr lang="el-GR" sz="2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2">
              <a:lumMod val="60000"/>
              <a:lumOff val="40000"/>
            </a:schemeClr>
          </a:solidFill>
        </p:spPr>
        <p:txBody>
          <a:bodyPr/>
          <a:lstStyle/>
          <a:p>
            <a:r>
              <a:rPr lang="en-GB" dirty="0" smtClean="0"/>
              <a:t>What is translation?</a:t>
            </a:r>
            <a:endParaRPr lang="el-GR" dirty="0"/>
          </a:p>
        </p:txBody>
      </p:sp>
      <p:sp>
        <p:nvSpPr>
          <p:cNvPr id="3" name="2 - Θέση περιεχομένου"/>
          <p:cNvSpPr>
            <a:spLocks noGrp="1"/>
          </p:cNvSpPr>
          <p:nvPr>
            <p:ph idx="1"/>
          </p:nvPr>
        </p:nvSpPr>
        <p:spPr>
          <a:solidFill>
            <a:schemeClr val="tx2">
              <a:lumMod val="40000"/>
              <a:lumOff val="60000"/>
            </a:schemeClr>
          </a:solidFill>
        </p:spPr>
        <p:txBody>
          <a:bodyPr>
            <a:normAutofit fontScale="70000" lnSpcReduction="20000"/>
          </a:bodyPr>
          <a:lstStyle/>
          <a:p>
            <a:pPr lvl="0" algn="just"/>
            <a:r>
              <a:rPr lang="en-US" dirty="0" smtClean="0"/>
              <a:t>Translation is the replacement of textual material</a:t>
            </a:r>
            <a:r>
              <a:rPr lang="en-US" dirty="0"/>
              <a:t> </a:t>
            </a:r>
            <a:r>
              <a:rPr lang="en-US" dirty="0" smtClean="0"/>
              <a:t>from the source language </a:t>
            </a:r>
            <a:r>
              <a:rPr lang="en-US" dirty="0"/>
              <a:t>(SL</a:t>
            </a:r>
            <a:r>
              <a:rPr lang="en-US" dirty="0" smtClean="0"/>
              <a:t>) </a:t>
            </a:r>
            <a:r>
              <a:rPr lang="en-US" dirty="0"/>
              <a:t>by equivalent textual material in another language (TL) (</a:t>
            </a:r>
            <a:r>
              <a:rPr lang="en-US" dirty="0" err="1"/>
              <a:t>Catford</a:t>
            </a:r>
            <a:r>
              <a:rPr lang="en-US" dirty="0"/>
              <a:t>, 1969:20). </a:t>
            </a:r>
            <a:endParaRPr lang="en-US" dirty="0" smtClean="0"/>
          </a:p>
          <a:p>
            <a:pPr lvl="0" algn="just"/>
            <a:r>
              <a:rPr lang="en-US" dirty="0" smtClean="0"/>
              <a:t>Translation consists </a:t>
            </a:r>
            <a:r>
              <a:rPr lang="en-US" dirty="0"/>
              <a:t>in reproducing in the receptor language the closest natural equivalent of the source language message, first in terms of meaning and secondly in terms of style (</a:t>
            </a:r>
            <a:r>
              <a:rPr lang="en-US" dirty="0" err="1"/>
              <a:t>Nida</a:t>
            </a:r>
            <a:r>
              <a:rPr lang="en-US" dirty="0"/>
              <a:t>, 1969:12</a:t>
            </a:r>
            <a:r>
              <a:rPr lang="en-US" dirty="0" smtClean="0"/>
              <a:t>).</a:t>
            </a:r>
          </a:p>
          <a:p>
            <a:pPr lvl="0" algn="just"/>
            <a:r>
              <a:rPr lang="en-US" dirty="0" smtClean="0"/>
              <a:t> </a:t>
            </a:r>
            <a:r>
              <a:rPr lang="en-US" dirty="0"/>
              <a:t>Translation is a craft consisting in the attempt to replace a written message and/ or statement in one language by the same message and/or statement in another language (</a:t>
            </a:r>
            <a:r>
              <a:rPr lang="en-US" dirty="0" err="1"/>
              <a:t>Newmark</a:t>
            </a:r>
            <a:r>
              <a:rPr lang="en-US" dirty="0"/>
              <a:t>, 1981: 7). </a:t>
            </a:r>
            <a:endParaRPr lang="en-US" dirty="0" smtClean="0"/>
          </a:p>
          <a:p>
            <a:pPr lvl="0" algn="just"/>
            <a:r>
              <a:rPr lang="en-US" dirty="0" smtClean="0"/>
              <a:t>Translation </a:t>
            </a:r>
            <a:r>
              <a:rPr lang="en-US" dirty="0"/>
              <a:t>is s process of finding a TL equivalent for an SL utterance (</a:t>
            </a:r>
            <a:r>
              <a:rPr lang="en-US" dirty="0" err="1"/>
              <a:t>Pinchuck</a:t>
            </a:r>
            <a:r>
              <a:rPr lang="en-US" dirty="0"/>
              <a:t>, 1977:38). </a:t>
            </a:r>
            <a:endParaRPr lang="en-US" dirty="0" smtClean="0"/>
          </a:p>
          <a:p>
            <a:pPr lvl="0" algn="just"/>
            <a:r>
              <a:rPr lang="en-US" dirty="0" smtClean="0"/>
              <a:t>In </a:t>
            </a:r>
            <a:r>
              <a:rPr lang="en-US" dirty="0"/>
              <a:t>short </a:t>
            </a:r>
            <a:r>
              <a:rPr lang="en-US" dirty="0" smtClean="0"/>
              <a:t>terms, </a:t>
            </a:r>
            <a:r>
              <a:rPr lang="en-US" dirty="0"/>
              <a:t>translation can be defined as transferring a message from the source language </a:t>
            </a:r>
            <a:r>
              <a:rPr lang="en-US" dirty="0" smtClean="0"/>
              <a:t>into the </a:t>
            </a:r>
            <a:r>
              <a:rPr lang="en-US" dirty="0"/>
              <a:t>target </a:t>
            </a:r>
            <a:r>
              <a:rPr lang="en-US" dirty="0" smtClean="0"/>
              <a:t>language </a:t>
            </a:r>
            <a:r>
              <a:rPr lang="en-US" dirty="0"/>
              <a:t>by expressing its meaning and the style of language. </a:t>
            </a:r>
            <a:endParaRPr lang="el-GR" dirty="0"/>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2">
              <a:lumMod val="60000"/>
              <a:lumOff val="40000"/>
            </a:schemeClr>
          </a:solidFill>
        </p:spPr>
        <p:txBody>
          <a:bodyPr/>
          <a:lstStyle/>
          <a:p>
            <a:r>
              <a:rPr lang="en-GB" dirty="0" smtClean="0"/>
              <a:t>Elements of translation</a:t>
            </a:r>
            <a:endParaRPr lang="el-GR" dirty="0"/>
          </a:p>
        </p:txBody>
      </p:sp>
      <p:sp>
        <p:nvSpPr>
          <p:cNvPr id="3" name="2 - Θέση περιεχομένου"/>
          <p:cNvSpPr>
            <a:spLocks noGrp="1"/>
          </p:cNvSpPr>
          <p:nvPr>
            <p:ph idx="1"/>
          </p:nvPr>
        </p:nvSpPr>
        <p:spPr>
          <a:solidFill>
            <a:schemeClr val="tx2">
              <a:lumMod val="40000"/>
              <a:lumOff val="60000"/>
            </a:schemeClr>
          </a:solidFill>
        </p:spPr>
        <p:txBody>
          <a:bodyPr/>
          <a:lstStyle/>
          <a:p>
            <a:pPr lvl="0"/>
            <a:r>
              <a:rPr lang="en-US" b="1" dirty="0">
                <a:hlinkClick r:id="rId2" tooltip="elements of translation"/>
              </a:rPr>
              <a:t>Elements of Translation</a:t>
            </a:r>
            <a:r>
              <a:rPr lang="en-US" dirty="0"/>
              <a:t> </a:t>
            </a:r>
            <a:endParaRPr lang="en-US" dirty="0" smtClean="0"/>
          </a:p>
          <a:p>
            <a:pPr lvl="0"/>
            <a:r>
              <a:rPr lang="en-US" dirty="0" smtClean="0"/>
              <a:t>Source </a:t>
            </a:r>
            <a:r>
              <a:rPr lang="en-US" dirty="0"/>
              <a:t>Language </a:t>
            </a:r>
            <a:endParaRPr lang="en-US" dirty="0" smtClean="0"/>
          </a:p>
          <a:p>
            <a:pPr lvl="0"/>
            <a:endParaRPr lang="en-US" dirty="0" smtClean="0"/>
          </a:p>
          <a:p>
            <a:pPr lvl="0"/>
            <a:r>
              <a:rPr lang="en-US" dirty="0" smtClean="0"/>
              <a:t>Meaning/Message /Style</a:t>
            </a:r>
          </a:p>
          <a:p>
            <a:pPr lvl="0"/>
            <a:endParaRPr lang="en-US" dirty="0" smtClean="0"/>
          </a:p>
          <a:p>
            <a:pPr lvl="0"/>
            <a:r>
              <a:rPr lang="en-US" dirty="0" smtClean="0"/>
              <a:t>Target </a:t>
            </a:r>
            <a:r>
              <a:rPr lang="en-US" dirty="0"/>
              <a:t>Language</a:t>
            </a:r>
            <a:endParaRPr lang="el-GR" dirty="0"/>
          </a:p>
          <a:p>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2">
              <a:lumMod val="60000"/>
              <a:lumOff val="40000"/>
            </a:schemeClr>
          </a:solidFill>
        </p:spPr>
        <p:txBody>
          <a:bodyPr/>
          <a:lstStyle/>
          <a:p>
            <a:r>
              <a:rPr lang="en-GB" dirty="0" smtClean="0"/>
              <a:t>CONCEPTS IN TRANSLATION</a:t>
            </a:r>
            <a:endParaRPr lang="el-GR" dirty="0"/>
          </a:p>
        </p:txBody>
      </p:sp>
      <p:sp>
        <p:nvSpPr>
          <p:cNvPr id="3" name="2 - Θέση περιεχομένου"/>
          <p:cNvSpPr>
            <a:spLocks noGrp="1"/>
          </p:cNvSpPr>
          <p:nvPr>
            <p:ph idx="1"/>
          </p:nvPr>
        </p:nvSpPr>
        <p:spPr>
          <a:solidFill>
            <a:schemeClr val="tx2">
              <a:lumMod val="40000"/>
              <a:lumOff val="60000"/>
            </a:schemeClr>
          </a:solidFill>
        </p:spPr>
        <p:txBody>
          <a:bodyPr>
            <a:normAutofit fontScale="92500" lnSpcReduction="10000"/>
          </a:bodyPr>
          <a:lstStyle/>
          <a:p>
            <a:pPr lvl="0" algn="just"/>
            <a:r>
              <a:rPr lang="en-US" b="1" dirty="0">
                <a:hlinkClick r:id="rId2" tooltip="slide3"/>
              </a:rPr>
              <a:t>It can be concluded that translation indicates:</a:t>
            </a:r>
            <a:r>
              <a:rPr lang="en-US" dirty="0"/>
              <a:t> </a:t>
            </a:r>
            <a:endParaRPr lang="en-US" dirty="0" smtClean="0"/>
          </a:p>
          <a:p>
            <a:pPr lvl="0" algn="just"/>
            <a:r>
              <a:rPr lang="en-US" dirty="0" smtClean="0"/>
              <a:t>Two languages: </a:t>
            </a:r>
            <a:r>
              <a:rPr lang="en-US" dirty="0"/>
              <a:t>source language (SL) and target language (TL) or receptor language (RL). </a:t>
            </a:r>
            <a:endParaRPr lang="en-US" dirty="0" smtClean="0"/>
          </a:p>
          <a:p>
            <a:pPr lvl="0" algn="just"/>
            <a:r>
              <a:rPr lang="en-US" dirty="0" smtClean="0"/>
              <a:t>Reproducing the </a:t>
            </a:r>
            <a:r>
              <a:rPr lang="en-US" dirty="0"/>
              <a:t>meaning, message, statement, utterance, </a:t>
            </a:r>
            <a:r>
              <a:rPr lang="en-US" dirty="0" smtClean="0"/>
              <a:t>style </a:t>
            </a:r>
            <a:r>
              <a:rPr lang="en-US" dirty="0"/>
              <a:t>of the SL text into that of the TL text. </a:t>
            </a:r>
            <a:endParaRPr lang="en-US" dirty="0" smtClean="0"/>
          </a:p>
          <a:p>
            <a:pPr lvl="0" algn="just"/>
            <a:r>
              <a:rPr lang="en-US" dirty="0" smtClean="0"/>
              <a:t>There </a:t>
            </a:r>
            <a:r>
              <a:rPr lang="en-US" dirty="0"/>
              <a:t>are many </a:t>
            </a:r>
            <a:r>
              <a:rPr lang="en-US" dirty="0" smtClean="0"/>
              <a:t>concepts </a:t>
            </a:r>
            <a:r>
              <a:rPr lang="en-US" dirty="0"/>
              <a:t>of translation, such as reproduce, replace, render, but one thing is certain that translation is an act of recreating meaning, not creating meaning.</a:t>
            </a:r>
            <a:endParaRPr lang="el-GR" dirty="0"/>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2">
              <a:lumMod val="40000"/>
              <a:lumOff val="60000"/>
            </a:schemeClr>
          </a:solidFill>
        </p:spPr>
        <p:txBody>
          <a:bodyPr/>
          <a:lstStyle/>
          <a:p>
            <a:r>
              <a:rPr lang="en-GB" dirty="0" smtClean="0"/>
              <a:t>TEXT TRANSLATION</a:t>
            </a:r>
            <a:endParaRPr lang="el-GR" dirty="0"/>
          </a:p>
        </p:txBody>
      </p:sp>
      <p:sp>
        <p:nvSpPr>
          <p:cNvPr id="3" name="2 - Θέση περιεχομένου"/>
          <p:cNvSpPr>
            <a:spLocks noGrp="1"/>
          </p:cNvSpPr>
          <p:nvPr>
            <p:ph idx="1"/>
          </p:nvPr>
        </p:nvSpPr>
        <p:spPr>
          <a:solidFill>
            <a:schemeClr val="accent1">
              <a:lumMod val="60000"/>
              <a:lumOff val="40000"/>
            </a:schemeClr>
          </a:solidFill>
        </p:spPr>
        <p:txBody>
          <a:bodyPr>
            <a:normAutofit fontScale="92500" lnSpcReduction="10000"/>
          </a:bodyPr>
          <a:lstStyle/>
          <a:p>
            <a:pPr lvl="0" algn="just"/>
            <a:r>
              <a:rPr lang="en-US" dirty="0" smtClean="0"/>
              <a:t> Unity: general idea</a:t>
            </a:r>
            <a:r>
              <a:rPr lang="en-US" dirty="0"/>
              <a:t>, wording, coherence, </a:t>
            </a:r>
            <a:r>
              <a:rPr lang="en-US" dirty="0" smtClean="0"/>
              <a:t> meaning, </a:t>
            </a:r>
            <a:r>
              <a:rPr lang="en-US" dirty="0"/>
              <a:t>context. </a:t>
            </a:r>
            <a:r>
              <a:rPr lang="en-US" dirty="0" smtClean="0"/>
              <a:t> </a:t>
            </a:r>
          </a:p>
          <a:p>
            <a:pPr lvl="0" algn="just"/>
            <a:r>
              <a:rPr lang="en-US" dirty="0" smtClean="0"/>
              <a:t>Meaning </a:t>
            </a:r>
            <a:r>
              <a:rPr lang="en-US" dirty="0"/>
              <a:t>and </a:t>
            </a:r>
            <a:r>
              <a:rPr lang="en-US" dirty="0" smtClean="0"/>
              <a:t>vocabulary, </a:t>
            </a:r>
            <a:r>
              <a:rPr lang="en-US" dirty="0"/>
              <a:t>register, cultural </a:t>
            </a:r>
            <a:r>
              <a:rPr lang="en-US" dirty="0" smtClean="0"/>
              <a:t>content, </a:t>
            </a:r>
            <a:r>
              <a:rPr lang="en-US" dirty="0"/>
              <a:t>idiomatic expression. </a:t>
            </a:r>
            <a:endParaRPr lang="en-US" dirty="0" smtClean="0"/>
          </a:p>
          <a:p>
            <a:pPr lvl="0" algn="just"/>
            <a:r>
              <a:rPr lang="en-US" dirty="0" smtClean="0"/>
              <a:t>• Style: Scientific, </a:t>
            </a:r>
            <a:r>
              <a:rPr lang="en-US" dirty="0"/>
              <a:t>Formal, </a:t>
            </a:r>
            <a:r>
              <a:rPr lang="en-US" dirty="0" smtClean="0"/>
              <a:t>Informal, </a:t>
            </a:r>
            <a:r>
              <a:rPr lang="en-US" dirty="0"/>
              <a:t>Informal Short story, drama, poetry, literary </a:t>
            </a:r>
            <a:r>
              <a:rPr lang="en-US" dirty="0" smtClean="0"/>
              <a:t>work, </a:t>
            </a:r>
            <a:r>
              <a:rPr lang="en-US" dirty="0"/>
              <a:t>ancient words, informal, slang. </a:t>
            </a:r>
            <a:endParaRPr lang="en-US" dirty="0" smtClean="0"/>
          </a:p>
          <a:p>
            <a:pPr lvl="0" algn="just"/>
            <a:r>
              <a:rPr lang="en-US" dirty="0" smtClean="0"/>
              <a:t>• </a:t>
            </a:r>
            <a:r>
              <a:rPr lang="en-US" dirty="0"/>
              <a:t>Structure </a:t>
            </a:r>
            <a:r>
              <a:rPr lang="en-US" dirty="0" smtClean="0"/>
              <a:t>and Grammar </a:t>
            </a:r>
            <a:r>
              <a:rPr lang="en-US" dirty="0"/>
              <a:t>(words, phrases, clauses, text, discourse) </a:t>
            </a:r>
            <a:r>
              <a:rPr lang="en-US" dirty="0" smtClean="0"/>
              <a:t>Translator </a:t>
            </a:r>
            <a:r>
              <a:rPr lang="en-US" dirty="0"/>
              <a:t>must know </a:t>
            </a:r>
            <a:r>
              <a:rPr lang="en-US" dirty="0" smtClean="0"/>
              <a:t> </a:t>
            </a:r>
            <a:r>
              <a:rPr lang="en-US" dirty="0"/>
              <a:t>s</a:t>
            </a:r>
            <a:r>
              <a:rPr lang="en-US" dirty="0" smtClean="0"/>
              <a:t>tructuring </a:t>
            </a:r>
            <a:r>
              <a:rPr lang="en-US" dirty="0"/>
              <a:t>rules</a:t>
            </a:r>
            <a:endParaRPr lang="el-GR" dirty="0"/>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2">
              <a:lumMod val="40000"/>
              <a:lumOff val="60000"/>
            </a:schemeClr>
          </a:solidFill>
        </p:spPr>
        <p:txBody>
          <a:bodyPr/>
          <a:lstStyle/>
          <a:p>
            <a:r>
              <a:rPr lang="en-GB" dirty="0" smtClean="0"/>
              <a:t>TRANSLATION AS MEDIATION(1)</a:t>
            </a:r>
            <a:endParaRPr lang="el-GR" dirty="0"/>
          </a:p>
        </p:txBody>
      </p:sp>
      <p:sp>
        <p:nvSpPr>
          <p:cNvPr id="3" name="2 - Θέση περιεχομένου"/>
          <p:cNvSpPr>
            <a:spLocks noGrp="1"/>
          </p:cNvSpPr>
          <p:nvPr>
            <p:ph idx="1"/>
          </p:nvPr>
        </p:nvSpPr>
        <p:spPr>
          <a:solidFill>
            <a:schemeClr val="tx2">
              <a:lumMod val="40000"/>
              <a:lumOff val="60000"/>
            </a:schemeClr>
          </a:solidFill>
        </p:spPr>
        <p:txBody>
          <a:bodyPr>
            <a:normAutofit fontScale="77500" lnSpcReduction="20000"/>
          </a:bodyPr>
          <a:lstStyle/>
          <a:p>
            <a:pPr algn="just"/>
            <a:r>
              <a:rPr lang="en-US" dirty="0"/>
              <a:t>On the face of it, the task in translation is to rework a text written in one language into another so as to make available to a new audience something they would not otherwise be able to access. This means that a translator is involved in communicating meanings that have been constructed in one language – with its accompanying cultural contexts for readers who share the language and participate in some way in that culture – to an audience that does not share that language and culture. </a:t>
            </a:r>
            <a:endParaRPr lang="en-US" dirty="0" smtClean="0"/>
          </a:p>
          <a:p>
            <a:pPr algn="just"/>
            <a:endParaRPr lang="en-US" dirty="0" smtClean="0"/>
          </a:p>
          <a:p>
            <a:r>
              <a:rPr lang="en-US" b="1" dirty="0" smtClean="0"/>
              <a:t>(Translation </a:t>
            </a:r>
            <a:r>
              <a:rPr lang="en-US" b="1" dirty="0"/>
              <a:t>as intercultural mediation: setting the scene</a:t>
            </a:r>
          </a:p>
          <a:p>
            <a:pPr>
              <a:buNone/>
            </a:pPr>
            <a:r>
              <a:rPr lang="en-US" dirty="0" smtClean="0">
                <a:hlinkClick r:id="rId2"/>
              </a:rPr>
              <a:t>     </a:t>
            </a:r>
            <a:r>
              <a:rPr lang="en-US" b="1" dirty="0" smtClean="0">
                <a:hlinkClick r:id="rId2"/>
              </a:rPr>
              <a:t> Anthony </a:t>
            </a:r>
            <a:r>
              <a:rPr lang="en-US" b="1" dirty="0">
                <a:hlinkClick r:id="rId2"/>
              </a:rPr>
              <a:t>J. </a:t>
            </a:r>
            <a:r>
              <a:rPr lang="en-US" b="1" dirty="0" err="1" smtClean="0">
                <a:hlinkClick r:id="rId2"/>
              </a:rPr>
              <a:t>Liddicoat</a:t>
            </a:r>
            <a:r>
              <a:rPr lang="en-US" b="1" dirty="0"/>
              <a:t> </a:t>
            </a:r>
            <a:r>
              <a:rPr lang="en-US" b="1" dirty="0" smtClean="0"/>
              <a:t>in Perspectives 2016, 24 (3), 347-353.</a:t>
            </a:r>
            <a:endParaRPr lang="en-US" b="1" dirty="0"/>
          </a:p>
          <a:p>
            <a:pPr algn="just"/>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2">
              <a:lumMod val="40000"/>
              <a:lumOff val="60000"/>
            </a:schemeClr>
          </a:solidFill>
        </p:spPr>
        <p:txBody>
          <a:bodyPr/>
          <a:lstStyle/>
          <a:p>
            <a:r>
              <a:rPr lang="en-GB" dirty="0" smtClean="0"/>
              <a:t>TRANSLATION AS MEDIATION (2)</a:t>
            </a:r>
            <a:endParaRPr lang="el-GR" dirty="0"/>
          </a:p>
        </p:txBody>
      </p:sp>
      <p:sp>
        <p:nvSpPr>
          <p:cNvPr id="3" name="2 - Θέση περιεχομένου"/>
          <p:cNvSpPr>
            <a:spLocks noGrp="1"/>
          </p:cNvSpPr>
          <p:nvPr>
            <p:ph idx="1"/>
          </p:nvPr>
        </p:nvSpPr>
        <p:spPr>
          <a:solidFill>
            <a:schemeClr val="tx2">
              <a:lumMod val="40000"/>
              <a:lumOff val="60000"/>
            </a:schemeClr>
          </a:solidFill>
        </p:spPr>
        <p:txBody>
          <a:bodyPr>
            <a:normAutofit fontScale="77500" lnSpcReduction="20000"/>
          </a:bodyPr>
          <a:lstStyle/>
          <a:p>
            <a:pPr lvl="0" algn="just"/>
            <a:r>
              <a:rPr lang="en-US" dirty="0" smtClean="0"/>
              <a:t>Hence translation cannot entail simply reproducing the meanings of one text in another language; rather, after constructing a reading of the text and its intention, the translator must rearticulate meanings for new audiences. Through the medium of the translator's voice, multiple linguistic and cultural framings are brought into relation so that meanings may be communicated across linguistic and cultural boundaries.</a:t>
            </a:r>
          </a:p>
          <a:p>
            <a:pPr lvl="0" algn="just">
              <a:buNone/>
            </a:pPr>
            <a:endParaRPr lang="en-US" dirty="0" smtClean="0"/>
          </a:p>
          <a:p>
            <a:r>
              <a:rPr lang="en-US" b="1" dirty="0" smtClean="0"/>
              <a:t>(Translation as intercultural mediation: setting the scene</a:t>
            </a:r>
          </a:p>
          <a:p>
            <a:pPr>
              <a:buNone/>
            </a:pPr>
            <a:r>
              <a:rPr lang="en-US" dirty="0" smtClean="0">
                <a:hlinkClick r:id="rId2"/>
              </a:rPr>
              <a:t>     </a:t>
            </a:r>
            <a:r>
              <a:rPr lang="en-US" b="1" dirty="0" smtClean="0">
                <a:hlinkClick r:id="rId2"/>
              </a:rPr>
              <a:t>Anthony </a:t>
            </a:r>
            <a:r>
              <a:rPr lang="en-US" b="1" dirty="0" smtClean="0">
                <a:hlinkClick r:id="rId2"/>
              </a:rPr>
              <a:t>J. </a:t>
            </a:r>
            <a:r>
              <a:rPr lang="en-US" b="1" dirty="0" err="1" smtClean="0">
                <a:hlinkClick r:id="rId2"/>
              </a:rPr>
              <a:t>Liddicoat</a:t>
            </a:r>
            <a:r>
              <a:rPr lang="en-US" b="1" dirty="0" smtClean="0"/>
              <a:t> in Perspectives 2016, 24 (3), 347-353.</a:t>
            </a:r>
          </a:p>
          <a:p>
            <a:pPr lvl="0" algn="just"/>
            <a:endParaRPr lang="en-US" dirty="0" smtClean="0"/>
          </a:p>
          <a:p>
            <a:pPr lvl="0" algn="just"/>
            <a:endParaRPr lang="el-GR" dirty="0"/>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2">
              <a:lumMod val="40000"/>
              <a:lumOff val="60000"/>
            </a:schemeClr>
          </a:solidFill>
        </p:spPr>
        <p:txBody>
          <a:bodyPr/>
          <a:lstStyle/>
          <a:p>
            <a:r>
              <a:rPr lang="en-GB" dirty="0" smtClean="0"/>
              <a:t>TRANSLATION AS MEDIATION (3)</a:t>
            </a:r>
            <a:endParaRPr lang="el-GR" dirty="0"/>
          </a:p>
        </p:txBody>
      </p:sp>
      <p:sp>
        <p:nvSpPr>
          <p:cNvPr id="3" name="2 - Θέση περιεχομένου"/>
          <p:cNvSpPr>
            <a:spLocks noGrp="1"/>
          </p:cNvSpPr>
          <p:nvPr>
            <p:ph idx="1"/>
          </p:nvPr>
        </p:nvSpPr>
        <p:spPr>
          <a:solidFill>
            <a:schemeClr val="tx2">
              <a:lumMod val="40000"/>
              <a:lumOff val="60000"/>
            </a:schemeClr>
          </a:solidFill>
        </p:spPr>
        <p:txBody>
          <a:bodyPr>
            <a:normAutofit fontScale="70000" lnSpcReduction="20000"/>
          </a:bodyPr>
          <a:lstStyle/>
          <a:p>
            <a:pPr algn="just"/>
            <a:r>
              <a:rPr lang="en-US" dirty="0"/>
              <a:t>As the agent of communication across linguistic and cultural boundaries, the translator is in a mediating position between the writer and reader and also between the cultures of composition and reception. This view of translator as mediator is far from new. For example, in the 1960s </a:t>
            </a:r>
            <a:r>
              <a:rPr lang="en-US" dirty="0" err="1"/>
              <a:t>Kade</a:t>
            </a:r>
            <a:r>
              <a:rPr lang="en-US" dirty="0"/>
              <a:t> (</a:t>
            </a:r>
            <a:r>
              <a:rPr lang="en-US" dirty="0">
                <a:hlinkClick r:id="rId2"/>
              </a:rPr>
              <a:t>1968</a:t>
            </a:r>
            <a:r>
              <a:rPr lang="en-US" u="sng" dirty="0">
                <a:hlinkClick r:id="rId2"/>
              </a:rPr>
              <a:t>) used the idea of linguistic mediation (</a:t>
            </a:r>
            <a:r>
              <a:rPr lang="en-US" i="1" u="sng" dirty="0" err="1">
                <a:hlinkClick r:id="rId2"/>
              </a:rPr>
              <a:t>Sprachmittlung</a:t>
            </a:r>
            <a:r>
              <a:rPr lang="en-US" u="sng" dirty="0">
                <a:hlinkClick r:id="rId2"/>
              </a:rPr>
              <a:t>) as a way of </a:t>
            </a:r>
            <a:r>
              <a:rPr lang="en-US" u="sng" dirty="0" err="1">
                <a:hlinkClick r:id="rId2"/>
              </a:rPr>
              <a:t>conceptualising</a:t>
            </a:r>
            <a:r>
              <a:rPr lang="en-US" u="sng" dirty="0">
                <a:hlinkClick r:id="rId2"/>
              </a:rPr>
              <a:t> the field of translating and interpreting studies. Thus, translation has been understood as a form of </a:t>
            </a:r>
            <a:r>
              <a:rPr lang="en-US" u="sng" dirty="0" err="1">
                <a:hlinkClick r:id="rId2"/>
              </a:rPr>
              <a:t>mediational</a:t>
            </a:r>
            <a:r>
              <a:rPr lang="en-US" u="sng" dirty="0">
                <a:hlinkClick r:id="rId2"/>
              </a:rPr>
              <a:t> work involving a positioning of the translator between two interlocutors who are speakers of different languages and acting to achieve communication where otherwise there would be no shared language. </a:t>
            </a:r>
            <a:endParaRPr lang="en-US" u="sng" dirty="0" smtClean="0"/>
          </a:p>
          <a:p>
            <a:pPr algn="just"/>
            <a:endParaRPr lang="en-US" u="sng" dirty="0"/>
          </a:p>
          <a:p>
            <a:pPr algn="just"/>
            <a:endParaRPr lang="en-US" u="sng" dirty="0" smtClean="0"/>
          </a:p>
          <a:p>
            <a:r>
              <a:rPr lang="en-US" b="1" dirty="0" smtClean="0"/>
              <a:t>(Translation as intercultural mediation: setting the scene</a:t>
            </a:r>
          </a:p>
          <a:p>
            <a:pPr>
              <a:buNone/>
            </a:pPr>
            <a:r>
              <a:rPr lang="en-US" b="1" dirty="0" smtClean="0">
                <a:hlinkClick r:id="rId3"/>
              </a:rPr>
              <a:t>      Anthony J. </a:t>
            </a:r>
            <a:r>
              <a:rPr lang="en-US" b="1" dirty="0" err="1" smtClean="0">
                <a:hlinkClick r:id="rId3"/>
              </a:rPr>
              <a:t>Liddicoat</a:t>
            </a:r>
            <a:r>
              <a:rPr lang="en-US" b="1" dirty="0" smtClean="0"/>
              <a:t> in Perspectives 2016, 24 (3), 347-353.</a:t>
            </a:r>
          </a:p>
          <a:p>
            <a:pPr algn="just"/>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2">
              <a:lumMod val="40000"/>
              <a:lumOff val="60000"/>
            </a:schemeClr>
          </a:solidFill>
        </p:spPr>
        <p:txBody>
          <a:bodyPr/>
          <a:lstStyle/>
          <a:p>
            <a:r>
              <a:rPr lang="en-GB" dirty="0" smtClean="0"/>
              <a:t>TRANSLATION AS MEDIATION (4)</a:t>
            </a:r>
            <a:endParaRPr lang="el-GR" dirty="0"/>
          </a:p>
        </p:txBody>
      </p:sp>
      <p:sp>
        <p:nvSpPr>
          <p:cNvPr id="3" name="2 - Θέση περιεχομένου"/>
          <p:cNvSpPr>
            <a:spLocks noGrp="1"/>
          </p:cNvSpPr>
          <p:nvPr>
            <p:ph idx="1"/>
          </p:nvPr>
        </p:nvSpPr>
        <p:spPr>
          <a:solidFill>
            <a:schemeClr val="tx2">
              <a:lumMod val="40000"/>
              <a:lumOff val="60000"/>
            </a:schemeClr>
          </a:solidFill>
        </p:spPr>
        <p:txBody>
          <a:bodyPr>
            <a:normAutofit fontScale="85000" lnSpcReduction="20000"/>
          </a:bodyPr>
          <a:lstStyle/>
          <a:p>
            <a:pPr algn="just"/>
            <a:r>
              <a:rPr lang="en-US" dirty="0"/>
              <a:t>The translator as a linguistic intermediary can be understood in a number of ways. At a superficial level, the mediator can be seen as simply the channel through which communication is established; that is, mediation is little more than a description of the role of the translator and identifying translators as mediators brings little additional understanding to translators’ work. </a:t>
            </a:r>
            <a:endParaRPr lang="en-US" dirty="0" smtClean="0"/>
          </a:p>
          <a:p>
            <a:pPr algn="just"/>
            <a:endParaRPr lang="en-US" dirty="0" smtClean="0"/>
          </a:p>
          <a:p>
            <a:r>
              <a:rPr lang="en-US" b="1" dirty="0" smtClean="0"/>
              <a:t>(Translation as intercultural mediation: setting the scene</a:t>
            </a:r>
            <a:r>
              <a:rPr lang="en-US" b="1" dirty="0" smtClean="0">
                <a:hlinkClick r:id="rId2"/>
              </a:rPr>
              <a:t> Anthony J. </a:t>
            </a:r>
            <a:r>
              <a:rPr lang="en-US" b="1" dirty="0" err="1" smtClean="0">
                <a:hlinkClick r:id="rId2"/>
              </a:rPr>
              <a:t>Liddicoat</a:t>
            </a:r>
            <a:r>
              <a:rPr lang="en-US" b="1" dirty="0" smtClean="0"/>
              <a:t> in Perspectives 2016, 24 (3), 347-353.</a:t>
            </a:r>
          </a:p>
          <a:p>
            <a:pPr algn="just"/>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1216</Words>
  <Application>Microsoft Office PowerPoint</Application>
  <PresentationFormat>Προβολή στην οθόνη (4:3)</PresentationFormat>
  <Paragraphs>112</Paragraphs>
  <Slides>19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19</vt:i4>
      </vt:variant>
    </vt:vector>
  </HeadingPairs>
  <TitlesOfParts>
    <vt:vector size="20" baseType="lpstr">
      <vt:lpstr>Θέμα του Office</vt:lpstr>
      <vt:lpstr>THE BASICS OF TRANSLATION</vt:lpstr>
      <vt:lpstr>What is translation?</vt:lpstr>
      <vt:lpstr>Elements of translation</vt:lpstr>
      <vt:lpstr>CONCEPTS IN TRANSLATION</vt:lpstr>
      <vt:lpstr>TEXT TRANSLATION</vt:lpstr>
      <vt:lpstr>TRANSLATION AS MEDIATION(1)</vt:lpstr>
      <vt:lpstr>TRANSLATION AS MEDIATION (2)</vt:lpstr>
      <vt:lpstr>TRANSLATION AS MEDIATION (3)</vt:lpstr>
      <vt:lpstr>TRANSLATION AS MEDIATION (4)</vt:lpstr>
      <vt:lpstr>TRANSLATION AS MEDIATION (5)</vt:lpstr>
      <vt:lpstr>AN EXAMPLE</vt:lpstr>
      <vt:lpstr>FACTORS AFFECTING TRANSLATION</vt:lpstr>
      <vt:lpstr>TRANSLATION THEORY</vt:lpstr>
      <vt:lpstr>STRATEGIES VS. PROCEDURES</vt:lpstr>
      <vt:lpstr>Translation Strategies</vt:lpstr>
      <vt:lpstr>Baker’s (1992) taxonomy of translation strategies (1)</vt:lpstr>
      <vt:lpstr>Baker’s (1992) taxonomy of translation strategies (2)</vt:lpstr>
      <vt:lpstr>Baker’s (1992) taxonomy of translation strategies (3)</vt:lpstr>
      <vt:lpstr>CONCLUSION</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BASICS OF TRANSLATION</dc:title>
  <dc:creator>Δέσποινα Πάνου</dc:creator>
  <cp:lastModifiedBy>Δέσποινα Πάνου</cp:lastModifiedBy>
  <cp:revision>25</cp:revision>
  <dcterms:created xsi:type="dcterms:W3CDTF">2022-10-14T15:27:12Z</dcterms:created>
  <dcterms:modified xsi:type="dcterms:W3CDTF">2023-10-20T06:43:32Z</dcterms:modified>
</cp:coreProperties>
</file>