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59" r:id="rId11"/>
    <p:sldId id="266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80C2-1F16-4B40-917B-B47C8D9D24A1}" type="datetimeFigureOut">
              <a:rPr lang="el-GR" smtClean="0"/>
              <a:pPr/>
              <a:t>13/12/2022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A02D-D481-410F-92D7-D219B747B4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029238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80C2-1F16-4B40-917B-B47C8D9D24A1}" type="datetimeFigureOut">
              <a:rPr lang="el-GR" smtClean="0"/>
              <a:pPr/>
              <a:t>13/12/2022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A02D-D481-410F-92D7-D219B747B4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737506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80C2-1F16-4B40-917B-B47C8D9D24A1}" type="datetimeFigureOut">
              <a:rPr lang="el-GR" smtClean="0"/>
              <a:pPr/>
              <a:t>13/12/2022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A02D-D481-410F-92D7-D219B747B4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717603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80C2-1F16-4B40-917B-B47C8D9D24A1}" type="datetimeFigureOut">
              <a:rPr lang="el-GR" smtClean="0"/>
              <a:pPr/>
              <a:t>13/12/2022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A02D-D481-410F-92D7-D219B747B4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808070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80C2-1F16-4B40-917B-B47C8D9D24A1}" type="datetimeFigureOut">
              <a:rPr lang="el-GR" smtClean="0"/>
              <a:pPr/>
              <a:t>13/12/2022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A02D-D481-410F-92D7-D219B747B4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29747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80C2-1F16-4B40-917B-B47C8D9D24A1}" type="datetimeFigureOut">
              <a:rPr lang="el-GR" smtClean="0"/>
              <a:pPr/>
              <a:t>13/12/2022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A02D-D481-410F-92D7-D219B747B4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298830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80C2-1F16-4B40-917B-B47C8D9D24A1}" type="datetimeFigureOut">
              <a:rPr lang="el-GR" smtClean="0"/>
              <a:pPr/>
              <a:t>13/12/2022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A02D-D481-410F-92D7-D219B747B4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337996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80C2-1F16-4B40-917B-B47C8D9D24A1}" type="datetimeFigureOut">
              <a:rPr lang="el-GR" smtClean="0"/>
              <a:pPr/>
              <a:t>13/12/2022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A02D-D481-410F-92D7-D219B747B4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42843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80C2-1F16-4B40-917B-B47C8D9D24A1}" type="datetimeFigureOut">
              <a:rPr lang="el-GR" smtClean="0"/>
              <a:pPr/>
              <a:t>13/12/2022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A02D-D481-410F-92D7-D219B747B4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10304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80C2-1F16-4B40-917B-B47C8D9D24A1}" type="datetimeFigureOut">
              <a:rPr lang="el-GR" smtClean="0"/>
              <a:pPr/>
              <a:t>13/12/2022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A02D-D481-410F-92D7-D219B747B4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57518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80C2-1F16-4B40-917B-B47C8D9D24A1}" type="datetimeFigureOut">
              <a:rPr lang="el-GR" smtClean="0"/>
              <a:pPr/>
              <a:t>13/12/2022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A02D-D481-410F-92D7-D219B747B4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54250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980C2-1F16-4B40-917B-B47C8D9D24A1}" type="datetimeFigureOut">
              <a:rPr lang="el-GR" smtClean="0"/>
              <a:pPr/>
              <a:t>13/12/2022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7A02D-D481-410F-92D7-D219B747B4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23643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1008111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1.8 Learning new speaking skills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60848"/>
            <a:ext cx="6400800" cy="86409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Giving general and personal information</a:t>
            </a:r>
            <a:endParaRPr lang="el-GR" sz="2800" dirty="0">
              <a:solidFill>
                <a:schemeClr val="tx1"/>
              </a:solidFill>
            </a:endParaRPr>
          </a:p>
        </p:txBody>
      </p:sp>
      <p:sp>
        <p:nvSpPr>
          <p:cNvPr id="4" name="AutoShape 2" descr="Illustration Of Person Is Giving Inform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028" name="Picture 4" descr="Illustration Of Person Is Giving Informati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21384" y="3068960"/>
            <a:ext cx="4896544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24964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ANSWERS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PRESENT SIMPLE VERBS (UNDERLINE)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LEARN</a:t>
            </a:r>
          </a:p>
          <a:p>
            <a:r>
              <a:rPr lang="en-US" dirty="0" smtClean="0"/>
              <a:t>IS</a:t>
            </a:r>
          </a:p>
          <a:p>
            <a:r>
              <a:rPr lang="en-US" dirty="0" smtClean="0"/>
              <a:t>HAVE</a:t>
            </a:r>
          </a:p>
          <a:p>
            <a:r>
              <a:rPr lang="en-US" dirty="0" smtClean="0"/>
              <a:t>TAKE</a:t>
            </a:r>
            <a:endParaRPr lang="el-G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PAST SIMPLE VERBS (CIRCLE)</a:t>
            </a:r>
            <a:endParaRPr lang="el-GR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TOOK</a:t>
            </a:r>
          </a:p>
          <a:p>
            <a:r>
              <a:rPr lang="en-US" dirty="0" smtClean="0"/>
              <a:t>GOT</a:t>
            </a:r>
          </a:p>
          <a:p>
            <a:r>
              <a:rPr lang="en-US" dirty="0" smtClean="0"/>
              <a:t>WAS, WASN’T</a:t>
            </a:r>
          </a:p>
          <a:p>
            <a:r>
              <a:rPr lang="en-US" dirty="0" smtClean="0"/>
              <a:t>HAD</a:t>
            </a:r>
          </a:p>
          <a:p>
            <a:r>
              <a:rPr lang="en-US" dirty="0" smtClean="0"/>
              <a:t>DID</a:t>
            </a:r>
          </a:p>
          <a:p>
            <a:r>
              <a:rPr lang="en-US" dirty="0" smtClean="0"/>
              <a:t>PUT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27535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D</a:t>
            </a:r>
            <a:r>
              <a:rPr lang="en-US" b="1" dirty="0"/>
              <a:t>. Rehearsing a new skill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en-US" i="1" dirty="0" err="1"/>
              <a:t>Practise</a:t>
            </a:r>
            <a:r>
              <a:rPr lang="en-US" i="1" dirty="0"/>
              <a:t> saying the sentences in Exercise </a:t>
            </a:r>
            <a:r>
              <a:rPr lang="el-GR" i="1" dirty="0"/>
              <a:t>Β</a:t>
            </a:r>
            <a:r>
              <a:rPr lang="en-US" i="1" dirty="0"/>
              <a:t> in order. Remember to </a:t>
            </a:r>
            <a:r>
              <a:rPr lang="en-US" i="1" dirty="0" smtClean="0"/>
              <a:t>stress</a:t>
            </a:r>
            <a:r>
              <a:rPr lang="en-US" dirty="0"/>
              <a:t> </a:t>
            </a:r>
            <a:r>
              <a:rPr lang="en-US" i="1" dirty="0" smtClean="0"/>
              <a:t>the </a:t>
            </a:r>
            <a:r>
              <a:rPr lang="en-US" i="1" dirty="0"/>
              <a:t>key words.</a:t>
            </a:r>
            <a:endParaRPr lang="el-GR" dirty="0"/>
          </a:p>
          <a:p>
            <a:pPr algn="just"/>
            <a:r>
              <a:rPr lang="en-US" b="1" i="1" dirty="0" smtClean="0"/>
              <a:t>Drama</a:t>
            </a:r>
            <a:r>
              <a:rPr lang="en-US" i="1" dirty="0" smtClean="0"/>
              <a:t> </a:t>
            </a:r>
            <a:r>
              <a:rPr lang="en-US" i="1" dirty="0"/>
              <a:t>is very important </a:t>
            </a:r>
            <a:r>
              <a:rPr lang="en-US" b="1" i="1" dirty="0"/>
              <a:t>subject</a:t>
            </a:r>
            <a:r>
              <a:rPr lang="en-US" i="1" dirty="0"/>
              <a:t>.</a:t>
            </a:r>
            <a:endParaRPr lang="el-GR" dirty="0"/>
          </a:p>
          <a:p>
            <a:pPr algn="just"/>
            <a:endParaRPr lang="en-US" dirty="0" smtClean="0"/>
          </a:p>
          <a:p>
            <a:pPr algn="just"/>
            <a:r>
              <a:rPr lang="en-US" b="1" dirty="0"/>
              <a:t>E. Using new skills in a real-world task</a:t>
            </a:r>
            <a:endParaRPr lang="el-GR" dirty="0"/>
          </a:p>
          <a:p>
            <a:pPr algn="just"/>
            <a:r>
              <a:rPr lang="en-US" dirty="0"/>
              <a:t>Make a few sentences about this topic:</a:t>
            </a:r>
            <a:endParaRPr lang="el-GR" dirty="0"/>
          </a:p>
          <a:p>
            <a:pPr algn="just"/>
            <a:r>
              <a:rPr lang="en-US" i="1" dirty="0"/>
              <a:t>Popular subjects at school in my country and my </a:t>
            </a:r>
            <a:r>
              <a:rPr lang="en-US" i="1" dirty="0" err="1"/>
              <a:t>favourite</a:t>
            </a:r>
            <a:r>
              <a:rPr lang="en-US" i="1" dirty="0"/>
              <a:t> subject.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79976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OBJECTIVES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Students should be able to:</a:t>
            </a:r>
          </a:p>
          <a:p>
            <a:r>
              <a:rPr lang="en-US" b="1" dirty="0" smtClean="0"/>
              <a:t>Discriminate</a:t>
            </a:r>
            <a:r>
              <a:rPr lang="en-US" dirty="0" smtClean="0"/>
              <a:t> between and </a:t>
            </a:r>
            <a:r>
              <a:rPr lang="en-US" b="1" dirty="0" smtClean="0"/>
              <a:t>pronounce accurately the vowel sounds /</a:t>
            </a:r>
            <a:r>
              <a:rPr lang="en-US" dirty="0"/>
              <a:t>ɪ</a:t>
            </a:r>
            <a:r>
              <a:rPr lang="en-US" b="1" dirty="0" smtClean="0"/>
              <a:t>/  and /i:/</a:t>
            </a:r>
            <a:r>
              <a:rPr lang="en-US" dirty="0" smtClean="0"/>
              <a:t>;</a:t>
            </a:r>
          </a:p>
          <a:p>
            <a:r>
              <a:rPr lang="en-US" dirty="0" smtClean="0"/>
              <a:t>Demonstrate </a:t>
            </a:r>
            <a:r>
              <a:rPr lang="en-US" b="1" dirty="0" smtClean="0"/>
              <a:t>understanding of the organization of a talk on education</a:t>
            </a:r>
            <a:r>
              <a:rPr lang="en-US" dirty="0" smtClean="0"/>
              <a:t>;</a:t>
            </a:r>
          </a:p>
          <a:p>
            <a:r>
              <a:rPr lang="en-US" dirty="0" smtClean="0"/>
              <a:t>Demonstrate </a:t>
            </a:r>
            <a:r>
              <a:rPr lang="en-US" b="1" dirty="0" smtClean="0"/>
              <a:t>understanding</a:t>
            </a:r>
            <a:r>
              <a:rPr lang="en-US" dirty="0" smtClean="0"/>
              <a:t> of the </a:t>
            </a:r>
            <a:r>
              <a:rPr lang="en-US" b="1" dirty="0" smtClean="0"/>
              <a:t>use of present simple and past simple tenses</a:t>
            </a:r>
            <a:r>
              <a:rPr lang="en-US" dirty="0" smtClean="0"/>
              <a:t> in a talk about education;</a:t>
            </a:r>
          </a:p>
          <a:p>
            <a:r>
              <a:rPr lang="en-US" b="1" dirty="0" smtClean="0"/>
              <a:t>Use target language to </a:t>
            </a:r>
            <a:r>
              <a:rPr lang="en-US" b="1" dirty="0" err="1" smtClean="0"/>
              <a:t>practise</a:t>
            </a:r>
            <a:r>
              <a:rPr lang="en-US" b="1" dirty="0" smtClean="0"/>
              <a:t> sentences from  a talk on education</a:t>
            </a:r>
            <a:r>
              <a:rPr lang="en-US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32567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/>
              <a:t/>
            </a:r>
            <a:br>
              <a:rPr lang="el-GR" b="1" dirty="0"/>
            </a:br>
            <a:r>
              <a:rPr lang="en-US" b="1" dirty="0" smtClean="0"/>
              <a:t>A</a:t>
            </a:r>
            <a:r>
              <a:rPr lang="en-US" b="1" dirty="0"/>
              <a:t>. Saying vowels</a:t>
            </a:r>
            <a:r>
              <a:rPr lang="el-GR" dirty="0"/>
              <a:t/>
            </a:r>
            <a:br>
              <a:rPr lang="el-GR" dirty="0"/>
            </a:br>
            <a:r>
              <a:rPr lang="en-US" i="1" dirty="0" smtClean="0"/>
              <a:t>.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1800" i="1" dirty="0"/>
              <a:t>1. Say each pair of words </a:t>
            </a:r>
            <a:r>
              <a:rPr lang="en-US" sz="1800" i="1" dirty="0" smtClean="0"/>
              <a:t>below. </a:t>
            </a:r>
            <a:r>
              <a:rPr lang="en-US" sz="1800" i="1" dirty="0"/>
              <a:t>Make sure your partner can hear the </a:t>
            </a:r>
            <a:r>
              <a:rPr lang="en-US" sz="1800" i="1" dirty="0" smtClean="0"/>
              <a:t>difference</a:t>
            </a:r>
            <a:r>
              <a:rPr lang="el-GR" sz="1800" i="1" dirty="0" smtClean="0"/>
              <a:t>.</a:t>
            </a:r>
          </a:p>
          <a:p>
            <a:r>
              <a:rPr lang="en-US" sz="1800" i="1" dirty="0"/>
              <a:t>2. Look at the transcript of the talk in Lesson 1.7 (pages 352-353).</a:t>
            </a:r>
            <a:endParaRPr lang="el-GR" sz="1800" dirty="0"/>
          </a:p>
          <a:p>
            <a:pPr lvl="2"/>
            <a:r>
              <a:rPr lang="en-US" sz="1800" u="sng" dirty="0"/>
              <a:t>Underline</a:t>
            </a:r>
            <a:r>
              <a:rPr lang="en-US" sz="1800" dirty="0"/>
              <a:t> some words with the vowel sound </a:t>
            </a:r>
            <a:r>
              <a:rPr lang="en-US" sz="1800" dirty="0" smtClean="0"/>
              <a:t>/</a:t>
            </a:r>
            <a:r>
              <a:rPr lang="en-US" sz="1800" dirty="0"/>
              <a:t>ɪ</a:t>
            </a:r>
            <a:r>
              <a:rPr lang="en-US" sz="1800" dirty="0" smtClean="0"/>
              <a:t>/.</a:t>
            </a:r>
            <a:endParaRPr lang="el-GR" sz="1800" dirty="0"/>
          </a:p>
          <a:p>
            <a:pPr lvl="2"/>
            <a:r>
              <a:rPr lang="en-US" sz="1800" dirty="0"/>
              <a:t>(</a:t>
            </a:r>
            <a:r>
              <a:rPr lang="en-US" sz="1800" dirty="0" smtClean="0"/>
              <a:t>Circe) some </a:t>
            </a:r>
            <a:r>
              <a:rPr lang="en-US" sz="1800" dirty="0"/>
              <a:t>words with the vowel sound /i:/.</a:t>
            </a:r>
            <a:endParaRPr lang="el-GR" sz="1800" dirty="0"/>
          </a:p>
          <a:p>
            <a:endParaRPr lang="el-G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16602094"/>
              </p:ext>
            </p:extLst>
          </p:nvPr>
        </p:nvGraphicFramePr>
        <p:xfrm>
          <a:off x="1547664" y="2780928"/>
          <a:ext cx="5976665" cy="36012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4056"/>
                <a:gridCol w="2304257"/>
                <a:gridCol w="3168352"/>
              </a:tblGrid>
              <a:tr h="33170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l-GR" sz="18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444500" indent="-241300"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A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457200" indent="-241300" algn="ctr"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Β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328913">
                <a:tc>
                  <a:txBody>
                    <a:bodyPr/>
                    <a:lstStyle/>
                    <a:p>
                      <a:pPr marL="152400" indent="-241300" algn="r"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1.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28600" indent="-241300"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fill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15900" indent="-241300"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feel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325186">
                <a:tc>
                  <a:txBody>
                    <a:bodyPr/>
                    <a:lstStyle/>
                    <a:p>
                      <a:pPr marL="152400" indent="-241300" algn="r"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2.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28600" indent="-241300"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still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15900" indent="-241300"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steal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325186">
                <a:tc>
                  <a:txBody>
                    <a:bodyPr/>
                    <a:lstStyle/>
                    <a:p>
                      <a:pPr marL="152400" indent="-241300" algn="r"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3.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28600" indent="-241300"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will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15900" indent="-241300"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wheel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325186">
                <a:tc>
                  <a:txBody>
                    <a:bodyPr/>
                    <a:lstStyle/>
                    <a:p>
                      <a:pPr marL="152400" indent="-241300" algn="r"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4.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28600" indent="-241300"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list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15900" indent="-241300"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least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325186">
                <a:tc>
                  <a:txBody>
                    <a:bodyPr/>
                    <a:lstStyle/>
                    <a:p>
                      <a:pPr marL="152400" indent="-241300" algn="r"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5.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28600" indent="-241300"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ill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15900" indent="-241300"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eel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325186">
                <a:tc>
                  <a:txBody>
                    <a:bodyPr/>
                    <a:lstStyle/>
                    <a:p>
                      <a:pPr marL="152400" indent="-241300" algn="r"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6.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28600" indent="-241300"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sit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15900" indent="-241300"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seat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325186">
                <a:tc>
                  <a:txBody>
                    <a:bodyPr/>
                    <a:lstStyle/>
                    <a:p>
                      <a:pPr marL="152400" indent="-241300" algn="r"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7.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28600" indent="-241300"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this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15900" indent="-241300"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these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325186">
                <a:tc>
                  <a:txBody>
                    <a:bodyPr/>
                    <a:lstStyle/>
                    <a:p>
                      <a:pPr marL="152400" indent="-241300" algn="r"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8.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28600" indent="-241300"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hill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15900" indent="-241300"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he'll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328913">
                <a:tc>
                  <a:txBody>
                    <a:bodyPr/>
                    <a:lstStyle/>
                    <a:p>
                      <a:pPr marL="152400" indent="-241300" algn="r"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9.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28600" indent="-241300"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his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15900" indent="-241300" algn="ctr"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he's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335435">
                <a:tc>
                  <a:txBody>
                    <a:bodyPr/>
                    <a:lstStyle/>
                    <a:p>
                      <a:pPr marL="152400" indent="-241300" algn="r"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10.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28600" indent="-241300"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is he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15900" indent="-241300"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easy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19759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ANSWERS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VOWEL SOUND /</a:t>
            </a:r>
            <a:r>
              <a:rPr lang="en-US" b="0" dirty="0"/>
              <a:t>ɪ</a:t>
            </a:r>
            <a:r>
              <a:rPr lang="en-US" dirty="0" smtClean="0"/>
              <a:t>/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Fill</a:t>
            </a:r>
          </a:p>
          <a:p>
            <a:r>
              <a:rPr lang="en-US" dirty="0" smtClean="0"/>
              <a:t>Still</a:t>
            </a:r>
          </a:p>
          <a:p>
            <a:r>
              <a:rPr lang="en-US" dirty="0" smtClean="0"/>
              <a:t>Will</a:t>
            </a:r>
          </a:p>
          <a:p>
            <a:r>
              <a:rPr lang="en-US" dirty="0" smtClean="0"/>
              <a:t>List</a:t>
            </a:r>
          </a:p>
          <a:p>
            <a:r>
              <a:rPr lang="en-US" dirty="0" smtClean="0"/>
              <a:t>Ill</a:t>
            </a:r>
          </a:p>
          <a:p>
            <a:r>
              <a:rPr lang="en-US" dirty="0" smtClean="0"/>
              <a:t>Sit</a:t>
            </a:r>
          </a:p>
          <a:p>
            <a:r>
              <a:rPr lang="en-US" dirty="0" smtClean="0"/>
              <a:t>This</a:t>
            </a:r>
          </a:p>
          <a:p>
            <a:r>
              <a:rPr lang="en-US" dirty="0" smtClean="0"/>
              <a:t>Hill</a:t>
            </a:r>
          </a:p>
          <a:p>
            <a:r>
              <a:rPr lang="en-US" dirty="0" smtClean="0"/>
              <a:t>His</a:t>
            </a:r>
          </a:p>
          <a:p>
            <a:r>
              <a:rPr lang="en-US" dirty="0" smtClean="0"/>
              <a:t>Is he</a:t>
            </a:r>
          </a:p>
          <a:p>
            <a:endParaRPr lang="el-G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VOWEL SOUND /I:/</a:t>
            </a:r>
            <a:endParaRPr lang="el-GR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Feel</a:t>
            </a:r>
          </a:p>
          <a:p>
            <a:r>
              <a:rPr lang="en-US" dirty="0" smtClean="0"/>
              <a:t>Steal</a:t>
            </a:r>
          </a:p>
          <a:p>
            <a:r>
              <a:rPr lang="en-US" dirty="0" smtClean="0"/>
              <a:t>Wheel</a:t>
            </a:r>
          </a:p>
          <a:p>
            <a:r>
              <a:rPr lang="en-US" dirty="0" smtClean="0"/>
              <a:t>Least</a:t>
            </a:r>
          </a:p>
          <a:p>
            <a:r>
              <a:rPr lang="en-US" dirty="0" smtClean="0"/>
              <a:t>Eel</a:t>
            </a:r>
          </a:p>
          <a:p>
            <a:r>
              <a:rPr lang="en-US" dirty="0" smtClean="0"/>
              <a:t>Seat</a:t>
            </a:r>
          </a:p>
          <a:p>
            <a:r>
              <a:rPr lang="en-US" dirty="0" smtClean="0"/>
              <a:t>These</a:t>
            </a:r>
          </a:p>
          <a:p>
            <a:r>
              <a:rPr lang="en-US" dirty="0" smtClean="0"/>
              <a:t>He’ll</a:t>
            </a:r>
          </a:p>
          <a:p>
            <a:r>
              <a:rPr lang="en-US" dirty="0" smtClean="0"/>
              <a:t>He’s</a:t>
            </a:r>
          </a:p>
          <a:p>
            <a:r>
              <a:rPr lang="en-US" dirty="0" smtClean="0"/>
              <a:t>easy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67155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B</a:t>
            </a:r>
            <a:r>
              <a:rPr lang="en-US" b="1" dirty="0"/>
              <a:t>. Identifying a new skill (1)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4006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L="1371600" lvl="3" indent="0" algn="just">
              <a:buNone/>
            </a:pPr>
            <a:r>
              <a:rPr lang="en-US" i="1" dirty="0"/>
              <a:t>Read </a:t>
            </a:r>
            <a:r>
              <a:rPr lang="en-US" b="1" i="1" dirty="0"/>
              <a:t>Skills Check </a:t>
            </a:r>
            <a:r>
              <a:rPr lang="en-US" b="1" i="1" dirty="0" smtClean="0"/>
              <a:t>1</a:t>
            </a:r>
            <a:r>
              <a:rPr lang="en-US" i="1" dirty="0"/>
              <a:t>.</a:t>
            </a:r>
            <a:r>
              <a:rPr lang="en-US" i="1" dirty="0" smtClean="0"/>
              <a:t> </a:t>
            </a:r>
            <a:r>
              <a:rPr lang="en-US" dirty="0"/>
              <a:t>How is the talk in Lesson 1.7 </a:t>
            </a:r>
            <a:r>
              <a:rPr lang="en-US" dirty="0" smtClean="0"/>
              <a:t>organized?</a:t>
            </a:r>
            <a:endParaRPr lang="en-US" dirty="0"/>
          </a:p>
          <a:p>
            <a:pPr marL="1371600" lvl="3" indent="0" algn="just">
              <a:buNone/>
            </a:pPr>
            <a:r>
              <a:rPr lang="en-US" i="1" dirty="0" smtClean="0"/>
              <a:t>What </a:t>
            </a:r>
            <a:r>
              <a:rPr lang="en-US" i="1" dirty="0"/>
              <a:t>can you remember about the talk in Lesson 1.7?</a:t>
            </a:r>
            <a:endParaRPr lang="el-GR" dirty="0"/>
          </a:p>
          <a:p>
            <a:pPr lvl="0"/>
            <a:r>
              <a:rPr lang="el-GR" sz="2000" b="1" dirty="0"/>
              <a:t>General facts?</a:t>
            </a:r>
          </a:p>
          <a:p>
            <a:pPr lvl="0"/>
            <a:r>
              <a:rPr lang="el-GR" sz="2000" b="1" dirty="0"/>
              <a:t>Personal experiences</a:t>
            </a:r>
            <a:r>
              <a:rPr lang="el-GR" sz="2000" b="1" dirty="0" smtClean="0"/>
              <a:t>?</a:t>
            </a:r>
            <a:endParaRPr lang="en-US" sz="2000" b="1" dirty="0" smtClean="0"/>
          </a:p>
          <a:p>
            <a:pPr lvl="0"/>
            <a:endParaRPr lang="el-GR" sz="2000" dirty="0"/>
          </a:p>
          <a:p>
            <a:endParaRPr lang="el-G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09794941"/>
              </p:ext>
            </p:extLst>
          </p:nvPr>
        </p:nvGraphicFramePr>
        <p:xfrm>
          <a:off x="1763688" y="2924944"/>
          <a:ext cx="6264696" cy="35303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64696"/>
              </a:tblGrid>
              <a:tr h="202190">
                <a:tc>
                  <a:txBody>
                    <a:bodyPr/>
                    <a:lstStyle/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Skills Check 1</a:t>
                      </a:r>
                      <a:endParaRPr lang="el-GR" sz="1800" b="1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200487">
                <a:tc>
                  <a:txBody>
                    <a:bodyPr/>
                    <a:lstStyle/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Organizing a </a:t>
                      </a:r>
                      <a:r>
                        <a:rPr lang="en-US" sz="1800" b="1" dirty="0" smtClean="0">
                          <a:effectLst/>
                        </a:rPr>
                        <a:t>talk</a:t>
                      </a:r>
                      <a:endParaRPr lang="el-GR" sz="18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2981699">
                <a:tc>
                  <a:txBody>
                    <a:bodyPr/>
                    <a:lstStyle/>
                    <a:p>
                      <a:pPr indent="-241300"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You must organize information in a talk in a logical way.</a:t>
                      </a:r>
                      <a:endParaRPr lang="el-GR" sz="1600" dirty="0">
                        <a:effectLst/>
                      </a:endParaRPr>
                    </a:p>
                    <a:p>
                      <a:pPr indent="-241300"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In the talk in Lesson 1.7, the student wanted to describe:</a:t>
                      </a:r>
                      <a:endParaRPr lang="el-GR" sz="1600" dirty="0">
                        <a:effectLst/>
                      </a:endParaRPr>
                    </a:p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- education </a:t>
                      </a:r>
                      <a:r>
                        <a:rPr lang="en-US" sz="1600" b="1" dirty="0">
                          <a:effectLst/>
                        </a:rPr>
                        <a:t>in general</a:t>
                      </a:r>
                      <a:r>
                        <a:rPr lang="en-US" sz="1600" dirty="0">
                          <a:effectLst/>
                        </a:rPr>
                        <a:t>;</a:t>
                      </a:r>
                      <a:endParaRPr lang="el-GR" sz="1600" dirty="0">
                        <a:effectLst/>
                      </a:endParaRPr>
                    </a:p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- </a:t>
                      </a:r>
                      <a:r>
                        <a:rPr lang="en-US" sz="1600" b="1" dirty="0">
                          <a:effectLst/>
                        </a:rPr>
                        <a:t>his own </a:t>
                      </a:r>
                      <a:r>
                        <a:rPr lang="en-US" sz="1600" dirty="0">
                          <a:effectLst/>
                        </a:rPr>
                        <a:t>education.</a:t>
                      </a:r>
                      <a:endParaRPr lang="el-GR" sz="1600" dirty="0">
                        <a:effectLst/>
                      </a:endParaRPr>
                    </a:p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l-GR" sz="1600" dirty="0">
                        <a:effectLst/>
                      </a:endParaRPr>
                    </a:p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The best organization in English is:</a:t>
                      </a:r>
                      <a:endParaRPr lang="el-GR" sz="1600" dirty="0">
                        <a:effectLst/>
                      </a:endParaRPr>
                    </a:p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- </a:t>
                      </a:r>
                      <a:r>
                        <a:rPr lang="en-US" sz="1600" b="1" dirty="0">
                          <a:effectLst/>
                        </a:rPr>
                        <a:t>general facts</a:t>
                      </a:r>
                      <a:r>
                        <a:rPr lang="en-US" sz="1600" dirty="0">
                          <a:effectLst/>
                        </a:rPr>
                        <a:t>; then</a:t>
                      </a:r>
                      <a:endParaRPr lang="el-GR" sz="1600" dirty="0">
                        <a:effectLst/>
                      </a:endParaRPr>
                    </a:p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- </a:t>
                      </a:r>
                      <a:r>
                        <a:rPr lang="en-US" sz="1600" b="1" dirty="0">
                          <a:effectLst/>
                        </a:rPr>
                        <a:t>personal</a:t>
                      </a:r>
                      <a:r>
                        <a:rPr lang="en-US" sz="1600" dirty="0">
                          <a:effectLst/>
                        </a:rPr>
                        <a:t> experiences.</a:t>
                      </a:r>
                      <a:endParaRPr lang="el-GR" sz="1600" dirty="0">
                        <a:effectLst/>
                      </a:endParaRPr>
                    </a:p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l-GR" sz="1600" dirty="0">
                        <a:effectLst/>
                      </a:endParaRPr>
                    </a:p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Within each paragraph, the best organization is:</a:t>
                      </a:r>
                      <a:endParaRPr lang="el-GR" sz="1600" dirty="0">
                        <a:effectLst/>
                      </a:endParaRPr>
                    </a:p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- </a:t>
                      </a:r>
                      <a:r>
                        <a:rPr lang="en-US" sz="1600" b="1" dirty="0">
                          <a:effectLst/>
                        </a:rPr>
                        <a:t>chronological -</a:t>
                      </a:r>
                      <a:r>
                        <a:rPr lang="en-US" sz="1600" dirty="0">
                          <a:effectLst/>
                        </a:rPr>
                        <a:t> earliest to latest,</a:t>
                      </a:r>
                      <a:endParaRPr lang="el-GR" sz="1600" dirty="0">
                        <a:effectLst/>
                      </a:endParaRPr>
                    </a:p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  e.g. nursery, then primary, then...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3702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lvl="3" algn="ctr"/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/>
              <a:t/>
            </a:r>
            <a:br>
              <a:rPr lang="en-US" i="1" dirty="0"/>
            </a:br>
            <a:r>
              <a:rPr lang="en-US" sz="2200" i="1" dirty="0" smtClean="0">
                <a:latin typeface="+mj-lt"/>
              </a:rPr>
              <a:t>Look </a:t>
            </a:r>
            <a:r>
              <a:rPr lang="en-US" sz="2200" i="1" dirty="0">
                <a:latin typeface="+mj-lt"/>
              </a:rPr>
              <a:t>at the extracts below from a talk about drama. </a:t>
            </a:r>
            <a:r>
              <a:rPr lang="el-GR" sz="2200" dirty="0">
                <a:latin typeface="+mj-lt"/>
              </a:rPr>
              <a:t/>
            </a:r>
            <a:br>
              <a:rPr lang="el-GR" sz="2200" dirty="0">
                <a:latin typeface="+mj-lt"/>
              </a:rPr>
            </a:br>
            <a:r>
              <a:rPr lang="en-US" sz="2200" i="1" dirty="0">
                <a:latin typeface="+mj-lt"/>
              </a:rPr>
              <a:t>Mark each sentence </a:t>
            </a:r>
            <a:r>
              <a:rPr lang="en-US" sz="2200" b="1" i="1" dirty="0">
                <a:latin typeface="+mj-lt"/>
              </a:rPr>
              <a:t>G </a:t>
            </a:r>
            <a:r>
              <a:rPr lang="en-US" sz="2200" i="1" dirty="0">
                <a:latin typeface="+mj-lt"/>
              </a:rPr>
              <a:t>for general facts or </a:t>
            </a:r>
            <a:r>
              <a:rPr lang="el-GR" sz="2200" b="1" i="1" dirty="0">
                <a:latin typeface="+mj-lt"/>
              </a:rPr>
              <a:t>Ρ</a:t>
            </a:r>
            <a:r>
              <a:rPr lang="en-US" sz="2200" i="1" dirty="0">
                <a:latin typeface="+mj-lt"/>
              </a:rPr>
              <a:t> for personal experiences.</a:t>
            </a:r>
            <a:r>
              <a:rPr lang="el-GR" sz="2200" dirty="0">
                <a:latin typeface="+mj-lt"/>
              </a:rPr>
              <a:t/>
            </a:r>
            <a:br>
              <a:rPr lang="el-GR" sz="2200" dirty="0">
                <a:latin typeface="+mj-lt"/>
              </a:rPr>
            </a:br>
            <a:r>
              <a:rPr lang="en-US" dirty="0"/>
              <a:t> 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06019788"/>
              </p:ext>
            </p:extLst>
          </p:nvPr>
        </p:nvGraphicFramePr>
        <p:xfrm>
          <a:off x="611560" y="1700808"/>
          <a:ext cx="7992888" cy="43204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998"/>
                <a:gridCol w="632895"/>
                <a:gridCol w="6711995"/>
              </a:tblGrid>
              <a:tr h="3974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Children learn a lot about themselves in Drama.</a:t>
                      </a:r>
                      <a:endParaRPr lang="el-GR" sz="20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395473">
                <a:tc>
                  <a:txBody>
                    <a:bodyPr/>
                    <a:lstStyle/>
                    <a:p>
                      <a:pPr marL="139700" indent="-241300" algn="l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  </a:t>
                      </a:r>
                      <a:r>
                        <a:rPr lang="el-GR" sz="2000" dirty="0" smtClean="0">
                          <a:effectLst/>
                        </a:rPr>
                        <a:t>G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39700" indent="-241300" algn="l"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1</a:t>
                      </a:r>
                      <a:endParaRPr lang="el-GR" sz="20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Drama is a very important subject.</a:t>
                      </a:r>
                      <a:endParaRPr lang="el-GR" sz="20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395473">
                <a:tc>
                  <a:txBody>
                    <a:bodyPr/>
                    <a:lstStyle/>
                    <a:p>
                      <a:pPr marL="139700"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</a:t>
                      </a:r>
                      <a:endParaRPr lang="el-GR" sz="2000">
                        <a:effectLst/>
                        <a:latin typeface="Arial Unicode MS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39700" indent="-241300" algn="l"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1</a:t>
                      </a:r>
                      <a:endParaRPr lang="el-GR" sz="20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 I took Drama for GCSE.</a:t>
                      </a:r>
                      <a:endParaRPr lang="el-GR" sz="20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3954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 I got a good pass in the examination.</a:t>
                      </a:r>
                      <a:endParaRPr lang="el-GR" sz="20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3954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 I was the main person in one of the plays.</a:t>
                      </a:r>
                      <a:endParaRPr lang="el-GR" sz="20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3954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I wasn't very good, but </a:t>
                      </a:r>
                      <a:r>
                        <a:rPr lang="en-US" sz="2000" dirty="0" smtClean="0">
                          <a:effectLst/>
                        </a:rPr>
                        <a:t>I </a:t>
                      </a:r>
                      <a:r>
                        <a:rPr lang="en-US" sz="2000" dirty="0">
                          <a:effectLst/>
                        </a:rPr>
                        <a:t>had a lot of fun.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64745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41300" algn="l">
                        <a:lnSpc>
                          <a:spcPts val="1190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14300" indent="-241300" algn="l">
                        <a:lnSpc>
                          <a:spcPts val="119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Most </a:t>
                      </a:r>
                      <a:r>
                        <a:rPr lang="en-US" sz="2000" dirty="0">
                          <a:effectLst/>
                        </a:rPr>
                        <a:t>secondary schools in Britain have Drama classes.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642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41300" algn="l">
                        <a:lnSpc>
                          <a:spcPts val="1205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14300" indent="-241300" algn="l">
                        <a:lnSpc>
                          <a:spcPts val="1205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Some </a:t>
                      </a:r>
                      <a:r>
                        <a:rPr lang="en-US" sz="2000" dirty="0">
                          <a:effectLst/>
                        </a:rPr>
                        <a:t>children take examinations in Drama at GCSE or A level.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6552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41300" algn="l">
                        <a:lnSpc>
                          <a:spcPts val="1205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14300" indent="-241300" algn="l">
                        <a:lnSpc>
                          <a:spcPts val="1205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We </a:t>
                      </a:r>
                      <a:r>
                        <a:rPr lang="en-US" sz="2000" dirty="0">
                          <a:effectLst/>
                        </a:rPr>
                        <a:t>did a lot of drama games, and we put on a play every term.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7276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ANSWERS</a:t>
            </a:r>
            <a:endParaRPr lang="el-G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69111944"/>
              </p:ext>
            </p:extLst>
          </p:nvPr>
        </p:nvGraphicFramePr>
        <p:xfrm>
          <a:off x="755576" y="1844826"/>
          <a:ext cx="7704855" cy="42484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4646"/>
                <a:gridCol w="610089"/>
                <a:gridCol w="6470120"/>
              </a:tblGrid>
              <a:tr h="39284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r>
                        <a:rPr lang="en-US" sz="2000" dirty="0" smtClean="0">
                          <a:effectLst/>
                        </a:rPr>
                        <a:t> G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r>
                        <a:rPr lang="en-US" sz="2000" dirty="0" smtClean="0">
                          <a:effectLst/>
                        </a:rPr>
                        <a:t>2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Children learn a lot about themselves in Drama.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389535">
                <a:tc>
                  <a:txBody>
                    <a:bodyPr/>
                    <a:lstStyle/>
                    <a:p>
                      <a:pPr marL="139700" indent="-241300" algn="l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  </a:t>
                      </a:r>
                      <a:r>
                        <a:rPr lang="el-GR" sz="2000" dirty="0" smtClean="0">
                          <a:effectLst/>
                        </a:rPr>
                        <a:t>G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39700" indent="-241300" algn="l"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1</a:t>
                      </a:r>
                      <a:endParaRPr lang="el-GR" sz="20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Drama is a very important subject.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381811">
                <a:tc>
                  <a:txBody>
                    <a:bodyPr/>
                    <a:lstStyle/>
                    <a:p>
                      <a:pPr marL="139700" algn="l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P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39700" indent="-241300" algn="l"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1</a:t>
                      </a:r>
                      <a:endParaRPr lang="el-GR" sz="20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I took Drama for GCSE.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38953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r>
                        <a:rPr lang="en-US" sz="2000" dirty="0" smtClean="0">
                          <a:effectLst/>
                        </a:rPr>
                        <a:t>P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r>
                        <a:rPr lang="en-US" sz="2000" dirty="0" smtClean="0">
                          <a:effectLst/>
                        </a:rPr>
                        <a:t>5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I got a good pass in the examination.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38953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r>
                        <a:rPr lang="en-US" sz="2000" dirty="0" smtClean="0">
                          <a:effectLst/>
                        </a:rPr>
                        <a:t>P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r>
                        <a:rPr lang="en-US" sz="2000" dirty="0" smtClean="0">
                          <a:effectLst/>
                        </a:rPr>
                        <a:t>3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I was the main person in one of the plays.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38181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r>
                        <a:rPr lang="en-US" sz="2000" dirty="0" smtClean="0">
                          <a:effectLst/>
                        </a:rPr>
                        <a:t>P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r>
                        <a:rPr lang="en-US" sz="2000" dirty="0" smtClean="0">
                          <a:effectLst/>
                        </a:rPr>
                        <a:t>4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I wasn't very good, </a:t>
                      </a:r>
                      <a:r>
                        <a:rPr lang="en-US" sz="2000">
                          <a:effectLst/>
                        </a:rPr>
                        <a:t>but </a:t>
                      </a:r>
                      <a:r>
                        <a:rPr lang="en-US" sz="2000" smtClean="0">
                          <a:effectLst/>
                        </a:rPr>
                        <a:t>I </a:t>
                      </a:r>
                      <a:r>
                        <a:rPr lang="en-US" sz="2000" dirty="0">
                          <a:effectLst/>
                        </a:rPr>
                        <a:t>had a lot of fun.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6400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r>
                        <a:rPr lang="en-US" sz="2000" dirty="0" smtClean="0">
                          <a:effectLst/>
                        </a:rPr>
                        <a:t>G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r>
                        <a:rPr lang="en-US" sz="2000" dirty="0" smtClean="0">
                          <a:effectLst/>
                        </a:rPr>
                        <a:t>3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41300" algn="l">
                        <a:lnSpc>
                          <a:spcPts val="1190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14300" indent="-241300" algn="l">
                        <a:lnSpc>
                          <a:spcPts val="119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Most </a:t>
                      </a:r>
                      <a:r>
                        <a:rPr lang="en-US" sz="2000" dirty="0">
                          <a:effectLst/>
                        </a:rPr>
                        <a:t>secondary schools in Britain have Drama classes.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63561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r>
                        <a:rPr lang="en-US" sz="2000" dirty="0" smtClean="0">
                          <a:effectLst/>
                        </a:rPr>
                        <a:t>G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r>
                        <a:rPr lang="en-US" sz="2000" dirty="0" smtClean="0">
                          <a:effectLst/>
                        </a:rPr>
                        <a:t>4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41300" algn="l">
                        <a:lnSpc>
                          <a:spcPts val="1205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14300" indent="-241300" algn="l">
                        <a:lnSpc>
                          <a:spcPts val="1205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Some </a:t>
                      </a:r>
                      <a:r>
                        <a:rPr lang="en-US" sz="2000" dirty="0">
                          <a:effectLst/>
                        </a:rPr>
                        <a:t>children take examinations in Drama at GCSE or A level.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64775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r>
                        <a:rPr lang="en-US" sz="2000" dirty="0" smtClean="0">
                          <a:effectLst/>
                        </a:rPr>
                        <a:t>P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r>
                        <a:rPr lang="en-US" sz="2000" dirty="0" smtClean="0">
                          <a:effectLst/>
                        </a:rPr>
                        <a:t>2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41300" algn="l">
                        <a:lnSpc>
                          <a:spcPts val="1205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14300" indent="-241300" algn="l">
                        <a:lnSpc>
                          <a:spcPts val="1205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We </a:t>
                      </a:r>
                      <a:r>
                        <a:rPr lang="en-US" sz="2000" dirty="0">
                          <a:effectLst/>
                        </a:rPr>
                        <a:t>did a lot of drama games, and we put on a play every term.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7518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lvl="4" algn="ctr"/>
            <a:r>
              <a:rPr lang="en-US" b="1" dirty="0" smtClean="0">
                <a:latin typeface="+mj-lt"/>
              </a:rPr>
              <a:t>SECTIONS IN ORDER</a:t>
            </a:r>
            <a:r>
              <a:rPr lang="en-US" dirty="0" smtClean="0">
                <a:latin typeface="+mj-lt"/>
              </a:rPr>
              <a:t/>
            </a:r>
            <a:br>
              <a:rPr lang="en-US" dirty="0" smtClean="0">
                <a:latin typeface="+mj-lt"/>
              </a:rPr>
            </a:br>
            <a:r>
              <a:rPr lang="en-US" i="1" dirty="0">
                <a:latin typeface="+mj-lt"/>
              </a:rPr>
              <a:t>Number the G sentences in a logical order.</a:t>
            </a:r>
            <a:r>
              <a:rPr lang="el-GR" dirty="0">
                <a:latin typeface="+mj-lt"/>
              </a:rPr>
              <a:t/>
            </a:r>
            <a:br>
              <a:rPr lang="el-GR" dirty="0">
                <a:latin typeface="+mj-lt"/>
              </a:rPr>
            </a:br>
            <a:r>
              <a:rPr lang="en-US" i="1" dirty="0">
                <a:latin typeface="+mj-lt"/>
              </a:rPr>
              <a:t>Number the </a:t>
            </a:r>
            <a:r>
              <a:rPr lang="el-GR" i="1" dirty="0">
                <a:latin typeface="+mj-lt"/>
              </a:rPr>
              <a:t>Ρ</a:t>
            </a:r>
            <a:r>
              <a:rPr lang="en-US" i="1" dirty="0">
                <a:latin typeface="+mj-lt"/>
              </a:rPr>
              <a:t> sentences in a logical order.</a:t>
            </a:r>
            <a:r>
              <a:rPr lang="el-GR" dirty="0">
                <a:latin typeface="+mj-lt"/>
              </a:rPr>
              <a:t/>
            </a:r>
            <a:br>
              <a:rPr lang="el-GR" dirty="0">
                <a:latin typeface="+mj-lt"/>
              </a:rPr>
            </a:br>
            <a:endParaRPr lang="el-GR" dirty="0">
              <a:latin typeface="+mj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81553222"/>
              </p:ext>
            </p:extLst>
          </p:nvPr>
        </p:nvGraphicFramePr>
        <p:xfrm>
          <a:off x="457200" y="1600200"/>
          <a:ext cx="82296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1155576"/>
                <a:gridCol w="4330824"/>
              </a:tblGrid>
              <a:tr h="350677"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Drama is a very important subject.</a:t>
                      </a:r>
                      <a:endParaRPr lang="el-GR" dirty="0"/>
                    </a:p>
                  </a:txBody>
                  <a:tcPr/>
                </a:tc>
              </a:tr>
              <a:tr h="613685"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learn a lot about themselves in Drama.</a:t>
                      </a:r>
                      <a:endParaRPr lang="el-GR" dirty="0"/>
                    </a:p>
                  </a:txBody>
                  <a:tcPr/>
                </a:tc>
              </a:tr>
              <a:tr h="613685"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Most secondary schools in Britain have Drama classes.</a:t>
                      </a:r>
                      <a:endParaRPr lang="el-GR" dirty="0"/>
                    </a:p>
                  </a:txBody>
                  <a:tcPr/>
                </a:tc>
              </a:tr>
              <a:tr h="613685"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Some children take examinations in Drama at GCSE or A level.</a:t>
                      </a:r>
                      <a:endParaRPr lang="el-GR" dirty="0"/>
                    </a:p>
                  </a:txBody>
                  <a:tcPr/>
                </a:tc>
              </a:tr>
              <a:tr h="350677"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 took Drama for GCSE.</a:t>
                      </a:r>
                      <a:endParaRPr lang="el-GR" dirty="0"/>
                    </a:p>
                  </a:txBody>
                  <a:tcPr/>
                </a:tc>
              </a:tr>
              <a:tr h="613685"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did a lot of drama games, and we put on a play every term.</a:t>
                      </a:r>
                      <a:endParaRPr lang="el-GR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dirty="0" smtClean="0"/>
                    </a:p>
                  </a:txBody>
                  <a:tcPr/>
                </a:tc>
              </a:tr>
              <a:tr h="613685"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was the main person in one of the plays.</a:t>
                      </a:r>
                      <a:endParaRPr lang="el-GR" dirty="0" smtClean="0"/>
                    </a:p>
                    <a:p>
                      <a:endParaRPr lang="el-GR" dirty="0"/>
                    </a:p>
                  </a:txBody>
                  <a:tcPr/>
                </a:tc>
              </a:tr>
              <a:tr h="613685"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wasn't very good, but I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had a lot of fun.</a:t>
                      </a:r>
                      <a:endParaRPr lang="el-GR" dirty="0" smtClean="0"/>
                    </a:p>
                    <a:p>
                      <a:endParaRPr lang="el-GR" dirty="0"/>
                    </a:p>
                  </a:txBody>
                  <a:tcPr/>
                </a:tc>
              </a:tr>
              <a:tr h="613685"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got a good pass in the examination.</a:t>
                      </a:r>
                      <a:endParaRPr lang="el-GR" dirty="0" smtClean="0"/>
                    </a:p>
                    <a:p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2451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</a:t>
            </a:r>
            <a:r>
              <a:rPr lang="en-US" b="1" dirty="0"/>
              <a:t>. Identifying a new skill (2)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260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L="342900" lvl="6" indent="-342900"/>
            <a:r>
              <a:rPr lang="el-GR" i="1" dirty="0"/>
              <a:t>Read Skills Check 2.</a:t>
            </a:r>
            <a:endParaRPr lang="el-GR" dirty="0"/>
          </a:p>
          <a:p>
            <a:endParaRPr lang="el-G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64699243"/>
              </p:ext>
            </p:extLst>
          </p:nvPr>
        </p:nvGraphicFramePr>
        <p:xfrm>
          <a:off x="467544" y="1747595"/>
          <a:ext cx="7992888" cy="5364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92888"/>
              </a:tblGrid>
              <a:tr h="251681">
                <a:tc>
                  <a:txBody>
                    <a:bodyPr/>
                    <a:lstStyle/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Skills Check 2</a:t>
                      </a:r>
                      <a:endParaRPr lang="el-GR" sz="18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251681">
                <a:tc>
                  <a:txBody>
                    <a:bodyPr/>
                    <a:lstStyle/>
                    <a:p>
                      <a:pPr indent="-241300" algn="just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Choosing the tense</a:t>
                      </a:r>
                      <a:endParaRPr lang="el-GR" sz="18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4418403">
                <a:tc>
                  <a:txBody>
                    <a:bodyPr/>
                    <a:lstStyle/>
                    <a:p>
                      <a:pPr indent="-241300"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You must choose the correct tense for each part of a talk.</a:t>
                      </a:r>
                      <a:endParaRPr lang="el-GR" sz="2000" dirty="0">
                        <a:effectLst/>
                      </a:endParaRPr>
                    </a:p>
                    <a:p>
                      <a:pPr indent="-241300"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1. We talk about general facts which are true now with the present simple.</a:t>
                      </a:r>
                      <a:endParaRPr lang="el-GR" sz="2000" b="1" dirty="0">
                        <a:effectLst/>
                      </a:endParaRPr>
                    </a:p>
                    <a:p>
                      <a:pPr indent="-241300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There </a:t>
                      </a:r>
                      <a:r>
                        <a:rPr lang="en-US" sz="2000" b="1" dirty="0">
                          <a:effectLst/>
                        </a:rPr>
                        <a:t>are</a:t>
                      </a:r>
                      <a:r>
                        <a:rPr lang="en-US" sz="2000" dirty="0">
                          <a:effectLst/>
                        </a:rPr>
                        <a:t> four kinds of school in Britain.</a:t>
                      </a:r>
                      <a:endParaRPr lang="el-GR" sz="2000" dirty="0">
                        <a:effectLst/>
                      </a:endParaRPr>
                    </a:p>
                    <a:p>
                      <a:pPr indent="-241300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Children </a:t>
                      </a:r>
                      <a:r>
                        <a:rPr lang="en-US" sz="2000" b="1" dirty="0">
                          <a:effectLst/>
                        </a:rPr>
                        <a:t>go</a:t>
                      </a:r>
                      <a:r>
                        <a:rPr lang="en-US" sz="2000" dirty="0">
                          <a:effectLst/>
                        </a:rPr>
                        <a:t> to primary school at four or five.</a:t>
                      </a:r>
                      <a:endParaRPr lang="el-GR" sz="2000" dirty="0">
                        <a:effectLst/>
                      </a:endParaRPr>
                    </a:p>
                    <a:p>
                      <a:pPr indent="-241300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Secondary school </a:t>
                      </a:r>
                      <a:r>
                        <a:rPr lang="en-US" sz="2000" b="1" dirty="0">
                          <a:effectLst/>
                        </a:rPr>
                        <a:t>lasts</a:t>
                      </a:r>
                      <a:r>
                        <a:rPr lang="en-US" sz="2000" dirty="0">
                          <a:effectLst/>
                        </a:rPr>
                        <a:t> five years.</a:t>
                      </a:r>
                      <a:endParaRPr lang="el-GR" sz="2000" dirty="0">
                        <a:effectLst/>
                      </a:endParaRPr>
                    </a:p>
                    <a:p>
                      <a:pPr indent="-241300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Children </a:t>
                      </a:r>
                      <a:r>
                        <a:rPr lang="en-US" sz="2000" b="1" dirty="0">
                          <a:effectLst/>
                        </a:rPr>
                        <a:t>don't take </a:t>
                      </a:r>
                      <a:r>
                        <a:rPr lang="en-US" sz="2000" dirty="0">
                          <a:effectLst/>
                        </a:rPr>
                        <a:t>exams at the end of primary school.</a:t>
                      </a:r>
                      <a:endParaRPr lang="el-GR" sz="2000" dirty="0">
                        <a:effectLst/>
                      </a:endParaRPr>
                    </a:p>
                    <a:p>
                      <a:pPr indent="-241300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</a:endParaRPr>
                    </a:p>
                    <a:p>
                      <a:pPr indent="-241300"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2. We talk about events in the past with the past simple.</a:t>
                      </a:r>
                      <a:endParaRPr lang="el-GR" sz="2000" b="1" dirty="0">
                        <a:effectLst/>
                      </a:endParaRPr>
                    </a:p>
                    <a:p>
                      <a:pPr indent="-241300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 </a:t>
                      </a:r>
                      <a:r>
                        <a:rPr lang="en-US" sz="2000" b="1" dirty="0">
                          <a:effectLst/>
                        </a:rPr>
                        <a:t>was</a:t>
                      </a:r>
                      <a:r>
                        <a:rPr lang="en-US" sz="2000" dirty="0">
                          <a:effectLst/>
                        </a:rPr>
                        <a:t> good at primary school.</a:t>
                      </a:r>
                      <a:endParaRPr lang="el-GR" sz="2000" dirty="0">
                        <a:effectLst/>
                      </a:endParaRPr>
                    </a:p>
                    <a:p>
                      <a:pPr indent="-241300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 </a:t>
                      </a:r>
                      <a:r>
                        <a:rPr lang="en-US" sz="2000" b="1" dirty="0">
                          <a:effectLst/>
                        </a:rPr>
                        <a:t>started</a:t>
                      </a:r>
                      <a:r>
                        <a:rPr lang="en-US" sz="2000" dirty="0">
                          <a:effectLst/>
                        </a:rPr>
                        <a:t> primary school at five.</a:t>
                      </a:r>
                      <a:endParaRPr lang="el-GR" sz="2000" dirty="0">
                        <a:effectLst/>
                      </a:endParaRPr>
                    </a:p>
                    <a:p>
                      <a:pPr indent="-241300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 </a:t>
                      </a:r>
                      <a:r>
                        <a:rPr lang="en-US" sz="2000" b="1" dirty="0">
                          <a:effectLst/>
                        </a:rPr>
                        <a:t>didn't take </a:t>
                      </a:r>
                      <a:r>
                        <a:rPr lang="en-US" sz="2000" dirty="0">
                          <a:effectLst/>
                        </a:rPr>
                        <a:t>the 11+ exam</a:t>
                      </a:r>
                      <a:r>
                        <a:rPr lang="en-US" sz="2000" dirty="0" smtClean="0">
                          <a:effectLst/>
                        </a:rPr>
                        <a:t>.</a:t>
                      </a:r>
                    </a:p>
                    <a:p>
                      <a:pPr indent="-241300" algn="ctr"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0" marR="0" lvl="6" indent="-2413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Look again at the extracts in Exercise B. Underline all the present simple verbs. </a:t>
                      </a:r>
                      <a:r>
                        <a:rPr lang="el-GR" sz="1800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Circle all the past simple verbs.</a:t>
                      </a:r>
                      <a:endParaRPr lang="el-GR" sz="18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indent="-241300" algn="ctr"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  <a:latin typeface="Segoe UI"/>
                        <a:ea typeface="Segoe UI"/>
                      </a:endParaRPr>
                    </a:p>
                    <a:p>
                      <a:pPr indent="-241300" algn="ctr">
                        <a:spcAft>
                          <a:spcPts val="0"/>
                        </a:spcAft>
                      </a:pP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6332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748</Words>
  <Application>Microsoft Office PowerPoint</Application>
  <PresentationFormat>Προβολή στην οθόνη (4:3)</PresentationFormat>
  <Paragraphs>215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Office Theme</vt:lpstr>
      <vt:lpstr>1.8 Learning new speaking skills</vt:lpstr>
      <vt:lpstr>OBJECTIVES</vt:lpstr>
      <vt:lpstr>  A. Saying vowels . </vt:lpstr>
      <vt:lpstr>ANSWERS</vt:lpstr>
      <vt:lpstr> B. Identifying a new skill (1) </vt:lpstr>
      <vt:lpstr>  Look at the extracts below from a talk about drama.  Mark each sentence G for general facts or Ρ for personal experiences.   </vt:lpstr>
      <vt:lpstr>ANSWERS</vt:lpstr>
      <vt:lpstr>SECTIONS IN ORDER Number the G sentences in a logical order. Number the Ρ sentences in a logical order. </vt:lpstr>
      <vt:lpstr> C. Identifying a new skill (2) </vt:lpstr>
      <vt:lpstr>ANSWERS</vt:lpstr>
      <vt:lpstr> D. Rehearsing a new skill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1.8 Learning new speaking skills</dc:title>
  <dc:creator>Charis Panou</dc:creator>
  <cp:lastModifiedBy>Δέσποινα Πάνου</cp:lastModifiedBy>
  <cp:revision>19</cp:revision>
  <dcterms:created xsi:type="dcterms:W3CDTF">2020-04-05T14:28:21Z</dcterms:created>
  <dcterms:modified xsi:type="dcterms:W3CDTF">2022-12-13T08:55:03Z</dcterms:modified>
</cp:coreProperties>
</file>