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59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2923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3750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76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0807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747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9883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3799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284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1030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51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5425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80C2-1F16-4B40-917B-B47C8D9D24A1}" type="datetimeFigureOut">
              <a:rPr lang="el-GR" smtClean="0"/>
              <a:pPr/>
              <a:t>13/12/2022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A02D-D481-410F-92D7-D219B747B4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364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008111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1.8 Learning new speaking skills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8640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Giving general and personal information</a:t>
            </a: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4" name="AutoShape 2" descr="Illustration Of Person Is Giving Infor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Illustration Of Person Is Giving Inform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1384" y="3068960"/>
            <a:ext cx="48965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24964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 SIMPLE VERBS (UNDERLINE)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LEARN</a:t>
            </a:r>
          </a:p>
          <a:p>
            <a:r>
              <a:rPr lang="en-US" dirty="0" smtClean="0"/>
              <a:t>IS</a:t>
            </a:r>
          </a:p>
          <a:p>
            <a:r>
              <a:rPr lang="en-US" dirty="0" smtClean="0"/>
              <a:t>HAVE</a:t>
            </a:r>
          </a:p>
          <a:p>
            <a:r>
              <a:rPr lang="en-US" dirty="0" smtClean="0"/>
              <a:t>TAKE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PAST SIMPLE VERBS (CIRCLE)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TOOK</a:t>
            </a:r>
          </a:p>
          <a:p>
            <a:r>
              <a:rPr lang="en-US" dirty="0" smtClean="0"/>
              <a:t>GOT</a:t>
            </a:r>
          </a:p>
          <a:p>
            <a:r>
              <a:rPr lang="en-US" dirty="0" smtClean="0"/>
              <a:t>WAS, WASN’T</a:t>
            </a:r>
          </a:p>
          <a:p>
            <a:r>
              <a:rPr lang="en-US" dirty="0" smtClean="0"/>
              <a:t>HAD</a:t>
            </a:r>
          </a:p>
          <a:p>
            <a:r>
              <a:rPr lang="en-US" dirty="0" smtClean="0"/>
              <a:t>DID</a:t>
            </a:r>
          </a:p>
          <a:p>
            <a:r>
              <a:rPr lang="en-US" dirty="0" smtClean="0"/>
              <a:t>PUT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753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</a:t>
            </a:r>
            <a:r>
              <a:rPr lang="en-US" b="1" dirty="0"/>
              <a:t>. Rehearsing a new skill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i="1" dirty="0" err="1"/>
              <a:t>Practise</a:t>
            </a:r>
            <a:r>
              <a:rPr lang="en-US" i="1" dirty="0"/>
              <a:t> saying the sentences in Exercise </a:t>
            </a:r>
            <a:r>
              <a:rPr lang="el-GR" i="1" dirty="0"/>
              <a:t>Β</a:t>
            </a:r>
            <a:r>
              <a:rPr lang="en-US" i="1" dirty="0"/>
              <a:t> in order. Remember to </a:t>
            </a:r>
            <a:r>
              <a:rPr lang="en-US" i="1" dirty="0" smtClean="0"/>
              <a:t>stress</a:t>
            </a:r>
            <a:r>
              <a:rPr lang="en-US" dirty="0"/>
              <a:t> </a:t>
            </a:r>
            <a:r>
              <a:rPr lang="en-US" i="1" dirty="0" smtClean="0"/>
              <a:t>the </a:t>
            </a:r>
            <a:r>
              <a:rPr lang="en-US" i="1" dirty="0"/>
              <a:t>key words.</a:t>
            </a:r>
            <a:endParaRPr lang="el-GR" dirty="0"/>
          </a:p>
          <a:p>
            <a:pPr algn="just"/>
            <a:r>
              <a:rPr lang="en-US" b="1" i="1" dirty="0" smtClean="0"/>
              <a:t>Drama</a:t>
            </a:r>
            <a:r>
              <a:rPr lang="en-US" i="1" dirty="0" smtClean="0"/>
              <a:t> </a:t>
            </a:r>
            <a:r>
              <a:rPr lang="en-US" i="1" dirty="0"/>
              <a:t>is very important </a:t>
            </a:r>
            <a:r>
              <a:rPr lang="en-US" b="1" i="1" dirty="0"/>
              <a:t>subject</a:t>
            </a:r>
            <a:r>
              <a:rPr lang="en-US" i="1" dirty="0"/>
              <a:t>.</a:t>
            </a:r>
            <a:endParaRPr lang="el-GR" dirty="0"/>
          </a:p>
          <a:p>
            <a:pPr algn="just"/>
            <a:endParaRPr lang="en-US" dirty="0" smtClean="0"/>
          </a:p>
          <a:p>
            <a:pPr algn="just"/>
            <a:r>
              <a:rPr lang="en-US" b="1" dirty="0"/>
              <a:t>E. Using new skills in a real-world task</a:t>
            </a:r>
            <a:endParaRPr lang="el-GR" dirty="0"/>
          </a:p>
          <a:p>
            <a:pPr algn="just"/>
            <a:r>
              <a:rPr lang="en-US" dirty="0"/>
              <a:t>Make a few sentences about this topic:</a:t>
            </a:r>
            <a:endParaRPr lang="el-GR" dirty="0"/>
          </a:p>
          <a:p>
            <a:pPr algn="just"/>
            <a:r>
              <a:rPr lang="en-US" i="1" dirty="0"/>
              <a:t>Popular subjects at school in my country and my </a:t>
            </a:r>
            <a:r>
              <a:rPr lang="en-US" i="1" dirty="0" err="1"/>
              <a:t>favourite</a:t>
            </a:r>
            <a:r>
              <a:rPr lang="en-US" i="1" dirty="0"/>
              <a:t> subject.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997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should be able to:</a:t>
            </a:r>
          </a:p>
          <a:p>
            <a:r>
              <a:rPr lang="en-US" b="1" dirty="0" smtClean="0"/>
              <a:t>Discriminate</a:t>
            </a:r>
            <a:r>
              <a:rPr lang="en-US" dirty="0" smtClean="0"/>
              <a:t> between and </a:t>
            </a:r>
            <a:r>
              <a:rPr lang="en-US" b="1" dirty="0" smtClean="0"/>
              <a:t>pronounce accurately the vowel sounds /</a:t>
            </a:r>
            <a:r>
              <a:rPr lang="en-US" dirty="0"/>
              <a:t>ɪ</a:t>
            </a:r>
            <a:r>
              <a:rPr lang="en-US" b="1" dirty="0" smtClean="0"/>
              <a:t>/  and /i:/</a:t>
            </a:r>
            <a:r>
              <a:rPr lang="en-US" dirty="0" smtClean="0"/>
              <a:t>;</a:t>
            </a:r>
          </a:p>
          <a:p>
            <a:r>
              <a:rPr lang="en-US" dirty="0" smtClean="0"/>
              <a:t>Demonstrate </a:t>
            </a:r>
            <a:r>
              <a:rPr lang="en-US" b="1" dirty="0" smtClean="0"/>
              <a:t>understanding of the organization of a talk on education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Demonstrate </a:t>
            </a:r>
            <a:r>
              <a:rPr lang="en-US" b="1" dirty="0" smtClean="0"/>
              <a:t>understanding</a:t>
            </a:r>
            <a:r>
              <a:rPr lang="en-US" dirty="0" smtClean="0"/>
              <a:t> of the </a:t>
            </a:r>
            <a:r>
              <a:rPr lang="en-US" b="1" dirty="0" smtClean="0"/>
              <a:t>use of present simple and past simple tenses</a:t>
            </a:r>
            <a:r>
              <a:rPr lang="en-US" dirty="0" smtClean="0"/>
              <a:t> in a talk about education;</a:t>
            </a:r>
          </a:p>
          <a:p>
            <a:r>
              <a:rPr lang="en-US" b="1" dirty="0" smtClean="0"/>
              <a:t>Use target language to </a:t>
            </a:r>
            <a:r>
              <a:rPr lang="en-US" b="1" dirty="0" err="1" smtClean="0"/>
              <a:t>practise</a:t>
            </a:r>
            <a:r>
              <a:rPr lang="en-US" b="1" dirty="0" smtClean="0"/>
              <a:t> sentences from  a talk on education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256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/>
              <a:t/>
            </a:r>
            <a:br>
              <a:rPr lang="el-GR" b="1" dirty="0"/>
            </a:br>
            <a:r>
              <a:rPr lang="en-US" b="1" dirty="0" smtClean="0"/>
              <a:t>A</a:t>
            </a:r>
            <a:r>
              <a:rPr lang="en-US" b="1" dirty="0"/>
              <a:t>. Saying vowels</a:t>
            </a:r>
            <a:r>
              <a:rPr lang="el-GR" dirty="0"/>
              <a:t/>
            </a:r>
            <a:br>
              <a:rPr lang="el-GR" dirty="0"/>
            </a:br>
            <a:r>
              <a:rPr lang="en-US" i="1" dirty="0" smtClean="0"/>
              <a:t>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1800" i="1" dirty="0"/>
              <a:t>1. Say each pair of words </a:t>
            </a:r>
            <a:r>
              <a:rPr lang="en-US" sz="1800" i="1" dirty="0" smtClean="0"/>
              <a:t>below. </a:t>
            </a:r>
            <a:r>
              <a:rPr lang="en-US" sz="1800" i="1" dirty="0"/>
              <a:t>Make sure your partner can hear the </a:t>
            </a:r>
            <a:r>
              <a:rPr lang="en-US" sz="1800" i="1" dirty="0" smtClean="0"/>
              <a:t>difference</a:t>
            </a:r>
            <a:r>
              <a:rPr lang="el-GR" sz="1800" i="1" dirty="0" smtClean="0"/>
              <a:t>.</a:t>
            </a:r>
          </a:p>
          <a:p>
            <a:r>
              <a:rPr lang="en-US" sz="1800" i="1" dirty="0"/>
              <a:t>2. Look at the transcript of the talk in Lesson 1.7 (pages 352-353).</a:t>
            </a:r>
            <a:endParaRPr lang="el-GR" sz="1800" dirty="0"/>
          </a:p>
          <a:p>
            <a:pPr lvl="2"/>
            <a:r>
              <a:rPr lang="en-US" sz="1800" u="sng" dirty="0"/>
              <a:t>Underline</a:t>
            </a:r>
            <a:r>
              <a:rPr lang="en-US" sz="1800" dirty="0"/>
              <a:t> some words with the vowel sound </a:t>
            </a:r>
            <a:r>
              <a:rPr lang="en-US" sz="1800" dirty="0" smtClean="0"/>
              <a:t>/</a:t>
            </a:r>
            <a:r>
              <a:rPr lang="en-US" sz="1800" dirty="0"/>
              <a:t>ɪ</a:t>
            </a:r>
            <a:r>
              <a:rPr lang="en-US" sz="1800" dirty="0" smtClean="0"/>
              <a:t>/.</a:t>
            </a:r>
            <a:endParaRPr lang="el-GR" sz="1800" dirty="0"/>
          </a:p>
          <a:p>
            <a:pPr lvl="2"/>
            <a:r>
              <a:rPr lang="en-US" sz="1800" dirty="0"/>
              <a:t>(</a:t>
            </a:r>
            <a:r>
              <a:rPr lang="en-US" sz="1800" dirty="0" smtClean="0"/>
              <a:t>Circe) some </a:t>
            </a:r>
            <a:r>
              <a:rPr lang="en-US" sz="1800" dirty="0"/>
              <a:t>words with the vowel sound /i:/.</a:t>
            </a:r>
            <a:endParaRPr lang="el-GR" sz="1800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6602094"/>
              </p:ext>
            </p:extLst>
          </p:nvPr>
        </p:nvGraphicFramePr>
        <p:xfrm>
          <a:off x="1547664" y="2780928"/>
          <a:ext cx="5976665" cy="3601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304257"/>
                <a:gridCol w="3168352"/>
              </a:tblGrid>
              <a:tr h="3317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l-GR" sz="18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445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A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457200" indent="-241300"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Β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8913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fill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feel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still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steal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will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wheel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list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least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5.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ill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eel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6.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sit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seat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this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these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5186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8.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hill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he'll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28913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9.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his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he's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35435">
                <a:tc>
                  <a:txBody>
                    <a:bodyPr/>
                    <a:lstStyle/>
                    <a:p>
                      <a:pPr marL="152400" indent="-241300" algn="r"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10.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is he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15900" indent="-24130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easy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759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VOWEL SOUND /</a:t>
            </a:r>
            <a:r>
              <a:rPr lang="en-US" b="0" dirty="0"/>
              <a:t>ɪ</a:t>
            </a:r>
            <a:r>
              <a:rPr lang="en-US" dirty="0" smtClean="0"/>
              <a:t>/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Fill</a:t>
            </a:r>
          </a:p>
          <a:p>
            <a:r>
              <a:rPr lang="en-US" dirty="0" smtClean="0"/>
              <a:t>Still</a:t>
            </a:r>
          </a:p>
          <a:p>
            <a:r>
              <a:rPr lang="en-US" dirty="0" smtClean="0"/>
              <a:t>Will</a:t>
            </a:r>
          </a:p>
          <a:p>
            <a:r>
              <a:rPr lang="en-US" dirty="0" smtClean="0"/>
              <a:t>List</a:t>
            </a:r>
          </a:p>
          <a:p>
            <a:r>
              <a:rPr lang="en-US" dirty="0" smtClean="0"/>
              <a:t>Ill</a:t>
            </a:r>
          </a:p>
          <a:p>
            <a:r>
              <a:rPr lang="en-US" dirty="0" smtClean="0"/>
              <a:t>Sit</a:t>
            </a:r>
          </a:p>
          <a:p>
            <a:r>
              <a:rPr lang="en-US" dirty="0" smtClean="0"/>
              <a:t>This</a:t>
            </a:r>
          </a:p>
          <a:p>
            <a:r>
              <a:rPr lang="en-US" dirty="0" smtClean="0"/>
              <a:t>Hill</a:t>
            </a:r>
          </a:p>
          <a:p>
            <a:r>
              <a:rPr lang="en-US" dirty="0" smtClean="0"/>
              <a:t>His</a:t>
            </a:r>
          </a:p>
          <a:p>
            <a:r>
              <a:rPr lang="en-US" dirty="0" smtClean="0"/>
              <a:t>Is he</a:t>
            </a:r>
          </a:p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VOWEL SOUND /I:/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Feel</a:t>
            </a:r>
          </a:p>
          <a:p>
            <a:r>
              <a:rPr lang="en-US" dirty="0" smtClean="0"/>
              <a:t>Steal</a:t>
            </a:r>
          </a:p>
          <a:p>
            <a:r>
              <a:rPr lang="en-US" dirty="0" smtClean="0"/>
              <a:t>Wheel</a:t>
            </a:r>
          </a:p>
          <a:p>
            <a:r>
              <a:rPr lang="en-US" dirty="0" smtClean="0"/>
              <a:t>Least</a:t>
            </a:r>
          </a:p>
          <a:p>
            <a:r>
              <a:rPr lang="en-US" dirty="0" smtClean="0"/>
              <a:t>Eel</a:t>
            </a:r>
          </a:p>
          <a:p>
            <a:r>
              <a:rPr lang="en-US" dirty="0" smtClean="0"/>
              <a:t>Seat</a:t>
            </a:r>
          </a:p>
          <a:p>
            <a:r>
              <a:rPr lang="en-US" dirty="0" smtClean="0"/>
              <a:t>These</a:t>
            </a:r>
          </a:p>
          <a:p>
            <a:r>
              <a:rPr lang="en-US" dirty="0" smtClean="0"/>
              <a:t>He’ll</a:t>
            </a:r>
          </a:p>
          <a:p>
            <a:r>
              <a:rPr lang="en-US" dirty="0" smtClean="0"/>
              <a:t>He’s</a:t>
            </a:r>
          </a:p>
          <a:p>
            <a:r>
              <a:rPr lang="en-US" dirty="0" smtClean="0"/>
              <a:t>easy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715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</a:t>
            </a:r>
            <a:r>
              <a:rPr lang="en-US" b="1" dirty="0"/>
              <a:t>. Identifying a new skill (1)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1371600" lvl="3" indent="0" algn="just">
              <a:buNone/>
            </a:pPr>
            <a:r>
              <a:rPr lang="en-US" i="1" dirty="0"/>
              <a:t>Read </a:t>
            </a:r>
            <a:r>
              <a:rPr lang="en-US" b="1" i="1" dirty="0"/>
              <a:t>Skills Check </a:t>
            </a:r>
            <a:r>
              <a:rPr lang="en-US" b="1" i="1" dirty="0" smtClean="0"/>
              <a:t>1</a:t>
            </a:r>
            <a:r>
              <a:rPr lang="en-US" i="1" dirty="0"/>
              <a:t>.</a:t>
            </a:r>
            <a:r>
              <a:rPr lang="en-US" i="1" dirty="0" smtClean="0"/>
              <a:t> </a:t>
            </a:r>
            <a:r>
              <a:rPr lang="en-US" dirty="0"/>
              <a:t>How is the talk in Lesson 1.7 </a:t>
            </a:r>
            <a:r>
              <a:rPr lang="en-US" dirty="0" smtClean="0"/>
              <a:t>organized?</a:t>
            </a:r>
            <a:endParaRPr lang="en-US" dirty="0"/>
          </a:p>
          <a:p>
            <a:pPr marL="1371600" lvl="3" indent="0" algn="just">
              <a:buNone/>
            </a:pPr>
            <a:r>
              <a:rPr lang="en-US" i="1" dirty="0" smtClean="0"/>
              <a:t>What </a:t>
            </a:r>
            <a:r>
              <a:rPr lang="en-US" i="1" dirty="0"/>
              <a:t>can you remember about the talk in Lesson 1.7?</a:t>
            </a:r>
            <a:endParaRPr lang="el-GR" dirty="0"/>
          </a:p>
          <a:p>
            <a:pPr lvl="0"/>
            <a:r>
              <a:rPr lang="el-GR" sz="2000" b="1" dirty="0"/>
              <a:t>General facts?</a:t>
            </a:r>
          </a:p>
          <a:p>
            <a:pPr lvl="0"/>
            <a:r>
              <a:rPr lang="el-GR" sz="2000" b="1" dirty="0"/>
              <a:t>Personal experiences</a:t>
            </a:r>
            <a:r>
              <a:rPr lang="el-GR" sz="2000" b="1" dirty="0" smtClean="0"/>
              <a:t>?</a:t>
            </a:r>
            <a:endParaRPr lang="en-US" sz="2000" b="1" dirty="0" smtClean="0"/>
          </a:p>
          <a:p>
            <a:pPr lvl="0"/>
            <a:endParaRPr lang="el-GR" sz="2000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9794941"/>
              </p:ext>
            </p:extLst>
          </p:nvPr>
        </p:nvGraphicFramePr>
        <p:xfrm>
          <a:off x="1763688" y="2924944"/>
          <a:ext cx="6264696" cy="3530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696"/>
              </a:tblGrid>
              <a:tr h="202190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Skills Check 1</a:t>
                      </a:r>
                      <a:endParaRPr lang="el-GR" sz="1800" b="1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200487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Organizing a </a:t>
                      </a:r>
                      <a:r>
                        <a:rPr lang="en-US" sz="1800" b="1" dirty="0" smtClean="0">
                          <a:effectLst/>
                        </a:rPr>
                        <a:t>talk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2981699">
                <a:tc>
                  <a:txBody>
                    <a:bodyPr/>
                    <a:lstStyle/>
                    <a:p>
                      <a:pPr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You must organize information in a talk in a logical way.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 the talk in Lesson 1.7, the student wanted to describe: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education </a:t>
                      </a:r>
                      <a:r>
                        <a:rPr lang="en-US" sz="1600" b="1" dirty="0">
                          <a:effectLst/>
                        </a:rPr>
                        <a:t>in general</a:t>
                      </a:r>
                      <a:r>
                        <a:rPr lang="en-US" sz="1600" dirty="0">
                          <a:effectLst/>
                        </a:rPr>
                        <a:t>;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</a:t>
                      </a:r>
                      <a:r>
                        <a:rPr lang="en-US" sz="1600" b="1" dirty="0">
                          <a:effectLst/>
                        </a:rPr>
                        <a:t>his own </a:t>
                      </a:r>
                      <a:r>
                        <a:rPr lang="en-US" sz="1600" dirty="0">
                          <a:effectLst/>
                        </a:rPr>
                        <a:t>education.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best organization in English is: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</a:t>
                      </a:r>
                      <a:r>
                        <a:rPr lang="en-US" sz="1600" b="1" dirty="0">
                          <a:effectLst/>
                        </a:rPr>
                        <a:t>general facts</a:t>
                      </a:r>
                      <a:r>
                        <a:rPr lang="en-US" sz="1600" dirty="0">
                          <a:effectLst/>
                        </a:rPr>
                        <a:t>; then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</a:t>
                      </a:r>
                      <a:r>
                        <a:rPr lang="en-US" sz="1600" b="1" dirty="0">
                          <a:effectLst/>
                        </a:rPr>
                        <a:t>personal</a:t>
                      </a:r>
                      <a:r>
                        <a:rPr lang="en-US" sz="1600" dirty="0">
                          <a:effectLst/>
                        </a:rPr>
                        <a:t> experiences.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Within each paragraph, the best organization is: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 </a:t>
                      </a:r>
                      <a:r>
                        <a:rPr lang="en-US" sz="1600" b="1" dirty="0">
                          <a:effectLst/>
                        </a:rPr>
                        <a:t>chronological -</a:t>
                      </a:r>
                      <a:r>
                        <a:rPr lang="en-US" sz="1600" dirty="0">
                          <a:effectLst/>
                        </a:rPr>
                        <a:t> earliest to latest,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e.g. nursery, then primary, then...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70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3"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sz="2200" i="1" dirty="0" smtClean="0">
                <a:latin typeface="+mj-lt"/>
              </a:rPr>
              <a:t>Look </a:t>
            </a:r>
            <a:r>
              <a:rPr lang="en-US" sz="2200" i="1" dirty="0">
                <a:latin typeface="+mj-lt"/>
              </a:rPr>
              <a:t>at the extracts below from a talk about drama. </a:t>
            </a:r>
            <a:r>
              <a:rPr lang="el-GR" sz="2200" dirty="0">
                <a:latin typeface="+mj-lt"/>
              </a:rPr>
              <a:t/>
            </a:r>
            <a:br>
              <a:rPr lang="el-GR" sz="2200" dirty="0">
                <a:latin typeface="+mj-lt"/>
              </a:rPr>
            </a:br>
            <a:r>
              <a:rPr lang="en-US" sz="2200" i="1" dirty="0">
                <a:latin typeface="+mj-lt"/>
              </a:rPr>
              <a:t>Mark each sentence </a:t>
            </a:r>
            <a:r>
              <a:rPr lang="en-US" sz="2200" b="1" i="1" dirty="0">
                <a:latin typeface="+mj-lt"/>
              </a:rPr>
              <a:t>G </a:t>
            </a:r>
            <a:r>
              <a:rPr lang="en-US" sz="2200" i="1" dirty="0">
                <a:latin typeface="+mj-lt"/>
              </a:rPr>
              <a:t>for general facts or </a:t>
            </a:r>
            <a:r>
              <a:rPr lang="el-GR" sz="2200" b="1" i="1" dirty="0">
                <a:latin typeface="+mj-lt"/>
              </a:rPr>
              <a:t>Ρ</a:t>
            </a:r>
            <a:r>
              <a:rPr lang="en-US" sz="2200" i="1" dirty="0">
                <a:latin typeface="+mj-lt"/>
              </a:rPr>
              <a:t> for personal experiences.</a:t>
            </a:r>
            <a:r>
              <a:rPr lang="el-GR" sz="2200" dirty="0">
                <a:latin typeface="+mj-lt"/>
              </a:rPr>
              <a:t/>
            </a:r>
            <a:br>
              <a:rPr lang="el-GR" sz="2200" dirty="0">
                <a:latin typeface="+mj-lt"/>
              </a:rPr>
            </a:br>
            <a:r>
              <a:rPr lang="en-US" dirty="0"/>
              <a:t> 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6019788"/>
              </p:ext>
            </p:extLst>
          </p:nvPr>
        </p:nvGraphicFramePr>
        <p:xfrm>
          <a:off x="611560" y="1700808"/>
          <a:ext cx="7992888" cy="4320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998"/>
                <a:gridCol w="632895"/>
                <a:gridCol w="6711995"/>
              </a:tblGrid>
              <a:tr h="3974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Children learn a lot about themselves in Drama.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95473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</a:t>
                      </a:r>
                      <a:r>
                        <a:rPr lang="el-GR" sz="2000" dirty="0" smtClean="0">
                          <a:effectLst/>
                        </a:rPr>
                        <a:t>G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Drama is a very important subject.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95473">
                <a:tc>
                  <a:txBody>
                    <a:bodyPr/>
                    <a:lstStyle/>
                    <a:p>
                      <a:pPr marL="139700"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</a:t>
                      </a:r>
                      <a:endParaRPr lang="el-GR" sz="2000"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I took Drama for GCSE.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954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I got a good pass in the examination.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954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 I was the main person in one of the plays.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954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 wasn't very good, but </a:t>
                      </a:r>
                      <a:r>
                        <a:rPr lang="en-US" sz="2000" dirty="0" smtClean="0">
                          <a:effectLst/>
                        </a:rPr>
                        <a:t>I </a:t>
                      </a:r>
                      <a:r>
                        <a:rPr lang="en-US" sz="2000" dirty="0">
                          <a:effectLst/>
                        </a:rPr>
                        <a:t>had a lot of fun.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47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Most </a:t>
                      </a:r>
                      <a:r>
                        <a:rPr lang="en-US" sz="2000" dirty="0">
                          <a:effectLst/>
                        </a:rPr>
                        <a:t>secondary schools in Britain have Drama classes.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429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Some </a:t>
                      </a:r>
                      <a:r>
                        <a:rPr lang="en-US" sz="2000" dirty="0">
                          <a:effectLst/>
                        </a:rPr>
                        <a:t>children take examinations in Drama at GCSE or A level.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55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We </a:t>
                      </a:r>
                      <a:r>
                        <a:rPr lang="en-US" sz="2000" dirty="0">
                          <a:effectLst/>
                        </a:rPr>
                        <a:t>did a lot of drama games, and we put on a play every term.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727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9111944"/>
              </p:ext>
            </p:extLst>
          </p:nvPr>
        </p:nvGraphicFramePr>
        <p:xfrm>
          <a:off x="755576" y="1844826"/>
          <a:ext cx="7704855" cy="4248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646"/>
                <a:gridCol w="610089"/>
                <a:gridCol w="6470120"/>
              </a:tblGrid>
              <a:tr h="392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 G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Children learn a lot about themselves in Drama.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89535"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</a:t>
                      </a:r>
                      <a:r>
                        <a:rPr lang="el-GR" sz="2000" dirty="0" smtClean="0">
                          <a:effectLst/>
                        </a:rPr>
                        <a:t>G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Drama is a very important subject.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81811">
                <a:tc>
                  <a:txBody>
                    <a:bodyPr/>
                    <a:lstStyle/>
                    <a:p>
                      <a:pPr marL="139700"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39700" indent="-241300" algn="l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 took Drama for GCSE.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89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 got a good pass in the examination.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895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 was the main person in one of the plays.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818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I wasn't very good, </a:t>
                      </a:r>
                      <a:r>
                        <a:rPr lang="en-US" sz="2000">
                          <a:effectLst/>
                        </a:rPr>
                        <a:t>but </a:t>
                      </a:r>
                      <a:r>
                        <a:rPr lang="en-US" sz="2000" smtClean="0">
                          <a:effectLst/>
                        </a:rPr>
                        <a:t>I </a:t>
                      </a:r>
                      <a:r>
                        <a:rPr lang="en-US" sz="2000" dirty="0">
                          <a:effectLst/>
                        </a:rPr>
                        <a:t>had a lot of fun.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400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G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3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 algn="l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Most </a:t>
                      </a:r>
                      <a:r>
                        <a:rPr lang="en-US" sz="2000" dirty="0">
                          <a:effectLst/>
                        </a:rPr>
                        <a:t>secondary schools in Britain have Drama classes.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35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G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4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Some </a:t>
                      </a:r>
                      <a:r>
                        <a:rPr lang="en-US" sz="2000" dirty="0">
                          <a:effectLst/>
                        </a:rPr>
                        <a:t>children take examinations in Drama at GCSE or A level.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477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P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2000" dirty="0" smtClean="0">
                          <a:effectLst/>
                        </a:rPr>
                        <a:t>2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Microsoft Sans Serif"/>
                        <a:ea typeface="Microsoft Sans Serif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41300" algn="l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We </a:t>
                      </a:r>
                      <a:r>
                        <a:rPr lang="en-US" sz="2000" dirty="0">
                          <a:effectLst/>
                        </a:rPr>
                        <a:t>did a lot of drama games, and we put on a play every term.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1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4" algn="ctr"/>
            <a:r>
              <a:rPr lang="en-US" b="1" dirty="0" smtClean="0">
                <a:latin typeface="+mj-lt"/>
              </a:rPr>
              <a:t>SECTIONS IN ORDER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i="1" dirty="0">
                <a:latin typeface="+mj-lt"/>
              </a:rPr>
              <a:t>Number the G sentences in a logical order.</a:t>
            </a:r>
            <a:r>
              <a:rPr lang="el-GR" dirty="0">
                <a:latin typeface="+mj-lt"/>
              </a:rPr>
              <a:t/>
            </a:r>
            <a:br>
              <a:rPr lang="el-GR" dirty="0">
                <a:latin typeface="+mj-lt"/>
              </a:rPr>
            </a:br>
            <a:r>
              <a:rPr lang="en-US" i="1" dirty="0">
                <a:latin typeface="+mj-lt"/>
              </a:rPr>
              <a:t>Number the </a:t>
            </a:r>
            <a:r>
              <a:rPr lang="el-GR" i="1" dirty="0">
                <a:latin typeface="+mj-lt"/>
              </a:rPr>
              <a:t>Ρ</a:t>
            </a:r>
            <a:r>
              <a:rPr lang="en-US" i="1" dirty="0">
                <a:latin typeface="+mj-lt"/>
              </a:rPr>
              <a:t> sentences in a logical order.</a:t>
            </a:r>
            <a:r>
              <a:rPr lang="el-GR" dirty="0">
                <a:latin typeface="+mj-lt"/>
              </a:rPr>
              <a:t/>
            </a:r>
            <a:br>
              <a:rPr lang="el-GR" dirty="0">
                <a:latin typeface="+mj-lt"/>
              </a:rPr>
            </a:br>
            <a:endParaRPr lang="el-GR" dirty="0"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1553222"/>
              </p:ext>
            </p:extLst>
          </p:nvPr>
        </p:nvGraphicFramePr>
        <p:xfrm>
          <a:off x="457200" y="160020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155576"/>
                <a:gridCol w="4330824"/>
              </a:tblGrid>
              <a:tr h="350677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Drama is a very important subject.</a:t>
                      </a:r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learn a lot about themselves in Drama.</a:t>
                      </a:r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 secondary schools in Britain have Drama classes.</a:t>
                      </a:r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children take examinations in Drama at GCSE or A level.</a:t>
                      </a:r>
                      <a:endParaRPr lang="el-GR" dirty="0"/>
                    </a:p>
                  </a:txBody>
                  <a:tcPr/>
                </a:tc>
              </a:tr>
              <a:tr h="350677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took Drama for GCSE.</a:t>
                      </a:r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did a lot of drama games, and we put on a play every term.</a:t>
                      </a:r>
                      <a:endParaRPr lang="el-G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 smtClean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was the main person in one of the plays.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wasn't very good, but I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 a lot of fun.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613685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got a good pass in the examination.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245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</a:t>
            </a:r>
            <a:r>
              <a:rPr lang="en-US" b="1" dirty="0"/>
              <a:t>. Identifying a new skill (2)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342900" lvl="6" indent="-342900"/>
            <a:r>
              <a:rPr lang="el-GR" i="1" dirty="0"/>
              <a:t>Read Skills Check 2.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4699243"/>
              </p:ext>
            </p:extLst>
          </p:nvPr>
        </p:nvGraphicFramePr>
        <p:xfrm>
          <a:off x="467544" y="1747595"/>
          <a:ext cx="7992888" cy="536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2888"/>
              </a:tblGrid>
              <a:tr h="251681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Skills Check 2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251681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Choosing the tense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418403">
                <a:tc>
                  <a:txBody>
                    <a:bodyPr/>
                    <a:lstStyle/>
                    <a:p>
                      <a:pPr indent="-241300"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You must choose the correct tense for each part of a talk.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 We talk about general facts which are true now with the present simple.</a:t>
                      </a:r>
                      <a:endParaRPr lang="el-GR" sz="2000" b="1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There </a:t>
                      </a:r>
                      <a:r>
                        <a:rPr lang="en-US" sz="2000" b="1" dirty="0">
                          <a:effectLst/>
                        </a:rPr>
                        <a:t>are</a:t>
                      </a:r>
                      <a:r>
                        <a:rPr lang="en-US" sz="2000" dirty="0">
                          <a:effectLst/>
                        </a:rPr>
                        <a:t> four kinds of school in Britain.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Children </a:t>
                      </a:r>
                      <a:r>
                        <a:rPr lang="en-US" sz="2000" b="1" dirty="0">
                          <a:effectLst/>
                        </a:rPr>
                        <a:t>go</a:t>
                      </a:r>
                      <a:r>
                        <a:rPr lang="en-US" sz="2000" dirty="0">
                          <a:effectLst/>
                        </a:rPr>
                        <a:t> to primary school at four or five.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Secondary school </a:t>
                      </a:r>
                      <a:r>
                        <a:rPr lang="en-US" sz="2000" b="1" dirty="0">
                          <a:effectLst/>
                        </a:rPr>
                        <a:t>lasts</a:t>
                      </a:r>
                      <a:r>
                        <a:rPr lang="en-US" sz="2000" dirty="0">
                          <a:effectLst/>
                        </a:rPr>
                        <a:t> five years.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Children </a:t>
                      </a:r>
                      <a:r>
                        <a:rPr lang="en-US" sz="2000" b="1" dirty="0">
                          <a:effectLst/>
                        </a:rPr>
                        <a:t>don't take </a:t>
                      </a:r>
                      <a:r>
                        <a:rPr lang="en-US" sz="2000" dirty="0">
                          <a:effectLst/>
                        </a:rPr>
                        <a:t>exams at the end of primary school.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 We talk about events in the past with the past simple.</a:t>
                      </a:r>
                      <a:endParaRPr lang="el-GR" sz="2000" b="1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</a:t>
                      </a:r>
                      <a:r>
                        <a:rPr lang="en-US" sz="2000" b="1" dirty="0">
                          <a:effectLst/>
                        </a:rPr>
                        <a:t>was</a:t>
                      </a:r>
                      <a:r>
                        <a:rPr lang="en-US" sz="2000" dirty="0">
                          <a:effectLst/>
                        </a:rPr>
                        <a:t> good at primary school.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</a:t>
                      </a:r>
                      <a:r>
                        <a:rPr lang="en-US" sz="2000" b="1" dirty="0">
                          <a:effectLst/>
                        </a:rPr>
                        <a:t>started</a:t>
                      </a:r>
                      <a:r>
                        <a:rPr lang="en-US" sz="2000" dirty="0">
                          <a:effectLst/>
                        </a:rPr>
                        <a:t> primary school at five.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</a:t>
                      </a:r>
                      <a:r>
                        <a:rPr lang="en-US" sz="2000" b="1" dirty="0">
                          <a:effectLst/>
                        </a:rPr>
                        <a:t>didn't take </a:t>
                      </a:r>
                      <a:r>
                        <a:rPr lang="en-US" sz="2000" dirty="0">
                          <a:effectLst/>
                        </a:rPr>
                        <a:t>the 11+ exam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lvl="6" indent="-2413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again at the extracts in Exercise B. Underline all the present simple verbs. </a:t>
                      </a:r>
                      <a:r>
                        <a:rPr lang="el-GR" sz="180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Circle all the past simple verbs.</a:t>
                      </a:r>
                      <a:endParaRPr lang="el-GR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Segoe UI"/>
                        <a:ea typeface="Segoe UI"/>
                      </a:endParaRPr>
                    </a:p>
                    <a:p>
                      <a:pPr indent="-241300" algn="ctr"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33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748</Words>
  <Application>Microsoft Office PowerPoint</Application>
  <PresentationFormat>Προβολή στην οθόνη (4:3)</PresentationFormat>
  <Paragraphs>215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1.8 Learning new speaking skills</vt:lpstr>
      <vt:lpstr>OBJECTIVES</vt:lpstr>
      <vt:lpstr>  A. Saying vowels . </vt:lpstr>
      <vt:lpstr>ANSWERS</vt:lpstr>
      <vt:lpstr> B. Identifying a new skill (1) </vt:lpstr>
      <vt:lpstr>  Look at the extracts below from a talk about drama.  Mark each sentence G for general facts or Ρ for personal experiences.   </vt:lpstr>
      <vt:lpstr>ANSWERS</vt:lpstr>
      <vt:lpstr>SECTIONS IN ORDER Number the G sentences in a logical order. Number the Ρ sentences in a logical order. </vt:lpstr>
      <vt:lpstr> C. Identifying a new skill (2) </vt:lpstr>
      <vt:lpstr>ANSWERS</vt:lpstr>
      <vt:lpstr> D. Rehearsing a new skill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1.8 Learning new speaking skills</dc:title>
  <dc:creator>Charis Panou</dc:creator>
  <cp:lastModifiedBy>Δέσποινα Πάνου</cp:lastModifiedBy>
  <cp:revision>19</cp:revision>
  <dcterms:created xsi:type="dcterms:W3CDTF">2020-04-05T14:28:21Z</dcterms:created>
  <dcterms:modified xsi:type="dcterms:W3CDTF">2022-12-13T08:55:03Z</dcterms:modified>
</cp:coreProperties>
</file>