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4" d="100"/>
          <a:sy n="94" d="100"/>
        </p:scale>
        <p:origin x="123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16C41AC7-5F9B-49B1-82D1-AF19A956B5A2}"/>
    <pc:docChg chg="custSel modSld">
      <pc:chgData name="MARIA KARAMPELIA" userId="9dfcc2cac66bf474" providerId="LiveId" clId="{16C41AC7-5F9B-49B1-82D1-AF19A956B5A2}" dt="2025-03-28T07:21:16.843" v="13" actId="20577"/>
      <pc:docMkLst>
        <pc:docMk/>
      </pc:docMkLst>
      <pc:sldChg chg="modSp mod">
        <pc:chgData name="MARIA KARAMPELIA" userId="9dfcc2cac66bf474" providerId="LiveId" clId="{16C41AC7-5F9B-49B1-82D1-AF19A956B5A2}" dt="2025-03-28T07:21:16.843" v="13" actId="20577"/>
        <pc:sldMkLst>
          <pc:docMk/>
          <pc:sldMk cId="566625463" sldId="256"/>
        </pc:sldMkLst>
        <pc:spChg chg="mod">
          <ac:chgData name="MARIA KARAMPELIA" userId="9dfcc2cac66bf474" providerId="LiveId" clId="{16C41AC7-5F9B-49B1-82D1-AF19A956B5A2}" dt="2025-03-28T07:21:16.843" v="13" actId="20577"/>
          <ac:spMkLst>
            <pc:docMk/>
            <pc:sldMk cId="566625463" sldId="25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E556873D-7B17-415B-ADBB-5E4BBC0CDE4F}"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92ED2EF-3D36-4C6E-89ED-592CC0F0B71B}" type="slidenum">
              <a:rPr lang="el-GR" smtClean="0"/>
              <a:t>‹#›</a:t>
            </a:fld>
            <a:endParaRPr lang="el-GR"/>
          </a:p>
        </p:txBody>
      </p:sp>
    </p:spTree>
    <p:extLst>
      <p:ext uri="{BB962C8B-B14F-4D97-AF65-F5344CB8AC3E}">
        <p14:creationId xmlns:p14="http://schemas.microsoft.com/office/powerpoint/2010/main" val="526051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E556873D-7B17-415B-ADBB-5E4BBC0CDE4F}"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92ED2EF-3D36-4C6E-89ED-592CC0F0B71B}" type="slidenum">
              <a:rPr lang="el-GR" smtClean="0"/>
              <a:t>‹#›</a:t>
            </a:fld>
            <a:endParaRPr lang="el-GR"/>
          </a:p>
        </p:txBody>
      </p:sp>
    </p:spTree>
    <p:extLst>
      <p:ext uri="{BB962C8B-B14F-4D97-AF65-F5344CB8AC3E}">
        <p14:creationId xmlns:p14="http://schemas.microsoft.com/office/powerpoint/2010/main" val="2430336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E556873D-7B17-415B-ADBB-5E4BBC0CDE4F}"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92ED2EF-3D36-4C6E-89ED-592CC0F0B71B}" type="slidenum">
              <a:rPr lang="el-GR" smtClean="0"/>
              <a:t>‹#›</a:t>
            </a:fld>
            <a:endParaRPr lang="el-GR"/>
          </a:p>
        </p:txBody>
      </p:sp>
    </p:spTree>
    <p:extLst>
      <p:ext uri="{BB962C8B-B14F-4D97-AF65-F5344CB8AC3E}">
        <p14:creationId xmlns:p14="http://schemas.microsoft.com/office/powerpoint/2010/main" val="4156967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E556873D-7B17-415B-ADBB-5E4BBC0CDE4F}"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92ED2EF-3D36-4C6E-89ED-592CC0F0B71B}" type="slidenum">
              <a:rPr lang="el-GR" smtClean="0"/>
              <a:t>‹#›</a:t>
            </a:fld>
            <a:endParaRPr lang="el-GR"/>
          </a:p>
        </p:txBody>
      </p:sp>
    </p:spTree>
    <p:extLst>
      <p:ext uri="{BB962C8B-B14F-4D97-AF65-F5344CB8AC3E}">
        <p14:creationId xmlns:p14="http://schemas.microsoft.com/office/powerpoint/2010/main" val="3173548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E556873D-7B17-415B-ADBB-5E4BBC0CDE4F}"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92ED2EF-3D36-4C6E-89ED-592CC0F0B71B}" type="slidenum">
              <a:rPr lang="el-GR" smtClean="0"/>
              <a:t>‹#›</a:t>
            </a:fld>
            <a:endParaRPr lang="el-GR"/>
          </a:p>
        </p:txBody>
      </p:sp>
    </p:spTree>
    <p:extLst>
      <p:ext uri="{BB962C8B-B14F-4D97-AF65-F5344CB8AC3E}">
        <p14:creationId xmlns:p14="http://schemas.microsoft.com/office/powerpoint/2010/main" val="3355127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E556873D-7B17-415B-ADBB-5E4BBC0CDE4F}"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92ED2EF-3D36-4C6E-89ED-592CC0F0B71B}" type="slidenum">
              <a:rPr lang="el-GR" smtClean="0"/>
              <a:t>‹#›</a:t>
            </a:fld>
            <a:endParaRPr lang="el-GR"/>
          </a:p>
        </p:txBody>
      </p:sp>
    </p:spTree>
    <p:extLst>
      <p:ext uri="{BB962C8B-B14F-4D97-AF65-F5344CB8AC3E}">
        <p14:creationId xmlns:p14="http://schemas.microsoft.com/office/powerpoint/2010/main" val="3029411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556873D-7B17-415B-ADBB-5E4BBC0CDE4F}" type="datetimeFigureOut">
              <a:rPr lang="el-GR" smtClean="0"/>
              <a:t>28/3/2025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92ED2EF-3D36-4C6E-89ED-592CC0F0B71B}" type="slidenum">
              <a:rPr lang="el-GR" smtClean="0"/>
              <a:t>‹#›</a:t>
            </a:fld>
            <a:endParaRPr lang="el-GR"/>
          </a:p>
        </p:txBody>
      </p:sp>
    </p:spTree>
    <p:extLst>
      <p:ext uri="{BB962C8B-B14F-4D97-AF65-F5344CB8AC3E}">
        <p14:creationId xmlns:p14="http://schemas.microsoft.com/office/powerpoint/2010/main" val="718194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E556873D-7B17-415B-ADBB-5E4BBC0CDE4F}" type="datetimeFigureOut">
              <a:rPr lang="el-GR" smtClean="0"/>
              <a:t>28/3/2025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92ED2EF-3D36-4C6E-89ED-592CC0F0B71B}" type="slidenum">
              <a:rPr lang="el-GR" smtClean="0"/>
              <a:t>‹#›</a:t>
            </a:fld>
            <a:endParaRPr lang="el-GR"/>
          </a:p>
        </p:txBody>
      </p:sp>
    </p:spTree>
    <p:extLst>
      <p:ext uri="{BB962C8B-B14F-4D97-AF65-F5344CB8AC3E}">
        <p14:creationId xmlns:p14="http://schemas.microsoft.com/office/powerpoint/2010/main" val="943544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556873D-7B17-415B-ADBB-5E4BBC0CDE4F}" type="datetimeFigureOut">
              <a:rPr lang="el-GR" smtClean="0"/>
              <a:t>28/3/2025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92ED2EF-3D36-4C6E-89ED-592CC0F0B71B}" type="slidenum">
              <a:rPr lang="el-GR" smtClean="0"/>
              <a:t>‹#›</a:t>
            </a:fld>
            <a:endParaRPr lang="el-GR"/>
          </a:p>
        </p:txBody>
      </p:sp>
    </p:spTree>
    <p:extLst>
      <p:ext uri="{BB962C8B-B14F-4D97-AF65-F5344CB8AC3E}">
        <p14:creationId xmlns:p14="http://schemas.microsoft.com/office/powerpoint/2010/main" val="1077651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E556873D-7B17-415B-ADBB-5E4BBC0CDE4F}"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92ED2EF-3D36-4C6E-89ED-592CC0F0B71B}" type="slidenum">
              <a:rPr lang="el-GR" smtClean="0"/>
              <a:t>‹#›</a:t>
            </a:fld>
            <a:endParaRPr lang="el-GR"/>
          </a:p>
        </p:txBody>
      </p:sp>
    </p:spTree>
    <p:extLst>
      <p:ext uri="{BB962C8B-B14F-4D97-AF65-F5344CB8AC3E}">
        <p14:creationId xmlns:p14="http://schemas.microsoft.com/office/powerpoint/2010/main" val="1685223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E556873D-7B17-415B-ADBB-5E4BBC0CDE4F}"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92ED2EF-3D36-4C6E-89ED-592CC0F0B71B}" type="slidenum">
              <a:rPr lang="el-GR" smtClean="0"/>
              <a:t>‹#›</a:t>
            </a:fld>
            <a:endParaRPr lang="el-GR"/>
          </a:p>
        </p:txBody>
      </p:sp>
    </p:spTree>
    <p:extLst>
      <p:ext uri="{BB962C8B-B14F-4D97-AF65-F5344CB8AC3E}">
        <p14:creationId xmlns:p14="http://schemas.microsoft.com/office/powerpoint/2010/main" val="722261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56873D-7B17-415B-ADBB-5E4BBC0CDE4F}" type="datetimeFigureOut">
              <a:rPr lang="el-GR" smtClean="0"/>
              <a:t>28/3/2025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2ED2EF-3D36-4C6E-89ED-592CC0F0B71B}" type="slidenum">
              <a:rPr lang="el-GR" smtClean="0"/>
              <a:t>‹#›</a:t>
            </a:fld>
            <a:endParaRPr lang="el-GR"/>
          </a:p>
        </p:txBody>
      </p:sp>
    </p:spTree>
    <p:extLst>
      <p:ext uri="{BB962C8B-B14F-4D97-AF65-F5344CB8AC3E}">
        <p14:creationId xmlns:p14="http://schemas.microsoft.com/office/powerpoint/2010/main" val="2282078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0"/>
            <a:ext cx="12192000" cy="3509963"/>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10</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Η ΣΧΕΣΗ ΜΕΤΑΞΥ ΚΟΙΝΩΝΙΚΟΤΗΤΑΣ </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ΚΑΙ ΘΡΗΣΚΕΥΤΙΚΟΤΗΤΑΣ</a:t>
            </a:r>
            <a:br>
              <a:rPr lang="el-GR" sz="3600" dirty="0"/>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125-130</a:t>
            </a:r>
            <a:endParaRPr lang="el-GR" sz="3600" dirty="0"/>
          </a:p>
        </p:txBody>
      </p:sp>
      <p:sp>
        <p:nvSpPr>
          <p:cNvPr id="3" name="Υπότιτλος 2"/>
          <p:cNvSpPr>
            <a:spLocks noGrp="1"/>
          </p:cNvSpPr>
          <p:nvPr>
            <p:ph type="subTitle" idx="1"/>
          </p:nvPr>
        </p:nvSpPr>
        <p:spPr>
          <a:xfrm>
            <a:off x="1524000" y="4107005"/>
            <a:ext cx="9144000" cy="1871483"/>
          </a:xfrm>
        </p:spPr>
        <p:txBody>
          <a:bodyPr>
            <a:normAutofit/>
          </a:bodyPr>
          <a:lstStyle/>
          <a:p>
            <a:r>
              <a:rPr lang="el-GR" dirty="0">
                <a:latin typeface="Times New Roman" panose="02020603050405020304" pitchFamily="18" charset="0"/>
                <a:cs typeface="Times New Roman" panose="02020603050405020304" pitchFamily="18" charset="0"/>
              </a:rPr>
              <a:t> </a:t>
            </a:r>
          </a:p>
          <a:p>
            <a:r>
              <a:rPr lang="el-GR" sz="2400" dirty="0">
                <a:cs typeface="Times New Roman" panose="02020603050405020304" pitchFamily="18" charset="0"/>
              </a:rPr>
              <a:t>Η</a:t>
            </a:r>
            <a:r>
              <a:rPr lang="el-GR" sz="2400" dirty="0"/>
              <a:t>΄ ΕΞΑΜΗΝΟ</a:t>
            </a:r>
            <a:br>
              <a:rPr lang="el-GR" sz="2400" dirty="0"/>
            </a:br>
            <a:r>
              <a:rPr lang="el-GR" sz="2400" dirty="0"/>
              <a:t>ΙΕΡΑΤΙΚΩΝ ΣΠΟΥΔΩΝ</a:t>
            </a:r>
          </a:p>
          <a:p>
            <a:r>
              <a:rPr lang="el-GR" sz="2400" dirty="0"/>
              <a:t>ΔΙΔΑΣΚΟΥΣΑ: ΜΑΡΙΑ Κ. </a:t>
            </a:r>
            <a:r>
              <a:rPr lang="el-GR" sz="2400"/>
              <a:t>ΚΑΡΑΜΠΕΛΙΑ</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566625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199" y="0"/>
            <a:ext cx="10515600" cy="1126435"/>
          </a:xfrm>
        </p:spPr>
        <p:txBody>
          <a:bodyPr>
            <a:normAutofit fontScale="90000"/>
          </a:bodyPr>
          <a:lstStyle/>
          <a:p>
            <a:pPr lvl="0" algn="ctr"/>
            <a:br>
              <a:rPr lang="en-US" dirty="0"/>
            </a:br>
            <a:r>
              <a:rPr lang="en-US" dirty="0"/>
              <a:t>10. </a:t>
            </a:r>
            <a:r>
              <a:rPr lang="el-GR" dirty="0"/>
              <a:t>Η ΣΧΕΣΗ ΜΕΤΑΞΥ ΚΟΙΝΩΝΙΚΟΤΗΤΑΣ </a:t>
            </a:r>
            <a:br>
              <a:rPr lang="el-GR" dirty="0"/>
            </a:br>
            <a:r>
              <a:rPr lang="el-GR" dirty="0"/>
              <a:t>ΚΑΙ ΘΡΗΣΚΕΥΤΙΚΟΤΗΤΑΣ</a:t>
            </a:r>
            <a:br>
              <a:rPr lang="el-GR" dirty="0"/>
            </a:br>
            <a:endParaRPr lang="el-GR" dirty="0"/>
          </a:p>
        </p:txBody>
      </p:sp>
      <p:sp>
        <p:nvSpPr>
          <p:cNvPr id="3" name="Θέση περιεχομένου 2"/>
          <p:cNvSpPr>
            <a:spLocks noGrp="1"/>
          </p:cNvSpPr>
          <p:nvPr>
            <p:ph idx="1"/>
          </p:nvPr>
        </p:nvSpPr>
        <p:spPr>
          <a:xfrm>
            <a:off x="636104" y="1126435"/>
            <a:ext cx="11078818" cy="5731566"/>
          </a:xfrm>
        </p:spPr>
        <p:txBody>
          <a:bodyPr>
            <a:normAutofit/>
          </a:bodyPr>
          <a:lstStyle/>
          <a:p>
            <a:r>
              <a:rPr lang="el-GR" dirty="0"/>
              <a:t>Επειδή ο άνθρωπος δεν είναι παντογνώστης, ούτε και παντοδύναμος, δεν διακρίνει πάντοτε σωστά τι απαιτεί η αληθινή αγάπη προς τον εαυτό του ή τον πλησίον. Και δεν ανταποκρίνεται σε ό,τι απαιτεί η αγάπη προς τον πλησίον, όταν αυτή έρχεται σε αντίθεση με τα προσωπικά του συμφέροντα. </a:t>
            </a:r>
          </a:p>
          <a:p>
            <a:r>
              <a:rPr lang="el-GR" dirty="0"/>
              <a:t>Πώς θα διακρίνει λοιπόν ο άνθρωπος τι απαιτεί η αληθινή αγάπη για τον εαυτό και τον πλησίον, ιδιαιτέρως όταν υπάρχει σύγκρουση συμφερόντων; </a:t>
            </a:r>
          </a:p>
          <a:p>
            <a:r>
              <a:rPr lang="el-GR" dirty="0"/>
              <a:t>Γι’ αυτό και ο καθένας χρειάζεται να ελέγχει διαρκώς </a:t>
            </a:r>
            <a:r>
              <a:rPr lang="el-GR" u="sng" dirty="0"/>
              <a:t>τα κίνητρά του</a:t>
            </a:r>
            <a:r>
              <a:rPr lang="el-GR" dirty="0"/>
              <a:t>, να ζητά τη συμβουλή και </a:t>
            </a:r>
            <a:r>
              <a:rPr lang="el-GR" u="sng" dirty="0"/>
              <a:t>την καθοδήγηση των άλλων</a:t>
            </a:r>
            <a:r>
              <a:rPr lang="el-GR" dirty="0"/>
              <a:t>, που γνωρίζει ότι τον αγαπούν και μπορούν να τον βοηθήσουν. </a:t>
            </a:r>
            <a:endParaRPr lang="en-US" dirty="0"/>
          </a:p>
          <a:p>
            <a:r>
              <a:rPr lang="el-GR" dirty="0"/>
              <a:t>Πρωταρχική θέση έχουν οι </a:t>
            </a:r>
            <a:r>
              <a:rPr lang="el-GR" dirty="0">
                <a:solidFill>
                  <a:srgbClr val="FF0000"/>
                </a:solidFill>
                <a:effectLst>
                  <a:outerShdw blurRad="38100" dist="38100" dir="2700000" algn="tl">
                    <a:srgbClr val="000000">
                      <a:alpha val="43137"/>
                    </a:srgbClr>
                  </a:outerShdw>
                </a:effectLst>
              </a:rPr>
              <a:t>πνευματικοί πατέρες</a:t>
            </a:r>
            <a:r>
              <a:rPr lang="el-GR" dirty="0"/>
              <a:t>. </a:t>
            </a:r>
          </a:p>
          <a:p>
            <a:endParaRPr lang="el-GR" dirty="0"/>
          </a:p>
        </p:txBody>
      </p:sp>
    </p:spTree>
    <p:extLst>
      <p:ext uri="{BB962C8B-B14F-4D97-AF65-F5344CB8AC3E}">
        <p14:creationId xmlns:p14="http://schemas.microsoft.com/office/powerpoint/2010/main" val="3912903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E51FE5-DF92-4CB3-AB44-FB05B10A2151}"/>
              </a:ext>
            </a:extLst>
          </p:cNvPr>
          <p:cNvSpPr>
            <a:spLocks noGrp="1"/>
          </p:cNvSpPr>
          <p:nvPr>
            <p:ph type="title"/>
          </p:nvPr>
        </p:nvSpPr>
        <p:spPr>
          <a:xfrm>
            <a:off x="838200" y="0"/>
            <a:ext cx="10515600" cy="1126435"/>
          </a:xfrm>
        </p:spPr>
        <p:txBody>
          <a:bodyPr>
            <a:normAutofit fontScale="90000"/>
          </a:bodyPr>
          <a:lstStyle/>
          <a:p>
            <a:pPr algn="ctr"/>
            <a:br>
              <a:rPr lang="el-GR" dirty="0"/>
            </a:br>
            <a:r>
              <a:rPr lang="en-US" dirty="0"/>
              <a:t>10. </a:t>
            </a:r>
            <a:r>
              <a:rPr lang="el-GR" dirty="0"/>
              <a:t>Η ΣΧΕΣΗ ΜΕΤΑΞΥ ΚΟΙΝΩΝΙΚΟΤΗΤΑΣ </a:t>
            </a:r>
            <a:br>
              <a:rPr lang="el-GR" dirty="0"/>
            </a:br>
            <a:r>
              <a:rPr lang="el-GR" dirty="0"/>
              <a:t>ΚΑΙ ΘΡΗΣΚΕΥΤΙΚΟΤΗΤΑΣ</a:t>
            </a:r>
            <a:br>
              <a:rPr lang="el-GR" dirty="0"/>
            </a:br>
            <a:endParaRPr lang="el-GR" dirty="0"/>
          </a:p>
        </p:txBody>
      </p:sp>
      <p:sp>
        <p:nvSpPr>
          <p:cNvPr id="3" name="Θέση περιεχομένου 2">
            <a:extLst>
              <a:ext uri="{FF2B5EF4-FFF2-40B4-BE49-F238E27FC236}">
                <a16:creationId xmlns:a16="http://schemas.microsoft.com/office/drawing/2014/main" id="{84CF6868-CA01-4931-A01F-226B55F8E358}"/>
              </a:ext>
            </a:extLst>
          </p:cNvPr>
          <p:cNvSpPr>
            <a:spLocks noGrp="1"/>
          </p:cNvSpPr>
          <p:nvPr>
            <p:ph idx="1"/>
          </p:nvPr>
        </p:nvSpPr>
        <p:spPr>
          <a:xfrm>
            <a:off x="0" y="1126434"/>
            <a:ext cx="12192000" cy="5731565"/>
          </a:xfrm>
        </p:spPr>
        <p:txBody>
          <a:bodyPr/>
          <a:lstStyle/>
          <a:p>
            <a:pPr marL="0" indent="0">
              <a:buNone/>
            </a:pPr>
            <a:r>
              <a:rPr lang="el-GR" b="1" dirty="0"/>
              <a:t>Ερωτήσεις: </a:t>
            </a:r>
          </a:p>
          <a:p>
            <a:pPr marL="514350" indent="-514350">
              <a:buFont typeface="+mj-lt"/>
              <a:buAutoNum type="arabicPeriod"/>
            </a:pPr>
            <a:r>
              <a:rPr lang="el-GR" dirty="0"/>
              <a:t>Με ποιο σχήμα παριστάνεται η κοινωνικότητα στον χριστιανισμό και γιατί; </a:t>
            </a:r>
          </a:p>
          <a:p>
            <a:pPr marL="514350" indent="-514350">
              <a:buFont typeface="+mj-lt"/>
              <a:buAutoNum type="arabicPeriod"/>
            </a:pPr>
            <a:r>
              <a:rPr lang="el-GR" dirty="0"/>
              <a:t>Ποια είναι τα δύο όρια μέσα στα οποία κινείται ο άνθρωπος; </a:t>
            </a:r>
          </a:p>
          <a:p>
            <a:pPr marL="514350" indent="-514350">
              <a:buFont typeface="+mj-lt"/>
              <a:buAutoNum type="arabicPeriod"/>
            </a:pPr>
            <a:r>
              <a:rPr lang="el-GR" dirty="0"/>
              <a:t>Πώς επαναλαμβάνουμε το προπατορικό αμάρτημα; </a:t>
            </a:r>
          </a:p>
          <a:p>
            <a:pPr marL="514350" indent="-514350">
              <a:buFont typeface="+mj-lt"/>
              <a:buAutoNum type="arabicPeriod"/>
            </a:pPr>
            <a:r>
              <a:rPr lang="el-GR" dirty="0"/>
              <a:t>Ποια είναι η σημαντικότερη προϋπόθεση για την αληθινή κοινωνικότητα;</a:t>
            </a:r>
          </a:p>
          <a:p>
            <a:pPr marL="514350" indent="-514350">
              <a:buFont typeface="+mj-lt"/>
              <a:buAutoNum type="arabicPeriod"/>
            </a:pPr>
            <a:r>
              <a:rPr lang="el-GR" dirty="0"/>
              <a:t>Πώς θα διακρίνει ο άνθρωπος τι απαιτεί η αληθινή αγάπη για τον εαυτό και τον πλησίον, όταν υπάρχει σύγκρουση συμφερόντων; </a:t>
            </a:r>
          </a:p>
        </p:txBody>
      </p:sp>
    </p:spTree>
    <p:extLst>
      <p:ext uri="{BB962C8B-B14F-4D97-AF65-F5344CB8AC3E}">
        <p14:creationId xmlns:p14="http://schemas.microsoft.com/office/powerpoint/2010/main" val="1193048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a:t>10. </a:t>
            </a:r>
            <a:r>
              <a:rPr lang="el-GR" dirty="0"/>
              <a:t>Η ΣΧΕΣΗ ΜΕΤΑΞΥ ΚΟΙΝΩΝΙΚΟΤΗΤΑΣ </a:t>
            </a:r>
            <a:br>
              <a:rPr lang="el-GR" dirty="0"/>
            </a:br>
            <a:r>
              <a:rPr lang="el-GR" dirty="0"/>
              <a:t>ΚΑΙ ΘΡΗΣΚΕΥΤΙΚΟΤΗΤΑΣ</a:t>
            </a:r>
          </a:p>
        </p:txBody>
      </p:sp>
      <p:sp>
        <p:nvSpPr>
          <p:cNvPr id="3" name="Θέση περιεχομένου 2"/>
          <p:cNvSpPr>
            <a:spLocks noGrp="1"/>
          </p:cNvSpPr>
          <p:nvPr>
            <p:ph idx="1"/>
          </p:nvPr>
        </p:nvSpPr>
        <p:spPr>
          <a:xfrm>
            <a:off x="838200" y="1563758"/>
            <a:ext cx="10515600" cy="5294242"/>
          </a:xfrm>
        </p:spPr>
        <p:txBody>
          <a:bodyPr>
            <a:normAutofit/>
          </a:bodyPr>
          <a:lstStyle/>
          <a:p>
            <a:r>
              <a:rPr lang="el-GR" dirty="0"/>
              <a:t>Η </a:t>
            </a:r>
            <a:r>
              <a:rPr lang="el-GR" b="1" dirty="0"/>
              <a:t>θρησκευτικότητα</a:t>
            </a:r>
            <a:r>
              <a:rPr lang="el-GR" dirty="0"/>
              <a:t> και η </a:t>
            </a:r>
            <a:r>
              <a:rPr lang="el-GR" b="1" dirty="0"/>
              <a:t>κοινωνικότητα</a:t>
            </a:r>
            <a:r>
              <a:rPr lang="el-GR" dirty="0"/>
              <a:t> συνδέονται άμεσα.  </a:t>
            </a:r>
          </a:p>
          <a:p>
            <a:r>
              <a:rPr lang="el-GR" dirty="0"/>
              <a:t>Η σχέση του ανθρώπου με τον Θεό προσδιορίζει και τη σχέση του με τον πλησίον.</a:t>
            </a:r>
          </a:p>
          <a:p>
            <a:r>
              <a:rPr lang="el-GR" dirty="0"/>
              <a:t>Ο Μάξιμος ο Ομολογητής σημειώνει: «</a:t>
            </a:r>
            <a:r>
              <a:rPr lang="el-GR" i="1" dirty="0"/>
              <a:t>ὁ </a:t>
            </a:r>
            <a:r>
              <a:rPr lang="el-GR" i="1" dirty="0" err="1"/>
              <a:t>ἀγαπῶν</a:t>
            </a:r>
            <a:r>
              <a:rPr lang="el-GR" i="1" dirty="0"/>
              <a:t> </a:t>
            </a:r>
            <a:r>
              <a:rPr lang="el-GR" i="1" dirty="0" err="1"/>
              <a:t>τὸν</a:t>
            </a:r>
            <a:r>
              <a:rPr lang="el-GR" i="1" dirty="0"/>
              <a:t> </a:t>
            </a:r>
            <a:r>
              <a:rPr lang="el-GR" i="1" dirty="0" err="1"/>
              <a:t>Θεὸν</a:t>
            </a:r>
            <a:r>
              <a:rPr lang="el-GR" i="1" dirty="0"/>
              <a:t> </a:t>
            </a:r>
            <a:r>
              <a:rPr lang="el-GR" i="1" dirty="0" err="1"/>
              <a:t>οὐ</a:t>
            </a:r>
            <a:r>
              <a:rPr lang="el-GR" i="1" dirty="0"/>
              <a:t> δύναται </a:t>
            </a:r>
            <a:r>
              <a:rPr lang="el-GR" i="1" dirty="0" err="1"/>
              <a:t>μὴ</a:t>
            </a:r>
            <a:r>
              <a:rPr lang="el-GR" i="1" dirty="0"/>
              <a:t> </a:t>
            </a:r>
            <a:r>
              <a:rPr lang="el-GR" i="1" dirty="0" err="1"/>
              <a:t>καὶ</a:t>
            </a:r>
            <a:r>
              <a:rPr lang="el-GR" i="1" dirty="0"/>
              <a:t> πάντα </a:t>
            </a:r>
            <a:r>
              <a:rPr lang="el-GR" i="1" dirty="0" err="1"/>
              <a:t>ἄνθρωπον</a:t>
            </a:r>
            <a:r>
              <a:rPr lang="el-GR" i="1" dirty="0"/>
              <a:t> </a:t>
            </a:r>
            <a:r>
              <a:rPr lang="el-GR" i="1" dirty="0" err="1"/>
              <a:t>ἀγαπῆσαι</a:t>
            </a:r>
            <a:r>
              <a:rPr lang="el-GR" dirty="0"/>
              <a:t>». </a:t>
            </a:r>
          </a:p>
          <a:p>
            <a:r>
              <a:rPr lang="el-GR" dirty="0"/>
              <a:t>Η κοινωνικότητα του Χριστιανού προλαμβάνει </a:t>
            </a:r>
            <a:r>
              <a:rPr lang="el-GR" b="1" dirty="0">
                <a:solidFill>
                  <a:srgbClr val="FF0000"/>
                </a:solidFill>
              </a:rPr>
              <a:t>σταυρικό χαρακτήρα</a:t>
            </a:r>
            <a:r>
              <a:rPr lang="el-GR" dirty="0"/>
              <a:t>. Γι’ αυτό και παριστάνεται με το σχήμα του σταυρού. </a:t>
            </a:r>
          </a:p>
          <a:p>
            <a:r>
              <a:rPr lang="el-GR" dirty="0"/>
              <a:t>Η κατακόρυφη κεραία του σταυρού δείχνει τη </a:t>
            </a:r>
            <a:r>
              <a:rPr lang="el-GR" dirty="0">
                <a:solidFill>
                  <a:srgbClr val="FF0000"/>
                </a:solidFill>
              </a:rPr>
              <a:t>σχέση με τον Θεό</a:t>
            </a:r>
            <a:r>
              <a:rPr lang="el-GR" dirty="0"/>
              <a:t>, ενώ η οριζόντια τη σχέση με τον </a:t>
            </a:r>
            <a:r>
              <a:rPr lang="el-GR" dirty="0">
                <a:solidFill>
                  <a:srgbClr val="FF0000"/>
                </a:solidFill>
              </a:rPr>
              <a:t>συνάνθρωπο και ολόκληρη την κτίση</a:t>
            </a:r>
            <a:r>
              <a:rPr lang="el-GR" dirty="0"/>
              <a:t>.</a:t>
            </a:r>
          </a:p>
          <a:p>
            <a:r>
              <a:rPr lang="el-GR" dirty="0"/>
              <a:t>Και στις δύο κατευθύνσεις η σχέση υποδηλώνεται ως </a:t>
            </a:r>
            <a:r>
              <a:rPr lang="el-GR" b="1" dirty="0">
                <a:solidFill>
                  <a:srgbClr val="FF0000"/>
                </a:solidFill>
              </a:rPr>
              <a:t>σχέση κενωτικής θυσίας </a:t>
            </a:r>
            <a:r>
              <a:rPr lang="el-GR" dirty="0"/>
              <a:t>κατά μίμηση της θυσίας του Χριστού. </a:t>
            </a:r>
          </a:p>
        </p:txBody>
      </p:sp>
    </p:spTree>
    <p:extLst>
      <p:ext uri="{BB962C8B-B14F-4D97-AF65-F5344CB8AC3E}">
        <p14:creationId xmlns:p14="http://schemas.microsoft.com/office/powerpoint/2010/main" val="3227746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a:t>10. </a:t>
            </a:r>
            <a:r>
              <a:rPr lang="el-GR" dirty="0"/>
              <a:t>Η ΣΧΕΣΗ ΜΕΤΑΞΥ ΚΟΙΝΩΝΙΚΟΤΗΤΑΣ </a:t>
            </a:r>
            <a:br>
              <a:rPr lang="el-GR" dirty="0"/>
            </a:br>
            <a:r>
              <a:rPr lang="el-GR" dirty="0"/>
              <a:t>ΚΑΙ ΘΡΗΣΚΕΥΤΙΚΟΤΗΤΑΣ</a:t>
            </a:r>
          </a:p>
        </p:txBody>
      </p:sp>
      <p:sp>
        <p:nvSpPr>
          <p:cNvPr id="3" name="Θέση περιεχομένου 2"/>
          <p:cNvSpPr>
            <a:spLocks noGrp="1"/>
          </p:cNvSpPr>
          <p:nvPr>
            <p:ph idx="1"/>
          </p:nvPr>
        </p:nvSpPr>
        <p:spPr>
          <a:xfrm>
            <a:off x="838200" y="1825625"/>
            <a:ext cx="10515600" cy="4508914"/>
          </a:xfrm>
        </p:spPr>
        <p:txBody>
          <a:bodyPr/>
          <a:lstStyle/>
          <a:p>
            <a:r>
              <a:rPr lang="el-GR" dirty="0"/>
              <a:t>Μένοντας ο άνθρωπος εγκλωβισμένος στο εγώ του αδυνατεί να αγαπήσει κάποιον έξω από τον εαυτό του.</a:t>
            </a:r>
          </a:p>
          <a:p>
            <a:r>
              <a:rPr lang="el-GR" dirty="0"/>
              <a:t>Κάθε άνθρωπος κινείται ανάμεσα σε δύο όρια: </a:t>
            </a:r>
            <a:endParaRPr lang="en-US" dirty="0"/>
          </a:p>
          <a:p>
            <a:pPr marL="514350" indent="-514350">
              <a:buFont typeface="+mj-lt"/>
              <a:buAutoNum type="arabicPeriod"/>
            </a:pPr>
            <a:r>
              <a:rPr lang="el-GR" dirty="0"/>
              <a:t>το ένα είναι </a:t>
            </a:r>
            <a:r>
              <a:rPr lang="el-GR" u="sng" dirty="0"/>
              <a:t>η αγάπη για τον Θεό</a:t>
            </a:r>
            <a:r>
              <a:rPr lang="el-GR" dirty="0"/>
              <a:t>, που φτάνει μέχρι το μίσος του εαυτού και </a:t>
            </a:r>
            <a:endParaRPr lang="en-US" dirty="0"/>
          </a:p>
          <a:p>
            <a:pPr marL="514350" indent="-514350">
              <a:buFont typeface="+mj-lt"/>
              <a:buAutoNum type="arabicPeriod"/>
            </a:pPr>
            <a:r>
              <a:rPr lang="el-GR" dirty="0"/>
              <a:t>το άλλο είναι </a:t>
            </a:r>
            <a:r>
              <a:rPr lang="el-GR" u="sng" dirty="0"/>
              <a:t>η αγάπη για τον εαυτό</a:t>
            </a:r>
            <a:r>
              <a:rPr lang="el-GR" dirty="0"/>
              <a:t>, που φτάνει μέχρι το μίσος του Θεού. </a:t>
            </a:r>
            <a:endParaRPr lang="en-US" dirty="0"/>
          </a:p>
          <a:p>
            <a:r>
              <a:rPr lang="el-GR" dirty="0" err="1"/>
              <a:t>Ο,τιδήποτε</a:t>
            </a:r>
            <a:r>
              <a:rPr lang="el-GR" dirty="0"/>
              <a:t> συμβαίνει στην προσωπική μας ύπαρξη, προέρχεται  από την πνευματική μας αυτοδιάθεση ανάμεσα σ’ αυτά τα δύο όρια. </a:t>
            </a:r>
          </a:p>
          <a:p>
            <a:endParaRPr lang="el-GR" dirty="0"/>
          </a:p>
        </p:txBody>
      </p:sp>
    </p:spTree>
    <p:extLst>
      <p:ext uri="{BB962C8B-B14F-4D97-AF65-F5344CB8AC3E}">
        <p14:creationId xmlns:p14="http://schemas.microsoft.com/office/powerpoint/2010/main" val="2372015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a:t>10. </a:t>
            </a:r>
            <a:r>
              <a:rPr lang="el-GR" dirty="0"/>
              <a:t>Η ΣΧΕΣΗ ΜΕΤΑΞΥ ΚΟΙΝΩΝΙΚΟΤΗΤΑΣ </a:t>
            </a:r>
            <a:br>
              <a:rPr lang="el-GR" dirty="0"/>
            </a:br>
            <a:r>
              <a:rPr lang="el-GR" dirty="0"/>
              <a:t>ΚΑΙ ΘΡΗΣΚΕΥΤΙΚΟΤΗΤΑΣ</a:t>
            </a:r>
          </a:p>
        </p:txBody>
      </p:sp>
      <p:sp>
        <p:nvSpPr>
          <p:cNvPr id="3" name="Θέση περιεχομένου 2"/>
          <p:cNvSpPr>
            <a:spLocks noGrp="1"/>
          </p:cNvSpPr>
          <p:nvPr>
            <p:ph idx="1"/>
          </p:nvPr>
        </p:nvSpPr>
        <p:spPr/>
        <p:txBody>
          <a:bodyPr/>
          <a:lstStyle/>
          <a:p>
            <a:r>
              <a:rPr lang="el-GR" dirty="0"/>
              <a:t>Στην ευχή «</a:t>
            </a:r>
            <a:r>
              <a:rPr lang="el-GR" i="1" dirty="0"/>
              <a:t>Κύριε </a:t>
            </a:r>
            <a:r>
              <a:rPr lang="el-GR" i="1" dirty="0" err="1"/>
              <a:t>Ἰησοῦ</a:t>
            </a:r>
            <a:r>
              <a:rPr lang="el-GR" i="1" dirty="0"/>
              <a:t> Χριστέ, </a:t>
            </a:r>
            <a:r>
              <a:rPr lang="el-GR" i="1" dirty="0" err="1"/>
              <a:t>Υἱὲ</a:t>
            </a:r>
            <a:r>
              <a:rPr lang="el-GR" i="1" dirty="0"/>
              <a:t> </a:t>
            </a:r>
            <a:r>
              <a:rPr lang="el-GR" i="1" dirty="0" err="1"/>
              <a:t>τοῦ</a:t>
            </a:r>
            <a:r>
              <a:rPr lang="el-GR" i="1" dirty="0"/>
              <a:t> </a:t>
            </a:r>
            <a:r>
              <a:rPr lang="el-GR" i="1" dirty="0" err="1"/>
              <a:t>Θεοῦ</a:t>
            </a:r>
            <a:r>
              <a:rPr lang="el-GR" i="1" dirty="0"/>
              <a:t> </a:t>
            </a:r>
            <a:r>
              <a:rPr lang="el-GR" i="1" dirty="0" err="1"/>
              <a:t>ἐλέησόν</a:t>
            </a:r>
            <a:r>
              <a:rPr lang="el-GR" i="1" dirty="0"/>
              <a:t> με</a:t>
            </a:r>
            <a:r>
              <a:rPr lang="el-GR" dirty="0"/>
              <a:t>», συμπεριλαμβάνονται όλοι οι άνθρωποι. </a:t>
            </a:r>
            <a:endParaRPr lang="en-US" dirty="0"/>
          </a:p>
          <a:p>
            <a:r>
              <a:rPr lang="el-GR" b="1" dirty="0">
                <a:solidFill>
                  <a:srgbClr val="FF0000"/>
                </a:solidFill>
              </a:rPr>
              <a:t>Η κατανόηση ότι όλοι οι άνθρωποι είμαστε ένα σημαίνει ότι όταν κάποιος προσεύχεται για τον εαυτό του, προσεύχεται για όλους</a:t>
            </a:r>
            <a:r>
              <a:rPr lang="el-GR" dirty="0"/>
              <a:t>. </a:t>
            </a:r>
          </a:p>
          <a:p>
            <a:r>
              <a:rPr lang="el-GR" dirty="0"/>
              <a:t>Η σύγχρονη Βιολογία βοηθάει στην κατανόηση αυτής της αλήθειας. Είναι γνωστό ότι σε κάθε ανθρώπινο κύτταρο υπάρχει ολόκληρος ο άνθρωπος. Δηλαδή κάθε κύτταρο του οργανισμού αναπαράγει ολόκληρο τον οργανισμό. </a:t>
            </a:r>
          </a:p>
        </p:txBody>
      </p:sp>
    </p:spTree>
    <p:extLst>
      <p:ext uri="{BB962C8B-B14F-4D97-AF65-F5344CB8AC3E}">
        <p14:creationId xmlns:p14="http://schemas.microsoft.com/office/powerpoint/2010/main" val="1766176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n-US" dirty="0"/>
              <a:t>10. </a:t>
            </a:r>
            <a:r>
              <a:rPr lang="el-GR" dirty="0"/>
              <a:t>Η ΣΧΕΣΗ ΜΕΤΑΞΥ ΚΟΙΝΩΝΙΚΟΤΗΤΑΣ </a:t>
            </a:r>
            <a:br>
              <a:rPr lang="el-GR" dirty="0"/>
            </a:br>
            <a:r>
              <a:rPr lang="el-GR" dirty="0"/>
              <a:t>ΚΑΙ ΘΡΗΣΚΕΥΤΙΚΟΤΗΤΑΣ</a:t>
            </a:r>
          </a:p>
        </p:txBody>
      </p:sp>
      <p:sp>
        <p:nvSpPr>
          <p:cNvPr id="3" name="Θέση περιεχομένου 2"/>
          <p:cNvSpPr>
            <a:spLocks noGrp="1"/>
          </p:cNvSpPr>
          <p:nvPr>
            <p:ph idx="1"/>
          </p:nvPr>
        </p:nvSpPr>
        <p:spPr>
          <a:xfrm>
            <a:off x="0" y="1325563"/>
            <a:ext cx="12192000" cy="5532438"/>
          </a:xfrm>
        </p:spPr>
        <p:txBody>
          <a:bodyPr>
            <a:normAutofit lnSpcReduction="10000"/>
          </a:bodyPr>
          <a:lstStyle/>
          <a:p>
            <a:r>
              <a:rPr lang="el-GR" dirty="0"/>
              <a:t>Στον πρώτο άνθρωπο, τον Αδάμ, υπήρχαν οι λόγοι διαδοχής ολόκληρου του ανθρώπινου γένους. Αλλά και κάθε άνθρωπος είναι ένα κύτταρο της ανθρωπότητας. Έχει μέσα του ολόκληρη την ανθρωπότητα. Έχει όλες τις πληροφορίες της για τη ζωή. Έτσι κατανοούμε καλύτερα το προπατορικό αμάρτημα. </a:t>
            </a:r>
          </a:p>
          <a:p>
            <a:r>
              <a:rPr lang="el-GR" b="1" dirty="0"/>
              <a:t>Δεν είμαστε ένοχοι </a:t>
            </a:r>
            <a:r>
              <a:rPr lang="el-GR" dirty="0"/>
              <a:t>για το αμάρτημα του Αδάμ. </a:t>
            </a:r>
          </a:p>
          <a:p>
            <a:r>
              <a:rPr lang="el-GR" dirty="0"/>
              <a:t>Το ότι κληρονομούμε το προπατορικό αμάρτημα σημαίνει ότι </a:t>
            </a:r>
            <a:r>
              <a:rPr lang="el-GR" b="1" dirty="0"/>
              <a:t>είμαστε κοινωνοί της φθοράς και του θανάτου</a:t>
            </a:r>
            <a:r>
              <a:rPr lang="el-GR" dirty="0"/>
              <a:t> που προκάλεσε στην ανθρώπινη φύση το αμάρτημα αυτό. Και ως κοινωνοί της φθοράς το επαναλαμβάνουμε. Πώς το επαναλαμβάνουμε; Όταν </a:t>
            </a:r>
          </a:p>
          <a:p>
            <a:pPr marL="514350" indent="-514350">
              <a:buFont typeface="+mj-lt"/>
              <a:buAutoNum type="arabicPeriod"/>
            </a:pPr>
            <a:r>
              <a:rPr lang="el-GR" dirty="0"/>
              <a:t>προκαλούμε διάσπαση στη κοινωνία με τον Θεό και τον συνάνθρωπο, </a:t>
            </a:r>
          </a:p>
          <a:p>
            <a:pPr marL="514350" indent="-514350">
              <a:buFont typeface="+mj-lt"/>
              <a:buAutoNum type="arabicPeriod"/>
            </a:pPr>
            <a:r>
              <a:rPr lang="el-GR" dirty="0"/>
              <a:t>δεν αναλαμβάνουμε τις ευθύνες μας και </a:t>
            </a:r>
          </a:p>
          <a:p>
            <a:pPr marL="514350" indent="-514350">
              <a:buFont typeface="+mj-lt"/>
              <a:buAutoNum type="arabicPeriod"/>
            </a:pPr>
            <a:r>
              <a:rPr lang="el-GR" dirty="0"/>
              <a:t>προβάλλουμε το λάθος μας στους άλλους. </a:t>
            </a:r>
          </a:p>
          <a:p>
            <a:endParaRPr lang="el-GR" dirty="0"/>
          </a:p>
        </p:txBody>
      </p:sp>
    </p:spTree>
    <p:extLst>
      <p:ext uri="{BB962C8B-B14F-4D97-AF65-F5344CB8AC3E}">
        <p14:creationId xmlns:p14="http://schemas.microsoft.com/office/powerpoint/2010/main" val="3214464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a:t>10. </a:t>
            </a:r>
            <a:r>
              <a:rPr lang="el-GR" dirty="0"/>
              <a:t>Η ΣΧΕΣΗ ΜΕΤΑΞΥ ΚΟΙΝΩΝΙΚΟΤΗΤΑΣ </a:t>
            </a:r>
            <a:br>
              <a:rPr lang="el-GR" dirty="0"/>
            </a:br>
            <a:r>
              <a:rPr lang="el-GR" dirty="0"/>
              <a:t>ΚΑΙ ΘΡΗΣΚΕΥΤΙΚΟΤΗΤΑΣ</a:t>
            </a:r>
          </a:p>
        </p:txBody>
      </p:sp>
      <p:sp>
        <p:nvSpPr>
          <p:cNvPr id="3" name="Θέση περιεχομένου 2"/>
          <p:cNvSpPr>
            <a:spLocks noGrp="1"/>
          </p:cNvSpPr>
          <p:nvPr>
            <p:ph idx="1"/>
          </p:nvPr>
        </p:nvSpPr>
        <p:spPr>
          <a:xfrm>
            <a:off x="0" y="1825624"/>
            <a:ext cx="12192000" cy="5032375"/>
          </a:xfrm>
        </p:spPr>
        <p:txBody>
          <a:bodyPr>
            <a:normAutofit lnSpcReduction="10000"/>
          </a:bodyPr>
          <a:lstStyle/>
          <a:p>
            <a:r>
              <a:rPr lang="el-GR" dirty="0"/>
              <a:t>Το προπατορικό αμάρτημα επαναλαμβάνει κάθε άνθρωπος, όταν αρνείται</a:t>
            </a:r>
          </a:p>
          <a:p>
            <a:pPr marL="0" indent="0">
              <a:buNone/>
            </a:pPr>
            <a:r>
              <a:rPr lang="el-GR" dirty="0"/>
              <a:t>α) να αναλάβει την ευθύνη του για το κοινό κακό και </a:t>
            </a:r>
            <a:r>
              <a:rPr lang="en-US" dirty="0"/>
              <a:t>              </a:t>
            </a:r>
            <a:endParaRPr lang="el-GR" dirty="0"/>
          </a:p>
          <a:p>
            <a:pPr marL="0" indent="0">
              <a:buNone/>
            </a:pPr>
            <a:r>
              <a:rPr lang="el-GR" dirty="0"/>
              <a:t>β) να διατηρήσει την ενότητα του ανθρώπου. </a:t>
            </a:r>
          </a:p>
          <a:p>
            <a:r>
              <a:rPr lang="el-GR" dirty="0"/>
              <a:t>Σωτηρία του ανθρώπου είναι λύτρωση από την αμαρτία, λύτρωση από το προπατορικό αμάρτημα, που προκάλεσε διπλή διάσπαση, από τον Θεό και από τον πλησίον. </a:t>
            </a:r>
          </a:p>
          <a:p>
            <a:r>
              <a:rPr lang="el-GR" dirty="0"/>
              <a:t>Γι’ αυτό και ολόκληρη η διδασκαλία του Νόμου και των Προφητών συνοψίζεται στη διπλή εντολή της αγάπης, με την οποία αναιρείται η διπλή εκείνη διάσπαση: «</a:t>
            </a:r>
            <a:r>
              <a:rPr lang="el-GR" i="1" dirty="0" err="1"/>
              <a:t>ἀγαπήσεις</a:t>
            </a:r>
            <a:r>
              <a:rPr lang="el-GR" i="1" dirty="0"/>
              <a:t> </a:t>
            </a:r>
            <a:r>
              <a:rPr lang="el-GR" i="1" dirty="0" err="1"/>
              <a:t>Κύριον</a:t>
            </a:r>
            <a:r>
              <a:rPr lang="el-GR" i="1" dirty="0"/>
              <a:t> </a:t>
            </a:r>
            <a:r>
              <a:rPr lang="el-GR" i="1" dirty="0" err="1"/>
              <a:t>τὸν</a:t>
            </a:r>
            <a:r>
              <a:rPr lang="el-GR" i="1" dirty="0"/>
              <a:t> </a:t>
            </a:r>
            <a:r>
              <a:rPr lang="el-GR" i="1" dirty="0" err="1"/>
              <a:t>Θεόν</a:t>
            </a:r>
            <a:r>
              <a:rPr lang="el-GR" i="1" dirty="0"/>
              <a:t> σου </a:t>
            </a:r>
            <a:r>
              <a:rPr lang="el-GR" i="1" dirty="0" err="1"/>
              <a:t>ἐν</a:t>
            </a:r>
            <a:r>
              <a:rPr lang="el-GR" i="1" dirty="0"/>
              <a:t> </a:t>
            </a:r>
            <a:r>
              <a:rPr lang="el-GR" i="1" dirty="0" err="1"/>
              <a:t>ὅλῃ</a:t>
            </a:r>
            <a:r>
              <a:rPr lang="el-GR" i="1" dirty="0"/>
              <a:t> </a:t>
            </a:r>
            <a:r>
              <a:rPr lang="el-GR" i="1" dirty="0" err="1"/>
              <a:t>τῇ</a:t>
            </a:r>
            <a:r>
              <a:rPr lang="el-GR" i="1" dirty="0"/>
              <a:t> </a:t>
            </a:r>
            <a:r>
              <a:rPr lang="el-GR" i="1" dirty="0" err="1"/>
              <a:t>καρδίᾳ</a:t>
            </a:r>
            <a:r>
              <a:rPr lang="el-GR" i="1" dirty="0"/>
              <a:t> σου </a:t>
            </a:r>
            <a:r>
              <a:rPr lang="el-GR" i="1" dirty="0" err="1"/>
              <a:t>καὶ</a:t>
            </a:r>
            <a:r>
              <a:rPr lang="el-GR" i="1" dirty="0"/>
              <a:t> </a:t>
            </a:r>
            <a:r>
              <a:rPr lang="el-GR" i="1" dirty="0" err="1"/>
              <a:t>ἐν</a:t>
            </a:r>
            <a:r>
              <a:rPr lang="el-GR" i="1" dirty="0"/>
              <a:t> </a:t>
            </a:r>
            <a:r>
              <a:rPr lang="el-GR" i="1" dirty="0" err="1"/>
              <a:t>ὅλῃ</a:t>
            </a:r>
            <a:r>
              <a:rPr lang="el-GR" i="1" dirty="0"/>
              <a:t> </a:t>
            </a:r>
            <a:r>
              <a:rPr lang="el-GR" i="1" dirty="0" err="1"/>
              <a:t>τῇ</a:t>
            </a:r>
            <a:r>
              <a:rPr lang="el-GR" i="1" dirty="0"/>
              <a:t> </a:t>
            </a:r>
            <a:r>
              <a:rPr lang="el-GR" i="1" dirty="0" err="1"/>
              <a:t>ψυχῇ</a:t>
            </a:r>
            <a:r>
              <a:rPr lang="el-GR" i="1" dirty="0"/>
              <a:t> σου </a:t>
            </a:r>
            <a:r>
              <a:rPr lang="el-GR" i="1" dirty="0" err="1"/>
              <a:t>καὶ</a:t>
            </a:r>
            <a:r>
              <a:rPr lang="el-GR" i="1" dirty="0"/>
              <a:t> </a:t>
            </a:r>
            <a:r>
              <a:rPr lang="el-GR" i="1" dirty="0" err="1"/>
              <a:t>ἐν</a:t>
            </a:r>
            <a:r>
              <a:rPr lang="el-GR" i="1" dirty="0"/>
              <a:t> </a:t>
            </a:r>
            <a:r>
              <a:rPr lang="el-GR" i="1" dirty="0" err="1"/>
              <a:t>ὅλῃ</a:t>
            </a:r>
            <a:r>
              <a:rPr lang="el-GR" i="1" dirty="0"/>
              <a:t> </a:t>
            </a:r>
            <a:r>
              <a:rPr lang="el-GR" i="1" dirty="0" err="1"/>
              <a:t>τῇ</a:t>
            </a:r>
            <a:r>
              <a:rPr lang="el-GR" i="1" dirty="0"/>
              <a:t> </a:t>
            </a:r>
            <a:r>
              <a:rPr lang="el-GR" i="1" dirty="0" err="1"/>
              <a:t>διανοίᾳ</a:t>
            </a:r>
            <a:r>
              <a:rPr lang="el-GR" i="1" dirty="0"/>
              <a:t> σου. </a:t>
            </a:r>
            <a:r>
              <a:rPr lang="el-GR" i="1" dirty="0" err="1"/>
              <a:t>αὕτη</a:t>
            </a:r>
            <a:r>
              <a:rPr lang="el-GR" i="1" dirty="0"/>
              <a:t> </a:t>
            </a:r>
            <a:r>
              <a:rPr lang="el-GR" i="1" dirty="0" err="1"/>
              <a:t>ἐστὶ</a:t>
            </a:r>
            <a:r>
              <a:rPr lang="el-GR" i="1" dirty="0"/>
              <a:t> </a:t>
            </a:r>
            <a:r>
              <a:rPr lang="el-GR" i="1" dirty="0" err="1"/>
              <a:t>πρώτη</a:t>
            </a:r>
            <a:r>
              <a:rPr lang="el-GR" i="1" dirty="0"/>
              <a:t> </a:t>
            </a:r>
            <a:r>
              <a:rPr lang="el-GR" i="1" dirty="0" err="1"/>
              <a:t>καὶ</a:t>
            </a:r>
            <a:r>
              <a:rPr lang="el-GR" i="1" dirty="0"/>
              <a:t> </a:t>
            </a:r>
            <a:r>
              <a:rPr lang="el-GR" i="1" dirty="0" err="1"/>
              <a:t>μεγάλη</a:t>
            </a:r>
            <a:r>
              <a:rPr lang="el-GR" i="1" dirty="0"/>
              <a:t> </a:t>
            </a:r>
            <a:r>
              <a:rPr lang="el-GR" i="1" dirty="0" err="1"/>
              <a:t>ἐντολή</a:t>
            </a:r>
            <a:r>
              <a:rPr lang="el-GR" i="1" dirty="0"/>
              <a:t>. </a:t>
            </a:r>
            <a:r>
              <a:rPr lang="el-GR" i="1" dirty="0" err="1"/>
              <a:t>δευτέρα</a:t>
            </a:r>
            <a:r>
              <a:rPr lang="el-GR" i="1" dirty="0"/>
              <a:t> </a:t>
            </a:r>
            <a:r>
              <a:rPr lang="el-GR" i="1" dirty="0" err="1"/>
              <a:t>δὲ</a:t>
            </a:r>
            <a:r>
              <a:rPr lang="el-GR" i="1" dirty="0"/>
              <a:t> </a:t>
            </a:r>
            <a:r>
              <a:rPr lang="el-GR" i="1" dirty="0" err="1"/>
              <a:t>ὁμοία</a:t>
            </a:r>
            <a:r>
              <a:rPr lang="el-GR" i="1" dirty="0"/>
              <a:t> </a:t>
            </a:r>
            <a:r>
              <a:rPr lang="el-GR" i="1" dirty="0" err="1"/>
              <a:t>αὐτῇ</a:t>
            </a:r>
            <a:r>
              <a:rPr lang="el-GR" i="1" dirty="0"/>
              <a:t>· </a:t>
            </a:r>
            <a:r>
              <a:rPr lang="el-GR" i="1" dirty="0" err="1"/>
              <a:t>ἀγαπήσεις</a:t>
            </a:r>
            <a:r>
              <a:rPr lang="el-GR" i="1" dirty="0"/>
              <a:t> </a:t>
            </a:r>
            <a:r>
              <a:rPr lang="el-GR" i="1" dirty="0" err="1"/>
              <a:t>τὸν</a:t>
            </a:r>
            <a:r>
              <a:rPr lang="el-GR" i="1" dirty="0"/>
              <a:t> </a:t>
            </a:r>
            <a:r>
              <a:rPr lang="el-GR" i="1" dirty="0" err="1"/>
              <a:t>πλησίον</a:t>
            </a:r>
            <a:r>
              <a:rPr lang="el-GR" i="1" dirty="0"/>
              <a:t> σου </a:t>
            </a:r>
            <a:r>
              <a:rPr lang="el-GR" i="1" dirty="0" err="1"/>
              <a:t>ὡς</a:t>
            </a:r>
            <a:r>
              <a:rPr lang="el-GR" i="1" dirty="0"/>
              <a:t> </a:t>
            </a:r>
            <a:r>
              <a:rPr lang="el-GR" i="1" dirty="0" err="1"/>
              <a:t>σεαυτόν</a:t>
            </a:r>
            <a:r>
              <a:rPr lang="el-GR" i="1" dirty="0"/>
              <a:t>. </a:t>
            </a:r>
            <a:r>
              <a:rPr lang="el-GR" i="1" dirty="0" err="1"/>
              <a:t>ἐν</a:t>
            </a:r>
            <a:r>
              <a:rPr lang="el-GR" i="1" dirty="0"/>
              <a:t> </a:t>
            </a:r>
            <a:r>
              <a:rPr lang="el-GR" i="1" dirty="0" err="1"/>
              <a:t>ταύταις</a:t>
            </a:r>
            <a:r>
              <a:rPr lang="el-GR" i="1" dirty="0"/>
              <a:t> </a:t>
            </a:r>
            <a:r>
              <a:rPr lang="el-GR" i="1" dirty="0" err="1"/>
              <a:t>ταῖς</a:t>
            </a:r>
            <a:r>
              <a:rPr lang="el-GR" i="1" dirty="0"/>
              <a:t> </a:t>
            </a:r>
            <a:r>
              <a:rPr lang="el-GR" i="1" dirty="0" err="1"/>
              <a:t>δυσὶν</a:t>
            </a:r>
            <a:r>
              <a:rPr lang="el-GR" i="1" dirty="0"/>
              <a:t> </a:t>
            </a:r>
            <a:r>
              <a:rPr lang="el-GR" i="1" dirty="0" err="1"/>
              <a:t>ἐντολαῖς</a:t>
            </a:r>
            <a:r>
              <a:rPr lang="el-GR" i="1" dirty="0"/>
              <a:t> </a:t>
            </a:r>
            <a:r>
              <a:rPr lang="el-GR" i="1" dirty="0" err="1"/>
              <a:t>ὅλος</a:t>
            </a:r>
            <a:r>
              <a:rPr lang="el-GR" i="1" dirty="0"/>
              <a:t> ὁ </a:t>
            </a:r>
            <a:r>
              <a:rPr lang="el-GR" i="1" dirty="0" err="1"/>
              <a:t>νόμος</a:t>
            </a:r>
            <a:r>
              <a:rPr lang="el-GR" i="1" dirty="0"/>
              <a:t> </a:t>
            </a:r>
            <a:r>
              <a:rPr lang="el-GR" i="1" dirty="0" err="1"/>
              <a:t>καὶ</a:t>
            </a:r>
            <a:r>
              <a:rPr lang="el-GR" i="1" dirty="0"/>
              <a:t> </a:t>
            </a:r>
            <a:r>
              <a:rPr lang="el-GR" i="1" dirty="0" err="1"/>
              <a:t>οἱ</a:t>
            </a:r>
            <a:r>
              <a:rPr lang="el-GR" i="1" dirty="0"/>
              <a:t> </a:t>
            </a:r>
            <a:r>
              <a:rPr lang="el-GR" i="1" dirty="0" err="1"/>
              <a:t>προφῆται</a:t>
            </a:r>
            <a:r>
              <a:rPr lang="el-GR" i="1" dirty="0"/>
              <a:t> </a:t>
            </a:r>
            <a:r>
              <a:rPr lang="el-GR" i="1" dirty="0" err="1"/>
              <a:t>κρέμανται</a:t>
            </a:r>
            <a:r>
              <a:rPr lang="el-GR" dirty="0"/>
              <a:t>» (</a:t>
            </a:r>
            <a:r>
              <a:rPr lang="el-GR" dirty="0" err="1"/>
              <a:t>Μτ</a:t>
            </a:r>
            <a:r>
              <a:rPr lang="el-GR" dirty="0"/>
              <a:t> 22, 37-40). </a:t>
            </a:r>
          </a:p>
        </p:txBody>
      </p:sp>
    </p:spTree>
    <p:extLst>
      <p:ext uri="{BB962C8B-B14F-4D97-AF65-F5344CB8AC3E}">
        <p14:creationId xmlns:p14="http://schemas.microsoft.com/office/powerpoint/2010/main" val="2113713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a:t>10. </a:t>
            </a:r>
            <a:r>
              <a:rPr lang="el-GR" dirty="0"/>
              <a:t>Η ΣΧΕΣΗ ΜΕΤΑΞΥ ΚΟΙΝΩΝΙΚΟΤΗΤΑΣ </a:t>
            </a:r>
            <a:br>
              <a:rPr lang="el-GR" dirty="0"/>
            </a:br>
            <a:r>
              <a:rPr lang="el-GR" dirty="0"/>
              <a:t>ΚΑΙ ΘΡΗΣΚΕΥΤΙΚΟΤΗΤΑΣ</a:t>
            </a:r>
          </a:p>
        </p:txBody>
      </p:sp>
      <p:sp>
        <p:nvSpPr>
          <p:cNvPr id="3" name="Θέση περιεχομένου 2"/>
          <p:cNvSpPr>
            <a:spLocks noGrp="1"/>
          </p:cNvSpPr>
          <p:nvPr>
            <p:ph idx="1"/>
          </p:nvPr>
        </p:nvSpPr>
        <p:spPr>
          <a:xfrm>
            <a:off x="530087" y="1825624"/>
            <a:ext cx="11423374" cy="5032375"/>
          </a:xfrm>
        </p:spPr>
        <p:txBody>
          <a:bodyPr>
            <a:normAutofit lnSpcReduction="10000"/>
          </a:bodyPr>
          <a:lstStyle/>
          <a:p>
            <a:r>
              <a:rPr lang="el-GR" dirty="0"/>
              <a:t>Η αγάπη φαίνεται δύσκολη γιατί συνοδεύεται με κόπους και θυσίες, ενώ ο εγωκεντρισμός εύκολος. </a:t>
            </a:r>
            <a:endParaRPr lang="en-US" dirty="0"/>
          </a:p>
          <a:p>
            <a:r>
              <a:rPr lang="el-GR" dirty="0"/>
              <a:t>Ο άνθρωπος όμως είναι πλασμένος για την αγάπη και έχει μέσα του τον σπόρο της αγάπης. Είναι από τη φύση του κοινωνικός. Το ίδιο το σώμα του είναι ανοιγμένο προς τα έξω. Όλες οι αισθήσεις και η διαίσθησή του είναι μέσα επικοινωνίας και συνδέσεως με τον Θεό, τους ανθρώπους και το περιβάλλον. </a:t>
            </a:r>
          </a:p>
          <a:p>
            <a:r>
              <a:rPr lang="el-GR" dirty="0"/>
              <a:t>Ο εγωκεντρισμός δεν είναι άνετος ούτε ανώδυνος, γιατί έρχεται σε αντίθεση με τη φύση του ανθρώπου.</a:t>
            </a:r>
          </a:p>
          <a:p>
            <a:r>
              <a:rPr lang="el-GR" dirty="0">
                <a:solidFill>
                  <a:srgbClr val="FF0000"/>
                </a:solidFill>
                <a:effectLst>
                  <a:outerShdw blurRad="38100" dist="38100" dir="2700000" algn="tl">
                    <a:srgbClr val="000000">
                      <a:alpha val="43137"/>
                    </a:srgbClr>
                  </a:outerShdw>
                </a:effectLst>
              </a:rPr>
              <a:t>Ο εγωκεντρισμός στην απόλυτη μορφή του είναι αυτοκτονία</a:t>
            </a:r>
            <a:r>
              <a:rPr lang="el-GR" dirty="0"/>
              <a:t>. Γι’ αυτό και όσο ο άνθρωπος ζει έχει κάποια στοιχεία αγάπης, αλληλεγγύης και σεβασμού. </a:t>
            </a:r>
          </a:p>
          <a:p>
            <a:endParaRPr lang="el-GR" dirty="0"/>
          </a:p>
        </p:txBody>
      </p:sp>
    </p:spTree>
    <p:extLst>
      <p:ext uri="{BB962C8B-B14F-4D97-AF65-F5344CB8AC3E}">
        <p14:creationId xmlns:p14="http://schemas.microsoft.com/office/powerpoint/2010/main" val="2798791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86597"/>
          </a:xfrm>
        </p:spPr>
        <p:txBody>
          <a:bodyPr>
            <a:normAutofit fontScale="90000"/>
          </a:bodyPr>
          <a:lstStyle/>
          <a:p>
            <a:pPr algn="ctr"/>
            <a:r>
              <a:rPr lang="en-US" dirty="0"/>
              <a:t>10. </a:t>
            </a:r>
            <a:r>
              <a:rPr lang="el-GR" dirty="0"/>
              <a:t>Η ΣΧΕΣΗ ΜΕΤΑΞΥ ΚΟΙΝΩΝΙΚΟΤΗΤΑΣ </a:t>
            </a:r>
            <a:br>
              <a:rPr lang="el-GR" dirty="0"/>
            </a:br>
            <a:r>
              <a:rPr lang="el-GR" dirty="0"/>
              <a:t>ΚΑΙ ΘΡΗΣΚΕΥΤΙΚΟΤΗΤΑΣ</a:t>
            </a:r>
          </a:p>
        </p:txBody>
      </p:sp>
      <p:sp>
        <p:nvSpPr>
          <p:cNvPr id="3" name="Θέση περιεχομένου 2"/>
          <p:cNvSpPr>
            <a:spLocks noGrp="1"/>
          </p:cNvSpPr>
          <p:nvPr>
            <p:ph idx="1"/>
          </p:nvPr>
        </p:nvSpPr>
        <p:spPr>
          <a:xfrm>
            <a:off x="0" y="986597"/>
            <a:ext cx="12192000" cy="5713971"/>
          </a:xfrm>
        </p:spPr>
        <p:txBody>
          <a:bodyPr>
            <a:normAutofit fontScale="92500"/>
          </a:bodyPr>
          <a:lstStyle/>
          <a:p>
            <a:r>
              <a:rPr lang="el-GR" dirty="0"/>
              <a:t>Για να αγαπήσει ο άνθρωπος σωστά τον πλησίον του πρέπει πρώτα να αγαπήσει σωστά τον εαυτό του. Ο άνθρωπος όμως αντί να αγαπά τον εαυτό του, τον λατρεύει. </a:t>
            </a:r>
          </a:p>
          <a:p>
            <a:r>
              <a:rPr lang="el-GR" dirty="0">
                <a:solidFill>
                  <a:srgbClr val="FF0000"/>
                </a:solidFill>
                <a:effectLst>
                  <a:outerShdw blurRad="38100" dist="38100" dir="2700000" algn="tl">
                    <a:srgbClr val="000000">
                      <a:alpha val="43137"/>
                    </a:srgbClr>
                  </a:outerShdw>
                </a:effectLst>
              </a:rPr>
              <a:t>Αντικείμενο της λατρείας είναι κάποιο είδωλο του εαυτού του</a:t>
            </a:r>
            <a:r>
              <a:rPr lang="el-GR" dirty="0"/>
              <a:t>, καθώς ο αληθινός του εαυτός τον απογοητεύει και τον στενοχωρεί. Αποφεύγει να αντιμετωπίσει τη συγκεκριμένη κατάστασή του και την ωραιοποιεί. </a:t>
            </a:r>
          </a:p>
          <a:p>
            <a:r>
              <a:rPr lang="el-GR" dirty="0"/>
              <a:t>Μερικοί νομίζουν ότι δείχνουν αγάπη στον εαυτό τους όταν ικανοποιούν όλες τις ορέξεις και επιθυμίες τους. Αυτή είναι </a:t>
            </a:r>
            <a:r>
              <a:rPr lang="el-GR" u="sng" dirty="0"/>
              <a:t>η αρρωστημένη αγάπη</a:t>
            </a:r>
            <a:r>
              <a:rPr lang="el-GR" dirty="0"/>
              <a:t>, που υποδουλώνει τον άνθρωπο στα πάθη του. </a:t>
            </a:r>
          </a:p>
          <a:p>
            <a:r>
              <a:rPr lang="el-GR" dirty="0"/>
              <a:t>Η αληθινή αγάπη για τον εαυτό του δεν πρέπει να τον οδηγεί στην υποδούλωση αυτή. </a:t>
            </a:r>
            <a:r>
              <a:rPr lang="el-GR" dirty="0">
                <a:solidFill>
                  <a:srgbClr val="FF0000"/>
                </a:solidFill>
                <a:effectLst>
                  <a:outerShdw blurRad="38100" dist="38100" dir="2700000" algn="tl">
                    <a:srgbClr val="000000">
                      <a:alpha val="43137"/>
                    </a:srgbClr>
                  </a:outerShdw>
                </a:effectLst>
              </a:rPr>
              <a:t>Όποιος αγαπά τον εαυτό του κάνει ό,τι είναι σωστό. </a:t>
            </a:r>
            <a:r>
              <a:rPr lang="el-GR" dirty="0"/>
              <a:t>Δεν ενεργεί απερίσκεπτα. Αποφεύγει κάτι ευχάριστο αν είναι να τον βλάψει, ή κάνει κάτι δυσάρεστο αν πρόκειται να τον ωφελήσει. Αυτή είναι </a:t>
            </a:r>
            <a:r>
              <a:rPr lang="el-GR" u="sng" dirty="0"/>
              <a:t>η σωστή αγάπη</a:t>
            </a:r>
            <a:r>
              <a:rPr lang="el-GR" dirty="0"/>
              <a:t>. </a:t>
            </a:r>
          </a:p>
          <a:p>
            <a:r>
              <a:rPr lang="el-GR" dirty="0"/>
              <a:t>Παράδειγμα: ευχαριστείται ίσως με τη νωθρότητα αλλά την αποφεύγει, γιατί βλάπτει. Δυσαρεστείται με τον κόπο, αλλά τον υπομένει, γιατί επιδιώκει κάτι καλό. </a:t>
            </a:r>
          </a:p>
          <a:p>
            <a:endParaRPr lang="el-GR" dirty="0"/>
          </a:p>
        </p:txBody>
      </p:sp>
    </p:spTree>
    <p:extLst>
      <p:ext uri="{BB962C8B-B14F-4D97-AF65-F5344CB8AC3E}">
        <p14:creationId xmlns:p14="http://schemas.microsoft.com/office/powerpoint/2010/main" val="1906558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007165"/>
          </a:xfrm>
        </p:spPr>
        <p:txBody>
          <a:bodyPr>
            <a:normAutofit fontScale="90000"/>
          </a:bodyPr>
          <a:lstStyle/>
          <a:p>
            <a:pPr algn="ctr"/>
            <a:r>
              <a:rPr lang="en-US" dirty="0"/>
              <a:t>10. </a:t>
            </a:r>
            <a:r>
              <a:rPr lang="el-GR" dirty="0"/>
              <a:t>Η ΣΧΕΣΗ ΜΕΤΑΞΥ ΚΟΙΝΩΝΙΚΟΤΗΤΑΣ </a:t>
            </a:r>
            <a:br>
              <a:rPr lang="el-GR" dirty="0"/>
            </a:br>
            <a:r>
              <a:rPr lang="el-GR" dirty="0"/>
              <a:t>ΚΑΙ ΘΡΗΣΚΕΥΤΙΚΟΤΗΤΑΣ</a:t>
            </a:r>
          </a:p>
        </p:txBody>
      </p:sp>
      <p:sp>
        <p:nvSpPr>
          <p:cNvPr id="3" name="Θέση περιεχομένου 2"/>
          <p:cNvSpPr>
            <a:spLocks noGrp="1"/>
          </p:cNvSpPr>
          <p:nvPr>
            <p:ph idx="1"/>
          </p:nvPr>
        </p:nvSpPr>
        <p:spPr>
          <a:xfrm>
            <a:off x="0" y="1007165"/>
            <a:ext cx="12192000" cy="5850835"/>
          </a:xfrm>
        </p:spPr>
        <p:txBody>
          <a:bodyPr>
            <a:normAutofit fontScale="92500" lnSpcReduction="20000"/>
          </a:bodyPr>
          <a:lstStyle/>
          <a:p>
            <a:r>
              <a:rPr lang="el-GR" dirty="0"/>
              <a:t>Όπως υπάρχει σωστή και αρρωστημένη αγάπη προς τον εαυτό, υπάρχει σωστή και αρρωστημένη αγάπη προς τους άλλους. </a:t>
            </a:r>
          </a:p>
          <a:p>
            <a:r>
              <a:rPr lang="el-GR" dirty="0"/>
              <a:t>Όποιος αγαπάει σωστά τον εαυτό του μπορεί να αγαπήσει σωστά και τους άλλους. (π.χ. η αγάπη των γονιών προς τα παιδιά- ικανοποίηση αναγκών)</a:t>
            </a:r>
          </a:p>
          <a:p>
            <a:r>
              <a:rPr lang="el-GR" dirty="0"/>
              <a:t>Η </a:t>
            </a:r>
            <a:r>
              <a:rPr lang="el-GR" dirty="0">
                <a:solidFill>
                  <a:srgbClr val="FF0000"/>
                </a:solidFill>
                <a:effectLst>
                  <a:outerShdw blurRad="38100" dist="38100" dir="2700000" algn="tl">
                    <a:srgbClr val="000000">
                      <a:alpha val="43137"/>
                    </a:srgbClr>
                  </a:outerShdw>
                </a:effectLst>
              </a:rPr>
              <a:t>σωστή αγάπη για τον εαυτό </a:t>
            </a:r>
            <a:r>
              <a:rPr lang="el-GR" dirty="0"/>
              <a:t>μας αποτελεί την </a:t>
            </a:r>
            <a:r>
              <a:rPr lang="el-GR" dirty="0">
                <a:solidFill>
                  <a:srgbClr val="FF0000"/>
                </a:solidFill>
                <a:effectLst>
                  <a:outerShdw blurRad="38100" dist="38100" dir="2700000" algn="tl">
                    <a:srgbClr val="000000">
                      <a:alpha val="43137"/>
                    </a:srgbClr>
                  </a:outerShdw>
                </a:effectLst>
              </a:rPr>
              <a:t>προϋπόθεση για την αληθινή κοινωνικότητα</a:t>
            </a:r>
            <a:r>
              <a:rPr lang="el-GR" dirty="0"/>
              <a:t>. Αντίθετα η αρρωστημένη καλλιεργεί τον εγωισμό και έτσι ματαιώνει την αληθινή κοινωνικότητα και καλλιεργεί τον εγωισμό. </a:t>
            </a:r>
          </a:p>
          <a:p>
            <a:r>
              <a:rPr lang="el-GR" dirty="0"/>
              <a:t>Συχνά οι άνθρωποι κρύβουν τον εγωισμό τους κάτω από το κάλυμμα της κοινωνικής αγάπης για να ικανοποιήσουν την κενοδοξία τους (κοινωνικά έργα).</a:t>
            </a:r>
          </a:p>
          <a:p>
            <a:r>
              <a:rPr lang="el-GR" dirty="0"/>
              <a:t>Συμβαίνει όμως και το αντίθετο. Άνθρωποι που θεωρούν την καλοσύνη αδυναμία και δεν θέλουν οι άλλοι να τους νομίσουν αδύναμους,</a:t>
            </a:r>
            <a:r>
              <a:rPr lang="en-US" dirty="0"/>
              <a:t> </a:t>
            </a:r>
            <a:r>
              <a:rPr lang="el-GR" dirty="0"/>
              <a:t>ενεργούν με σκληρό και εγωιστικό τρόπο, ενώ κατά βάθος ή και χωρίς να το καταλαβαίνουν, κατευθύνονται από συμπόνοια και αγάπη για τους άλλους.</a:t>
            </a:r>
          </a:p>
          <a:p>
            <a:r>
              <a:rPr lang="el-GR" dirty="0"/>
              <a:t>Υπάρχουν και οι περιπτώσεις που οι άνθρωποι ενεργούν εγωκεντρικά για να δημιουργήσουν προϋποθέσεις κάποιας ιδιαίτερης κοινωνικής προσφοράς (π.χ. το παιδί που εργάζεται για να βοηθήσει τους δικούς του, δίνει την εικόνα του εγωκεντρικού εφόσον προσπαθεί να κερδίσει όσο το δυνατόν περισσότερα, ενώ στην πραγματικότητα έχει κοινωνικό σκοπό). </a:t>
            </a:r>
          </a:p>
          <a:p>
            <a:endParaRPr lang="el-GR" dirty="0"/>
          </a:p>
        </p:txBody>
      </p:sp>
    </p:spTree>
    <p:extLst>
      <p:ext uri="{BB962C8B-B14F-4D97-AF65-F5344CB8AC3E}">
        <p14:creationId xmlns:p14="http://schemas.microsoft.com/office/powerpoint/2010/main" val="12233112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TotalTime>
  <Words>1363</Words>
  <Application>Microsoft Office PowerPoint</Application>
  <PresentationFormat>Ευρεία οθόνη</PresentationFormat>
  <Paragraphs>64</Paragraphs>
  <Slides>11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vt:i4>
      </vt:variant>
    </vt:vector>
  </HeadingPairs>
  <TitlesOfParts>
    <vt:vector size="16" baseType="lpstr">
      <vt:lpstr>Arial</vt:lpstr>
      <vt:lpstr>Calibri</vt:lpstr>
      <vt:lpstr>Calibri Light</vt:lpstr>
      <vt:lpstr>Times New Roman</vt:lpstr>
      <vt:lpstr>Θέμα του Office</vt:lpstr>
      <vt:lpstr>  ΧΡΙΣΤΙΑΝΙΚΗ ΗΘΙΚΗ ΕΝΟΤΗΤΑ 10Η Η ΣΧΕΣΗ ΜΕΤΑΞΥ ΚΟΙΝΩΝΙΚΟΤΗΤΑΣ  ΚΑΙ ΘΡΗΣΚΕΥΤΙΚΟΤΗΤΑΣ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125-130</vt:lpstr>
      <vt:lpstr>10. Η ΣΧΕΣΗ ΜΕΤΑΞΥ ΚΟΙΝΩΝΙΚΟΤΗΤΑΣ  ΚΑΙ ΘΡΗΣΚΕΥΤΙΚΟΤΗΤΑΣ</vt:lpstr>
      <vt:lpstr>10. Η ΣΧΕΣΗ ΜΕΤΑΞΥ ΚΟΙΝΩΝΙΚΟΤΗΤΑΣ  ΚΑΙ ΘΡΗΣΚΕΥΤΙΚΟΤΗΤΑΣ</vt:lpstr>
      <vt:lpstr>10. Η ΣΧΕΣΗ ΜΕΤΑΞΥ ΚΟΙΝΩΝΙΚΟΤΗΤΑΣ  ΚΑΙ ΘΡΗΣΚΕΥΤΙΚΟΤΗΤΑΣ</vt:lpstr>
      <vt:lpstr>10. Η ΣΧΕΣΗ ΜΕΤΑΞΥ ΚΟΙΝΩΝΙΚΟΤΗΤΑΣ  ΚΑΙ ΘΡΗΣΚΕΥΤΙΚΟΤΗΤΑΣ</vt:lpstr>
      <vt:lpstr>10. Η ΣΧΕΣΗ ΜΕΤΑΞΥ ΚΟΙΝΩΝΙΚΟΤΗΤΑΣ  ΚΑΙ ΘΡΗΣΚΕΥΤΙΚΟΤΗΤΑΣ</vt:lpstr>
      <vt:lpstr>10. Η ΣΧΕΣΗ ΜΕΤΑΞΥ ΚΟΙΝΩΝΙΚΟΤΗΤΑΣ  ΚΑΙ ΘΡΗΣΚΕΥΤΙΚΟΤΗΤΑΣ</vt:lpstr>
      <vt:lpstr>10. Η ΣΧΕΣΗ ΜΕΤΑΞΥ ΚΟΙΝΩΝΙΚΟΤΗΤΑΣ  ΚΑΙ ΘΡΗΣΚΕΥΤΙΚΟΤΗΤΑΣ</vt:lpstr>
      <vt:lpstr>10. Η ΣΧΕΣΗ ΜΕΤΑΞΥ ΚΟΙΝΩΝΙΚΟΤΗΤΑΣ  ΚΑΙ ΘΡΗΣΚΕΥΤΙΚΟΤΗΤΑΣ</vt:lpstr>
      <vt:lpstr> 10. Η ΣΧΕΣΗ ΜΕΤΑΞΥ ΚΟΙΝΩΝΙΚΟΤΗΤΑΣ  ΚΑΙ ΘΡΗΣΚΕΥΤΙΚΟΤΗΤΑΣ </vt:lpstr>
      <vt:lpstr> 10. Η ΣΧΕΣΗ ΜΕΤΑΞΥ ΚΟΙΝΩΝΙΚΟΤΗΤΑΣ  ΚΑΙ ΘΡΗΣΚΕΥΤΙΚΟΤΗΤΑΣ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25</cp:revision>
  <dcterms:created xsi:type="dcterms:W3CDTF">2015-06-22T20:38:19Z</dcterms:created>
  <dcterms:modified xsi:type="dcterms:W3CDTF">2025-03-28T07:21:17Z</dcterms:modified>
</cp:coreProperties>
</file>