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8" r:id="rId3"/>
    <p:sldId id="258" r:id="rId4"/>
    <p:sldId id="259" r:id="rId5"/>
    <p:sldId id="279" r:id="rId6"/>
    <p:sldId id="280" r:id="rId7"/>
    <p:sldId id="281" r:id="rId8"/>
    <p:sldId id="282" r:id="rId9"/>
    <p:sldId id="283" r:id="rId10"/>
    <p:sldId id="284" r:id="rId11"/>
    <p:sldId id="260" r:id="rId12"/>
    <p:sldId id="285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92" r:id="rId22"/>
    <p:sldId id="293" r:id="rId23"/>
    <p:sldId id="269" r:id="rId24"/>
    <p:sldId id="270" r:id="rId25"/>
    <p:sldId id="271" r:id="rId26"/>
    <p:sldId id="294" r:id="rId27"/>
    <p:sldId id="295" r:id="rId28"/>
    <p:sldId id="272" r:id="rId29"/>
    <p:sldId id="273" r:id="rId30"/>
    <p:sldId id="274" r:id="rId31"/>
    <p:sldId id="286" r:id="rId32"/>
    <p:sldId id="287" r:id="rId33"/>
    <p:sldId id="288" r:id="rId34"/>
    <p:sldId id="289" r:id="rId35"/>
    <p:sldId id="290" r:id="rId36"/>
    <p:sldId id="291" r:id="rId37"/>
    <p:sldId id="275" r:id="rId38"/>
    <p:sldId id="296" r:id="rId39"/>
    <p:sldId id="297" r:id="rId40"/>
    <p:sldId id="276" r:id="rId41"/>
    <p:sldId id="277" r:id="rId42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5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27/5/2022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27/5/2022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27/5/2022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27/5/2022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27/5/2022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27/5/2022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27/5/2022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27/5/2022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27/5/2022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27/5/2022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27/5/2022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2CEA3-3058-4D43-AE35-B3DA76CB4003}" type="datetimeFigureOut">
              <a:rPr lang="el-GR" smtClean="0"/>
              <a:pPr/>
              <a:t>27/5/2022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357166"/>
            <a:ext cx="8472518" cy="576899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/>
              <a:t>          </a:t>
            </a:r>
            <a:r>
              <a:rPr lang="el-GR" dirty="0"/>
              <a:t>Παλιά: οργανισμοί με μικρό μέγεθος</a:t>
            </a:r>
          </a:p>
          <a:p>
            <a:pPr>
              <a:buNone/>
            </a:pPr>
            <a:endParaRPr lang="el-GR" dirty="0"/>
          </a:p>
          <a:p>
            <a:pPr>
              <a:buNone/>
            </a:pPr>
            <a:r>
              <a:rPr lang="el-GR" dirty="0"/>
              <a:t>                     </a:t>
            </a:r>
            <a:r>
              <a:rPr lang="en-US" dirty="0"/>
              <a:t>   </a:t>
            </a:r>
          </a:p>
          <a:p>
            <a:pPr>
              <a:buNone/>
            </a:pPr>
            <a:r>
              <a:rPr lang="en-US" dirty="0"/>
              <a:t>                      </a:t>
            </a:r>
            <a:r>
              <a:rPr lang="el-GR" dirty="0" err="1"/>
              <a:t>προκαρυώτες</a:t>
            </a:r>
            <a:r>
              <a:rPr lang="el-GR" dirty="0"/>
              <a:t>            ΛΑΘΟΣ!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l-GR" dirty="0"/>
              <a:t>Υπάρχουν </a:t>
            </a:r>
            <a:r>
              <a:rPr lang="el-GR" dirty="0" err="1"/>
              <a:t>ευκαρυωτικοί</a:t>
            </a:r>
            <a:r>
              <a:rPr lang="el-GR" dirty="0"/>
              <a:t> μικροί οργανισμοί!</a:t>
            </a:r>
          </a:p>
          <a:p>
            <a:pPr>
              <a:buNone/>
            </a:pPr>
            <a:r>
              <a:rPr lang="el-GR" dirty="0">
                <a:solidFill>
                  <a:srgbClr val="FF0000"/>
                </a:solidFill>
              </a:rPr>
              <a:t>Πρώτιστα: </a:t>
            </a:r>
            <a:r>
              <a:rPr lang="el-GR" dirty="0" err="1"/>
              <a:t>ευκαρυωτικοί</a:t>
            </a:r>
            <a:r>
              <a:rPr lang="el-GR" dirty="0"/>
              <a:t> </a:t>
            </a:r>
            <a:r>
              <a:rPr lang="el-GR" dirty="0" err="1"/>
              <a:t>μονοκυτταρικοί</a:t>
            </a:r>
            <a:r>
              <a:rPr lang="el-GR" dirty="0"/>
              <a:t>   </a:t>
            </a:r>
          </a:p>
          <a:p>
            <a:pPr>
              <a:buNone/>
            </a:pPr>
            <a:r>
              <a:rPr lang="el-GR" dirty="0"/>
              <a:t>                   οργανισμοί. </a:t>
            </a:r>
          </a:p>
        </p:txBody>
      </p:sp>
      <p:sp>
        <p:nvSpPr>
          <p:cNvPr id="6" name="5 - Δεξιό βέλος"/>
          <p:cNvSpPr/>
          <p:nvPr/>
        </p:nvSpPr>
        <p:spPr>
          <a:xfrm>
            <a:off x="4857752" y="2357430"/>
            <a:ext cx="978408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6 - Βέλος προς τα κάτω"/>
          <p:cNvSpPr/>
          <p:nvPr/>
        </p:nvSpPr>
        <p:spPr>
          <a:xfrm>
            <a:off x="3714744" y="1000108"/>
            <a:ext cx="428628" cy="11430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554683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l-GR" dirty="0" err="1"/>
              <a:t>Ριζόποδα</a:t>
            </a:r>
            <a:endParaRPr lang="el-G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2285984" y="1428736"/>
            <a:ext cx="4238625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/>
          <a:lstStyle/>
          <a:p>
            <a:pPr>
              <a:buNone/>
            </a:pPr>
            <a:r>
              <a:rPr lang="el-GR" b="1" dirty="0">
                <a:solidFill>
                  <a:schemeClr val="accent4">
                    <a:lumMod val="75000"/>
                  </a:schemeClr>
                </a:solidFill>
              </a:rPr>
              <a:t>Πρώτιστα: βασικό ρόλο στην οικολογική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l-GR" b="1" dirty="0">
                <a:solidFill>
                  <a:schemeClr val="accent4">
                    <a:lumMod val="75000"/>
                  </a:schemeClr>
                </a:solidFill>
              </a:rPr>
              <a:t>ισορροπία</a:t>
            </a:r>
            <a:endParaRPr lang="en-US" b="1" dirty="0">
              <a:solidFill>
                <a:schemeClr val="accent4">
                  <a:lumMod val="75000"/>
                </a:schemeClr>
              </a:solidFill>
            </a:endParaRPr>
          </a:p>
          <a:p>
            <a:pPr>
              <a:buNone/>
            </a:pPr>
            <a:endParaRPr lang="el-GR" dirty="0"/>
          </a:p>
          <a:p>
            <a:pPr>
              <a:buFont typeface="Wingdings" pitchFamily="2" charset="2"/>
              <a:buChar char="ü"/>
            </a:pPr>
            <a:r>
              <a:rPr lang="el-GR" dirty="0"/>
              <a:t>Περισσότερα υδρόβια.</a:t>
            </a:r>
            <a:endParaRPr lang="en-US" dirty="0"/>
          </a:p>
          <a:p>
            <a:pPr>
              <a:buNone/>
            </a:pPr>
            <a:endParaRPr lang="el-GR" dirty="0"/>
          </a:p>
          <a:p>
            <a:pPr>
              <a:buFont typeface="Wingdings" pitchFamily="2" charset="2"/>
              <a:buChar char="ü"/>
            </a:pPr>
            <a:r>
              <a:rPr lang="el-GR" dirty="0"/>
              <a:t>Κυρίως 2 ρόλους: συμβιωτή &amp; παραγωγοί.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/>
          <a:lstStyle/>
          <a:p>
            <a:pPr>
              <a:buNone/>
            </a:pPr>
            <a:r>
              <a:rPr lang="el-GR" b="1" dirty="0">
                <a:solidFill>
                  <a:schemeClr val="accent4">
                    <a:lumMod val="75000"/>
                  </a:schemeClr>
                </a:solidFill>
              </a:rPr>
              <a:t>Συμβιωτικά πρώτιστα </a:t>
            </a:r>
            <a:endParaRPr lang="en-US" b="1" dirty="0">
              <a:solidFill>
                <a:schemeClr val="accent4">
                  <a:lumMod val="75000"/>
                </a:schemeClr>
              </a:solidFill>
            </a:endParaRPr>
          </a:p>
          <a:p>
            <a:pPr>
              <a:buNone/>
            </a:pPr>
            <a:endParaRPr lang="el-GR" b="1" dirty="0">
              <a:solidFill>
                <a:schemeClr val="accent4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l-GR" dirty="0"/>
              <a:t>π.χ. φωτοσυνθετικά </a:t>
            </a:r>
            <a:r>
              <a:rPr lang="el-GR" dirty="0" err="1"/>
              <a:t>δινομαστιγωτά</a:t>
            </a:r>
            <a:r>
              <a:rPr lang="el-GR" dirty="0"/>
              <a:t>     σχέσεις συμβίωσης με πολύποδες </a:t>
            </a:r>
            <a:r>
              <a:rPr lang="el-GR" dirty="0" err="1"/>
              <a:t>κοραλίων</a:t>
            </a:r>
            <a:r>
              <a:rPr lang="el-GR" dirty="0"/>
              <a:t>, σχηματίζοντας </a:t>
            </a:r>
            <a:r>
              <a:rPr lang="el-GR" dirty="0" err="1"/>
              <a:t>κοραλιογενής</a:t>
            </a:r>
            <a:r>
              <a:rPr lang="el-GR" dirty="0"/>
              <a:t> υφάλους, παρέχουν θρεπτικές ουσίες </a:t>
            </a:r>
            <a:endParaRPr lang="en-US" dirty="0"/>
          </a:p>
          <a:p>
            <a:pPr>
              <a:buFont typeface="Wingdings" pitchFamily="2" charset="2"/>
              <a:buChar char="v"/>
            </a:pPr>
            <a:endParaRPr lang="el-GR" dirty="0"/>
          </a:p>
          <a:p>
            <a:pPr>
              <a:buFont typeface="Wingdings" pitchFamily="2" charset="2"/>
              <a:buChar char="v"/>
            </a:pPr>
            <a:r>
              <a:rPr lang="el-GR" dirty="0"/>
              <a:t>Τερμίτες και πρώτιστα. Πέψη του ξύλου στο έντερό τους</a:t>
            </a:r>
          </a:p>
          <a:p>
            <a:endParaRPr lang="el-GR" dirty="0"/>
          </a:p>
        </p:txBody>
      </p:sp>
      <p:cxnSp>
        <p:nvCxnSpPr>
          <p:cNvPr id="4" name="3 - Ευθύγραμμο βέλος σύνδεσης"/>
          <p:cNvCxnSpPr/>
          <p:nvPr/>
        </p:nvCxnSpPr>
        <p:spPr>
          <a:xfrm>
            <a:off x="6858016" y="2000240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l-GR" dirty="0" err="1"/>
              <a:t>Φυλοσύνθετα</a:t>
            </a:r>
            <a:r>
              <a:rPr lang="el-GR" dirty="0"/>
              <a:t> πρώτιστα: </a:t>
            </a:r>
            <a:r>
              <a:rPr lang="el-GR" b="1" dirty="0">
                <a:solidFill>
                  <a:schemeClr val="accent4">
                    <a:lumMod val="75000"/>
                  </a:schemeClr>
                </a:solidFill>
              </a:rPr>
              <a:t>παραγωγοί</a:t>
            </a:r>
            <a:r>
              <a:rPr lang="el-GR" dirty="0"/>
              <a:t>,</a:t>
            </a:r>
            <a:endParaRPr lang="en-US" dirty="0"/>
          </a:p>
          <a:p>
            <a:pPr>
              <a:buNone/>
            </a:pPr>
            <a:r>
              <a:rPr lang="el-GR" dirty="0"/>
              <a:t> </a:t>
            </a:r>
          </a:p>
          <a:p>
            <a:pPr>
              <a:buFont typeface="Wingdings" pitchFamily="2" charset="2"/>
              <a:buChar char="v"/>
            </a:pPr>
            <a:r>
              <a:rPr lang="el-GR" dirty="0"/>
              <a:t>Σε υδάτινες βιοκοινότητες παραγωγοί: φωτοσυνθετικά πρώτιστα και </a:t>
            </a:r>
            <a:r>
              <a:rPr lang="el-GR" dirty="0" err="1"/>
              <a:t>πρωκαρυώτες</a:t>
            </a:r>
            <a:r>
              <a:rPr lang="el-GR" dirty="0"/>
              <a:t>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Μύκητες</a:t>
            </a:r>
          </a:p>
        </p:txBody>
      </p:sp>
      <p:pic>
        <p:nvPicPr>
          <p:cNvPr id="4" name="3 - Θέση περιεχομένου" descr="Μανιτάρι, Δέντρο, Παράσιτο, Φλοιό, Closeup, Macro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357298"/>
            <a:ext cx="6096000" cy="406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- TextBox"/>
          <p:cNvSpPr txBox="1"/>
          <p:nvPr/>
        </p:nvSpPr>
        <p:spPr>
          <a:xfrm>
            <a:off x="928662" y="6000768"/>
            <a:ext cx="25580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dirty="0"/>
              <a:t>Ποιο είναι πιο μεγάλο;</a:t>
            </a:r>
          </a:p>
        </p:txBody>
      </p:sp>
      <p:pic>
        <p:nvPicPr>
          <p:cNvPr id="6" name="5 - Εικόνα" descr="Μανιτάρι, Δέντρο, Παράσιτο, Φλοιό, Closeup, Macro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34845" y="1669523"/>
            <a:ext cx="5274310" cy="3518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483245"/>
          </a:xfrm>
        </p:spPr>
        <p:txBody>
          <a:bodyPr/>
          <a:lstStyle/>
          <a:p>
            <a:r>
              <a:rPr lang="el-GR" dirty="0"/>
              <a:t>Βασίλειο με ποικιλότητα (έχουν αναγνωριστεί  100.000 είδη, εικάζεται ότι υπάρχουν 1.500.000 είδη)</a:t>
            </a:r>
          </a:p>
          <a:p>
            <a:r>
              <a:rPr lang="el-GR" dirty="0"/>
              <a:t>Αερομεταφερόμενα σπόρια      ύψος 160 </a:t>
            </a:r>
            <a:r>
              <a:rPr lang="en-US" dirty="0"/>
              <a:t>km </a:t>
            </a:r>
            <a:r>
              <a:rPr lang="el-GR" dirty="0"/>
              <a:t>από το έδαφος.</a:t>
            </a:r>
          </a:p>
          <a:p>
            <a:r>
              <a:rPr lang="el-GR" dirty="0"/>
              <a:t>Σημαντικό ρόλο στην ομαλή λειτουργία χερσαίων οικοσυστημάτων      αποσύνθεση οργανικής ύλης και ανακύκλωση θρεπτικών συστατικών. </a:t>
            </a:r>
          </a:p>
        </p:txBody>
      </p:sp>
      <p:cxnSp>
        <p:nvCxnSpPr>
          <p:cNvPr id="5" name="4 - Ευθύγραμμο βέλος σύνδεσης"/>
          <p:cNvCxnSpPr/>
          <p:nvPr/>
        </p:nvCxnSpPr>
        <p:spPr>
          <a:xfrm>
            <a:off x="5572132" y="2500306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5 - Ευθύγραμμο βέλος σύνδεσης"/>
          <p:cNvCxnSpPr/>
          <p:nvPr/>
        </p:nvCxnSpPr>
        <p:spPr>
          <a:xfrm>
            <a:off x="5429256" y="4100078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l-GR" dirty="0"/>
              <a:t>Μεγάλη ποικιλία αλλά </a:t>
            </a:r>
            <a:r>
              <a:rPr lang="el-GR" dirty="0">
                <a:solidFill>
                  <a:schemeClr val="accent4">
                    <a:lumMod val="75000"/>
                  </a:schemeClr>
                </a:solidFill>
              </a:rPr>
              <a:t>ομοιότητες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/>
              <a:t>Τρόπο πρόσληψης τροφής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/>
              <a:t>Ανάπτυξη πολυκύτταρων νηματίων</a:t>
            </a:r>
          </a:p>
          <a:p>
            <a:pPr>
              <a:buNone/>
            </a:pPr>
            <a:endParaRPr lang="el-GR" dirty="0"/>
          </a:p>
          <a:p>
            <a:pPr>
              <a:buFont typeface="Wingdings" pitchFamily="2" charset="2"/>
              <a:buChar char="v"/>
            </a:pPr>
            <a:r>
              <a:rPr lang="el-GR" dirty="0" err="1">
                <a:solidFill>
                  <a:srgbClr val="7030A0"/>
                </a:solidFill>
              </a:rPr>
              <a:t>Ετερότροφοι</a:t>
            </a:r>
            <a:r>
              <a:rPr lang="el-GR" dirty="0"/>
              <a:t> οργανισμοί</a:t>
            </a:r>
          </a:p>
          <a:p>
            <a:pPr>
              <a:buNone/>
            </a:pPr>
            <a:r>
              <a:rPr lang="el-GR" dirty="0"/>
              <a:t>     πρόσληψη τροφής με </a:t>
            </a:r>
            <a:r>
              <a:rPr lang="el-GR" dirty="0">
                <a:solidFill>
                  <a:srgbClr val="7030A0"/>
                </a:solidFill>
              </a:rPr>
              <a:t>απορρόφηση</a:t>
            </a:r>
            <a:r>
              <a:rPr lang="el-GR" dirty="0"/>
              <a:t>. </a:t>
            </a:r>
          </a:p>
          <a:p>
            <a:pPr>
              <a:buNone/>
            </a:pPr>
            <a:r>
              <a:rPr lang="el-GR" dirty="0"/>
              <a:t>Ούτε τρώνε ούτε </a:t>
            </a:r>
            <a:r>
              <a:rPr lang="el-GR" dirty="0" err="1"/>
              <a:t>πέπτουν</a:t>
            </a:r>
            <a:r>
              <a:rPr lang="el-GR" dirty="0"/>
              <a:t>     απορροφούν τις απαραίτητες ουσίες από εξωτερικές μεμβράνες </a:t>
            </a:r>
          </a:p>
        </p:txBody>
      </p:sp>
      <p:sp>
        <p:nvSpPr>
          <p:cNvPr id="4" name="3 - Καμπύλο δεξιό βέλος"/>
          <p:cNvSpPr/>
          <p:nvPr/>
        </p:nvSpPr>
        <p:spPr>
          <a:xfrm>
            <a:off x="642910" y="3357562"/>
            <a:ext cx="214314" cy="35719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sp>
        <p:nvSpPr>
          <p:cNvPr id="5" name="4 - Δεξιό βέλος"/>
          <p:cNvSpPr/>
          <p:nvPr/>
        </p:nvSpPr>
        <p:spPr>
          <a:xfrm>
            <a:off x="4929190" y="4215916"/>
            <a:ext cx="285752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l-GR" dirty="0"/>
              <a:t>Πολλοί εκκρίνουν ισχυρά </a:t>
            </a:r>
            <a:r>
              <a:rPr lang="el-GR" dirty="0" err="1"/>
              <a:t>υδρολυτικά</a:t>
            </a:r>
            <a:r>
              <a:rPr lang="el-GR" dirty="0"/>
              <a:t> ένζυμα, διασπώντας μεγάλα οργανικά μόρια σε απλούστερα      απορροφούν. </a:t>
            </a:r>
          </a:p>
          <a:p>
            <a:pPr>
              <a:buNone/>
            </a:pPr>
            <a:endParaRPr lang="el-GR" dirty="0"/>
          </a:p>
          <a:p>
            <a:pPr>
              <a:buFont typeface="Wingdings" pitchFamily="2" charset="2"/>
              <a:buChar char="v"/>
            </a:pPr>
            <a:r>
              <a:rPr lang="el-GR" dirty="0"/>
              <a:t>Άλλα εκκρίνουν ένζυμα που διασπούν τα τοιχώματα φυτικών κυττάρων και απορροφούν ουσίες που χρειάζονται</a:t>
            </a:r>
          </a:p>
          <a:p>
            <a:pPr>
              <a:buNone/>
            </a:pPr>
            <a:endParaRPr lang="el-GR" dirty="0"/>
          </a:p>
          <a:p>
            <a:pPr>
              <a:buFont typeface="Wingdings" pitchFamily="2" charset="2"/>
              <a:buChar char="v"/>
            </a:pPr>
            <a:r>
              <a:rPr lang="el-GR" dirty="0"/>
              <a:t>Γενικά: </a:t>
            </a:r>
            <a:r>
              <a:rPr lang="el-GR" dirty="0" err="1"/>
              <a:t>αποδομούν</a:t>
            </a:r>
            <a:r>
              <a:rPr lang="el-GR" dirty="0"/>
              <a:t> πλήθος ουσιών  </a:t>
            </a:r>
          </a:p>
        </p:txBody>
      </p:sp>
      <p:sp>
        <p:nvSpPr>
          <p:cNvPr id="4" name="3 - Δεξιό βέλος"/>
          <p:cNvSpPr/>
          <p:nvPr/>
        </p:nvSpPr>
        <p:spPr>
          <a:xfrm>
            <a:off x="3000364" y="1613816"/>
            <a:ext cx="357190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/>
          <a:lstStyle/>
          <a:p>
            <a:pPr>
              <a:buNone/>
            </a:pPr>
            <a:r>
              <a:rPr lang="el-GR" b="1" dirty="0">
                <a:solidFill>
                  <a:srgbClr val="7030A0"/>
                </a:solidFill>
              </a:rPr>
              <a:t>Χωρίζονται σε</a:t>
            </a:r>
            <a:endParaRPr lang="en-US" b="1" dirty="0">
              <a:solidFill>
                <a:srgbClr val="7030A0"/>
              </a:solidFill>
            </a:endParaRPr>
          </a:p>
          <a:p>
            <a:pPr>
              <a:buNone/>
            </a:pPr>
            <a:endParaRPr lang="el-GR" dirty="0"/>
          </a:p>
          <a:p>
            <a:pPr>
              <a:buFont typeface="Wingdings" pitchFamily="2" charset="2"/>
              <a:buChar char="Ø"/>
            </a:pPr>
            <a:r>
              <a:rPr lang="el-GR" dirty="0"/>
              <a:t> </a:t>
            </a:r>
            <a:r>
              <a:rPr lang="el-GR" dirty="0">
                <a:solidFill>
                  <a:srgbClr val="7030A0"/>
                </a:solidFill>
              </a:rPr>
              <a:t>Σαπροφυτικά</a:t>
            </a:r>
            <a:r>
              <a:rPr lang="el-GR" dirty="0"/>
              <a:t> (αποικοδομητές νεκρής φυτικής και ζωικής ύλης και περιττωμάτων)</a:t>
            </a:r>
          </a:p>
          <a:p>
            <a:pPr>
              <a:buFont typeface="Wingdings" pitchFamily="2" charset="2"/>
              <a:buChar char="Ø"/>
            </a:pPr>
            <a:r>
              <a:rPr lang="el-GR" dirty="0">
                <a:solidFill>
                  <a:srgbClr val="7030A0"/>
                </a:solidFill>
              </a:rPr>
              <a:t>Παράσιτα</a:t>
            </a:r>
            <a:r>
              <a:rPr lang="el-GR" dirty="0"/>
              <a:t> (ζωντανούς ξενιστές, 80% ασθένειες)</a:t>
            </a:r>
          </a:p>
          <a:p>
            <a:pPr>
              <a:buFont typeface="Wingdings" pitchFamily="2" charset="2"/>
              <a:buChar char="Ø"/>
            </a:pPr>
            <a:r>
              <a:rPr lang="el-GR" dirty="0">
                <a:solidFill>
                  <a:srgbClr val="7030A0"/>
                </a:solidFill>
              </a:rPr>
              <a:t>Συμβιωτικά</a:t>
            </a:r>
            <a:r>
              <a:rPr lang="el-GR" dirty="0"/>
              <a:t> (θρεπτικά συστατικά από ξενιστές αλλά ανταποδίδουν επίσης</a:t>
            </a:r>
            <a:r>
              <a:rPr lang="en-US" dirty="0"/>
              <a:t>, </a:t>
            </a:r>
            <a:r>
              <a:rPr lang="el-GR" dirty="0"/>
              <a:t>πχ πεπτικό σωλήνα τερμιτών, όσα δεν έχουν πρώτιστα)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554683"/>
          </a:xfrm>
        </p:spPr>
        <p:txBody>
          <a:bodyPr/>
          <a:lstStyle/>
          <a:p>
            <a:pPr>
              <a:buNone/>
            </a:pPr>
            <a:r>
              <a:rPr lang="el-GR" sz="4000" b="1" dirty="0">
                <a:solidFill>
                  <a:srgbClr val="7030A0"/>
                </a:solidFill>
              </a:rPr>
              <a:t>Δομικά</a:t>
            </a:r>
          </a:p>
          <a:p>
            <a:pPr>
              <a:buFont typeface="Wingdings" pitchFamily="2" charset="2"/>
              <a:buChar char="Ø"/>
            </a:pPr>
            <a:endParaRPr lang="el-GR" dirty="0"/>
          </a:p>
          <a:p>
            <a:pPr>
              <a:buFont typeface="Wingdings" pitchFamily="2" charset="2"/>
              <a:buChar char="Ø"/>
            </a:pPr>
            <a:r>
              <a:rPr lang="el-GR" dirty="0"/>
              <a:t>Μεμονωμένα κύτταρα (ζύμες)</a:t>
            </a:r>
            <a:endParaRPr lang="en-US" dirty="0"/>
          </a:p>
          <a:p>
            <a:pPr>
              <a:buNone/>
            </a:pPr>
            <a:endParaRPr lang="el-GR" dirty="0"/>
          </a:p>
          <a:p>
            <a:pPr>
              <a:buFont typeface="Wingdings" pitchFamily="2" charset="2"/>
              <a:buChar char="Ø"/>
            </a:pPr>
            <a:r>
              <a:rPr lang="el-GR" dirty="0"/>
              <a:t>Πολυκύτταρα νημάτια</a:t>
            </a:r>
            <a:endParaRPr lang="en-US" dirty="0"/>
          </a:p>
          <a:p>
            <a:pPr>
              <a:buNone/>
            </a:pPr>
            <a:endParaRPr lang="el-GR" dirty="0"/>
          </a:p>
          <a:p>
            <a:pPr>
              <a:buFont typeface="Wingdings" pitchFamily="2" charset="2"/>
              <a:buChar char="Ø"/>
            </a:pPr>
            <a:r>
              <a:rPr lang="el-GR" dirty="0"/>
              <a:t>+ 2 μορφές</a:t>
            </a:r>
          </a:p>
          <a:p>
            <a:pPr>
              <a:buNone/>
            </a:pPr>
            <a:endParaRPr lang="el-GR" dirty="0"/>
          </a:p>
          <a:p>
            <a:pPr>
              <a:buNone/>
            </a:pPr>
            <a:endParaRPr lang="el-G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l-GR" dirty="0">
                <a:solidFill>
                  <a:schemeClr val="accent4">
                    <a:lumMod val="75000"/>
                  </a:schemeClr>
                </a:solidFill>
              </a:rPr>
              <a:t>Κίνηση: </a:t>
            </a:r>
            <a:r>
              <a:rPr lang="el-GR" dirty="0"/>
              <a:t>μαστίγια και </a:t>
            </a:r>
            <a:r>
              <a:rPr lang="el-GR" dirty="0" err="1"/>
              <a:t>σταγονόμορφες</a:t>
            </a:r>
            <a:r>
              <a:rPr lang="el-GR" dirty="0"/>
              <a:t> αποφύσεις</a:t>
            </a:r>
          </a:p>
          <a:p>
            <a:pPr>
              <a:buNone/>
            </a:pPr>
            <a:r>
              <a:rPr lang="el-GR" dirty="0">
                <a:solidFill>
                  <a:schemeClr val="accent4">
                    <a:lumMod val="75000"/>
                  </a:schemeClr>
                </a:solidFill>
              </a:rPr>
              <a:t>Μέγεθος:</a:t>
            </a:r>
            <a:r>
              <a:rPr lang="el-GR" dirty="0"/>
              <a:t> 0.5-2 μ</a:t>
            </a:r>
            <a:r>
              <a:rPr lang="en-US" dirty="0"/>
              <a:t>m (</a:t>
            </a:r>
            <a:r>
              <a:rPr lang="el-GR" dirty="0"/>
              <a:t>όσο και οι </a:t>
            </a:r>
            <a:r>
              <a:rPr lang="el-GR" dirty="0" err="1"/>
              <a:t>προκαρυώτες</a:t>
            </a:r>
            <a:r>
              <a:rPr lang="el-GR" dirty="0"/>
              <a:t>)</a:t>
            </a:r>
            <a:r>
              <a:rPr lang="en-US" dirty="0"/>
              <a:t>.</a:t>
            </a:r>
            <a:endParaRPr lang="el-GR" dirty="0"/>
          </a:p>
          <a:p>
            <a:pPr>
              <a:buNone/>
            </a:pPr>
            <a:r>
              <a:rPr lang="el-GR" dirty="0"/>
              <a:t>Παλιά ήταν </a:t>
            </a:r>
            <a:r>
              <a:rPr lang="el-GR" dirty="0">
                <a:solidFill>
                  <a:schemeClr val="accent4">
                    <a:lumMod val="75000"/>
                  </a:schemeClr>
                </a:solidFill>
              </a:rPr>
              <a:t>βασίλειο</a:t>
            </a:r>
            <a:r>
              <a:rPr lang="el-GR" dirty="0"/>
              <a:t>, τώρα όχι, για σύνολο μικρών </a:t>
            </a:r>
            <a:r>
              <a:rPr lang="el-GR" dirty="0" err="1"/>
              <a:t>ευκαρυωτικών</a:t>
            </a:r>
            <a:r>
              <a:rPr lang="el-GR" dirty="0"/>
              <a:t> μονοκύτταρων οργανισμών </a:t>
            </a:r>
            <a:r>
              <a:rPr lang="en-US" dirty="0"/>
              <a:t> </a:t>
            </a:r>
            <a:endParaRPr lang="el-GR" dirty="0"/>
          </a:p>
          <a:p>
            <a:endParaRPr lang="el-GR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6000792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l-GR" dirty="0">
                <a:solidFill>
                  <a:srgbClr val="7030A0"/>
                </a:solidFill>
              </a:rPr>
              <a:t>Μορφολογία</a:t>
            </a:r>
            <a:r>
              <a:rPr lang="el-GR" dirty="0"/>
              <a:t>: αυξάνει την ικανότητα τους να αναπτύσσονται και να απορροφούν θρεπτικά συστατικά (1Κ</a:t>
            </a:r>
            <a:r>
              <a:rPr lang="en-US" dirty="0"/>
              <a:t>m/cm</a:t>
            </a:r>
            <a:r>
              <a:rPr lang="en-US" baseline="30000" dirty="0"/>
              <a:t>3</a:t>
            </a:r>
            <a:r>
              <a:rPr lang="en-US" dirty="0"/>
              <a:t>)</a:t>
            </a:r>
            <a:endParaRPr lang="el-GR" dirty="0"/>
          </a:p>
          <a:p>
            <a:pPr>
              <a:buNone/>
            </a:pPr>
            <a:r>
              <a:rPr lang="el-GR" dirty="0"/>
              <a:t>     </a:t>
            </a:r>
            <a:r>
              <a:rPr lang="el-GR" u="sng" dirty="0"/>
              <a:t>Υφές</a:t>
            </a:r>
            <a:r>
              <a:rPr lang="el-GR" dirty="0"/>
              <a:t> (εκτεταμένο δίκτυο από λεπτά νημάτια)</a:t>
            </a:r>
          </a:p>
          <a:p>
            <a:endParaRPr lang="el-GR" dirty="0"/>
          </a:p>
        </p:txBody>
      </p:sp>
      <p:sp>
        <p:nvSpPr>
          <p:cNvPr id="4" name="3 - Καμπύλο δεξιό βέλος"/>
          <p:cNvSpPr/>
          <p:nvPr/>
        </p:nvSpPr>
        <p:spPr>
          <a:xfrm>
            <a:off x="500034" y="1714488"/>
            <a:ext cx="357190" cy="571504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pic>
        <p:nvPicPr>
          <p:cNvPr id="17410" name="Picture 2" descr="Αποτέλεσμα εικόνας για υφες μυκητω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2500306"/>
            <a:ext cx="3590925" cy="40767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571472" y="0"/>
            <a:ext cx="8229600" cy="3543312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el-GR" dirty="0">
                <a:solidFill>
                  <a:srgbClr val="7030A0"/>
                </a:solidFill>
              </a:rPr>
              <a:t>Υφές</a:t>
            </a:r>
            <a:r>
              <a:rPr lang="el-GR" dirty="0"/>
              <a:t>     διαπλεγμένο δίκτυο     </a:t>
            </a:r>
            <a:r>
              <a:rPr lang="el-GR" dirty="0" err="1">
                <a:solidFill>
                  <a:srgbClr val="7030A0"/>
                </a:solidFill>
              </a:rPr>
              <a:t>Μυκήλιο</a:t>
            </a:r>
            <a:r>
              <a:rPr lang="el-GR" dirty="0"/>
              <a:t> (πολύ πυκνό δίκτυο, αλλού υπάρχουν διαφράγματα, αλλού όχι</a:t>
            </a:r>
            <a:r>
              <a:rPr lang="en-US" dirty="0"/>
              <a:t>, </a:t>
            </a:r>
            <a:r>
              <a:rPr lang="el-GR" dirty="0"/>
              <a:t>διαπερνά το υλικό που τρέφεται, ταχύτατη ανάπτυξη)  </a:t>
            </a:r>
          </a:p>
          <a:p>
            <a:pPr>
              <a:buFont typeface="Wingdings" pitchFamily="2" charset="2"/>
              <a:buChar char="v"/>
            </a:pPr>
            <a:r>
              <a:rPr lang="el-GR" dirty="0">
                <a:solidFill>
                  <a:srgbClr val="7030A0"/>
                </a:solidFill>
              </a:rPr>
              <a:t>Κυτταρικό τοίχωμα</a:t>
            </a:r>
            <a:r>
              <a:rPr lang="el-GR" dirty="0"/>
              <a:t> περιέχουν χιτίνη (ελαστικός αζωτούχος πολυσακχαρίτης, και σε </a:t>
            </a:r>
            <a:r>
              <a:rPr lang="el-GR" dirty="0" err="1"/>
              <a:t>εξωσκελετικό</a:t>
            </a:r>
            <a:r>
              <a:rPr lang="el-GR" dirty="0"/>
              <a:t> εντόμων και </a:t>
            </a:r>
            <a:r>
              <a:rPr lang="el-GR" dirty="0" err="1"/>
              <a:t>αθρόποδων</a:t>
            </a:r>
            <a:r>
              <a:rPr lang="el-GR" dirty="0"/>
              <a:t>)</a:t>
            </a:r>
          </a:p>
          <a:p>
            <a:pPr>
              <a:buNone/>
            </a:pPr>
            <a:endParaRPr lang="el-GR" dirty="0"/>
          </a:p>
        </p:txBody>
      </p:sp>
      <p:sp>
        <p:nvSpPr>
          <p:cNvPr id="4" name="3 - Δεξιό βέλος"/>
          <p:cNvSpPr/>
          <p:nvPr/>
        </p:nvSpPr>
        <p:spPr>
          <a:xfrm>
            <a:off x="1928794" y="271660"/>
            <a:ext cx="285752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4 - Δεξιό βέλος"/>
          <p:cNvSpPr/>
          <p:nvPr/>
        </p:nvSpPr>
        <p:spPr>
          <a:xfrm>
            <a:off x="5700940" y="243524"/>
            <a:ext cx="285752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3247563" y="1610164"/>
            <a:ext cx="2650902" cy="6431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2636277" y="1056579"/>
            <a:ext cx="3228509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TextBox"/>
          <p:cNvSpPr txBox="1"/>
          <p:nvPr/>
        </p:nvSpPr>
        <p:spPr>
          <a:xfrm>
            <a:off x="2000233" y="785794"/>
            <a:ext cx="57150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>
                <a:solidFill>
                  <a:schemeClr val="accent4">
                    <a:lumMod val="75000"/>
                  </a:schemeClr>
                </a:solidFill>
              </a:rPr>
              <a:t>Μυζητήρας: </a:t>
            </a:r>
            <a:r>
              <a:rPr lang="el-GR" sz="2800" dirty="0"/>
              <a:t>για απορρόφηση θρεπτικών υλικών </a:t>
            </a:r>
            <a:r>
              <a:rPr lang="el-GR" sz="2800" dirty="0" err="1"/>
              <a:t>υλικών</a:t>
            </a:r>
            <a:r>
              <a:rPr lang="el-GR" sz="2800" dirty="0"/>
              <a:t> ή ανταλλαγή υλικών με ξενιστές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554683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l-GR" dirty="0" err="1">
                <a:solidFill>
                  <a:srgbClr val="7030A0"/>
                </a:solidFill>
              </a:rPr>
              <a:t>Μυκοριζες</a:t>
            </a:r>
            <a:r>
              <a:rPr lang="el-GR" dirty="0"/>
              <a:t>: αμοιβαία σχέση μύκητα και ριζών</a:t>
            </a:r>
          </a:p>
          <a:p>
            <a:pPr>
              <a:buNone/>
            </a:pPr>
            <a:r>
              <a:rPr lang="el-GR" u="sng" dirty="0"/>
              <a:t>Μύκητας </a:t>
            </a:r>
            <a:r>
              <a:rPr lang="el-GR" dirty="0"/>
              <a:t>       φωσφορικά ιόντα και μεταλλικά άλατα</a:t>
            </a:r>
          </a:p>
          <a:p>
            <a:pPr>
              <a:buNone/>
            </a:pPr>
            <a:r>
              <a:rPr lang="el-GR" u="sng" dirty="0"/>
              <a:t>Φυτό</a:t>
            </a:r>
            <a:r>
              <a:rPr lang="el-GR" dirty="0"/>
              <a:t>        οργανικές ουσίες. </a:t>
            </a:r>
          </a:p>
        </p:txBody>
      </p:sp>
      <p:cxnSp>
        <p:nvCxnSpPr>
          <p:cNvPr id="5" name="4 - Ευθύγραμμο βέλος σύνδεσης"/>
          <p:cNvCxnSpPr/>
          <p:nvPr/>
        </p:nvCxnSpPr>
        <p:spPr>
          <a:xfrm>
            <a:off x="2214546" y="1500174"/>
            <a:ext cx="50006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5 - Ευθύγραμμο βέλος σύνδεσης"/>
          <p:cNvCxnSpPr/>
          <p:nvPr/>
        </p:nvCxnSpPr>
        <p:spPr>
          <a:xfrm>
            <a:off x="1574898" y="2557676"/>
            <a:ext cx="50006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86" name="AutoShape 2" descr="Αποτέλεσμα εικόνας για μυκόρριζε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16388" name="Picture 4" descr="Αποτέλεσμα εικόνας για μυκόρριζε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2928934"/>
            <a:ext cx="3536664" cy="33480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2071678"/>
            <a:ext cx="8229600" cy="405448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l-GR" dirty="0"/>
              <a:t>Π.χ. </a:t>
            </a:r>
            <a:r>
              <a:rPr lang="el-GR" dirty="0" err="1"/>
              <a:t>κονίδια</a:t>
            </a:r>
            <a:r>
              <a:rPr lang="el-GR" dirty="0"/>
              <a:t>        νέφος σπόρων (σε νερό και αέρα), σε υγρό μέρος με τροφή βλασταίνουν και παράγουν </a:t>
            </a:r>
            <a:r>
              <a:rPr lang="el-GR" dirty="0" err="1"/>
              <a:t>μυκήλια</a:t>
            </a:r>
            <a:endParaRPr lang="el-GR" dirty="0"/>
          </a:p>
          <a:p>
            <a:pPr>
              <a:buFont typeface="Wingdings" pitchFamily="2" charset="2"/>
              <a:buChar char="Ø"/>
            </a:pPr>
            <a:r>
              <a:rPr lang="el-GR" dirty="0"/>
              <a:t>Φυλετικά: έκκριση </a:t>
            </a:r>
            <a:r>
              <a:rPr lang="el-GR" dirty="0" err="1"/>
              <a:t>φερομονών</a:t>
            </a:r>
            <a:r>
              <a:rPr lang="el-GR" dirty="0"/>
              <a:t>      ένωση 2 τύπων (γενετική ποικιλομορφία: αποφυγή ένωσης ίδιων ή γενετικά παρόμοιων </a:t>
            </a:r>
            <a:r>
              <a:rPr lang="el-GR" dirty="0" err="1"/>
              <a:t>μυκηλίων</a:t>
            </a:r>
            <a:r>
              <a:rPr lang="el-GR" dirty="0"/>
              <a:t>. </a:t>
            </a:r>
          </a:p>
        </p:txBody>
      </p:sp>
      <p:sp>
        <p:nvSpPr>
          <p:cNvPr id="4" name="3 - Δεξιό βέλος"/>
          <p:cNvSpPr/>
          <p:nvPr/>
        </p:nvSpPr>
        <p:spPr>
          <a:xfrm>
            <a:off x="2571736" y="2357430"/>
            <a:ext cx="571504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4 - Δεξιό βέλος"/>
          <p:cNvSpPr/>
          <p:nvPr/>
        </p:nvSpPr>
        <p:spPr>
          <a:xfrm>
            <a:off x="6143636" y="3929066"/>
            <a:ext cx="342024" cy="1136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6 - TextBox"/>
          <p:cNvSpPr txBox="1"/>
          <p:nvPr/>
        </p:nvSpPr>
        <p:spPr>
          <a:xfrm>
            <a:off x="3286116" y="142852"/>
            <a:ext cx="27013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200" b="1" dirty="0">
                <a:solidFill>
                  <a:srgbClr val="7030A0"/>
                </a:solidFill>
              </a:rPr>
              <a:t>Αναπαραγωγή</a:t>
            </a:r>
          </a:p>
        </p:txBody>
      </p:sp>
      <p:sp>
        <p:nvSpPr>
          <p:cNvPr id="8" name="7 - TextBox"/>
          <p:cNvSpPr txBox="1"/>
          <p:nvPr/>
        </p:nvSpPr>
        <p:spPr>
          <a:xfrm>
            <a:off x="1214414" y="714356"/>
            <a:ext cx="718094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600" u="sng" dirty="0"/>
              <a:t>παράγουν σπόρια με φυλετικούς και </a:t>
            </a:r>
            <a:endParaRPr lang="en-US" sz="3600" u="sng" dirty="0"/>
          </a:p>
          <a:p>
            <a:r>
              <a:rPr lang="el-GR" sz="3600" u="sng" dirty="0" err="1"/>
              <a:t>αφυλετικούς</a:t>
            </a:r>
            <a:r>
              <a:rPr lang="el-GR" sz="3600" u="sng" dirty="0"/>
              <a:t> βιολογικούς κύκλους. </a:t>
            </a:r>
          </a:p>
          <a:p>
            <a:endParaRPr lang="el-GR" sz="3600" u="sng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85720" y="571480"/>
            <a:ext cx="8858280" cy="5554683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l-GR" dirty="0"/>
              <a:t> </a:t>
            </a:r>
            <a:r>
              <a:rPr lang="el-GR" dirty="0" err="1"/>
              <a:t>Αφυλετικά</a:t>
            </a:r>
            <a:endParaRPr lang="el-GR" dirty="0"/>
          </a:p>
          <a:p>
            <a:pPr marL="514350" indent="-514350">
              <a:buFont typeface="+mj-lt"/>
              <a:buAutoNum type="arabicPeriod"/>
            </a:pPr>
            <a:r>
              <a:rPr lang="el-GR" dirty="0"/>
              <a:t>Αναπτύσσουν νημάτια και παράγουν σπόρια</a:t>
            </a:r>
          </a:p>
          <a:p>
            <a:pPr marL="514350" indent="-514350">
              <a:buNone/>
            </a:pPr>
            <a:r>
              <a:rPr lang="el-GR" dirty="0"/>
              <a:t>     μούχλες: ορατά </a:t>
            </a:r>
            <a:r>
              <a:rPr lang="el-GR" dirty="0" err="1"/>
              <a:t>μυκήλια</a:t>
            </a:r>
            <a:r>
              <a:rPr lang="el-GR" dirty="0"/>
              <a:t>. </a:t>
            </a:r>
          </a:p>
          <a:p>
            <a:pPr marL="514350" indent="-514350">
              <a:buNone/>
            </a:pPr>
            <a:r>
              <a:rPr lang="el-GR" dirty="0"/>
              <a:t>Αναπτύσσονται γρήγορα και παράγουν μεγάλο αριθμό. </a:t>
            </a:r>
          </a:p>
          <a:p>
            <a:pPr marL="514350" indent="-514350">
              <a:buNone/>
            </a:pPr>
            <a:r>
              <a:rPr lang="el-GR" dirty="0"/>
              <a:t>Μερικά μπορεί να παραχθούν και φυλετικά (αν βρουν άτομο ιδίου είδους με διαφορετικό αναπαραγωγικό τύπο. </a:t>
            </a:r>
          </a:p>
          <a:p>
            <a:pPr marL="514350" indent="-514350">
              <a:buFont typeface="+mj-lt"/>
              <a:buAutoNum type="arabicPeriod" startAt="2"/>
            </a:pPr>
            <a:r>
              <a:rPr lang="el-GR" dirty="0"/>
              <a:t>Κυτταρική διαίρεση ή εκβλάστηση ( μίσχοι που αποκόπτονται)</a:t>
            </a:r>
          </a:p>
        </p:txBody>
      </p:sp>
      <p:sp>
        <p:nvSpPr>
          <p:cNvPr id="4" name="3 - Καμπύλο δεξιό βέλος"/>
          <p:cNvSpPr/>
          <p:nvPr/>
        </p:nvSpPr>
        <p:spPr>
          <a:xfrm>
            <a:off x="571472" y="1571612"/>
            <a:ext cx="214314" cy="428628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l-GR" dirty="0"/>
              <a:t> Φυλετικά</a:t>
            </a:r>
          </a:p>
          <a:p>
            <a:r>
              <a:rPr lang="el-GR" dirty="0" err="1"/>
              <a:t>Φερομόνες</a:t>
            </a:r>
            <a:r>
              <a:rPr lang="el-GR" dirty="0"/>
              <a:t> (φυλετικά </a:t>
            </a:r>
            <a:r>
              <a:rPr lang="el-GR" dirty="0" err="1"/>
              <a:t>σηματοδοτικά</a:t>
            </a:r>
            <a:r>
              <a:rPr lang="el-GR" dirty="0"/>
              <a:t> μόρια)</a:t>
            </a:r>
          </a:p>
          <a:p>
            <a:r>
              <a:rPr lang="el-GR" dirty="0"/>
              <a:t>Πρόσδεση σε υποδοχέα ¨άλλου φύλου¨</a:t>
            </a:r>
          </a:p>
          <a:p>
            <a:r>
              <a:rPr lang="el-GR" dirty="0"/>
              <a:t>Ανάπτυξη προς την πηγή </a:t>
            </a:r>
            <a:r>
              <a:rPr lang="el-GR" dirty="0" err="1"/>
              <a:t>φερομόνης</a:t>
            </a:r>
            <a:endParaRPr lang="el-GR" dirty="0"/>
          </a:p>
          <a:p>
            <a:r>
              <a:rPr lang="el-GR" dirty="0"/>
              <a:t>Συνένωση </a:t>
            </a:r>
            <a:r>
              <a:rPr lang="el-GR" dirty="0" err="1"/>
              <a:t>κυταροπλάσματος</a:t>
            </a:r>
            <a:r>
              <a:rPr lang="el-GR" dirty="0"/>
              <a:t> γονικών </a:t>
            </a:r>
            <a:r>
              <a:rPr lang="el-GR" dirty="0" err="1"/>
              <a:t>μυκηλίων</a:t>
            </a:r>
            <a:endParaRPr lang="el-GR" dirty="0"/>
          </a:p>
          <a:p>
            <a:r>
              <a:rPr lang="el-GR" dirty="0" err="1"/>
              <a:t>Ετεροκάρυο</a:t>
            </a:r>
            <a:r>
              <a:rPr lang="el-GR" dirty="0"/>
              <a:t>: οι πυρήνες δεν έχουν ενωθεί ακόμα</a:t>
            </a:r>
          </a:p>
          <a:p>
            <a:pPr>
              <a:buNone/>
            </a:pPr>
            <a:r>
              <a:rPr lang="el-GR" dirty="0"/>
              <a:t>(Μπορεί να υπάρξει ανταλλαγή γονιδίων)</a:t>
            </a:r>
          </a:p>
          <a:p>
            <a:endParaRPr lang="el-GR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483245"/>
          </a:xfrm>
        </p:spPr>
        <p:txBody>
          <a:bodyPr/>
          <a:lstStyle/>
          <a:p>
            <a:r>
              <a:rPr lang="el-GR" dirty="0" err="1"/>
              <a:t>Δικαρυωτικά</a:t>
            </a:r>
            <a:r>
              <a:rPr lang="el-GR" dirty="0"/>
              <a:t>: 2 πυρήνες </a:t>
            </a:r>
            <a:r>
              <a:rPr lang="el-GR" dirty="0" err="1"/>
              <a:t>απλοειδεις</a:t>
            </a:r>
            <a:r>
              <a:rPr lang="el-GR" dirty="0"/>
              <a:t>, διαφορετικοί</a:t>
            </a:r>
          </a:p>
          <a:p>
            <a:r>
              <a:rPr lang="el-GR" dirty="0" err="1"/>
              <a:t>Καρυογαμία</a:t>
            </a:r>
            <a:r>
              <a:rPr lang="el-GR" dirty="0"/>
              <a:t>: συνένωση απλοειδών προς </a:t>
            </a:r>
            <a:r>
              <a:rPr lang="el-GR" dirty="0" err="1"/>
              <a:t>διπλοειδή</a:t>
            </a:r>
            <a:r>
              <a:rPr lang="el-GR" dirty="0"/>
              <a:t> πυρήνα( μέρες, μήνες, αιώνες)</a:t>
            </a:r>
          </a:p>
          <a:p>
            <a:pPr>
              <a:buNone/>
            </a:pPr>
            <a:r>
              <a:rPr lang="el-GR" dirty="0"/>
              <a:t>    </a:t>
            </a:r>
            <a:r>
              <a:rPr lang="el-GR" dirty="0" err="1"/>
              <a:t>Ζυγωτού</a:t>
            </a:r>
            <a:r>
              <a:rPr lang="el-GR" dirty="0"/>
              <a:t> </a:t>
            </a:r>
            <a:r>
              <a:rPr lang="el-GR" sz="2800" dirty="0"/>
              <a:t>(</a:t>
            </a:r>
            <a:r>
              <a:rPr lang="el-GR" sz="2800" dirty="0" err="1"/>
              <a:t>ετεροκαρυωτική</a:t>
            </a:r>
            <a:r>
              <a:rPr lang="el-GR" sz="2800" dirty="0"/>
              <a:t> φάση, αντιστάθμιση επιβλαβών μεταλλάξεων)</a:t>
            </a:r>
          </a:p>
          <a:p>
            <a:pPr>
              <a:buNone/>
            </a:pPr>
            <a:endParaRPr lang="el-GR" dirty="0"/>
          </a:p>
          <a:p>
            <a:pPr>
              <a:buNone/>
            </a:pPr>
            <a:r>
              <a:rPr lang="el-GR" dirty="0"/>
              <a:t>Μείωση        Σπόρια         Διασπορά μύκητα</a:t>
            </a:r>
          </a:p>
          <a:p>
            <a:endParaRPr lang="el-GR" dirty="0"/>
          </a:p>
        </p:txBody>
      </p:sp>
      <p:sp>
        <p:nvSpPr>
          <p:cNvPr id="4" name="3 - Καμπύλο δεξιό βέλος"/>
          <p:cNvSpPr/>
          <p:nvPr/>
        </p:nvSpPr>
        <p:spPr>
          <a:xfrm>
            <a:off x="285720" y="2571744"/>
            <a:ext cx="500066" cy="785818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sp>
        <p:nvSpPr>
          <p:cNvPr id="5" name="4 - Βέλος προς τα κάτω"/>
          <p:cNvSpPr/>
          <p:nvPr/>
        </p:nvSpPr>
        <p:spPr>
          <a:xfrm>
            <a:off x="1071538" y="3786190"/>
            <a:ext cx="214314" cy="5715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5 - Δεξιό βέλος"/>
          <p:cNvSpPr/>
          <p:nvPr/>
        </p:nvSpPr>
        <p:spPr>
          <a:xfrm>
            <a:off x="1928794" y="4643446"/>
            <a:ext cx="642942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6 - Δεξιό βέλος"/>
          <p:cNvSpPr/>
          <p:nvPr/>
        </p:nvSpPr>
        <p:spPr>
          <a:xfrm>
            <a:off x="3857620" y="4572008"/>
            <a:ext cx="642942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/>
          <a:lstStyle/>
          <a:p>
            <a:pPr>
              <a:buNone/>
            </a:pPr>
            <a:r>
              <a:rPr lang="el-GR" dirty="0">
                <a:solidFill>
                  <a:schemeClr val="accent4">
                    <a:lumMod val="75000"/>
                  </a:schemeClr>
                </a:solidFill>
              </a:rPr>
              <a:t>Δράση</a:t>
            </a:r>
          </a:p>
          <a:p>
            <a:pPr>
              <a:buFont typeface="Wingdings" pitchFamily="2" charset="2"/>
              <a:buChar char="Ø"/>
            </a:pPr>
            <a:r>
              <a:rPr lang="el-GR" dirty="0"/>
              <a:t> Αποικοδομητές (σαπρόφυτα)</a:t>
            </a:r>
          </a:p>
          <a:p>
            <a:pPr>
              <a:buNone/>
            </a:pPr>
            <a:r>
              <a:rPr lang="el-GR" dirty="0"/>
              <a:t>Εξαιρετική προσαρμογή σε αποικοδόμηση οργανικών υλικών, όπως κυτταρίνη, </a:t>
            </a:r>
            <a:r>
              <a:rPr lang="el-GR" dirty="0" err="1"/>
              <a:t>λιγνίνη</a:t>
            </a:r>
            <a:r>
              <a:rPr lang="el-GR" dirty="0"/>
              <a:t> και κάθε ανθρακικό υπόστρωμα (ακόμα και βενζίνη)</a:t>
            </a:r>
          </a:p>
          <a:p>
            <a:pPr>
              <a:buNone/>
            </a:pPr>
            <a:r>
              <a:rPr lang="el-GR" dirty="0"/>
              <a:t>     </a:t>
            </a:r>
          </a:p>
          <a:p>
            <a:pPr>
              <a:buNone/>
            </a:pPr>
            <a:r>
              <a:rPr lang="el-GR" dirty="0"/>
              <a:t>     Ανακύκλωση ανόργανων συστατικών</a:t>
            </a:r>
          </a:p>
        </p:txBody>
      </p:sp>
      <p:sp>
        <p:nvSpPr>
          <p:cNvPr id="4" name="3 - Καμπύλο δεξιό βέλος"/>
          <p:cNvSpPr/>
          <p:nvPr/>
        </p:nvSpPr>
        <p:spPr>
          <a:xfrm>
            <a:off x="500034" y="3643314"/>
            <a:ext cx="357190" cy="785818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554683"/>
          </a:xfrm>
        </p:spPr>
        <p:txBody>
          <a:bodyPr/>
          <a:lstStyle/>
          <a:p>
            <a:r>
              <a:rPr lang="el-GR" dirty="0"/>
              <a:t>Αμοιβαίοι συμβιωτές (τόσο σε φυτά, </a:t>
            </a:r>
            <a:r>
              <a:rPr lang="el-GR" dirty="0" err="1"/>
              <a:t>φύκη</a:t>
            </a:r>
            <a:r>
              <a:rPr lang="el-GR" dirty="0"/>
              <a:t>, </a:t>
            </a:r>
            <a:r>
              <a:rPr lang="el-GR" dirty="0" err="1"/>
              <a:t>κυανοβακτήρια</a:t>
            </a:r>
            <a:r>
              <a:rPr lang="el-GR" dirty="0"/>
              <a:t> και ζώα)</a:t>
            </a:r>
          </a:p>
          <a:p>
            <a:endParaRPr lang="el-GR" dirty="0"/>
          </a:p>
          <a:p>
            <a:pPr>
              <a:buFont typeface="Wingdings" pitchFamily="2" charset="2"/>
              <a:buChar char="Ø"/>
            </a:pPr>
            <a:r>
              <a:rPr lang="el-GR" dirty="0"/>
              <a:t>Μύκητες-φυτά       </a:t>
            </a:r>
            <a:r>
              <a:rPr lang="el-GR" dirty="0" err="1"/>
              <a:t>μυκοριζικούς</a:t>
            </a:r>
            <a:r>
              <a:rPr lang="el-GR" dirty="0"/>
              <a:t> μύκητες </a:t>
            </a:r>
          </a:p>
          <a:p>
            <a:pPr>
              <a:buNone/>
            </a:pPr>
            <a:r>
              <a:rPr lang="el-GR" dirty="0"/>
              <a:t> Υπάρχουν και μύκητες στα φύλα ή άλλα τμήματα. Μπορεί να παράγουν τοξίνες για να απωθούν τα φυτοφάγα ζώα ή ουσίες για αύξηση αντοχής και προστασίας. </a:t>
            </a:r>
          </a:p>
        </p:txBody>
      </p:sp>
      <p:sp>
        <p:nvSpPr>
          <p:cNvPr id="4" name="3 - Δεξιό βέλος"/>
          <p:cNvSpPr/>
          <p:nvPr/>
        </p:nvSpPr>
        <p:spPr>
          <a:xfrm>
            <a:off x="3428992" y="2486238"/>
            <a:ext cx="428628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l-GR" dirty="0">
                <a:solidFill>
                  <a:schemeClr val="accent4">
                    <a:lumMod val="75000"/>
                  </a:schemeClr>
                </a:solidFill>
              </a:rPr>
              <a:t>Οργανίδια</a:t>
            </a:r>
            <a:r>
              <a:rPr lang="el-GR" dirty="0"/>
              <a:t>: πυρήνας, μεμβράνες, μιτοχόνδρια, σύμπλεγμα </a:t>
            </a:r>
            <a:r>
              <a:rPr lang="en-US" dirty="0"/>
              <a:t>Golgi</a:t>
            </a:r>
            <a:r>
              <a:rPr lang="el-GR" dirty="0"/>
              <a:t> κ.ά.</a:t>
            </a:r>
          </a:p>
          <a:p>
            <a:pPr>
              <a:buFont typeface="Wingdings" pitchFamily="2" charset="2"/>
              <a:buChar char="Ø"/>
            </a:pPr>
            <a:r>
              <a:rPr lang="el-GR" dirty="0">
                <a:solidFill>
                  <a:schemeClr val="accent4">
                    <a:lumMod val="75000"/>
                  </a:schemeClr>
                </a:solidFill>
              </a:rPr>
              <a:t>Δομή και οργάνωση</a:t>
            </a:r>
            <a:r>
              <a:rPr lang="el-GR" dirty="0"/>
              <a:t>: πιο σύνθετη από </a:t>
            </a:r>
            <a:r>
              <a:rPr lang="el-GR" dirty="0" err="1"/>
              <a:t>προκαρυώτες</a:t>
            </a:r>
            <a:r>
              <a:rPr lang="el-GR" dirty="0"/>
              <a:t>. </a:t>
            </a:r>
            <a:endParaRPr lang="en-US" dirty="0"/>
          </a:p>
          <a:p>
            <a:pPr>
              <a:buFont typeface="Wingdings" pitchFamily="2" charset="2"/>
              <a:buChar char="Ø"/>
            </a:pPr>
            <a:r>
              <a:rPr lang="el-GR" dirty="0"/>
              <a:t>Γενικά </a:t>
            </a:r>
            <a:r>
              <a:rPr lang="el-GR" dirty="0">
                <a:solidFill>
                  <a:schemeClr val="accent4">
                    <a:lumMod val="75000"/>
                  </a:schemeClr>
                </a:solidFill>
              </a:rPr>
              <a:t>κυτταρική πολυπλοκότητα</a:t>
            </a:r>
            <a:r>
              <a:rPr lang="el-GR" dirty="0"/>
              <a:t>      1 κύτταρο «κάνει» ότι ένας πολυκύτταρος οργανισμός, έχουν και οργανίδια που δεν έχουν πολυκύτταροι οργανισμοί.</a:t>
            </a:r>
          </a:p>
          <a:p>
            <a:pPr>
              <a:buFont typeface="Wingdings" pitchFamily="2" charset="2"/>
              <a:buChar char="Ø"/>
            </a:pPr>
            <a:r>
              <a:rPr lang="el-GR" dirty="0"/>
              <a:t>Περισσότεροι </a:t>
            </a:r>
            <a:r>
              <a:rPr lang="el-GR" dirty="0">
                <a:solidFill>
                  <a:schemeClr val="accent4">
                    <a:lumMod val="75000"/>
                  </a:schemeClr>
                </a:solidFill>
              </a:rPr>
              <a:t>μονοκύτταρο</a:t>
            </a:r>
            <a:r>
              <a:rPr lang="el-GR" dirty="0"/>
              <a:t>ι, υπάρχουν και </a:t>
            </a:r>
            <a:r>
              <a:rPr lang="el-GR" dirty="0">
                <a:solidFill>
                  <a:schemeClr val="accent4">
                    <a:lumMod val="75000"/>
                  </a:schemeClr>
                </a:solidFill>
              </a:rPr>
              <a:t>πολυκύτταροι</a:t>
            </a:r>
            <a:r>
              <a:rPr lang="el-GR" dirty="0"/>
              <a:t> και </a:t>
            </a:r>
            <a:r>
              <a:rPr lang="el-GR" dirty="0">
                <a:solidFill>
                  <a:schemeClr val="accent4">
                    <a:lumMod val="75000"/>
                  </a:schemeClr>
                </a:solidFill>
              </a:rPr>
              <a:t>αποικίες μονοκύτταρων</a:t>
            </a:r>
            <a:r>
              <a:rPr lang="el-GR" dirty="0"/>
              <a:t>.</a:t>
            </a:r>
          </a:p>
          <a:p>
            <a:pPr>
              <a:buFont typeface="Wingdings" pitchFamily="2" charset="2"/>
              <a:buChar char="Ø"/>
            </a:pPr>
            <a:endParaRPr lang="el-GR" dirty="0"/>
          </a:p>
        </p:txBody>
      </p:sp>
      <p:cxnSp>
        <p:nvCxnSpPr>
          <p:cNvPr id="5" name="4 - Ευθύγραμμο βέλος σύνδεσης"/>
          <p:cNvCxnSpPr/>
          <p:nvPr/>
        </p:nvCxnSpPr>
        <p:spPr>
          <a:xfrm>
            <a:off x="6500826" y="2928934"/>
            <a:ext cx="42862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l-GR" dirty="0"/>
              <a:t> Μύκητες-Ζώα</a:t>
            </a:r>
          </a:p>
          <a:p>
            <a:pPr>
              <a:buNone/>
            </a:pPr>
            <a:r>
              <a:rPr lang="el-GR" dirty="0"/>
              <a:t>- Βοηθούν π.χ. στην πέψη      διασπούν</a:t>
            </a:r>
            <a:r>
              <a:rPr lang="en-US" dirty="0"/>
              <a:t> </a:t>
            </a:r>
            <a:r>
              <a:rPr lang="el-GR" dirty="0"/>
              <a:t>φυτικές ύλες στο έντερο βοοειδών και </a:t>
            </a:r>
            <a:r>
              <a:rPr lang="el-GR" dirty="0" err="1"/>
              <a:t>μυρικαστικών</a:t>
            </a:r>
            <a:endParaRPr lang="el-GR" dirty="0"/>
          </a:p>
          <a:p>
            <a:pPr>
              <a:buNone/>
            </a:pPr>
            <a:r>
              <a:rPr lang="el-GR" dirty="0"/>
              <a:t>- Άλλα ζώα εκτρέφουν μύκητες, π.χ. μυρμήγκια που εκτρέφουν μύκητες που </a:t>
            </a:r>
            <a:r>
              <a:rPr lang="el-GR" dirty="0" err="1"/>
              <a:t>αποδομούν</a:t>
            </a:r>
            <a:r>
              <a:rPr lang="el-GR" dirty="0"/>
              <a:t> φυτά      διογκώσεις πλούσιες σε υδατάνθρακες και πρωτεΐνες ή εξουδετερώνουν τοξίνες.  </a:t>
            </a:r>
          </a:p>
        </p:txBody>
      </p:sp>
      <p:cxnSp>
        <p:nvCxnSpPr>
          <p:cNvPr id="5" name="4 - Ευθύγραμμο βέλος σύνδεσης"/>
          <p:cNvCxnSpPr/>
          <p:nvPr/>
        </p:nvCxnSpPr>
        <p:spPr>
          <a:xfrm>
            <a:off x="4929190" y="1285860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6 - Ευθύγραμμο βέλος σύνδεσης"/>
          <p:cNvCxnSpPr/>
          <p:nvPr/>
        </p:nvCxnSpPr>
        <p:spPr>
          <a:xfrm>
            <a:off x="1886590" y="3327838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Παθογόνοι μύκητες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el-GR" dirty="0"/>
              <a:t>~ 30% από τα 100.000 είδη</a:t>
            </a:r>
          </a:p>
          <a:p>
            <a:pPr>
              <a:buNone/>
            </a:pPr>
            <a:r>
              <a:rPr lang="el-GR" dirty="0"/>
              <a:t>     παράσιτα ή παθογόνα</a:t>
            </a:r>
          </a:p>
          <a:p>
            <a:pPr>
              <a:buNone/>
            </a:pPr>
            <a:endParaRPr lang="el-GR" dirty="0"/>
          </a:p>
          <a:p>
            <a:pPr>
              <a:buNone/>
            </a:pPr>
            <a:r>
              <a:rPr lang="el-GR" dirty="0"/>
              <a:t>Π.χ. </a:t>
            </a:r>
            <a:r>
              <a:rPr lang="en-US" dirty="0" err="1"/>
              <a:t>Cryphonectria</a:t>
            </a:r>
            <a:r>
              <a:rPr lang="en-US" dirty="0"/>
              <a:t> </a:t>
            </a:r>
            <a:r>
              <a:rPr lang="en-US" dirty="0" err="1"/>
              <a:t>parasitica</a:t>
            </a:r>
            <a:r>
              <a:rPr lang="en-US" dirty="0"/>
              <a:t>      </a:t>
            </a:r>
            <a:r>
              <a:rPr lang="el-GR" dirty="0"/>
              <a:t>έλκος της καστανιάς</a:t>
            </a:r>
          </a:p>
          <a:p>
            <a:pPr>
              <a:buNone/>
            </a:pPr>
            <a:r>
              <a:rPr lang="el-GR" dirty="0"/>
              <a:t>Από Ασία       ΗΠΑ</a:t>
            </a:r>
          </a:p>
          <a:p>
            <a:pPr>
              <a:buNone/>
            </a:pPr>
            <a:endParaRPr lang="el-GR" dirty="0"/>
          </a:p>
          <a:p>
            <a:pPr>
              <a:buNone/>
            </a:pPr>
            <a:r>
              <a:rPr lang="en-US" dirty="0"/>
              <a:t>    </a:t>
            </a:r>
            <a:r>
              <a:rPr lang="el-GR" dirty="0"/>
              <a:t>Σπόρια        ρωγμές φλοιού       υφές        νέκρωση</a:t>
            </a:r>
          </a:p>
        </p:txBody>
      </p:sp>
      <p:sp>
        <p:nvSpPr>
          <p:cNvPr id="4" name="3 - Καμπύλο δεξιό βέλος"/>
          <p:cNvSpPr/>
          <p:nvPr/>
        </p:nvSpPr>
        <p:spPr>
          <a:xfrm>
            <a:off x="71406" y="1928802"/>
            <a:ext cx="357190" cy="64294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sp>
        <p:nvSpPr>
          <p:cNvPr id="5" name="4 - Δεξιό βέλος"/>
          <p:cNvSpPr/>
          <p:nvPr/>
        </p:nvSpPr>
        <p:spPr>
          <a:xfrm>
            <a:off x="4929190" y="3585944"/>
            <a:ext cx="357190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7" name="6 - Ευθύγραμμο βέλος σύνδεσης"/>
          <p:cNvCxnSpPr/>
          <p:nvPr/>
        </p:nvCxnSpPr>
        <p:spPr>
          <a:xfrm>
            <a:off x="1714480" y="4228886"/>
            <a:ext cx="50006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7 - Καμπύλο δεξιό βέλος"/>
          <p:cNvSpPr/>
          <p:nvPr/>
        </p:nvSpPr>
        <p:spPr>
          <a:xfrm>
            <a:off x="0" y="4429132"/>
            <a:ext cx="357158" cy="857256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cxnSp>
        <p:nvCxnSpPr>
          <p:cNvPr id="9" name="8 - Ευθύγραμμο βέλος σύνδεσης"/>
          <p:cNvCxnSpPr/>
          <p:nvPr/>
        </p:nvCxnSpPr>
        <p:spPr>
          <a:xfrm>
            <a:off x="1758880" y="5454714"/>
            <a:ext cx="50006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- Ευθύγραμμο βέλος σύνδεσης"/>
          <p:cNvCxnSpPr/>
          <p:nvPr/>
        </p:nvCxnSpPr>
        <p:spPr>
          <a:xfrm>
            <a:off x="4981398" y="5442974"/>
            <a:ext cx="50006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- Ευθύγραμμο βέλος σύνδεσης"/>
          <p:cNvCxnSpPr/>
          <p:nvPr/>
        </p:nvCxnSpPr>
        <p:spPr>
          <a:xfrm>
            <a:off x="6500826" y="5439548"/>
            <a:ext cx="50006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357166"/>
            <a:ext cx="8472518" cy="5768997"/>
          </a:xfrm>
        </p:spPr>
        <p:txBody>
          <a:bodyPr>
            <a:normAutofit lnSpcReduction="10000"/>
          </a:bodyPr>
          <a:lstStyle/>
          <a:p>
            <a:r>
              <a:rPr lang="el-GR" dirty="0"/>
              <a:t>~ 10-15% ετησίως χάνεται από </a:t>
            </a:r>
            <a:r>
              <a:rPr lang="el-GR" dirty="0" err="1"/>
              <a:t>μυκητιακές</a:t>
            </a:r>
            <a:r>
              <a:rPr lang="el-GR" dirty="0"/>
              <a:t> προσβολές, ομοίως και δημητριακά.</a:t>
            </a:r>
          </a:p>
          <a:p>
            <a:r>
              <a:rPr lang="el-GR" dirty="0"/>
              <a:t>Υπάρχουν μύκητες        αποθηκευμένους κόκκους σιτηρών ή φιστίκια.</a:t>
            </a:r>
          </a:p>
          <a:p>
            <a:pPr>
              <a:buNone/>
            </a:pPr>
            <a:r>
              <a:rPr lang="el-GR" dirty="0"/>
              <a:t>     έκκριση </a:t>
            </a:r>
            <a:r>
              <a:rPr lang="el-GR" dirty="0" err="1"/>
              <a:t>αφλατοξινών</a:t>
            </a:r>
            <a:r>
              <a:rPr lang="el-GR" dirty="0"/>
              <a:t> (</a:t>
            </a:r>
            <a:r>
              <a:rPr lang="el-GR" dirty="0" err="1"/>
              <a:t>καρκινογόνες</a:t>
            </a:r>
            <a:r>
              <a:rPr lang="el-GR" dirty="0"/>
              <a:t>)</a:t>
            </a:r>
          </a:p>
          <a:p>
            <a:r>
              <a:rPr lang="el-GR" dirty="0"/>
              <a:t>Από μολυσμένη σίκαλη       δηλητηριώδης ουσίες </a:t>
            </a:r>
          </a:p>
          <a:p>
            <a:pPr>
              <a:buNone/>
            </a:pPr>
            <a:r>
              <a:rPr lang="el-GR" dirty="0"/>
              <a:t>     </a:t>
            </a:r>
            <a:r>
              <a:rPr lang="el-GR" dirty="0" err="1"/>
              <a:t>εγροτισμός</a:t>
            </a:r>
            <a:r>
              <a:rPr lang="el-GR" dirty="0"/>
              <a:t> (ασθένεια που προκαλεί γάγγραινα στα άκρα, σπασμούς, αίσθηση καύσου, παραισθήσεις, προσωρινή απώλεια λογικής. Π.χ. </a:t>
            </a:r>
            <a:r>
              <a:rPr lang="el-GR" dirty="0" err="1"/>
              <a:t>λυσεργικό</a:t>
            </a:r>
            <a:r>
              <a:rPr lang="el-GR" dirty="0"/>
              <a:t> οξύ (παράγεται </a:t>
            </a:r>
            <a:r>
              <a:rPr lang="en-US" dirty="0"/>
              <a:t>LSD)</a:t>
            </a:r>
            <a:endParaRPr lang="el-GR" dirty="0"/>
          </a:p>
        </p:txBody>
      </p:sp>
      <p:cxnSp>
        <p:nvCxnSpPr>
          <p:cNvPr id="5" name="4 - Ευθύγραμμο βέλος σύνδεσης"/>
          <p:cNvCxnSpPr/>
          <p:nvPr/>
        </p:nvCxnSpPr>
        <p:spPr>
          <a:xfrm>
            <a:off x="4071934" y="1571612"/>
            <a:ext cx="50006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5 - Καμπύλο δεξιό βέλος"/>
          <p:cNvSpPr/>
          <p:nvPr/>
        </p:nvSpPr>
        <p:spPr>
          <a:xfrm>
            <a:off x="571472" y="2214554"/>
            <a:ext cx="285752" cy="64294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cxnSp>
        <p:nvCxnSpPr>
          <p:cNvPr id="7" name="6 - Ευθύγραμμο βέλος σύνδεσης"/>
          <p:cNvCxnSpPr/>
          <p:nvPr/>
        </p:nvCxnSpPr>
        <p:spPr>
          <a:xfrm>
            <a:off x="4786314" y="3143248"/>
            <a:ext cx="50006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- Καμπύλο δεξιό βέλος"/>
          <p:cNvSpPr/>
          <p:nvPr/>
        </p:nvSpPr>
        <p:spPr>
          <a:xfrm>
            <a:off x="428596" y="3643314"/>
            <a:ext cx="285752" cy="64294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/>
          <a:lstStyle/>
          <a:p>
            <a:r>
              <a:rPr lang="el-GR" dirty="0"/>
              <a:t>Ζωικοί οργανισμοί επηρεάζονται λιγότερο από φυτικούς.</a:t>
            </a:r>
          </a:p>
          <a:p>
            <a:r>
              <a:rPr lang="el-GR" dirty="0"/>
              <a:t>Μόνο 50 είδη (άνθρωπο και ζώα)</a:t>
            </a:r>
            <a:endParaRPr lang="en-US" dirty="0"/>
          </a:p>
          <a:p>
            <a:r>
              <a:rPr lang="el-GR" dirty="0" err="1"/>
              <a:t>Μυκητιάση</a:t>
            </a:r>
            <a:r>
              <a:rPr lang="el-GR" dirty="0"/>
              <a:t>: μόλυνση από μύκητες.</a:t>
            </a:r>
          </a:p>
          <a:p>
            <a:pPr>
              <a:buNone/>
            </a:pPr>
            <a:r>
              <a:rPr lang="el-GR" dirty="0"/>
              <a:t>Π.χ. </a:t>
            </a:r>
          </a:p>
          <a:p>
            <a:pPr>
              <a:buFont typeface="Wingdings" pitchFamily="2" charset="2"/>
              <a:buChar char="ü"/>
            </a:pPr>
            <a:r>
              <a:rPr lang="el-GR" dirty="0"/>
              <a:t>¨πόδι αθλητή¨, μεταδοτική, μυκητοκτόνα</a:t>
            </a:r>
          </a:p>
          <a:p>
            <a:pPr>
              <a:buNone/>
            </a:pPr>
            <a:endParaRPr lang="el-GR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28596" y="285728"/>
            <a:ext cx="8572560" cy="6240475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el-GR" dirty="0"/>
              <a:t>Συστηματική μυκητίαση: εισπνοή σπορίων, μολύνει όλο το σώμα , όπως </a:t>
            </a:r>
            <a:r>
              <a:rPr lang="el-GR" dirty="0" err="1"/>
              <a:t>κοκκιδομυκητίαση</a:t>
            </a:r>
            <a:r>
              <a:rPr lang="el-GR" dirty="0"/>
              <a:t>, προσβολή πνεύμονα (συμπτώματα ίδια με φυματίωση).</a:t>
            </a:r>
          </a:p>
          <a:p>
            <a:pPr>
              <a:buFont typeface="Wingdings" pitchFamily="2" charset="2"/>
              <a:buChar char="ü"/>
            </a:pPr>
            <a:r>
              <a:rPr lang="el-GR" dirty="0"/>
              <a:t>Υπάρχουν περιστασιακές μυκητιάσεις.</a:t>
            </a:r>
          </a:p>
          <a:p>
            <a:pPr>
              <a:buNone/>
            </a:pPr>
            <a:r>
              <a:rPr lang="el-GR" dirty="0"/>
              <a:t>    μόνο σε μεταβολές </a:t>
            </a:r>
            <a:r>
              <a:rPr lang="el-GR" dirty="0" err="1"/>
              <a:t>βακτηριακής</a:t>
            </a:r>
            <a:r>
              <a:rPr lang="el-GR" dirty="0"/>
              <a:t>, χημικής ή </a:t>
            </a:r>
            <a:r>
              <a:rPr lang="el-GR" dirty="0" err="1"/>
              <a:t>ανοσιακής</a:t>
            </a:r>
            <a:r>
              <a:rPr lang="el-GR" dirty="0"/>
              <a:t> ισορροπίας</a:t>
            </a:r>
          </a:p>
          <a:p>
            <a:pPr>
              <a:buFont typeface="Wingdings" pitchFamily="2" charset="2"/>
              <a:buChar char="ü"/>
            </a:pPr>
            <a:r>
              <a:rPr lang="el-GR" dirty="0"/>
              <a:t>Οικιακές μούχλες     σπίτια με μεγάλη υγρασία</a:t>
            </a:r>
          </a:p>
          <a:p>
            <a:pPr>
              <a:buNone/>
            </a:pPr>
            <a:r>
              <a:rPr lang="el-GR" dirty="0"/>
              <a:t>      διάφορες ασθένειες</a:t>
            </a:r>
          </a:p>
        </p:txBody>
      </p:sp>
      <p:sp>
        <p:nvSpPr>
          <p:cNvPr id="4" name="3 - Καμπύλο δεξιό βέλος"/>
          <p:cNvSpPr/>
          <p:nvPr/>
        </p:nvSpPr>
        <p:spPr>
          <a:xfrm>
            <a:off x="642910" y="2714620"/>
            <a:ext cx="214314" cy="35719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sp>
        <p:nvSpPr>
          <p:cNvPr id="5" name="4 - Δεξιό βέλος"/>
          <p:cNvSpPr/>
          <p:nvPr/>
        </p:nvSpPr>
        <p:spPr>
          <a:xfrm>
            <a:off x="3786182" y="4257022"/>
            <a:ext cx="285752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5 - Δεξιό βέλος"/>
          <p:cNvSpPr/>
          <p:nvPr/>
        </p:nvSpPr>
        <p:spPr>
          <a:xfrm>
            <a:off x="642910" y="4786322"/>
            <a:ext cx="285752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l-GR" dirty="0"/>
              <a:t>Μόνο παθογόνοι μύκητες;</a:t>
            </a:r>
          </a:p>
          <a:p>
            <a:pPr>
              <a:buNone/>
            </a:pPr>
            <a:r>
              <a:rPr lang="el-GR" dirty="0"/>
              <a:t>ΌΧΙ. Υπάρχουν και χρήσιμοι!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/>
              <a:t>Οικολογικές υπηρεσίες</a:t>
            </a:r>
          </a:p>
          <a:p>
            <a:pPr marL="514350" indent="-514350">
              <a:buNone/>
            </a:pPr>
            <a:r>
              <a:rPr lang="el-GR" dirty="0"/>
              <a:t>    </a:t>
            </a:r>
          </a:p>
          <a:p>
            <a:pPr marL="514350" indent="-514350">
              <a:buNone/>
            </a:pPr>
            <a:r>
              <a:rPr lang="el-GR" dirty="0"/>
              <a:t>    αποικοδομητές, ανακύκλωση οργανικής ύλης</a:t>
            </a:r>
          </a:p>
          <a:p>
            <a:pPr marL="514350" indent="-514350">
              <a:buFont typeface="+mj-lt"/>
              <a:buAutoNum type="arabicPeriod" startAt="2"/>
            </a:pPr>
            <a:r>
              <a:rPr lang="el-GR" dirty="0"/>
              <a:t>Αγροτική παραγωγή: αύξηση απόδοσης με </a:t>
            </a:r>
            <a:r>
              <a:rPr lang="el-GR" dirty="0" err="1"/>
              <a:t>μυκόρριζες</a:t>
            </a:r>
            <a:endParaRPr lang="el-GR" dirty="0"/>
          </a:p>
          <a:p>
            <a:pPr marL="514350" indent="-514350">
              <a:buFont typeface="+mj-lt"/>
              <a:buAutoNum type="arabicPeriod" startAt="2"/>
            </a:pPr>
            <a:r>
              <a:rPr lang="el-GR" dirty="0"/>
              <a:t>Τροφή: μανιτάρια, τυριά τύπου «ροκφόρ», αναψυκτικά (μύκητες για παραγωγή κιτρικού οξέος σε τύπου </a:t>
            </a:r>
            <a:r>
              <a:rPr lang="en-US" dirty="0"/>
              <a:t>cola), </a:t>
            </a:r>
            <a:r>
              <a:rPr lang="el-GR" dirty="0"/>
              <a:t>ζυμομύκητες (ψωμί, αλκοόλ)</a:t>
            </a:r>
          </a:p>
        </p:txBody>
      </p:sp>
      <p:sp>
        <p:nvSpPr>
          <p:cNvPr id="4" name="3 - Καμπύλο δεξιό βέλος"/>
          <p:cNvSpPr/>
          <p:nvPr/>
        </p:nvSpPr>
        <p:spPr>
          <a:xfrm>
            <a:off x="285720" y="500042"/>
            <a:ext cx="214314" cy="64294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sp>
        <p:nvSpPr>
          <p:cNvPr id="5" name="4 - Βέλος προς τα κάτω"/>
          <p:cNvSpPr/>
          <p:nvPr/>
        </p:nvSpPr>
        <p:spPr>
          <a:xfrm>
            <a:off x="2428860" y="2000240"/>
            <a:ext cx="142876" cy="2857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/>
          <a:lstStyle/>
          <a:p>
            <a:pPr marL="514350" indent="-514350">
              <a:buFont typeface="+mj-lt"/>
              <a:buAutoNum type="arabicPeriod" startAt="4"/>
            </a:pPr>
            <a:r>
              <a:rPr lang="el-GR" dirty="0"/>
              <a:t>Ιατρική</a:t>
            </a:r>
          </a:p>
          <a:p>
            <a:pPr marL="514350" indent="-514350">
              <a:buFont typeface="Wingdings" pitchFamily="2" charset="2"/>
              <a:buChar char="ü"/>
            </a:pPr>
            <a:r>
              <a:rPr lang="el-GR" dirty="0"/>
              <a:t> 1</a:t>
            </a:r>
            <a:r>
              <a:rPr lang="el-GR" baseline="30000" dirty="0"/>
              <a:t>ο</a:t>
            </a:r>
            <a:r>
              <a:rPr lang="el-GR" dirty="0"/>
              <a:t> </a:t>
            </a:r>
            <a:r>
              <a:rPr lang="el-GR" dirty="0" err="1"/>
              <a:t>αντιβιωτικό</a:t>
            </a:r>
            <a:r>
              <a:rPr lang="el-GR" dirty="0"/>
              <a:t>: πενικιλίνη </a:t>
            </a:r>
          </a:p>
          <a:p>
            <a:pPr marL="514350" indent="-514350">
              <a:buFont typeface="Wingdings" pitchFamily="2" charset="2"/>
              <a:buChar char="ü"/>
            </a:pPr>
            <a:r>
              <a:rPr lang="el-GR" dirty="0"/>
              <a:t>Πολλές ουσίες      φάρμακα</a:t>
            </a:r>
          </a:p>
          <a:p>
            <a:pPr marL="514350" indent="-514350">
              <a:buFont typeface="Wingdings" pitchFamily="2" charset="2"/>
              <a:buChar char="ü"/>
            </a:pPr>
            <a:r>
              <a:rPr lang="el-GR" dirty="0"/>
              <a:t>Μελέτη μοριακής </a:t>
            </a:r>
            <a:r>
              <a:rPr lang="el-GR" dirty="0" err="1"/>
              <a:t>γεννετικής</a:t>
            </a:r>
            <a:r>
              <a:rPr lang="el-GR" dirty="0"/>
              <a:t> </a:t>
            </a:r>
            <a:r>
              <a:rPr lang="el-GR" dirty="0" err="1"/>
              <a:t>ευκαρυωτών</a:t>
            </a:r>
            <a:endParaRPr lang="el-GR" dirty="0"/>
          </a:p>
          <a:p>
            <a:pPr marL="514350" indent="-514350">
              <a:buFont typeface="Wingdings" pitchFamily="2" charset="2"/>
              <a:buChar char="ü"/>
            </a:pPr>
            <a:r>
              <a:rPr lang="el-GR" dirty="0" err="1"/>
              <a:t>Γλυκοπρωτεΐνες</a:t>
            </a:r>
            <a:r>
              <a:rPr lang="el-GR" dirty="0"/>
              <a:t>, ινσουλίνη</a:t>
            </a:r>
          </a:p>
        </p:txBody>
      </p:sp>
      <p:sp>
        <p:nvSpPr>
          <p:cNvPr id="4" name="3 - Δεξιό βέλος"/>
          <p:cNvSpPr/>
          <p:nvPr/>
        </p:nvSpPr>
        <p:spPr>
          <a:xfrm>
            <a:off x="3571868" y="1857364"/>
            <a:ext cx="357190" cy="714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Λειχήνες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Συμβίωση φωτοσυνθετικών οργανισμών και μύκητα. </a:t>
            </a:r>
          </a:p>
          <a:p>
            <a:pPr>
              <a:buNone/>
            </a:pPr>
            <a:r>
              <a:rPr lang="el-GR" dirty="0"/>
              <a:t>     Μονοκύτταροι ή νηματοειδή </a:t>
            </a:r>
            <a:r>
              <a:rPr lang="el-GR" dirty="0" err="1"/>
              <a:t>φύκη</a:t>
            </a:r>
            <a:r>
              <a:rPr lang="el-GR" dirty="0"/>
              <a:t>, περιβάλλονται από </a:t>
            </a:r>
            <a:r>
              <a:rPr lang="el-GR" dirty="0" err="1"/>
              <a:t>μυκητιακές</a:t>
            </a:r>
            <a:r>
              <a:rPr lang="el-GR" dirty="0"/>
              <a:t> υφές</a:t>
            </a:r>
          </a:p>
          <a:p>
            <a:endParaRPr lang="el-GR" dirty="0"/>
          </a:p>
          <a:p>
            <a:r>
              <a:rPr lang="el-GR" dirty="0"/>
              <a:t>Βρίσκονται σε: δέντρα, πέτρες, ξύλα κ.τ.λ.</a:t>
            </a:r>
          </a:p>
        </p:txBody>
      </p:sp>
      <p:sp>
        <p:nvSpPr>
          <p:cNvPr id="4" name="3 - Καμπύλο δεξιό βέλος"/>
          <p:cNvSpPr/>
          <p:nvPr/>
        </p:nvSpPr>
        <p:spPr>
          <a:xfrm>
            <a:off x="428596" y="2357430"/>
            <a:ext cx="428628" cy="785818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0535BF4-48EE-349B-5D1D-905597757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A279E08-6C44-80B0-0365-66BE6CE4CF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026" name="Picture 2" descr="Οι παράξενοι λειχήνες μόλις έγιναν πιο παράξενοι | in.gr">
            <a:extLst>
              <a:ext uri="{FF2B5EF4-FFF2-40B4-BE49-F238E27FC236}">
                <a16:creationId xmlns:a16="http://schemas.microsoft.com/office/drawing/2014/main" id="{434AB948-9E62-8357-E190-504A56D4C4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70241"/>
            <a:ext cx="4914850" cy="3258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Λειχήνα - Βικιπαίδεια">
            <a:extLst>
              <a:ext uri="{FF2B5EF4-FFF2-40B4-BE49-F238E27FC236}">
                <a16:creationId xmlns:a16="http://schemas.microsoft.com/office/drawing/2014/main" id="{290D9752-4EB5-8FB7-D5A7-9FACA8284B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948" y="3611562"/>
            <a:ext cx="4382543" cy="2843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935855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7CC8B64-BE74-143F-B442-E645337B5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581C60E-C033-61DC-B2F2-40CC1386D9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824868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428604"/>
            <a:ext cx="9144000" cy="5697559"/>
          </a:xfrm>
        </p:spPr>
        <p:txBody>
          <a:bodyPr/>
          <a:lstStyle/>
          <a:p>
            <a:pPr>
              <a:buNone/>
            </a:pPr>
            <a:r>
              <a:rPr lang="el-GR" dirty="0">
                <a:solidFill>
                  <a:schemeClr val="accent4">
                    <a:lumMod val="75000"/>
                  </a:schemeClr>
                </a:solidFill>
              </a:rPr>
              <a:t>Τροφική ποικιλομορφία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  <a:p>
            <a:pPr>
              <a:buNone/>
            </a:pPr>
            <a:endParaRPr lang="el-GR" dirty="0">
              <a:solidFill>
                <a:schemeClr val="accent4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l-GR" dirty="0" err="1"/>
              <a:t>Φωτοαυτότροφα</a:t>
            </a:r>
            <a:endParaRPr lang="en-US" dirty="0"/>
          </a:p>
          <a:p>
            <a:pPr>
              <a:buNone/>
            </a:pPr>
            <a:endParaRPr lang="el-GR" dirty="0"/>
          </a:p>
          <a:p>
            <a:pPr>
              <a:buFont typeface="Wingdings" pitchFamily="2" charset="2"/>
              <a:buChar char="Ø"/>
            </a:pPr>
            <a:r>
              <a:rPr lang="el-GR" dirty="0" err="1"/>
              <a:t>Ετερότροφα</a:t>
            </a:r>
            <a:endParaRPr lang="en-US" dirty="0"/>
          </a:p>
          <a:p>
            <a:pPr>
              <a:buNone/>
            </a:pPr>
            <a:endParaRPr lang="el-GR" dirty="0"/>
          </a:p>
          <a:p>
            <a:pPr>
              <a:buFont typeface="Wingdings" pitchFamily="2" charset="2"/>
              <a:buChar char="Ø"/>
            </a:pPr>
            <a:r>
              <a:rPr lang="el-GR" dirty="0" err="1"/>
              <a:t>Μικτότροφα</a:t>
            </a:r>
            <a:endParaRPr lang="el-GR" dirty="0"/>
          </a:p>
          <a:p>
            <a:pPr>
              <a:buNone/>
            </a:pPr>
            <a:endParaRPr lang="el-GR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>
            <a:normAutofit lnSpcReduction="10000"/>
          </a:bodyPr>
          <a:lstStyle/>
          <a:p>
            <a:r>
              <a:rPr lang="el-GR" dirty="0"/>
              <a:t>Σχήμα και δομή: καθορίζονται από τον μύκητα, τα </a:t>
            </a:r>
            <a:r>
              <a:rPr lang="el-GR" dirty="0" err="1"/>
              <a:t>φύκη</a:t>
            </a:r>
            <a:r>
              <a:rPr lang="el-GR" dirty="0"/>
              <a:t> και τα βακτήρια στο εσωτερικό. </a:t>
            </a:r>
          </a:p>
          <a:p>
            <a:endParaRPr lang="el-GR" dirty="0"/>
          </a:p>
          <a:p>
            <a:r>
              <a:rPr lang="el-GR" dirty="0"/>
              <a:t>Κάθε συμβιωτικός εταίρος συνεισφέρει</a:t>
            </a:r>
          </a:p>
          <a:p>
            <a:pPr>
              <a:buFont typeface="Wingdings" pitchFamily="2" charset="2"/>
              <a:buChar char="Ø"/>
            </a:pPr>
            <a:r>
              <a:rPr lang="el-GR" dirty="0"/>
              <a:t> Τα </a:t>
            </a:r>
            <a:r>
              <a:rPr lang="el-GR" dirty="0" err="1"/>
              <a:t>φύκη</a:t>
            </a:r>
            <a:r>
              <a:rPr lang="el-GR" dirty="0"/>
              <a:t> προσφέρουν ενώσεις του άνθρακα, ενώ τα </a:t>
            </a:r>
            <a:r>
              <a:rPr lang="el-GR" dirty="0" err="1"/>
              <a:t>κυανοβακτήρια</a:t>
            </a:r>
            <a:r>
              <a:rPr lang="el-GR" dirty="0"/>
              <a:t> δεσμεύουν το άζωτο. </a:t>
            </a:r>
          </a:p>
          <a:p>
            <a:pPr>
              <a:buFont typeface="Wingdings" pitchFamily="2" charset="2"/>
              <a:buChar char="Ø"/>
            </a:pPr>
            <a:r>
              <a:rPr lang="el-GR" dirty="0"/>
              <a:t>Οι μύκητες εκκρίνουν οξέα για πρόσληψη μεταλλικών ιόντων. Παράγουν χρωστικές για προστασία από το έντονο φως ή εκκρίνουν ουσίες που προστατεύουν από φυτοφάγα. 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/>
          <a:lstStyle/>
          <a:p>
            <a:pPr>
              <a:buNone/>
            </a:pPr>
            <a:r>
              <a:rPr lang="el-GR" dirty="0"/>
              <a:t>Οικολογική λειτουργία</a:t>
            </a:r>
          </a:p>
          <a:p>
            <a:pPr>
              <a:buFont typeface="Wingdings" pitchFamily="2" charset="2"/>
              <a:buChar char="Ø"/>
            </a:pPr>
            <a:r>
              <a:rPr lang="el-GR" dirty="0"/>
              <a:t>Πρώτοι οργανισμοί σε επιφάνεια πετρωμάτων ή απογυμνωμένων εδαφών. </a:t>
            </a:r>
          </a:p>
          <a:p>
            <a:pPr>
              <a:buFont typeface="Wingdings" pitchFamily="2" charset="2"/>
              <a:buChar char="Ø"/>
            </a:pPr>
            <a:r>
              <a:rPr lang="el-GR" dirty="0"/>
              <a:t>Διασπούν τις επιφάνειες εισχωρώντας μηχανικά, διαβρώνουν με εκκρίσεις </a:t>
            </a:r>
          </a:p>
          <a:p>
            <a:pPr>
              <a:buFont typeface="Wingdings" pitchFamily="2" charset="2"/>
              <a:buChar char="Ø"/>
            </a:pPr>
            <a:r>
              <a:rPr lang="el-GR" dirty="0"/>
              <a:t>Υπάρχουν </a:t>
            </a:r>
            <a:r>
              <a:rPr lang="el-GR" dirty="0" err="1"/>
              <a:t>αζωτοδεσμευτικές</a:t>
            </a:r>
            <a:r>
              <a:rPr lang="el-GR" dirty="0"/>
              <a:t> λειχήνες</a:t>
            </a:r>
          </a:p>
          <a:p>
            <a:pPr>
              <a:buFont typeface="Wingdings" pitchFamily="2" charset="2"/>
              <a:buChar char="Ø"/>
            </a:pPr>
            <a:r>
              <a:rPr lang="el-GR" dirty="0"/>
              <a:t>Δεν αντέχουν την ρύπανση. </a:t>
            </a:r>
            <a:r>
              <a:rPr lang="el-GR" dirty="0" err="1"/>
              <a:t>Ευαίσθητ</a:t>
            </a:r>
            <a:r>
              <a:rPr lang="en-US" dirty="0"/>
              <a:t>o</a:t>
            </a:r>
            <a:r>
              <a:rPr lang="el-GR" dirty="0"/>
              <a:t>ι σε</a:t>
            </a:r>
            <a:r>
              <a:rPr lang="en-US" dirty="0"/>
              <a:t> SO</a:t>
            </a:r>
            <a:r>
              <a:rPr lang="en-US" baseline="-25000" dirty="0"/>
              <a:t>2</a:t>
            </a:r>
            <a:r>
              <a:rPr lang="en-US" dirty="0"/>
              <a:t> </a:t>
            </a:r>
            <a:r>
              <a:rPr lang="el-GR" dirty="0"/>
              <a:t>και άλλες τοξικές ουσίες (παθητικός τρόπος πρόσληψης).</a:t>
            </a:r>
          </a:p>
          <a:p>
            <a:pPr>
              <a:buFont typeface="Wingdings" pitchFamily="2" charset="2"/>
              <a:buChar char="Ø"/>
            </a:pPr>
            <a:r>
              <a:rPr lang="el-GR" dirty="0"/>
              <a:t> Άρα νέκρωση         Υποβάθμιση.  </a:t>
            </a:r>
          </a:p>
          <a:p>
            <a:pPr>
              <a:buNone/>
            </a:pPr>
            <a:endParaRPr lang="el-GR" dirty="0"/>
          </a:p>
        </p:txBody>
      </p:sp>
      <p:sp>
        <p:nvSpPr>
          <p:cNvPr id="4" name="3 - Καμπύλο δεξιό βέλος"/>
          <p:cNvSpPr/>
          <p:nvPr/>
        </p:nvSpPr>
        <p:spPr>
          <a:xfrm>
            <a:off x="71406" y="714356"/>
            <a:ext cx="357190" cy="571504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cxnSp>
        <p:nvCxnSpPr>
          <p:cNvPr id="6" name="5 - Ευθύγραμμο βέλος σύνδεσης"/>
          <p:cNvCxnSpPr/>
          <p:nvPr/>
        </p:nvCxnSpPr>
        <p:spPr>
          <a:xfrm>
            <a:off x="3357554" y="5500702"/>
            <a:ext cx="50006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340369"/>
          </a:xfrm>
        </p:spPr>
        <p:txBody>
          <a:bodyPr/>
          <a:lstStyle/>
          <a:p>
            <a:pPr>
              <a:buNone/>
            </a:pPr>
            <a:r>
              <a:rPr lang="el-GR" dirty="0">
                <a:solidFill>
                  <a:schemeClr val="accent4">
                    <a:lumMod val="75000"/>
                  </a:schemeClr>
                </a:solidFill>
              </a:rPr>
              <a:t>Αναπαραγωγή: ποικιλία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  <a:p>
            <a:pPr>
              <a:buNone/>
            </a:pPr>
            <a:endParaRPr lang="el-GR" dirty="0">
              <a:solidFill>
                <a:schemeClr val="accent4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l-GR" dirty="0" err="1"/>
              <a:t>Αφυλετική</a:t>
            </a:r>
            <a:r>
              <a:rPr lang="el-GR" dirty="0"/>
              <a:t> αναπαραγωγή</a:t>
            </a:r>
            <a:endParaRPr lang="en-US" dirty="0"/>
          </a:p>
          <a:p>
            <a:pPr>
              <a:buNone/>
            </a:pPr>
            <a:endParaRPr lang="el-GR" dirty="0"/>
          </a:p>
          <a:p>
            <a:pPr>
              <a:buFont typeface="Wingdings" pitchFamily="2" charset="2"/>
              <a:buChar char="Ø"/>
            </a:pPr>
            <a:r>
              <a:rPr lang="el-GR" dirty="0"/>
              <a:t>Φυλετική αναπαραγωγή (μείωση &amp; </a:t>
            </a:r>
            <a:r>
              <a:rPr lang="el-GR" dirty="0" err="1"/>
              <a:t>γονιμοποιήση</a:t>
            </a:r>
            <a:r>
              <a:rPr lang="el-GR" dirty="0"/>
              <a:t>)</a:t>
            </a:r>
            <a:endParaRPr lang="en-US" dirty="0"/>
          </a:p>
          <a:p>
            <a:pPr>
              <a:buNone/>
            </a:pPr>
            <a:endParaRPr lang="el-GR" dirty="0"/>
          </a:p>
          <a:p>
            <a:pPr>
              <a:buFont typeface="Wingdings" pitchFamily="2" charset="2"/>
              <a:buChar char="Ø"/>
            </a:pPr>
            <a:r>
              <a:rPr lang="el-GR" dirty="0"/>
              <a:t>Παραλλαγές </a:t>
            </a:r>
          </a:p>
          <a:p>
            <a:endParaRPr lang="el-GR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Ενδοσυμβίωση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l-GR" dirty="0"/>
              <a:t> ποικιλία</a:t>
            </a:r>
          </a:p>
          <a:p>
            <a:pPr>
              <a:buFont typeface="Wingdings" pitchFamily="2" charset="2"/>
              <a:buChar char="Ø"/>
            </a:pPr>
            <a:r>
              <a:rPr lang="el-GR" dirty="0"/>
              <a:t>Πορεία: μονοκύτταροι οργανισμοί</a:t>
            </a:r>
          </a:p>
          <a:p>
            <a:pPr>
              <a:buNone/>
            </a:pPr>
            <a:r>
              <a:rPr lang="el-GR" dirty="0"/>
              <a:t>                  (πρόγονοι πρωτίστων)</a:t>
            </a:r>
          </a:p>
          <a:p>
            <a:pPr>
              <a:buNone/>
            </a:pPr>
            <a:r>
              <a:rPr lang="el-GR" dirty="0"/>
              <a:t>                  </a:t>
            </a:r>
            <a:r>
              <a:rPr lang="el-GR" dirty="0" err="1"/>
              <a:t>εγκόλπισαν</a:t>
            </a:r>
            <a:r>
              <a:rPr lang="el-GR" dirty="0"/>
              <a:t> άλλα κύτταρα</a:t>
            </a:r>
          </a:p>
          <a:p>
            <a:pPr>
              <a:buNone/>
            </a:pPr>
            <a:endParaRPr lang="el-GR" dirty="0"/>
          </a:p>
          <a:p>
            <a:pPr>
              <a:buNone/>
            </a:pPr>
            <a:r>
              <a:rPr lang="el-GR" dirty="0"/>
              <a:t>                         </a:t>
            </a:r>
            <a:r>
              <a:rPr lang="el-GR" dirty="0" err="1"/>
              <a:t>ενδοσυμβιωτές</a:t>
            </a:r>
            <a:r>
              <a:rPr lang="el-GR" dirty="0"/>
              <a:t> </a:t>
            </a:r>
          </a:p>
          <a:p>
            <a:pPr>
              <a:buNone/>
            </a:pPr>
            <a:r>
              <a:rPr lang="el-GR" dirty="0"/>
              <a:t>                           οργανίδια</a:t>
            </a:r>
          </a:p>
        </p:txBody>
      </p:sp>
      <p:sp>
        <p:nvSpPr>
          <p:cNvPr id="4" name="3 - Καμπύλο δεξιό βέλος"/>
          <p:cNvSpPr/>
          <p:nvPr/>
        </p:nvSpPr>
        <p:spPr>
          <a:xfrm>
            <a:off x="1857356" y="3071810"/>
            <a:ext cx="285752" cy="500066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sp>
        <p:nvSpPr>
          <p:cNvPr id="5" name="4 - Βέλος προς τα κάτω"/>
          <p:cNvSpPr/>
          <p:nvPr/>
        </p:nvSpPr>
        <p:spPr>
          <a:xfrm>
            <a:off x="4000496" y="3929066"/>
            <a:ext cx="285752" cy="4286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5 - Καμπύλο δεξιό βέλος"/>
          <p:cNvSpPr/>
          <p:nvPr/>
        </p:nvSpPr>
        <p:spPr>
          <a:xfrm>
            <a:off x="2428860" y="4786322"/>
            <a:ext cx="357190" cy="571504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l-GR" dirty="0"/>
              <a:t>Πχ.</a:t>
            </a:r>
          </a:p>
          <a:p>
            <a:pPr>
              <a:buFont typeface="Wingdings" pitchFamily="2" charset="2"/>
              <a:buChar char="Ø"/>
            </a:pPr>
            <a:r>
              <a:rPr lang="el-GR" dirty="0">
                <a:solidFill>
                  <a:schemeClr val="accent4">
                    <a:lumMod val="75000"/>
                  </a:schemeClr>
                </a:solidFill>
              </a:rPr>
              <a:t> Μιτοχόνδρια</a:t>
            </a:r>
          </a:p>
          <a:p>
            <a:pPr>
              <a:buNone/>
            </a:pPr>
            <a:r>
              <a:rPr lang="el-GR" dirty="0"/>
              <a:t>Πρώτοι </a:t>
            </a:r>
            <a:r>
              <a:rPr lang="el-GR" dirty="0" err="1"/>
              <a:t>ευκαρυώτες</a:t>
            </a:r>
            <a:r>
              <a:rPr lang="el-GR" dirty="0"/>
              <a:t>        αερόβιο </a:t>
            </a:r>
            <a:r>
              <a:rPr lang="el-GR" dirty="0" err="1"/>
              <a:t>προκαρυώτη</a:t>
            </a:r>
            <a:endParaRPr lang="el-GR" dirty="0"/>
          </a:p>
          <a:p>
            <a:pPr>
              <a:buNone/>
            </a:pPr>
            <a:r>
              <a:rPr lang="el-GR" dirty="0"/>
              <a:t>       μιτοχόνδριο</a:t>
            </a:r>
          </a:p>
          <a:p>
            <a:pPr>
              <a:buFont typeface="Wingdings" pitchFamily="2" charset="2"/>
              <a:buChar char="Ø"/>
            </a:pPr>
            <a:r>
              <a:rPr lang="el-GR" dirty="0" err="1">
                <a:solidFill>
                  <a:schemeClr val="accent4">
                    <a:lumMod val="75000"/>
                  </a:schemeClr>
                </a:solidFill>
              </a:rPr>
              <a:t>Πλαστίδια</a:t>
            </a:r>
            <a:endParaRPr lang="el-GR" dirty="0">
              <a:solidFill>
                <a:schemeClr val="accent4">
                  <a:lumMod val="75000"/>
                </a:schemeClr>
              </a:solidFill>
            </a:endParaRPr>
          </a:p>
          <a:p>
            <a:pPr>
              <a:buNone/>
            </a:pPr>
            <a:r>
              <a:rPr lang="el-GR" dirty="0"/>
              <a:t>Φωτοσυνθετικό βακτήριο      </a:t>
            </a:r>
            <a:r>
              <a:rPr lang="el-GR" dirty="0" err="1"/>
              <a:t>ροδοφύκη</a:t>
            </a:r>
            <a:r>
              <a:rPr lang="el-GR" dirty="0"/>
              <a:t> και πράσινα </a:t>
            </a:r>
            <a:r>
              <a:rPr lang="el-GR" dirty="0" err="1"/>
              <a:t>φύκη</a:t>
            </a:r>
            <a:r>
              <a:rPr lang="el-GR" dirty="0"/>
              <a:t> (κοινά γονίδια, διπλή μεμβράνη)</a:t>
            </a:r>
          </a:p>
          <a:p>
            <a:pPr>
              <a:buNone/>
            </a:pPr>
            <a:r>
              <a:rPr lang="el-GR" dirty="0"/>
              <a:t>Δευτερογενή συμβίωση πχ </a:t>
            </a:r>
            <a:r>
              <a:rPr lang="el-GR" dirty="0" err="1"/>
              <a:t>χλωροαχνόφυτα</a:t>
            </a:r>
            <a:endParaRPr lang="el-GR" dirty="0"/>
          </a:p>
          <a:p>
            <a:pPr>
              <a:buNone/>
            </a:pPr>
            <a:r>
              <a:rPr lang="el-GR" dirty="0" err="1"/>
              <a:t>Χλωροφύκοι</a:t>
            </a:r>
            <a:r>
              <a:rPr lang="el-GR" dirty="0"/>
              <a:t>        </a:t>
            </a:r>
            <a:r>
              <a:rPr lang="el-GR" dirty="0" err="1"/>
              <a:t>ετερότροφους</a:t>
            </a:r>
            <a:r>
              <a:rPr lang="el-GR" dirty="0"/>
              <a:t> </a:t>
            </a:r>
            <a:r>
              <a:rPr lang="el-GR" dirty="0" err="1"/>
              <a:t>ευκαρυώτες</a:t>
            </a:r>
            <a:endParaRPr lang="el-GR" dirty="0"/>
          </a:p>
          <a:p>
            <a:pPr>
              <a:buNone/>
            </a:pPr>
            <a:endParaRPr lang="el-GR" dirty="0"/>
          </a:p>
        </p:txBody>
      </p:sp>
      <p:cxnSp>
        <p:nvCxnSpPr>
          <p:cNvPr id="5" name="4 - Ευθύγραμμο βέλος σύνδεσης"/>
          <p:cNvCxnSpPr/>
          <p:nvPr/>
        </p:nvCxnSpPr>
        <p:spPr>
          <a:xfrm>
            <a:off x="3929058" y="1928802"/>
            <a:ext cx="50006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5 - Ευθύγραμμο βέλος σύνδεσης"/>
          <p:cNvCxnSpPr/>
          <p:nvPr/>
        </p:nvCxnSpPr>
        <p:spPr>
          <a:xfrm>
            <a:off x="571472" y="2500306"/>
            <a:ext cx="50006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7 - Ευθύγραμμο βέλος σύνδεσης"/>
          <p:cNvCxnSpPr/>
          <p:nvPr/>
        </p:nvCxnSpPr>
        <p:spPr>
          <a:xfrm>
            <a:off x="4857752" y="3714752"/>
            <a:ext cx="42862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8 - Ευθύγραμμο βέλος σύνδεσης"/>
          <p:cNvCxnSpPr/>
          <p:nvPr/>
        </p:nvCxnSpPr>
        <p:spPr>
          <a:xfrm>
            <a:off x="2786050" y="5857892"/>
            <a:ext cx="42862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Ταξινόμηση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l-GR" dirty="0"/>
              <a:t>Βαθύτερη κατανόηση       συνεχείς ανακατατάξεις</a:t>
            </a:r>
          </a:p>
          <a:p>
            <a:pPr>
              <a:buFont typeface="Wingdings" pitchFamily="2" charset="2"/>
              <a:buChar char="Ø"/>
            </a:pPr>
            <a:r>
              <a:rPr lang="el-GR" dirty="0" err="1"/>
              <a:t>Βοθριωτά</a:t>
            </a:r>
            <a:endParaRPr lang="el-GR" dirty="0"/>
          </a:p>
        </p:txBody>
      </p:sp>
      <p:cxnSp>
        <p:nvCxnSpPr>
          <p:cNvPr id="5" name="4 - Ευθύγραμμο βέλος σύνδεσης"/>
          <p:cNvCxnSpPr/>
          <p:nvPr/>
        </p:nvCxnSpPr>
        <p:spPr>
          <a:xfrm>
            <a:off x="4143372" y="1928802"/>
            <a:ext cx="42862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2857496"/>
            <a:ext cx="3286125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554683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l-GR" dirty="0" err="1"/>
              <a:t>Χρωμοκυψελιδωτά</a:t>
            </a:r>
            <a:endParaRPr lang="el-G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1928802"/>
            <a:ext cx="4000500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841</TotalTime>
  <Words>1180</Words>
  <Application>Microsoft Office PowerPoint</Application>
  <PresentationFormat>Προβολή στην οθόνη (4:3)</PresentationFormat>
  <Paragraphs>186</Paragraphs>
  <Slides>41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41</vt:i4>
      </vt:variant>
    </vt:vector>
  </HeadingPairs>
  <TitlesOfParts>
    <vt:vector size="45" baseType="lpstr">
      <vt:lpstr>Arial</vt:lpstr>
      <vt:lpstr>Calibri</vt:lpstr>
      <vt:lpstr>Wingdings</vt:lpstr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Ενδοσυμβίωση</vt:lpstr>
      <vt:lpstr>Παρουσίαση του PowerPoint</vt:lpstr>
      <vt:lpstr>Ταξινόμηση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Μύκητες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Παθογόνοι μύκητες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Λειχήνες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cokie</dc:creator>
  <cp:lastModifiedBy>Angeliki Kouki</cp:lastModifiedBy>
  <cp:revision>94</cp:revision>
  <dcterms:created xsi:type="dcterms:W3CDTF">2015-04-21T19:25:12Z</dcterms:created>
  <dcterms:modified xsi:type="dcterms:W3CDTF">2022-05-27T07:54:01Z</dcterms:modified>
</cp:coreProperties>
</file>