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0" r:id="rId6"/>
    <p:sldId id="262" r:id="rId7"/>
    <p:sldId id="263" r:id="rId8"/>
    <p:sldId id="259" r:id="rId9"/>
    <p:sldId id="264" r:id="rId10"/>
    <p:sldId id="265" r:id="rId11"/>
    <p:sldId id="266" r:id="rId12"/>
    <p:sldId id="268" r:id="rId13"/>
    <p:sldId id="267" r:id="rId14"/>
    <p:sldId id="269" r:id="rId15"/>
    <p:sldId id="270" r:id="rId16"/>
    <p:sldId id="275" r:id="rId17"/>
    <p:sldId id="271" r:id="rId18"/>
    <p:sldId id="272" r:id="rId19"/>
    <p:sldId id="273" r:id="rId20"/>
    <p:sldId id="274" r:id="rId21"/>
    <p:sldId id="276" r:id="rId22"/>
    <p:sldId id="277"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31D051-689F-4B1D-8049-29AD19C37A99}" v="10" dt="2023-05-25T17:30:58.4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snapToGrid="0">
      <p:cViewPr varScale="1">
        <p:scale>
          <a:sx n="106" d="100"/>
          <a:sy n="106" d="100"/>
        </p:scale>
        <p:origin x="95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4E31D051-689F-4B1D-8049-29AD19C37A99}"/>
    <pc:docChg chg="undo custSel addSld delSld modSld sldOrd">
      <pc:chgData name="MARIA KARAMPELIA" userId="9dfcc2cac66bf474" providerId="LiveId" clId="{4E31D051-689F-4B1D-8049-29AD19C37A99}" dt="2023-05-26T12:01:35.901" v="26306" actId="20577"/>
      <pc:docMkLst>
        <pc:docMk/>
      </pc:docMkLst>
      <pc:sldChg chg="addSp delSp modSp mod">
        <pc:chgData name="MARIA KARAMPELIA" userId="9dfcc2cac66bf474" providerId="LiveId" clId="{4E31D051-689F-4B1D-8049-29AD19C37A99}" dt="2023-05-25T18:54:42.385" v="26257" actId="22"/>
        <pc:sldMkLst>
          <pc:docMk/>
          <pc:sldMk cId="2893581413" sldId="256"/>
        </pc:sldMkLst>
        <pc:spChg chg="mod">
          <ac:chgData name="MARIA KARAMPELIA" userId="9dfcc2cac66bf474" providerId="LiveId" clId="{4E31D051-689F-4B1D-8049-29AD19C37A99}" dt="2023-05-25T18:54:34.068" v="26255" actId="14100"/>
          <ac:spMkLst>
            <pc:docMk/>
            <pc:sldMk cId="2893581413" sldId="256"/>
            <ac:spMk id="2" creationId="{7B01AFA5-2F04-6370-43D8-90D2FF1B93AA}"/>
          </ac:spMkLst>
        </pc:spChg>
        <pc:spChg chg="mod">
          <ac:chgData name="MARIA KARAMPELIA" userId="9dfcc2cac66bf474" providerId="LiveId" clId="{4E31D051-689F-4B1D-8049-29AD19C37A99}" dt="2023-05-25T18:54:30.409" v="26254" actId="14100"/>
          <ac:spMkLst>
            <pc:docMk/>
            <pc:sldMk cId="2893581413" sldId="256"/>
            <ac:spMk id="3" creationId="{1E2A175D-3595-C5E4-85F4-BAE3AF81F075}"/>
          </ac:spMkLst>
        </pc:spChg>
        <pc:spChg chg="add del">
          <ac:chgData name="MARIA KARAMPELIA" userId="9dfcc2cac66bf474" providerId="LiveId" clId="{4E31D051-689F-4B1D-8049-29AD19C37A99}" dt="2023-05-25T18:54:42.385" v="26257" actId="22"/>
          <ac:spMkLst>
            <pc:docMk/>
            <pc:sldMk cId="2893581413" sldId="256"/>
            <ac:spMk id="5" creationId="{5CC892F6-9474-EC16-0491-BDB8460F9A7B}"/>
          </ac:spMkLst>
        </pc:spChg>
      </pc:sldChg>
      <pc:sldChg chg="modSp mod">
        <pc:chgData name="MARIA KARAMPELIA" userId="9dfcc2cac66bf474" providerId="LiveId" clId="{4E31D051-689F-4B1D-8049-29AD19C37A99}" dt="2023-05-26T11:25:55.983" v="26284" actId="20577"/>
        <pc:sldMkLst>
          <pc:docMk/>
          <pc:sldMk cId="4077180890" sldId="257"/>
        </pc:sldMkLst>
        <pc:spChg chg="mod">
          <ac:chgData name="MARIA KARAMPELIA" userId="9dfcc2cac66bf474" providerId="LiveId" clId="{4E31D051-689F-4B1D-8049-29AD19C37A99}" dt="2023-05-25T10:16:09.418" v="32" actId="27636"/>
          <ac:spMkLst>
            <pc:docMk/>
            <pc:sldMk cId="4077180890" sldId="257"/>
            <ac:spMk id="2" creationId="{593E43A5-A786-266E-A3F0-4E1E792ED843}"/>
          </ac:spMkLst>
        </pc:spChg>
        <pc:spChg chg="mod">
          <ac:chgData name="MARIA KARAMPELIA" userId="9dfcc2cac66bf474" providerId="LiveId" clId="{4E31D051-689F-4B1D-8049-29AD19C37A99}" dt="2023-05-26T11:25:55.983" v="26284" actId="20577"/>
          <ac:spMkLst>
            <pc:docMk/>
            <pc:sldMk cId="4077180890" sldId="257"/>
            <ac:spMk id="3" creationId="{B25E4F6A-4171-3336-A6FC-CFDC05856A50}"/>
          </ac:spMkLst>
        </pc:spChg>
      </pc:sldChg>
      <pc:sldChg chg="modSp mod">
        <pc:chgData name="MARIA KARAMPELIA" userId="9dfcc2cac66bf474" providerId="LiveId" clId="{4E31D051-689F-4B1D-8049-29AD19C37A99}" dt="2023-05-26T11:28:00.702" v="26285" actId="20577"/>
        <pc:sldMkLst>
          <pc:docMk/>
          <pc:sldMk cId="2242178264" sldId="258"/>
        </pc:sldMkLst>
        <pc:spChg chg="mod">
          <ac:chgData name="MARIA KARAMPELIA" userId="9dfcc2cac66bf474" providerId="LiveId" clId="{4E31D051-689F-4B1D-8049-29AD19C37A99}" dt="2023-05-25T13:05:08.278" v="10564" actId="20577"/>
          <ac:spMkLst>
            <pc:docMk/>
            <pc:sldMk cId="2242178264" sldId="258"/>
            <ac:spMk id="2" creationId="{6B03E088-48AD-DD06-6CD8-93C80AC48813}"/>
          </ac:spMkLst>
        </pc:spChg>
        <pc:spChg chg="mod">
          <ac:chgData name="MARIA KARAMPELIA" userId="9dfcc2cac66bf474" providerId="LiveId" clId="{4E31D051-689F-4B1D-8049-29AD19C37A99}" dt="2023-05-26T11:28:00.702" v="26285" actId="20577"/>
          <ac:spMkLst>
            <pc:docMk/>
            <pc:sldMk cId="2242178264" sldId="258"/>
            <ac:spMk id="3" creationId="{7C6700EA-44C4-624B-DFD4-26EF05C787F8}"/>
          </ac:spMkLst>
        </pc:spChg>
      </pc:sldChg>
      <pc:sldChg chg="modSp mod">
        <pc:chgData name="MARIA KARAMPELIA" userId="9dfcc2cac66bf474" providerId="LiveId" clId="{4E31D051-689F-4B1D-8049-29AD19C37A99}" dt="2023-05-25T13:05:44.808" v="10584" actId="20577"/>
        <pc:sldMkLst>
          <pc:docMk/>
          <pc:sldMk cId="292041571" sldId="259"/>
        </pc:sldMkLst>
        <pc:spChg chg="mod">
          <ac:chgData name="MARIA KARAMPELIA" userId="9dfcc2cac66bf474" providerId="LiveId" clId="{4E31D051-689F-4B1D-8049-29AD19C37A99}" dt="2023-05-25T13:05:44.808" v="10584" actId="20577"/>
          <ac:spMkLst>
            <pc:docMk/>
            <pc:sldMk cId="292041571" sldId="259"/>
            <ac:spMk id="2" creationId="{6AAC8B64-7CA0-D288-AAF0-5243E4795A59}"/>
          </ac:spMkLst>
        </pc:spChg>
        <pc:spChg chg="mod">
          <ac:chgData name="MARIA KARAMPELIA" userId="9dfcc2cac66bf474" providerId="LiveId" clId="{4E31D051-689F-4B1D-8049-29AD19C37A99}" dt="2023-05-25T12:55:17.018" v="9714" actId="12"/>
          <ac:spMkLst>
            <pc:docMk/>
            <pc:sldMk cId="292041571" sldId="259"/>
            <ac:spMk id="3" creationId="{C7447F21-E10C-EDFB-BA67-9FFB6F4789BB}"/>
          </ac:spMkLst>
        </pc:spChg>
      </pc:sldChg>
      <pc:sldChg chg="modSp new mod ord">
        <pc:chgData name="MARIA KARAMPELIA" userId="9dfcc2cac66bf474" providerId="LiveId" clId="{4E31D051-689F-4B1D-8049-29AD19C37A99}" dt="2023-05-26T11:31:06.943" v="26288" actId="20577"/>
        <pc:sldMkLst>
          <pc:docMk/>
          <pc:sldMk cId="2306218243" sldId="260"/>
        </pc:sldMkLst>
        <pc:spChg chg="mod">
          <ac:chgData name="MARIA KARAMPELIA" userId="9dfcc2cac66bf474" providerId="LiveId" clId="{4E31D051-689F-4B1D-8049-29AD19C37A99}" dt="2023-05-25T13:05:26.599" v="10572" actId="20577"/>
          <ac:spMkLst>
            <pc:docMk/>
            <pc:sldMk cId="2306218243" sldId="260"/>
            <ac:spMk id="2" creationId="{5B617793-AFE9-F81A-FDCA-3C1267D2E5E4}"/>
          </ac:spMkLst>
        </pc:spChg>
        <pc:spChg chg="mod">
          <ac:chgData name="MARIA KARAMPELIA" userId="9dfcc2cac66bf474" providerId="LiveId" clId="{4E31D051-689F-4B1D-8049-29AD19C37A99}" dt="2023-05-26T11:31:06.943" v="26288" actId="20577"/>
          <ac:spMkLst>
            <pc:docMk/>
            <pc:sldMk cId="2306218243" sldId="260"/>
            <ac:spMk id="3" creationId="{4DFE7EDE-64A1-23FE-03EF-3F02BD4257BA}"/>
          </ac:spMkLst>
        </pc:spChg>
      </pc:sldChg>
      <pc:sldChg chg="modSp new mod ord">
        <pc:chgData name="MARIA KARAMPELIA" userId="9dfcc2cac66bf474" providerId="LiveId" clId="{4E31D051-689F-4B1D-8049-29AD19C37A99}" dt="2023-05-25T13:20:01.124" v="11485" actId="20577"/>
        <pc:sldMkLst>
          <pc:docMk/>
          <pc:sldMk cId="2728310622" sldId="261"/>
        </pc:sldMkLst>
        <pc:spChg chg="mod">
          <ac:chgData name="MARIA KARAMPELIA" userId="9dfcc2cac66bf474" providerId="LiveId" clId="{4E31D051-689F-4B1D-8049-29AD19C37A99}" dt="2023-05-25T13:05:20.241" v="10568" actId="20577"/>
          <ac:spMkLst>
            <pc:docMk/>
            <pc:sldMk cId="2728310622" sldId="261"/>
            <ac:spMk id="2" creationId="{47F7801B-F128-5640-B5CD-2EEB253ADF46}"/>
          </ac:spMkLst>
        </pc:spChg>
        <pc:spChg chg="mod">
          <ac:chgData name="MARIA KARAMPELIA" userId="9dfcc2cac66bf474" providerId="LiveId" clId="{4E31D051-689F-4B1D-8049-29AD19C37A99}" dt="2023-05-25T13:20:01.124" v="11485" actId="20577"/>
          <ac:spMkLst>
            <pc:docMk/>
            <pc:sldMk cId="2728310622" sldId="261"/>
            <ac:spMk id="3" creationId="{17EF6B89-9316-37B8-8C55-6DCAF2562E96}"/>
          </ac:spMkLst>
        </pc:spChg>
      </pc:sldChg>
      <pc:sldChg chg="modSp new mod">
        <pc:chgData name="MARIA KARAMPELIA" userId="9dfcc2cac66bf474" providerId="LiveId" clId="{4E31D051-689F-4B1D-8049-29AD19C37A99}" dt="2023-05-26T11:33:02.845" v="26295" actId="20577"/>
        <pc:sldMkLst>
          <pc:docMk/>
          <pc:sldMk cId="3029639608" sldId="262"/>
        </pc:sldMkLst>
        <pc:spChg chg="mod">
          <ac:chgData name="MARIA KARAMPELIA" userId="9dfcc2cac66bf474" providerId="LiveId" clId="{4E31D051-689F-4B1D-8049-29AD19C37A99}" dt="2023-05-25T13:05:33.130" v="10576" actId="20577"/>
          <ac:spMkLst>
            <pc:docMk/>
            <pc:sldMk cId="3029639608" sldId="262"/>
            <ac:spMk id="2" creationId="{527B46A7-4740-520E-A1D9-DD26A0746F7D}"/>
          </ac:spMkLst>
        </pc:spChg>
        <pc:spChg chg="mod">
          <ac:chgData name="MARIA KARAMPELIA" userId="9dfcc2cac66bf474" providerId="LiveId" clId="{4E31D051-689F-4B1D-8049-29AD19C37A99}" dt="2023-05-26T11:33:02.845" v="26295" actId="20577"/>
          <ac:spMkLst>
            <pc:docMk/>
            <pc:sldMk cId="3029639608" sldId="262"/>
            <ac:spMk id="3" creationId="{B74D9211-84EB-45F8-8055-65CAA1BCA73B}"/>
          </ac:spMkLst>
        </pc:spChg>
      </pc:sldChg>
      <pc:sldChg chg="modSp new mod">
        <pc:chgData name="MARIA KARAMPELIA" userId="9dfcc2cac66bf474" providerId="LiveId" clId="{4E31D051-689F-4B1D-8049-29AD19C37A99}" dt="2023-05-26T11:34:43.276" v="26296" actId="20577"/>
        <pc:sldMkLst>
          <pc:docMk/>
          <pc:sldMk cId="147323094" sldId="263"/>
        </pc:sldMkLst>
        <pc:spChg chg="mod">
          <ac:chgData name="MARIA KARAMPELIA" userId="9dfcc2cac66bf474" providerId="LiveId" clId="{4E31D051-689F-4B1D-8049-29AD19C37A99}" dt="2023-05-25T13:05:39.127" v="10580" actId="20577"/>
          <ac:spMkLst>
            <pc:docMk/>
            <pc:sldMk cId="147323094" sldId="263"/>
            <ac:spMk id="2" creationId="{70DC6177-A210-AC97-C72C-67BDBC906091}"/>
          </ac:spMkLst>
        </pc:spChg>
        <pc:spChg chg="mod">
          <ac:chgData name="MARIA KARAMPELIA" userId="9dfcc2cac66bf474" providerId="LiveId" clId="{4E31D051-689F-4B1D-8049-29AD19C37A99}" dt="2023-05-26T11:34:43.276" v="26296" actId="20577"/>
          <ac:spMkLst>
            <pc:docMk/>
            <pc:sldMk cId="147323094" sldId="263"/>
            <ac:spMk id="3" creationId="{B490BCA2-FD92-BB55-C48E-CE7B29E876D0}"/>
          </ac:spMkLst>
        </pc:spChg>
      </pc:sldChg>
      <pc:sldChg chg="modSp new mod">
        <pc:chgData name="MARIA KARAMPELIA" userId="9dfcc2cac66bf474" providerId="LiveId" clId="{4E31D051-689F-4B1D-8049-29AD19C37A99}" dt="2023-05-26T11:43:12.314" v="26298" actId="20577"/>
        <pc:sldMkLst>
          <pc:docMk/>
          <pc:sldMk cId="2523704638" sldId="264"/>
        </pc:sldMkLst>
        <pc:spChg chg="mod">
          <ac:chgData name="MARIA KARAMPELIA" userId="9dfcc2cac66bf474" providerId="LiveId" clId="{4E31D051-689F-4B1D-8049-29AD19C37A99}" dt="2023-05-25T13:05:51.259" v="10588" actId="20577"/>
          <ac:spMkLst>
            <pc:docMk/>
            <pc:sldMk cId="2523704638" sldId="264"/>
            <ac:spMk id="2" creationId="{FBF3755E-4511-FF51-13FC-7A33A8063725}"/>
          </ac:spMkLst>
        </pc:spChg>
        <pc:spChg chg="mod">
          <ac:chgData name="MARIA KARAMPELIA" userId="9dfcc2cac66bf474" providerId="LiveId" clId="{4E31D051-689F-4B1D-8049-29AD19C37A99}" dt="2023-05-26T11:43:12.314" v="26298" actId="20577"/>
          <ac:spMkLst>
            <pc:docMk/>
            <pc:sldMk cId="2523704638" sldId="264"/>
            <ac:spMk id="3" creationId="{9C15BFC5-D9CE-DB47-30E7-84558D328428}"/>
          </ac:spMkLst>
        </pc:spChg>
      </pc:sldChg>
      <pc:sldChg chg="modSp new mod">
        <pc:chgData name="MARIA KARAMPELIA" userId="9dfcc2cac66bf474" providerId="LiveId" clId="{4E31D051-689F-4B1D-8049-29AD19C37A99}" dt="2023-05-25T13:22:45.296" v="11619" actId="20577"/>
        <pc:sldMkLst>
          <pc:docMk/>
          <pc:sldMk cId="1136978273" sldId="265"/>
        </pc:sldMkLst>
        <pc:spChg chg="mod">
          <ac:chgData name="MARIA KARAMPELIA" userId="9dfcc2cac66bf474" providerId="LiveId" clId="{4E31D051-689F-4B1D-8049-29AD19C37A99}" dt="2023-05-25T13:06:26.706" v="10611" actId="14100"/>
          <ac:spMkLst>
            <pc:docMk/>
            <pc:sldMk cId="1136978273" sldId="265"/>
            <ac:spMk id="2" creationId="{D68AF6AD-392E-C612-94EC-957CC009F0A0}"/>
          </ac:spMkLst>
        </pc:spChg>
        <pc:spChg chg="mod">
          <ac:chgData name="MARIA KARAMPELIA" userId="9dfcc2cac66bf474" providerId="LiveId" clId="{4E31D051-689F-4B1D-8049-29AD19C37A99}" dt="2023-05-25T13:22:45.296" v="11619" actId="20577"/>
          <ac:spMkLst>
            <pc:docMk/>
            <pc:sldMk cId="1136978273" sldId="265"/>
            <ac:spMk id="3" creationId="{0F81087B-D567-62F8-F864-0CE1DB3538FE}"/>
          </ac:spMkLst>
        </pc:spChg>
      </pc:sldChg>
      <pc:sldChg chg="modSp new mod">
        <pc:chgData name="MARIA KARAMPELIA" userId="9dfcc2cac66bf474" providerId="LiveId" clId="{4E31D051-689F-4B1D-8049-29AD19C37A99}" dt="2023-05-25T13:32:36.223" v="12357" actId="15"/>
        <pc:sldMkLst>
          <pc:docMk/>
          <pc:sldMk cId="147345742" sldId="266"/>
        </pc:sldMkLst>
        <pc:spChg chg="mod">
          <ac:chgData name="MARIA KARAMPELIA" userId="9dfcc2cac66bf474" providerId="LiveId" clId="{4E31D051-689F-4B1D-8049-29AD19C37A99}" dt="2023-05-25T13:23:37.164" v="11627" actId="14100"/>
          <ac:spMkLst>
            <pc:docMk/>
            <pc:sldMk cId="147345742" sldId="266"/>
            <ac:spMk id="2" creationId="{FBB4EBE4-E7AC-642D-8D2E-66C12D55852E}"/>
          </ac:spMkLst>
        </pc:spChg>
        <pc:spChg chg="mod">
          <ac:chgData name="MARIA KARAMPELIA" userId="9dfcc2cac66bf474" providerId="LiveId" clId="{4E31D051-689F-4B1D-8049-29AD19C37A99}" dt="2023-05-25T13:32:36.223" v="12357" actId="15"/>
          <ac:spMkLst>
            <pc:docMk/>
            <pc:sldMk cId="147345742" sldId="266"/>
            <ac:spMk id="3" creationId="{22D0F3E4-C9FF-244B-7A46-5D5838790F2E}"/>
          </ac:spMkLst>
        </pc:spChg>
      </pc:sldChg>
      <pc:sldChg chg="modSp new mod">
        <pc:chgData name="MARIA KARAMPELIA" userId="9dfcc2cac66bf474" providerId="LiveId" clId="{4E31D051-689F-4B1D-8049-29AD19C37A99}" dt="2023-05-25T14:10:49.499" v="15357" actId="6549"/>
        <pc:sldMkLst>
          <pc:docMk/>
          <pc:sldMk cId="941862068" sldId="267"/>
        </pc:sldMkLst>
        <pc:spChg chg="mod">
          <ac:chgData name="MARIA KARAMPELIA" userId="9dfcc2cac66bf474" providerId="LiveId" clId="{4E31D051-689F-4B1D-8049-29AD19C37A99}" dt="2023-05-25T13:35:42.482" v="12432" actId="14100"/>
          <ac:spMkLst>
            <pc:docMk/>
            <pc:sldMk cId="941862068" sldId="267"/>
            <ac:spMk id="2" creationId="{967E1DA1-DC57-612A-8AA8-0CBCEF90E965}"/>
          </ac:spMkLst>
        </pc:spChg>
        <pc:spChg chg="mod">
          <ac:chgData name="MARIA KARAMPELIA" userId="9dfcc2cac66bf474" providerId="LiveId" clId="{4E31D051-689F-4B1D-8049-29AD19C37A99}" dt="2023-05-25T14:10:49.499" v="15357" actId="6549"/>
          <ac:spMkLst>
            <pc:docMk/>
            <pc:sldMk cId="941862068" sldId="267"/>
            <ac:spMk id="3" creationId="{953B653F-14AE-9E07-ED94-3E84AFB23727}"/>
          </ac:spMkLst>
        </pc:spChg>
      </pc:sldChg>
      <pc:sldChg chg="modSp new mod ord">
        <pc:chgData name="MARIA KARAMPELIA" userId="9dfcc2cac66bf474" providerId="LiveId" clId="{4E31D051-689F-4B1D-8049-29AD19C37A99}" dt="2023-05-25T13:55:06.216" v="13921"/>
        <pc:sldMkLst>
          <pc:docMk/>
          <pc:sldMk cId="2546800213" sldId="268"/>
        </pc:sldMkLst>
        <pc:spChg chg="mod">
          <ac:chgData name="MARIA KARAMPELIA" userId="9dfcc2cac66bf474" providerId="LiveId" clId="{4E31D051-689F-4B1D-8049-29AD19C37A99}" dt="2023-05-25T13:36:51.975" v="12449" actId="27636"/>
          <ac:spMkLst>
            <pc:docMk/>
            <pc:sldMk cId="2546800213" sldId="268"/>
            <ac:spMk id="2" creationId="{5F9C1C74-7019-B94E-DC0B-B7F4A524EC5C}"/>
          </ac:spMkLst>
        </pc:spChg>
        <pc:spChg chg="mod">
          <ac:chgData name="MARIA KARAMPELIA" userId="9dfcc2cac66bf474" providerId="LiveId" clId="{4E31D051-689F-4B1D-8049-29AD19C37A99}" dt="2023-05-25T13:54:44.042" v="13919" actId="20577"/>
          <ac:spMkLst>
            <pc:docMk/>
            <pc:sldMk cId="2546800213" sldId="268"/>
            <ac:spMk id="3" creationId="{3318C84D-18A5-51A8-5B95-9EB99FB1477C}"/>
          </ac:spMkLst>
        </pc:spChg>
      </pc:sldChg>
      <pc:sldChg chg="modSp new mod">
        <pc:chgData name="MARIA KARAMPELIA" userId="9dfcc2cac66bf474" providerId="LiveId" clId="{4E31D051-689F-4B1D-8049-29AD19C37A99}" dt="2023-05-26T11:51:35.999" v="26302" actId="20577"/>
        <pc:sldMkLst>
          <pc:docMk/>
          <pc:sldMk cId="3178583770" sldId="269"/>
        </pc:sldMkLst>
        <pc:spChg chg="mod">
          <ac:chgData name="MARIA KARAMPELIA" userId="9dfcc2cac66bf474" providerId="LiveId" clId="{4E31D051-689F-4B1D-8049-29AD19C37A99}" dt="2023-05-25T14:12:28.059" v="15396" actId="14100"/>
          <ac:spMkLst>
            <pc:docMk/>
            <pc:sldMk cId="3178583770" sldId="269"/>
            <ac:spMk id="2" creationId="{B945FCBD-904D-C797-3E03-0A28F95B0534}"/>
          </ac:spMkLst>
        </pc:spChg>
        <pc:spChg chg="mod">
          <ac:chgData name="MARIA KARAMPELIA" userId="9dfcc2cac66bf474" providerId="LiveId" clId="{4E31D051-689F-4B1D-8049-29AD19C37A99}" dt="2023-05-26T11:51:35.999" v="26302" actId="20577"/>
          <ac:spMkLst>
            <pc:docMk/>
            <pc:sldMk cId="3178583770" sldId="269"/>
            <ac:spMk id="3" creationId="{6FD049F8-16CC-803D-A660-2C748BAED300}"/>
          </ac:spMkLst>
        </pc:spChg>
      </pc:sldChg>
      <pc:sldChg chg="modSp new mod">
        <pc:chgData name="MARIA KARAMPELIA" userId="9dfcc2cac66bf474" providerId="LiveId" clId="{4E31D051-689F-4B1D-8049-29AD19C37A99}" dt="2023-05-25T17:29:21.164" v="18412" actId="20577"/>
        <pc:sldMkLst>
          <pc:docMk/>
          <pc:sldMk cId="1649058641" sldId="270"/>
        </pc:sldMkLst>
        <pc:spChg chg="mod">
          <ac:chgData name="MARIA KARAMPELIA" userId="9dfcc2cac66bf474" providerId="LiveId" clId="{4E31D051-689F-4B1D-8049-29AD19C37A99}" dt="2023-05-25T14:14:26.794" v="15410" actId="14100"/>
          <ac:spMkLst>
            <pc:docMk/>
            <pc:sldMk cId="1649058641" sldId="270"/>
            <ac:spMk id="2" creationId="{E43F5F6C-364A-81E1-D2AD-1A60D800AFB4}"/>
          </ac:spMkLst>
        </pc:spChg>
        <pc:spChg chg="mod">
          <ac:chgData name="MARIA KARAMPELIA" userId="9dfcc2cac66bf474" providerId="LiveId" clId="{4E31D051-689F-4B1D-8049-29AD19C37A99}" dt="2023-05-25T17:29:21.164" v="18412" actId="20577"/>
          <ac:spMkLst>
            <pc:docMk/>
            <pc:sldMk cId="1649058641" sldId="270"/>
            <ac:spMk id="3" creationId="{AD167642-E1B7-C30C-75ED-1CD7323AE909}"/>
          </ac:spMkLst>
        </pc:spChg>
      </pc:sldChg>
      <pc:sldChg chg="modSp new mod">
        <pc:chgData name="MARIA KARAMPELIA" userId="9dfcc2cac66bf474" providerId="LiveId" clId="{4E31D051-689F-4B1D-8049-29AD19C37A99}" dt="2023-05-25T17:59:38.414" v="21334" actId="20577"/>
        <pc:sldMkLst>
          <pc:docMk/>
          <pc:sldMk cId="4050608519" sldId="271"/>
        </pc:sldMkLst>
        <pc:spChg chg="mod">
          <ac:chgData name="MARIA KARAMPELIA" userId="9dfcc2cac66bf474" providerId="LiveId" clId="{4E31D051-689F-4B1D-8049-29AD19C37A99}" dt="2023-05-25T14:16:03.919" v="15442" actId="14100"/>
          <ac:spMkLst>
            <pc:docMk/>
            <pc:sldMk cId="4050608519" sldId="271"/>
            <ac:spMk id="2" creationId="{61EEBA7B-E99C-ECF0-528F-DC0DCFB95420}"/>
          </ac:spMkLst>
        </pc:spChg>
        <pc:spChg chg="mod">
          <ac:chgData name="MARIA KARAMPELIA" userId="9dfcc2cac66bf474" providerId="LiveId" clId="{4E31D051-689F-4B1D-8049-29AD19C37A99}" dt="2023-05-25T17:59:38.414" v="21334" actId="20577"/>
          <ac:spMkLst>
            <pc:docMk/>
            <pc:sldMk cId="4050608519" sldId="271"/>
            <ac:spMk id="3" creationId="{85F8CDDA-4ACE-464F-A6B9-FF8530B914B8}"/>
          </ac:spMkLst>
        </pc:spChg>
      </pc:sldChg>
      <pc:sldChg chg="modSp new mod">
        <pc:chgData name="MARIA KARAMPELIA" userId="9dfcc2cac66bf474" providerId="LiveId" clId="{4E31D051-689F-4B1D-8049-29AD19C37A99}" dt="2023-05-25T18:14:22.676" v="22820" actId="113"/>
        <pc:sldMkLst>
          <pc:docMk/>
          <pc:sldMk cId="634133623" sldId="272"/>
        </pc:sldMkLst>
        <pc:spChg chg="mod">
          <ac:chgData name="MARIA KARAMPELIA" userId="9dfcc2cac66bf474" providerId="LiveId" clId="{4E31D051-689F-4B1D-8049-29AD19C37A99}" dt="2023-05-25T18:13:55.603" v="22813" actId="27636"/>
          <ac:spMkLst>
            <pc:docMk/>
            <pc:sldMk cId="634133623" sldId="272"/>
            <ac:spMk id="2" creationId="{C53F5E3B-8BED-F441-BA38-4B71AA5E2C79}"/>
          </ac:spMkLst>
        </pc:spChg>
        <pc:spChg chg="mod">
          <ac:chgData name="MARIA KARAMPELIA" userId="9dfcc2cac66bf474" providerId="LiveId" clId="{4E31D051-689F-4B1D-8049-29AD19C37A99}" dt="2023-05-25T18:14:22.676" v="22820" actId="113"/>
          <ac:spMkLst>
            <pc:docMk/>
            <pc:sldMk cId="634133623" sldId="272"/>
            <ac:spMk id="3" creationId="{08F54772-9688-FCAD-392D-265F5D12FAAD}"/>
          </ac:spMkLst>
        </pc:spChg>
      </pc:sldChg>
      <pc:sldChg chg="modSp new mod">
        <pc:chgData name="MARIA KARAMPELIA" userId="9dfcc2cac66bf474" providerId="LiveId" clId="{4E31D051-689F-4B1D-8049-29AD19C37A99}" dt="2023-05-25T18:32:45.617" v="24439" actId="20577"/>
        <pc:sldMkLst>
          <pc:docMk/>
          <pc:sldMk cId="3757799841" sldId="273"/>
        </pc:sldMkLst>
        <pc:spChg chg="mod">
          <ac:chgData name="MARIA KARAMPELIA" userId="9dfcc2cac66bf474" providerId="LiveId" clId="{4E31D051-689F-4B1D-8049-29AD19C37A99}" dt="2023-05-25T14:18:49.806" v="15527" actId="14100"/>
          <ac:spMkLst>
            <pc:docMk/>
            <pc:sldMk cId="3757799841" sldId="273"/>
            <ac:spMk id="2" creationId="{E28E1BEE-CB49-AD54-79FF-AE2FD23581C8}"/>
          </ac:spMkLst>
        </pc:spChg>
        <pc:spChg chg="mod">
          <ac:chgData name="MARIA KARAMPELIA" userId="9dfcc2cac66bf474" providerId="LiveId" clId="{4E31D051-689F-4B1D-8049-29AD19C37A99}" dt="2023-05-25T18:32:45.617" v="24439" actId="20577"/>
          <ac:spMkLst>
            <pc:docMk/>
            <pc:sldMk cId="3757799841" sldId="273"/>
            <ac:spMk id="3" creationId="{E4DCB702-1BD0-C0F4-C5D8-90ABC2C51C99}"/>
          </ac:spMkLst>
        </pc:spChg>
      </pc:sldChg>
      <pc:sldChg chg="modSp new mod">
        <pc:chgData name="MARIA KARAMPELIA" userId="9dfcc2cac66bf474" providerId="LiveId" clId="{4E31D051-689F-4B1D-8049-29AD19C37A99}" dt="2023-05-26T12:01:35.901" v="26306" actId="20577"/>
        <pc:sldMkLst>
          <pc:docMk/>
          <pc:sldMk cId="2022017559" sldId="274"/>
        </pc:sldMkLst>
        <pc:spChg chg="mod">
          <ac:chgData name="MARIA KARAMPELIA" userId="9dfcc2cac66bf474" providerId="LiveId" clId="{4E31D051-689F-4B1D-8049-29AD19C37A99}" dt="2023-05-25T14:20:27.934" v="15537" actId="1076"/>
          <ac:spMkLst>
            <pc:docMk/>
            <pc:sldMk cId="2022017559" sldId="274"/>
            <ac:spMk id="2" creationId="{A8568C8C-913D-64B2-3BFD-23BADB3E5819}"/>
          </ac:spMkLst>
        </pc:spChg>
        <pc:spChg chg="mod">
          <ac:chgData name="MARIA KARAMPELIA" userId="9dfcc2cac66bf474" providerId="LiveId" clId="{4E31D051-689F-4B1D-8049-29AD19C37A99}" dt="2023-05-26T12:01:35.901" v="26306" actId="20577"/>
          <ac:spMkLst>
            <pc:docMk/>
            <pc:sldMk cId="2022017559" sldId="274"/>
            <ac:spMk id="3" creationId="{86AC85DE-7C2E-5616-C7BB-0B8207D0BA01}"/>
          </ac:spMkLst>
        </pc:spChg>
      </pc:sldChg>
      <pc:sldChg chg="modSp new mod">
        <pc:chgData name="MARIA KARAMPELIA" userId="9dfcc2cac66bf474" providerId="LiveId" clId="{4E31D051-689F-4B1D-8049-29AD19C37A99}" dt="2023-05-25T17:41:57.254" v="19587" actId="20577"/>
        <pc:sldMkLst>
          <pc:docMk/>
          <pc:sldMk cId="2422369425" sldId="275"/>
        </pc:sldMkLst>
        <pc:spChg chg="mod">
          <ac:chgData name="MARIA KARAMPELIA" userId="9dfcc2cac66bf474" providerId="LiveId" clId="{4E31D051-689F-4B1D-8049-29AD19C37A99}" dt="2023-05-25T17:40:38.366" v="19564" actId="14100"/>
          <ac:spMkLst>
            <pc:docMk/>
            <pc:sldMk cId="2422369425" sldId="275"/>
            <ac:spMk id="2" creationId="{B302E633-E906-3ED4-F58A-83D34C48F8BD}"/>
          </ac:spMkLst>
        </pc:spChg>
        <pc:spChg chg="mod">
          <ac:chgData name="MARIA KARAMPELIA" userId="9dfcc2cac66bf474" providerId="LiveId" clId="{4E31D051-689F-4B1D-8049-29AD19C37A99}" dt="2023-05-25T17:41:57.254" v="19587" actId="20577"/>
          <ac:spMkLst>
            <pc:docMk/>
            <pc:sldMk cId="2422369425" sldId="275"/>
            <ac:spMk id="3" creationId="{23DEDED2-A693-31C5-4966-49D51CBD9D2F}"/>
          </ac:spMkLst>
        </pc:spChg>
      </pc:sldChg>
      <pc:sldChg chg="modSp new mod">
        <pc:chgData name="MARIA KARAMPELIA" userId="9dfcc2cac66bf474" providerId="LiveId" clId="{4E31D051-689F-4B1D-8049-29AD19C37A99}" dt="2023-05-25T18:53:12.020" v="26239" actId="5793"/>
        <pc:sldMkLst>
          <pc:docMk/>
          <pc:sldMk cId="765388512" sldId="276"/>
        </pc:sldMkLst>
        <pc:spChg chg="mod">
          <ac:chgData name="MARIA KARAMPELIA" userId="9dfcc2cac66bf474" providerId="LiveId" clId="{4E31D051-689F-4B1D-8049-29AD19C37A99}" dt="2023-05-25T18:42:54.780" v="25422" actId="113"/>
          <ac:spMkLst>
            <pc:docMk/>
            <pc:sldMk cId="765388512" sldId="276"/>
            <ac:spMk id="2" creationId="{87F7165B-9A87-1808-9AB6-1740E22BE14F}"/>
          </ac:spMkLst>
        </pc:spChg>
        <pc:spChg chg="mod">
          <ac:chgData name="MARIA KARAMPELIA" userId="9dfcc2cac66bf474" providerId="LiveId" clId="{4E31D051-689F-4B1D-8049-29AD19C37A99}" dt="2023-05-25T18:53:12.020" v="26239" actId="5793"/>
          <ac:spMkLst>
            <pc:docMk/>
            <pc:sldMk cId="765388512" sldId="276"/>
            <ac:spMk id="3" creationId="{7137D973-4AB6-B5A6-D139-7820131C0532}"/>
          </ac:spMkLst>
        </pc:spChg>
      </pc:sldChg>
      <pc:sldChg chg="new del">
        <pc:chgData name="MARIA KARAMPELIA" userId="9dfcc2cac66bf474" providerId="LiveId" clId="{4E31D051-689F-4B1D-8049-29AD19C37A99}" dt="2023-05-25T19:09:35.310" v="26259" actId="2696"/>
        <pc:sldMkLst>
          <pc:docMk/>
          <pc:sldMk cId="297323063" sldId="277"/>
        </pc:sldMkLst>
      </pc:sldChg>
      <pc:sldChg chg="modSp new mod">
        <pc:chgData name="MARIA KARAMPELIA" userId="9dfcc2cac66bf474" providerId="LiveId" clId="{4E31D051-689F-4B1D-8049-29AD19C37A99}" dt="2023-05-25T19:09:51.940" v="26274" actId="20577"/>
        <pc:sldMkLst>
          <pc:docMk/>
          <pc:sldMk cId="4175114703" sldId="277"/>
        </pc:sldMkLst>
        <pc:spChg chg="mod">
          <ac:chgData name="MARIA KARAMPELIA" userId="9dfcc2cac66bf474" providerId="LiveId" clId="{4E31D051-689F-4B1D-8049-29AD19C37A99}" dt="2023-05-25T19:09:51.940" v="26274" actId="20577"/>
          <ac:spMkLst>
            <pc:docMk/>
            <pc:sldMk cId="4175114703" sldId="277"/>
            <ac:spMk id="2" creationId="{B1FD5E02-C9DF-A982-3AC6-6566678E9E79}"/>
          </ac:spMkLst>
        </pc:spChg>
        <pc:spChg chg="mod">
          <ac:chgData name="MARIA KARAMPELIA" userId="9dfcc2cac66bf474" providerId="LiveId" clId="{4E31D051-689F-4B1D-8049-29AD19C37A99}" dt="2023-05-25T19:09:44.032" v="26261"/>
          <ac:spMkLst>
            <pc:docMk/>
            <pc:sldMk cId="4175114703" sldId="277"/>
            <ac:spMk id="3" creationId="{E251E1B3-BAA4-CDE1-8FD8-0791E02D625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7A1483-5FEC-B95F-769E-191FA8F6592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835B888-5A0A-59DC-0EC3-4547DCFB37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1475354-202C-BCBF-3801-31085D69E281}"/>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5" name="Θέση υποσέλιδου 4">
            <a:extLst>
              <a:ext uri="{FF2B5EF4-FFF2-40B4-BE49-F238E27FC236}">
                <a16:creationId xmlns:a16="http://schemas.microsoft.com/office/drawing/2014/main" id="{A4B8132E-8121-25B6-30E4-25BDA79829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9232DDC-775C-A9AF-312D-194FAE25B3CB}"/>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2279232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71D61D-BA9C-493A-ED26-664015A991B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A33D33C-3D37-2DDF-DE5D-EFE513DD980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513B91D-F5E3-E840-93D1-F249A243E2E7}"/>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5" name="Θέση υποσέλιδου 4">
            <a:extLst>
              <a:ext uri="{FF2B5EF4-FFF2-40B4-BE49-F238E27FC236}">
                <a16:creationId xmlns:a16="http://schemas.microsoft.com/office/drawing/2014/main" id="{1D3084E4-5C67-061E-4765-E79C92269C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38D3A43-B4F9-A673-A3DE-0DF802EB6CE1}"/>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1179731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0209776-E1ED-95A9-BD9F-A6DCAB1C8FA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5319543-ED1F-1771-FB69-AA4439DA9EA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EE890C5-85A6-2DC0-B500-77715FF81696}"/>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5" name="Θέση υποσέλιδου 4">
            <a:extLst>
              <a:ext uri="{FF2B5EF4-FFF2-40B4-BE49-F238E27FC236}">
                <a16:creationId xmlns:a16="http://schemas.microsoft.com/office/drawing/2014/main" id="{A32A7600-1666-1BB3-A59A-29950B90B8A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5E81913-16D0-90CB-BFDA-7E611898FC33}"/>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65786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0029CF-EB1D-C3D0-E8B2-1DDF742B09B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165DFAA-48F4-0931-EB5E-DCFCB7FC9ED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4DD6EFA-CCFA-36F5-1694-5498BC5957A5}"/>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5" name="Θέση υποσέλιδου 4">
            <a:extLst>
              <a:ext uri="{FF2B5EF4-FFF2-40B4-BE49-F238E27FC236}">
                <a16:creationId xmlns:a16="http://schemas.microsoft.com/office/drawing/2014/main" id="{30003FC8-5EAC-F6A1-54B8-80CB5866608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46DB1B6-2BDF-3C2A-73DA-6948E84C04A2}"/>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1598214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6F956D-8A10-1BC2-93FF-BF25BA7830C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FF6168A-FB43-E7F9-118E-B1C84BA762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B04BBB2-6981-9741-49D1-26CC7943E4C3}"/>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5" name="Θέση υποσέλιδου 4">
            <a:extLst>
              <a:ext uri="{FF2B5EF4-FFF2-40B4-BE49-F238E27FC236}">
                <a16:creationId xmlns:a16="http://schemas.microsoft.com/office/drawing/2014/main" id="{6781BD0C-2438-2500-83BA-6C888AF8D08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2249A80-4DB8-F079-9CBE-3628342A50C4}"/>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3143974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A3CBC4-CDC5-9781-2DF6-20FE691B091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BB6CC99-928B-FED3-3AB9-34B9DB79C8E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A9C9C05-91BF-73D3-E79D-497C0B6CFAF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48262B7-03A0-3FF1-E716-DF74340009B4}"/>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6" name="Θέση υποσέλιδου 5">
            <a:extLst>
              <a:ext uri="{FF2B5EF4-FFF2-40B4-BE49-F238E27FC236}">
                <a16:creationId xmlns:a16="http://schemas.microsoft.com/office/drawing/2014/main" id="{314EA0CD-6166-08CA-86CE-32D4BD4F8E0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5FFC519-85B0-CCA9-91BE-36F90AE2EC0B}"/>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358786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4035BC-CD00-D055-1491-4F8D4EAA1EA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2A24E73-58C0-1F6E-744F-C861452786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007EC21-4B5A-5F2C-3600-7DCBD9C4576D}"/>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7BFC24E-BD56-DC0B-E09E-564303349B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0A3BFBE-93DE-AD22-927E-6DA691563C5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32689C6-C8E5-2136-0E54-74285B089135}"/>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8" name="Θέση υποσέλιδου 7">
            <a:extLst>
              <a:ext uri="{FF2B5EF4-FFF2-40B4-BE49-F238E27FC236}">
                <a16:creationId xmlns:a16="http://schemas.microsoft.com/office/drawing/2014/main" id="{1B16EDC5-8DFE-97FD-2E93-0EF216541BE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7E9BC50-9F82-F575-9FE8-A0046B975D71}"/>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298713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432C85-686F-79D2-6543-158DE42FC86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F7B4D71-C714-2119-6313-FEF97B0E2DD7}"/>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4" name="Θέση υποσέλιδου 3">
            <a:extLst>
              <a:ext uri="{FF2B5EF4-FFF2-40B4-BE49-F238E27FC236}">
                <a16:creationId xmlns:a16="http://schemas.microsoft.com/office/drawing/2014/main" id="{15A3F0CB-E482-773A-B7AF-43969311BCF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7B01B55-CAC8-79FB-6EBD-94EEE8CB0A79}"/>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872658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18FA316-EDB0-DAC5-39F8-0E7AFD83BCBC}"/>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3" name="Θέση υποσέλιδου 2">
            <a:extLst>
              <a:ext uri="{FF2B5EF4-FFF2-40B4-BE49-F238E27FC236}">
                <a16:creationId xmlns:a16="http://schemas.microsoft.com/office/drawing/2014/main" id="{3CC63427-61E9-8B9C-99A7-6D9657A0E42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8CA56E7-62A8-BCF7-3957-B522C48845B3}"/>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1046099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BE03B1-2B73-CAF2-0BD7-1A3617DC687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09061C-5F0D-D15E-0806-7B707F791F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538EFEA7-6F67-D403-7377-1C98A02031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E140F20-F616-0C67-2520-2D8B0E583B97}"/>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6" name="Θέση υποσέλιδου 5">
            <a:extLst>
              <a:ext uri="{FF2B5EF4-FFF2-40B4-BE49-F238E27FC236}">
                <a16:creationId xmlns:a16="http://schemas.microsoft.com/office/drawing/2014/main" id="{C6E48A53-0312-4AB4-73B4-6BA6D62E4AD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CAF9C8B-F989-1C69-558C-30A413B19695}"/>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312156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0E4B22-1A7A-2417-F579-A53FDECD393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4236B11-AB62-3C34-918D-B318B1EC3D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014080C-E376-3A28-D7DE-797AC8312B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C1A8AD4-A80E-68DB-44A6-6763224A2BA0}"/>
              </a:ext>
            </a:extLst>
          </p:cNvPr>
          <p:cNvSpPr>
            <a:spLocks noGrp="1"/>
          </p:cNvSpPr>
          <p:nvPr>
            <p:ph type="dt" sz="half" idx="10"/>
          </p:nvPr>
        </p:nvSpPr>
        <p:spPr/>
        <p:txBody>
          <a:bodyPr/>
          <a:lstStyle/>
          <a:p>
            <a:fld id="{8428149B-4A92-49C3-838C-FC64A845A39C}" type="datetimeFigureOut">
              <a:rPr lang="el-GR" smtClean="0"/>
              <a:t>26/5/2023</a:t>
            </a:fld>
            <a:endParaRPr lang="el-GR"/>
          </a:p>
        </p:txBody>
      </p:sp>
      <p:sp>
        <p:nvSpPr>
          <p:cNvPr id="6" name="Θέση υποσέλιδου 5">
            <a:extLst>
              <a:ext uri="{FF2B5EF4-FFF2-40B4-BE49-F238E27FC236}">
                <a16:creationId xmlns:a16="http://schemas.microsoft.com/office/drawing/2014/main" id="{02F907E3-762A-A8E4-1B80-E6DC9ED7CC7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96AB5A0-7745-2A87-18C0-E68B4FE27CFA}"/>
              </a:ext>
            </a:extLst>
          </p:cNvPr>
          <p:cNvSpPr>
            <a:spLocks noGrp="1"/>
          </p:cNvSpPr>
          <p:nvPr>
            <p:ph type="sldNum" sz="quarter" idx="12"/>
          </p:nvPr>
        </p:nvSpPr>
        <p:spPr/>
        <p:txBody>
          <a:bodyPr/>
          <a:lstStyle/>
          <a:p>
            <a:fld id="{0C6CB9A2-1A76-4583-A4C3-659D0997C991}" type="slidenum">
              <a:rPr lang="el-GR" smtClean="0"/>
              <a:t>‹#›</a:t>
            </a:fld>
            <a:endParaRPr lang="el-GR"/>
          </a:p>
        </p:txBody>
      </p:sp>
    </p:spTree>
    <p:extLst>
      <p:ext uri="{BB962C8B-B14F-4D97-AF65-F5344CB8AC3E}">
        <p14:creationId xmlns:p14="http://schemas.microsoft.com/office/powerpoint/2010/main" val="3009226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AA69F60-1438-EA9B-1616-5EEE39C61E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B520E48-0B7B-629C-D572-B3093D1112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6338942-8561-51D3-CE96-0F465F3E03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8149B-4A92-49C3-838C-FC64A845A39C}" type="datetimeFigureOut">
              <a:rPr lang="el-GR" smtClean="0"/>
              <a:t>26/5/2023</a:t>
            </a:fld>
            <a:endParaRPr lang="el-GR"/>
          </a:p>
        </p:txBody>
      </p:sp>
      <p:sp>
        <p:nvSpPr>
          <p:cNvPr id="5" name="Θέση υποσέλιδου 4">
            <a:extLst>
              <a:ext uri="{FF2B5EF4-FFF2-40B4-BE49-F238E27FC236}">
                <a16:creationId xmlns:a16="http://schemas.microsoft.com/office/drawing/2014/main" id="{A38A5347-E7F7-324B-ABF1-07313E7D03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F5F3D14-218D-D722-DE96-3C67365893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CB9A2-1A76-4583-A4C3-659D0997C991}" type="slidenum">
              <a:rPr lang="el-GR" smtClean="0"/>
              <a:t>‹#›</a:t>
            </a:fld>
            <a:endParaRPr lang="el-GR"/>
          </a:p>
        </p:txBody>
      </p:sp>
    </p:spTree>
    <p:extLst>
      <p:ext uri="{BB962C8B-B14F-4D97-AF65-F5344CB8AC3E}">
        <p14:creationId xmlns:p14="http://schemas.microsoft.com/office/powerpoint/2010/main" val="4091673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01AFA5-2F04-6370-43D8-90D2FF1B93AA}"/>
              </a:ext>
            </a:extLst>
          </p:cNvPr>
          <p:cNvSpPr>
            <a:spLocks noGrp="1"/>
          </p:cNvSpPr>
          <p:nvPr>
            <p:ph type="ctrTitle"/>
          </p:nvPr>
        </p:nvSpPr>
        <p:spPr>
          <a:xfrm>
            <a:off x="0" y="1"/>
            <a:ext cx="12192000" cy="4273235"/>
          </a:xfrm>
        </p:spPr>
        <p:txBody>
          <a:bodyPr>
            <a:normAutofit fontScale="90000"/>
          </a:bodyPr>
          <a:lstStyle/>
          <a:p>
            <a:br>
              <a:rPr lang="el-GR" sz="4400" b="1" dirty="0"/>
            </a:br>
            <a:br>
              <a:rPr lang="el-GR" sz="4400" b="1" dirty="0"/>
            </a:br>
            <a:br>
              <a:rPr lang="el-GR" sz="4400" b="1" dirty="0"/>
            </a:br>
            <a:r>
              <a:rPr lang="el-GR" sz="4400" b="1" dirty="0"/>
              <a:t>ΕΚΚΛΗΣΙΑΣΤΙΚΗ ΕΘΙΜΟΤΥΠΙΑ</a:t>
            </a:r>
            <a:br>
              <a:rPr lang="el-GR" sz="4400" b="1" dirty="0"/>
            </a:br>
            <a:r>
              <a:rPr lang="el-GR" sz="4400" b="1" dirty="0"/>
              <a:t>ΕΝΟΤΗΤΑ 9</a:t>
            </a:r>
            <a:r>
              <a:rPr lang="el-GR" sz="4400" b="1" baseline="30000" dirty="0"/>
              <a:t>η</a:t>
            </a:r>
            <a:br>
              <a:rPr lang="el-GR" sz="4400" b="1" dirty="0"/>
            </a:br>
            <a:r>
              <a:rPr lang="el-GR" sz="4400" b="1" dirty="0"/>
              <a:t> ΟΣΑ ΔΕΙ ΠΑΡΑΦΥΛΑΤΤΕΣΘΑΙ Τῌ 6</a:t>
            </a:r>
            <a:r>
              <a:rPr lang="el-GR" sz="4400" b="1" baseline="30000" dirty="0"/>
              <a:t>η</a:t>
            </a:r>
            <a:r>
              <a:rPr lang="el-GR" sz="4400" b="1" dirty="0"/>
              <a:t> ΦΕΒΡΟΥΑΡΙΟΥ, ΗΤΟΙ ΚΑΤΑ ΤΗΝ </a:t>
            </a:r>
            <a:r>
              <a:rPr lang="el-GR" sz="4400" b="1" dirty="0">
                <a:solidFill>
                  <a:srgbClr val="FF0000"/>
                </a:solidFill>
                <a:effectLst>
                  <a:outerShdw blurRad="38100" dist="38100" dir="2700000" algn="tl">
                    <a:srgbClr val="000000">
                      <a:alpha val="43137"/>
                    </a:srgbClr>
                  </a:outerShdw>
                </a:effectLst>
              </a:rPr>
              <a:t>ΕΟΡΤΗΝ ΤΟΥ ΑΓΙΟΥ ΦΩΤΙΟΥ </a:t>
            </a:r>
            <a:r>
              <a:rPr lang="el-GR" sz="4400" b="1" dirty="0"/>
              <a:t>ΕΝ Τῼ ΚΑΘΕΔΡΙΚῼ ΙΕΡῼ ΝΑῼ ΤΩΝ ΑΘΗΝΩΝ ΚΑΙ Τῌ ΙΕΡᾼ ΜΟΝΗ ΚΟΙΜΗΣΕΩΣ ΤΗΣ ΘΕΟΤΟΚΟΥ ΕΝ ΠΕΝΤΕΛῌ &amp;</a:t>
            </a:r>
            <a:br>
              <a:rPr lang="el-GR" sz="4400" b="1" dirty="0"/>
            </a:br>
            <a:endParaRPr lang="el-GR" sz="4400" dirty="0"/>
          </a:p>
        </p:txBody>
      </p:sp>
      <p:sp>
        <p:nvSpPr>
          <p:cNvPr id="3" name="Υπότιτλος 2">
            <a:extLst>
              <a:ext uri="{FF2B5EF4-FFF2-40B4-BE49-F238E27FC236}">
                <a16:creationId xmlns:a16="http://schemas.microsoft.com/office/drawing/2014/main" id="{1E2A175D-3595-C5E4-85F4-BAE3AF81F075}"/>
              </a:ext>
            </a:extLst>
          </p:cNvPr>
          <p:cNvSpPr>
            <a:spLocks noGrp="1"/>
          </p:cNvSpPr>
          <p:nvPr>
            <p:ph type="subTitle" idx="1"/>
          </p:nvPr>
        </p:nvSpPr>
        <p:spPr>
          <a:xfrm>
            <a:off x="0" y="4499572"/>
            <a:ext cx="12192000" cy="2358428"/>
          </a:xfrm>
        </p:spPr>
        <p:txBody>
          <a:bodyPr>
            <a:normAutofit/>
          </a:bodyPr>
          <a:lstStyle/>
          <a:p>
            <a:r>
              <a:rPr lang="el-GR" dirty="0"/>
              <a:t>Διδάσκουσα Καθηγήτρια: Μαρία </a:t>
            </a:r>
            <a:r>
              <a:rPr lang="el-GR" dirty="0" err="1"/>
              <a:t>Καράμπελια</a:t>
            </a:r>
            <a:endParaRPr lang="el-GR" dirty="0"/>
          </a:p>
          <a:p>
            <a:r>
              <a:rPr lang="el-GR" dirty="0"/>
              <a:t>Β΄ εξάμηνο</a:t>
            </a:r>
          </a:p>
          <a:p>
            <a:r>
              <a:rPr lang="el-GR" dirty="0"/>
              <a:t>Ιερατικών Σπουδών</a:t>
            </a:r>
          </a:p>
          <a:p>
            <a:r>
              <a:rPr lang="el-GR" dirty="0"/>
              <a:t>ΑΕΑΑ</a:t>
            </a:r>
          </a:p>
          <a:p>
            <a:endParaRPr lang="el-GR" dirty="0"/>
          </a:p>
        </p:txBody>
      </p:sp>
    </p:spTree>
    <p:extLst>
      <p:ext uri="{BB962C8B-B14F-4D97-AF65-F5344CB8AC3E}">
        <p14:creationId xmlns:p14="http://schemas.microsoft.com/office/powerpoint/2010/main" val="2893581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8AF6AD-392E-C612-94EC-957CC009F0A0}"/>
              </a:ext>
            </a:extLst>
          </p:cNvPr>
          <p:cNvSpPr>
            <a:spLocks noGrp="1"/>
          </p:cNvSpPr>
          <p:nvPr>
            <p:ph type="title"/>
          </p:nvPr>
        </p:nvSpPr>
        <p:spPr>
          <a:xfrm>
            <a:off x="0" y="1"/>
            <a:ext cx="12192000" cy="681036"/>
          </a:xfrm>
        </p:spPr>
        <p:txBody>
          <a:bodyPr>
            <a:normAutofit fontScale="90000"/>
          </a:bodyPr>
          <a:lstStyle/>
          <a:p>
            <a:pPr algn="ctr"/>
            <a:br>
              <a:rPr lang="el-GR" sz="4400" b="1" dirty="0"/>
            </a:br>
            <a:r>
              <a:rPr lang="el-GR" sz="4400" b="1" dirty="0"/>
              <a:t>ΕΟΡΤΗ ΤΟΥ ΑΓΙΟΥ ΦΩΤΙΟΥ-ΤΑ ΕΝ Τῼ ΟΡΘΡῼ ΤΗΡΟΥΜΕΝΑ</a:t>
            </a:r>
            <a:br>
              <a:rPr lang="el-GR" sz="4400" b="1" dirty="0"/>
            </a:br>
            <a:endParaRPr lang="el-GR" dirty="0"/>
          </a:p>
        </p:txBody>
      </p:sp>
      <p:sp>
        <p:nvSpPr>
          <p:cNvPr id="3" name="Θέση περιεχομένου 2">
            <a:extLst>
              <a:ext uri="{FF2B5EF4-FFF2-40B4-BE49-F238E27FC236}">
                <a16:creationId xmlns:a16="http://schemas.microsoft.com/office/drawing/2014/main" id="{0F81087B-D567-62F8-F864-0CE1DB3538FE}"/>
              </a:ext>
            </a:extLst>
          </p:cNvPr>
          <p:cNvSpPr>
            <a:spLocks noGrp="1"/>
          </p:cNvSpPr>
          <p:nvPr>
            <p:ph idx="1"/>
          </p:nvPr>
        </p:nvSpPr>
        <p:spPr>
          <a:xfrm>
            <a:off x="-1" y="609774"/>
            <a:ext cx="12191999" cy="6248225"/>
          </a:xfrm>
        </p:spPr>
        <p:txBody>
          <a:bodyPr>
            <a:normAutofit fontScale="92500" lnSpcReduction="10000"/>
          </a:bodyPr>
          <a:lstStyle/>
          <a:p>
            <a:r>
              <a:rPr lang="el-GR" dirty="0"/>
              <a:t>Ο Όρθρος τελείται στον </a:t>
            </a:r>
            <a:r>
              <a:rPr lang="el-GR" b="1" dirty="0"/>
              <a:t>Ναό της Ιεράς Μονής Κοιμήσεως Θεοτόκου Πεντέλης</a:t>
            </a:r>
            <a:r>
              <a:rPr lang="el-GR" dirty="0"/>
              <a:t>. Αρχίζει στις </a:t>
            </a:r>
            <a:r>
              <a:rPr lang="el-GR" b="1" dirty="0"/>
              <a:t>6.30 περίπου </a:t>
            </a:r>
            <a:r>
              <a:rPr lang="el-GR" dirty="0"/>
              <a:t>και ψάλλεται σε </a:t>
            </a:r>
            <a:r>
              <a:rPr lang="el-GR" dirty="0" err="1"/>
              <a:t>αργοσύντομο</a:t>
            </a:r>
            <a:r>
              <a:rPr lang="el-GR" dirty="0"/>
              <a:t> χρόνο, ώστε στις 7.30 να ψάλλονται οι «</a:t>
            </a:r>
            <a:r>
              <a:rPr lang="el-GR" dirty="0" err="1"/>
              <a:t>Καταβασίες</a:t>
            </a:r>
            <a:r>
              <a:rPr lang="el-GR" dirty="0"/>
              <a:t>». </a:t>
            </a:r>
          </a:p>
          <a:p>
            <a:r>
              <a:rPr lang="el-GR" dirty="0"/>
              <a:t>Και κατά τον Όρθρο χρησιμοποιείται η ίδια Ιερά Ακολουθία, η οποία χρησιμοποιείται και στον Εσπερινό. </a:t>
            </a:r>
          </a:p>
          <a:p>
            <a:r>
              <a:rPr lang="el-GR" dirty="0"/>
              <a:t>Κατά τον Όρθρο και τη Θεία Λειτουργία κάθε χρόνο ψάλλει εκ περιτροπής Χορωδία από κάποια Εκκλησιαστική Σχολή των Αθηνών, η οποία εγγράφως και εγκαίρως ειδοποιείται από την Ιερά Σύνοδο περίπου στις αρχές Δεκεμβρίου. Πριν από την έλευση των Ιεροσπουδαστών ψάλλουν Μοναχοί της Ιεράς Μονής Πεντέλης. </a:t>
            </a:r>
          </a:p>
          <a:p>
            <a:r>
              <a:rPr lang="el-GR" dirty="0"/>
              <a:t>Κατά τον Όρθρο, όπως και κατά τη Θεία Λειτουργία, λαμβάνουν μέρος ο Αρχιγραμματεύς της Ιεράς Συνόδου και ο Πρώτος Γραμματέας Αυτής, και δύο Διάκονοι. Επίσης, παρίστανται ακόμη δύο Διάκονοι, για να στέκονται εκατέρωθεν του Θρόνου του Αρχιεπισκόπου, καθ’ όλη τη διάρκεια της Χοροστασίας του, και από τους οποίους ο ένας για να κρατάει το Βιβλίο του Αρχιεπισκόπου και ο άλλος για τον Μανδύα. Εάν ο Αρχιγραμματέας είναι Αρχιερέας, τότε λειτουργούν οι δύο Γραμματείς – Πρακτικογράφοι της Ιεράς Συνόδου. Επίσης, λαμβάνουν μέρος ο Εκκλησιάρχης και ο </a:t>
            </a:r>
            <a:r>
              <a:rPr lang="el-GR" dirty="0" err="1"/>
              <a:t>Ιερομνήμων</a:t>
            </a:r>
            <a:r>
              <a:rPr lang="el-GR" dirty="0"/>
              <a:t>. Μη υπαρχόντων των δύο τελευταίων Διακόνων ή ελλείψει χώρου, τα Καθήκοντά τους τα εκτελεί αναγκαστικώς ένας </a:t>
            </a:r>
            <a:r>
              <a:rPr lang="el-GR" dirty="0" err="1"/>
              <a:t>ρασοφορών</a:t>
            </a:r>
            <a:r>
              <a:rPr lang="el-GR" dirty="0"/>
              <a:t> Αναγνώστης.</a:t>
            </a:r>
          </a:p>
        </p:txBody>
      </p:sp>
    </p:spTree>
    <p:extLst>
      <p:ext uri="{BB962C8B-B14F-4D97-AF65-F5344CB8AC3E}">
        <p14:creationId xmlns:p14="http://schemas.microsoft.com/office/powerpoint/2010/main" val="1136978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4EBE4-E7AC-642D-8D2E-66C12D55852E}"/>
              </a:ext>
            </a:extLst>
          </p:cNvPr>
          <p:cNvSpPr>
            <a:spLocks noGrp="1"/>
          </p:cNvSpPr>
          <p:nvPr>
            <p:ph type="title"/>
          </p:nvPr>
        </p:nvSpPr>
        <p:spPr>
          <a:xfrm>
            <a:off x="0" y="0"/>
            <a:ext cx="12192000" cy="681037"/>
          </a:xfrm>
        </p:spPr>
        <p:txBody>
          <a:bodyPr>
            <a:normAutofit/>
          </a:bodyPr>
          <a:lstStyle/>
          <a:p>
            <a:pPr algn="ctr"/>
            <a:r>
              <a:rPr lang="el-GR" sz="4000" b="1" dirty="0"/>
              <a:t>ΕΟΡΤΗ ΤΟΥ ΑΓΙΟΥ ΦΩΤΙΟΥ-ΤΑ ΕΝ Τῼ ΟΡΘΡῼ ΤΗΡΟΥΜΕΝΑ</a:t>
            </a:r>
            <a:endParaRPr lang="el-GR" sz="4000" dirty="0"/>
          </a:p>
        </p:txBody>
      </p:sp>
      <p:sp>
        <p:nvSpPr>
          <p:cNvPr id="3" name="Θέση περιεχομένου 2">
            <a:extLst>
              <a:ext uri="{FF2B5EF4-FFF2-40B4-BE49-F238E27FC236}">
                <a16:creationId xmlns:a16="http://schemas.microsoft.com/office/drawing/2014/main" id="{22D0F3E4-C9FF-244B-7A46-5D5838790F2E}"/>
              </a:ext>
            </a:extLst>
          </p:cNvPr>
          <p:cNvSpPr>
            <a:spLocks noGrp="1"/>
          </p:cNvSpPr>
          <p:nvPr>
            <p:ph idx="1"/>
          </p:nvPr>
        </p:nvSpPr>
        <p:spPr>
          <a:xfrm>
            <a:off x="0" y="681036"/>
            <a:ext cx="12192000" cy="6176963"/>
          </a:xfrm>
        </p:spPr>
        <p:txBody>
          <a:bodyPr/>
          <a:lstStyle/>
          <a:p>
            <a:r>
              <a:rPr lang="el-GR" dirty="0"/>
              <a:t>Τον </a:t>
            </a:r>
            <a:r>
              <a:rPr lang="el-GR" dirty="0" err="1"/>
              <a:t>Μακαριώτατο</a:t>
            </a:r>
            <a:r>
              <a:rPr lang="el-GR" dirty="0"/>
              <a:t> υποδέχονται: </a:t>
            </a:r>
          </a:p>
          <a:p>
            <a:r>
              <a:rPr lang="el-GR" u="sng" dirty="0"/>
              <a:t>στην κάτω Αυλή </a:t>
            </a:r>
            <a:r>
              <a:rPr lang="el-GR" dirty="0"/>
              <a:t>της Μονής </a:t>
            </a:r>
          </a:p>
          <a:p>
            <a:pPr lvl="1">
              <a:buFont typeface="Wingdings" panose="05000000000000000000" pitchFamily="2" charset="2"/>
              <a:buChar char="v"/>
            </a:pPr>
            <a:r>
              <a:rPr lang="el-GR" dirty="0"/>
              <a:t>ο Ηγούμενος της Ιεράς Μονής φέρων Σταυρό και </a:t>
            </a:r>
            <a:r>
              <a:rPr lang="el-GR" dirty="0" err="1"/>
              <a:t>Επιρριπτάριο</a:t>
            </a:r>
            <a:r>
              <a:rPr lang="el-GR" dirty="0"/>
              <a:t> μόνο και όχι Ράβδο ενώπιον του Αρχιεπισκόπου, ακόμη και αν τυγχάνει Αρχιερέας, όπως και</a:t>
            </a:r>
          </a:p>
          <a:p>
            <a:pPr lvl="1">
              <a:buFont typeface="Wingdings" panose="05000000000000000000" pitchFamily="2" charset="2"/>
              <a:buChar char="v"/>
            </a:pPr>
            <a:r>
              <a:rPr lang="el-GR" dirty="0"/>
              <a:t>οι δύο </a:t>
            </a:r>
            <a:r>
              <a:rPr lang="el-GR" dirty="0" err="1"/>
              <a:t>Ηγουμενοσύμβουλοι</a:t>
            </a:r>
            <a:r>
              <a:rPr lang="el-GR" dirty="0"/>
              <a:t> της Μονής με τα </a:t>
            </a:r>
            <a:r>
              <a:rPr lang="el-GR" dirty="0" err="1"/>
              <a:t>Επιρριπτάρια</a:t>
            </a:r>
            <a:r>
              <a:rPr lang="el-GR" dirty="0"/>
              <a:t> και μόνο. </a:t>
            </a:r>
          </a:p>
          <a:p>
            <a:r>
              <a:rPr lang="el-GR" u="sng" dirty="0"/>
              <a:t>στην άνω Αυλή </a:t>
            </a:r>
          </a:p>
          <a:p>
            <a:pPr lvl="1">
              <a:buFont typeface="Wingdings" panose="05000000000000000000" pitchFamily="2" charset="2"/>
              <a:buChar char="v"/>
            </a:pPr>
            <a:r>
              <a:rPr lang="el-GR" dirty="0"/>
              <a:t>όλοι οι </a:t>
            </a:r>
            <a:r>
              <a:rPr lang="el-GR" dirty="0" err="1"/>
              <a:t>εγκαταβιούντες</a:t>
            </a:r>
            <a:r>
              <a:rPr lang="el-GR" dirty="0"/>
              <a:t> Αδελφοί μόνο με </a:t>
            </a:r>
            <a:r>
              <a:rPr lang="el-GR" dirty="0" err="1"/>
              <a:t>επιρριπτάρια</a:t>
            </a:r>
            <a:r>
              <a:rPr lang="el-GR" dirty="0"/>
              <a:t>.</a:t>
            </a:r>
          </a:p>
          <a:p>
            <a:r>
              <a:rPr lang="el-GR" dirty="0"/>
              <a:t>Πριν από την Είσοδο στον Ιερό Ναό, ίστανται οι μέλλοντες να ιερουργήσουν Ιερείς και Διάκονοι, φέροντες τα συνήθη Διάσημά τους. </a:t>
            </a:r>
          </a:p>
          <a:p>
            <a:r>
              <a:rPr lang="el-GR" dirty="0"/>
              <a:t>«Καιρόν» λαμβάνουν μόνο όσοι πρόκειται να λειτουργήσουν, όπως επίσης και οι δύο Ιερείς και οι δύο Διάκονοι που προαναφέρθηκαν.</a:t>
            </a:r>
          </a:p>
          <a:p>
            <a:r>
              <a:rPr lang="el-GR" dirty="0"/>
              <a:t>Όλοι οι υπόλοιποι Κληρικοί και Μοναχοί, που συμμετείχαν στην υποδοχή, δεν εισέρχονται στον Σολέα. </a:t>
            </a:r>
          </a:p>
        </p:txBody>
      </p:sp>
    </p:spTree>
    <p:extLst>
      <p:ext uri="{BB962C8B-B14F-4D97-AF65-F5344CB8AC3E}">
        <p14:creationId xmlns:p14="http://schemas.microsoft.com/office/powerpoint/2010/main" val="147345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9C1C74-7019-B94E-DC0B-B7F4A524EC5C}"/>
              </a:ext>
            </a:extLst>
          </p:cNvPr>
          <p:cNvSpPr>
            <a:spLocks noGrp="1"/>
          </p:cNvSpPr>
          <p:nvPr>
            <p:ph type="title"/>
          </p:nvPr>
        </p:nvSpPr>
        <p:spPr>
          <a:xfrm>
            <a:off x="0" y="18255"/>
            <a:ext cx="12192000" cy="1050054"/>
          </a:xfrm>
        </p:spPr>
        <p:txBody>
          <a:bodyPr>
            <a:normAutofit/>
          </a:bodyPr>
          <a:lstStyle/>
          <a:p>
            <a:pPr algn="ctr"/>
            <a:r>
              <a:rPr lang="el-GR" sz="3200" b="1" dirty="0"/>
              <a:t>ΕΟΡΤΗ ΤΟΥ ΑΓΙΟΥ ΦΩΤΙΟΥ</a:t>
            </a:r>
            <a:br>
              <a:rPr lang="el-GR" sz="3200" b="1" dirty="0"/>
            </a:br>
            <a:r>
              <a:rPr lang="el-GR" sz="3200" b="1" dirty="0"/>
              <a:t>ΤΑ ΕΝ Τῌ ΘΕΙᾼ ΛΕΙΤΟΥΡΓΙᾼ ΤΗΡΟΥΜΕΝΑ ΚΑΙ ΤΑ ΜΕΤΑ ΤΟ ΠΕΡΑΣ ΑΥΤΗΣ</a:t>
            </a:r>
            <a:endParaRPr lang="el-GR" sz="3200" dirty="0"/>
          </a:p>
        </p:txBody>
      </p:sp>
      <p:sp>
        <p:nvSpPr>
          <p:cNvPr id="3" name="Θέση περιεχομένου 2">
            <a:extLst>
              <a:ext uri="{FF2B5EF4-FFF2-40B4-BE49-F238E27FC236}">
                <a16:creationId xmlns:a16="http://schemas.microsoft.com/office/drawing/2014/main" id="{3318C84D-18A5-51A8-5B95-9EB99FB1477C}"/>
              </a:ext>
            </a:extLst>
          </p:cNvPr>
          <p:cNvSpPr>
            <a:spLocks noGrp="1"/>
          </p:cNvSpPr>
          <p:nvPr>
            <p:ph idx="1"/>
          </p:nvPr>
        </p:nvSpPr>
        <p:spPr>
          <a:xfrm>
            <a:off x="0" y="950614"/>
            <a:ext cx="12192000" cy="5889131"/>
          </a:xfrm>
        </p:spPr>
        <p:txBody>
          <a:bodyPr>
            <a:normAutofit fontScale="92500" lnSpcReduction="20000"/>
          </a:bodyPr>
          <a:lstStyle/>
          <a:p>
            <a:r>
              <a:rPr lang="el-GR" dirty="0"/>
              <a:t>Η Θεία Λειτουργία αρχίζει στις 8.30, τελείται στο Καθολικό της Ιεράς μονής από τον Αρχιεπίσκοπο και δύο Συνοδικούς Αρχιερείς, και όχι από όλους εξαιτίας της έλλειψης χώρου. Επίσης λαμβάνουν μέρος, όπως ήδη ειπώθηκε, δύο Ιερείς και δύο μόνο Διάκονοι.</a:t>
            </a:r>
          </a:p>
          <a:p>
            <a:r>
              <a:rPr lang="el-GR" dirty="0"/>
              <a:t>Οι μη </a:t>
            </a:r>
            <a:r>
              <a:rPr lang="el-GR" dirty="0" err="1"/>
              <a:t>Ιερουργήσοντες</a:t>
            </a:r>
            <a:r>
              <a:rPr lang="el-GR" dirty="0"/>
              <a:t> Συνοδικοί Αρχιερείς ή έτεροι Αρχιερείς, Προσκληθέντες ή μη, προσέρχονται στον Ναό το αργότερο μέχρι το τέλος του Όρθρου και κάθονται στο Σολέα στις διακεκριμένες θέσεις, φέροντες μόνο Εγκόλπιο, διότι δεν θα χοροστατήσουν.</a:t>
            </a:r>
          </a:p>
          <a:p>
            <a:r>
              <a:rPr lang="el-GR" dirty="0"/>
              <a:t>Ψάλλονται τα «</a:t>
            </a:r>
            <a:r>
              <a:rPr lang="el-GR" dirty="0" err="1"/>
              <a:t>Ἀντίφωνα</a:t>
            </a:r>
            <a:r>
              <a:rPr lang="el-GR" dirty="0"/>
              <a:t>» της Εορτής, μετά δε την Μικρά Είσοδο ψάλλεται πρώτα το «</a:t>
            </a:r>
            <a:r>
              <a:rPr lang="el-GR" dirty="0" err="1"/>
              <a:t>Ἀπολυτίκιο</a:t>
            </a:r>
            <a:r>
              <a:rPr lang="el-GR" dirty="0"/>
              <a:t>» της Υπαπαντής, και μετά τούτο του αγίου Φωτίου κλπ. Εάν συντρέξει και Κυριακή, τότε μετά την Είσοδο ψάλλεται το Αναστάσιμο «</a:t>
            </a:r>
            <a:r>
              <a:rPr lang="el-GR" dirty="0" err="1"/>
              <a:t>Ἀπολυτίκιο</a:t>
            </a:r>
            <a:r>
              <a:rPr lang="el-GR" dirty="0"/>
              <a:t>», μετά το της Υπαπαντής, το του αγίου Φωτίου, το του ναού και τέλος το «</a:t>
            </a:r>
            <a:r>
              <a:rPr lang="el-GR" dirty="0" err="1"/>
              <a:t>Κοντάκιον</a:t>
            </a:r>
            <a:r>
              <a:rPr lang="el-GR" dirty="0"/>
              <a:t>» της Εορτής. </a:t>
            </a:r>
          </a:p>
          <a:p>
            <a:r>
              <a:rPr lang="el-GR" dirty="0"/>
              <a:t>Ομιλητής για τη Λειτουργία τελευταία δεν ορίζεται, διότι ακολουθεί στην μεγάλη αίθουσα του Διορθόδοξου Κέντρου το καθιερωμένο Συνέδριο. Ωστόσο, ο </a:t>
            </a:r>
            <a:r>
              <a:rPr lang="el-GR" dirty="0" err="1"/>
              <a:t>προεξάρχων</a:t>
            </a:r>
            <a:r>
              <a:rPr lang="el-GR" dirty="0"/>
              <a:t> Αρχιερέας πριν από το «Δι’ </a:t>
            </a:r>
            <a:r>
              <a:rPr lang="el-GR" dirty="0" err="1"/>
              <a:t>εὐχῶν</a:t>
            </a:r>
            <a:r>
              <a:rPr lang="el-GR" dirty="0"/>
              <a:t>», εύχεται καταλλήλως και συντόμως σε όλους τα δέοντα. Λήξη της Θείας Λειτουργίας 10.15. λήξη διανομής αντίδωρου από τον Αρχιεπίσκοπο κατά τις 10.30. Εάν γίνει Ομιλία, αυτή εκφωνείται από την Ωραία Πύλη, από Διφθέρας, εφόσον έχει τοποθετηθεί σχετικό Αναλόγιο και Μικρόφωνο. Η Ομιλία αυτή εκφωνείται κατ’ </a:t>
            </a:r>
            <a:r>
              <a:rPr lang="el-GR" dirty="0" err="1"/>
              <a:t>οικονομίαν</a:t>
            </a:r>
            <a:r>
              <a:rPr lang="el-GR" dirty="0"/>
              <a:t>, κατά την ώρα του «Κοινωνικού». </a:t>
            </a:r>
          </a:p>
        </p:txBody>
      </p:sp>
    </p:spTree>
    <p:extLst>
      <p:ext uri="{BB962C8B-B14F-4D97-AF65-F5344CB8AC3E}">
        <p14:creationId xmlns:p14="http://schemas.microsoft.com/office/powerpoint/2010/main" val="2546800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7E1DA1-DC57-612A-8AA8-0CBCEF90E965}"/>
              </a:ext>
            </a:extLst>
          </p:cNvPr>
          <p:cNvSpPr>
            <a:spLocks noGrp="1"/>
          </p:cNvSpPr>
          <p:nvPr>
            <p:ph type="title"/>
          </p:nvPr>
        </p:nvSpPr>
        <p:spPr>
          <a:xfrm>
            <a:off x="0" y="1"/>
            <a:ext cx="12192000" cy="878186"/>
          </a:xfrm>
        </p:spPr>
        <p:txBody>
          <a:bodyPr>
            <a:noAutofit/>
          </a:bodyPr>
          <a:lstStyle/>
          <a:p>
            <a:pPr algn="ctr"/>
            <a:r>
              <a:rPr lang="el-GR" sz="3200" b="1" dirty="0"/>
              <a:t>ΕΟΡΤΗ ΤΟΥ ΑΓΙΟΥ ΦΩΤΙΟΥ</a:t>
            </a:r>
            <a:br>
              <a:rPr lang="el-GR" sz="3200" b="1" dirty="0"/>
            </a:br>
            <a:r>
              <a:rPr lang="el-GR" sz="3200" b="1" dirty="0"/>
              <a:t>ΤΑ ΕΝ Τῌ ΘΕΙᾼ ΛΕΙΤΟΥΡΓΙᾼ ΤΗΡΟΥΜΕΝΑ ΚΑΙ ΤΑ ΜΕΤΑ ΤΟ ΠΕΡΑΣ ΑΥΤΗΣ</a:t>
            </a:r>
            <a:endParaRPr lang="el-GR" sz="3200" dirty="0"/>
          </a:p>
        </p:txBody>
      </p:sp>
      <p:sp>
        <p:nvSpPr>
          <p:cNvPr id="3" name="Θέση περιεχομένου 2">
            <a:extLst>
              <a:ext uri="{FF2B5EF4-FFF2-40B4-BE49-F238E27FC236}">
                <a16:creationId xmlns:a16="http://schemas.microsoft.com/office/drawing/2014/main" id="{953B653F-14AE-9E07-ED94-3E84AFB23727}"/>
              </a:ext>
            </a:extLst>
          </p:cNvPr>
          <p:cNvSpPr>
            <a:spLocks noGrp="1"/>
          </p:cNvSpPr>
          <p:nvPr>
            <p:ph idx="1"/>
          </p:nvPr>
        </p:nvSpPr>
        <p:spPr>
          <a:xfrm>
            <a:off x="0" y="878186"/>
            <a:ext cx="12192000" cy="5979813"/>
          </a:xfrm>
        </p:spPr>
        <p:txBody>
          <a:bodyPr>
            <a:normAutofit fontScale="92500" lnSpcReduction="20000"/>
          </a:bodyPr>
          <a:lstStyle/>
          <a:p>
            <a:r>
              <a:rPr lang="el-GR" dirty="0"/>
              <a:t>Μετά τη Θεία Λειτουργία προσφέρονται αναψυκτικά στο Αρχονταρίκι της Ιεράς Μονής Πεντέλης ή στην τράπεζα του Διορθόδοξου Κέντρου. Διάρκεια προσφοράς αναψυκτικών 10.30-11.00.</a:t>
            </a:r>
          </a:p>
          <a:p>
            <a:r>
              <a:rPr lang="el-GR" dirty="0"/>
              <a:t>Κατά τη διάρκεια της προσφοράς των αναψυκτικών, οι ορισθέντες από τον </a:t>
            </a:r>
            <a:r>
              <a:rPr lang="el-GR" dirty="0" err="1"/>
              <a:t>Μακαριώτατο</a:t>
            </a:r>
            <a:r>
              <a:rPr lang="el-GR" dirty="0"/>
              <a:t> Πρόεδρο Υπεύθυνοι για την ιεράρχηση των Συνδαιτυμόνων στο Γεύμα, δράττονται της ευκαιρίας να πληροφορηθούν υπεύθυνα και οριστικά ποιοι από τους Προσκληθέντες προσήλθαν, και από αυτούς και κυρίως από τους Επίσημους, ποιοι πρόκειται να παραμείνουν μετά το Συνέδριο για να συμμετάσχουν στο Γεύμα. </a:t>
            </a:r>
          </a:p>
          <a:p>
            <a:r>
              <a:rPr lang="el-GR" dirty="0"/>
              <a:t>Βάσει των τελικών πληροφοριών, οι υπεύθυνοι ιεραρχούν τους πλέον σεβάσμιους από τους Προσκεκλημένους, δηλαδή τους πιο σεβάσμιους Αρχιερείς, τους Έξαρχους που βρίσκονται στην Αθήνα και Αντιπροσώπους των Ορθοδόξων Εκκλησιών, τους Κοσμήτορες και Προέδρους των Τμημάτων των Θεολογικών Σχολών, τους Ομότιμους Καθηγητές κλπ., τοποθετώντας σχετικές κάρτες με τα ονόματά τους στο τραπέζι.</a:t>
            </a:r>
          </a:p>
          <a:p>
            <a:r>
              <a:rPr lang="el-GR" dirty="0"/>
              <a:t>Προσοχή απαιτείται και στη συνέχεια, καθώς και πάλι και από αυτούς που επιβεβαίωσαν τη συμμετοχή τους στο Γεύμα, αποχωρούν λόγω κόπωσης μετά το Συνέδριο, ενώ άλλοι, οι οποίοι δήλωσαν συμμετοχή τηλεφωνικώς, είναι δυνατόν να προσέλθουν στο Γεύμα την τελευταία στιγμή, αν και δεν εμφανίστηκαν στο Αρχονταρίκι και στο Συνέδριο. Γι’ αυτό και πρέπει να λαμβάνεται πρόνοια μέχρι την τελευταία στιγμή, όταν μάλιστα πρόκειται περί πολύ σεβαστών προσώπων. </a:t>
            </a:r>
          </a:p>
        </p:txBody>
      </p:sp>
    </p:spTree>
    <p:extLst>
      <p:ext uri="{BB962C8B-B14F-4D97-AF65-F5344CB8AC3E}">
        <p14:creationId xmlns:p14="http://schemas.microsoft.com/office/powerpoint/2010/main" val="941862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45FCBD-904D-C797-3E03-0A28F95B0534}"/>
              </a:ext>
            </a:extLst>
          </p:cNvPr>
          <p:cNvSpPr>
            <a:spLocks noGrp="1"/>
          </p:cNvSpPr>
          <p:nvPr>
            <p:ph type="title"/>
          </p:nvPr>
        </p:nvSpPr>
        <p:spPr>
          <a:xfrm>
            <a:off x="0" y="18256"/>
            <a:ext cx="12192000" cy="662782"/>
          </a:xfrm>
        </p:spPr>
        <p:txBody>
          <a:bodyPr>
            <a:normAutofit/>
          </a:bodyPr>
          <a:lstStyle/>
          <a:p>
            <a:pPr algn="ctr"/>
            <a:r>
              <a:rPr lang="el-GR" sz="3800" b="1" dirty="0"/>
              <a:t>ΕΟΡΤΗ ΤΟΥ ΑΓΙΟΥ ΦΩΤΙΟΥ - ΤΑ ΕΝ Τῌ ΣΥΣΚΕΨΕΙ ΤΗΡΟΥΜΕΝΑ</a:t>
            </a:r>
            <a:endParaRPr lang="el-GR" sz="3800" dirty="0"/>
          </a:p>
        </p:txBody>
      </p:sp>
      <p:sp>
        <p:nvSpPr>
          <p:cNvPr id="3" name="Θέση περιεχομένου 2">
            <a:extLst>
              <a:ext uri="{FF2B5EF4-FFF2-40B4-BE49-F238E27FC236}">
                <a16:creationId xmlns:a16="http://schemas.microsoft.com/office/drawing/2014/main" id="{6FD049F8-16CC-803D-A660-2C748BAED300}"/>
              </a:ext>
            </a:extLst>
          </p:cNvPr>
          <p:cNvSpPr>
            <a:spLocks noGrp="1"/>
          </p:cNvSpPr>
          <p:nvPr>
            <p:ph idx="1"/>
          </p:nvPr>
        </p:nvSpPr>
        <p:spPr>
          <a:xfrm>
            <a:off x="-1" y="581025"/>
            <a:ext cx="12191999" cy="6258719"/>
          </a:xfrm>
        </p:spPr>
        <p:txBody>
          <a:bodyPr>
            <a:normAutofit fontScale="92500" lnSpcReduction="20000"/>
          </a:bodyPr>
          <a:lstStyle/>
          <a:p>
            <a:r>
              <a:rPr lang="el-GR" u="sng" dirty="0"/>
              <a:t>Εισηγητής</a:t>
            </a:r>
            <a:r>
              <a:rPr lang="el-GR" dirty="0"/>
              <a:t> στη Σύσκεψη, η οποία ακολουθεί μετά τη Θεία Λειτουργία στο Διορθόδοξο Κέντρο της Εκκλησίας της Ελλάδος, ορίζεται </a:t>
            </a:r>
            <a:r>
              <a:rPr lang="el-GR" u="sng" dirty="0"/>
              <a:t>Καθηγητής της Θεολογικής Σχολής</a:t>
            </a:r>
            <a:r>
              <a:rPr lang="el-GR" dirty="0"/>
              <a:t> του Πανεπιστημίου των Αθηνών ή του Πανεπιστημίου Θεσσαλονίκης, εναλλάξ κάθε χρόνο. Ο Εισηγητής ορίζεται από τη Θεολογική Σχολή που έχει σειρά. Το προς πραγμάτευση θέμα δίδεται, όπως ορίστηκε από την αρχή, από την Ιερά Σύνοδο και έχει σχέση συνήθως με τον άγιο Φώτιο, μπορεί όμως και να μην έχει απόλυτη σχέση με την αγόμενη Εορτή, αλλά να είναι κάποιο άλλο ειδικό ή επίκαιρο ή έκτακτο θέμα, το οποίο ορίζεται από την Ιερά Σύνοδο. Είναι όμως δυνατόν το θέμα να το ορίσει και ο Ομιλητής. </a:t>
            </a:r>
          </a:p>
          <a:p>
            <a:r>
              <a:rPr lang="el-GR" dirty="0"/>
              <a:t>Επιθυμία των Σχολών είναι η Πρόταση της Ιεράς Συνόδου προς αυτές να γίνεται στην αρχή περίπου του Ακαδημαϊκού έτους, ώστε ο Ομιλητής να έχει τον κατάλληλο χρόνο να προετοιμαστεί καταλλήλως. </a:t>
            </a:r>
          </a:p>
          <a:p>
            <a:r>
              <a:rPr lang="el-GR" dirty="0"/>
              <a:t>Καλό θα ήταν η Διαρκής Ιερά Σύνοδος, της οποίας η θητεία αρχίζει κατά την 1</a:t>
            </a:r>
            <a:r>
              <a:rPr lang="el-GR" baseline="30000" dirty="0"/>
              <a:t>η</a:t>
            </a:r>
            <a:r>
              <a:rPr lang="el-GR" dirty="0"/>
              <a:t> Σεπτεμβρίου κάθε έτους, στις πρώτες Συνεδριάσεις της ή τουλάχιστον κατά τον μήνα Οκτώβριο να αποστέλλει το σχετικό έγγραφο για την Εορτή στην έχουσα σειρά να ορίσει Ομιλητή Θεολογική Σχολή. </a:t>
            </a:r>
          </a:p>
          <a:p>
            <a:r>
              <a:rPr lang="el-GR" dirty="0"/>
              <a:t>Οι Πρακτικογράφοι της Ιεράς Συνόδου κατά τον χρόνο του Συνεδρίου κάθονται εκατέρωθεν του Προεδρείου και καταγράφουν περιληπτικώς τα του Συνεδρίου και κυρίως τα συμπεράσματά του. Από τον Εισηγητή λαμβάνουν το κείμενο της Ομιλίας, την οποία και καταθέτουν στον Οικείο </a:t>
            </a:r>
            <a:r>
              <a:rPr lang="el-GR" dirty="0" err="1"/>
              <a:t>Φάκελον</a:t>
            </a:r>
            <a:r>
              <a:rPr lang="el-GR" dirty="0"/>
              <a:t> του Αρχείου της Ιεράς Συνόδου.  </a:t>
            </a:r>
          </a:p>
        </p:txBody>
      </p:sp>
    </p:spTree>
    <p:extLst>
      <p:ext uri="{BB962C8B-B14F-4D97-AF65-F5344CB8AC3E}">
        <p14:creationId xmlns:p14="http://schemas.microsoft.com/office/powerpoint/2010/main" val="3178583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3F5F6C-364A-81E1-D2AD-1A60D800AFB4}"/>
              </a:ext>
            </a:extLst>
          </p:cNvPr>
          <p:cNvSpPr>
            <a:spLocks noGrp="1"/>
          </p:cNvSpPr>
          <p:nvPr>
            <p:ph type="title"/>
          </p:nvPr>
        </p:nvSpPr>
        <p:spPr>
          <a:xfrm>
            <a:off x="0" y="0"/>
            <a:ext cx="12192000" cy="681037"/>
          </a:xfrm>
        </p:spPr>
        <p:txBody>
          <a:bodyPr>
            <a:normAutofit/>
          </a:bodyPr>
          <a:lstStyle/>
          <a:p>
            <a:pPr algn="ctr"/>
            <a:r>
              <a:rPr lang="el-GR" sz="3800" b="1" dirty="0"/>
              <a:t>ΕΟΡΤΗ ΤΟΥ ΑΓΙΟΥ ΦΩΤΙΟΥ - ΤΑ ΕΝ Τῌ ΣΥΣΚΕΨΕΙ ΤΗΡΟΥΜΕΝΑ</a:t>
            </a:r>
            <a:endParaRPr lang="el-GR" sz="3800" dirty="0"/>
          </a:p>
        </p:txBody>
      </p:sp>
      <p:sp>
        <p:nvSpPr>
          <p:cNvPr id="3" name="Θέση περιεχομένου 2">
            <a:extLst>
              <a:ext uri="{FF2B5EF4-FFF2-40B4-BE49-F238E27FC236}">
                <a16:creationId xmlns:a16="http://schemas.microsoft.com/office/drawing/2014/main" id="{AD167642-E1B7-C30C-75ED-1CD7323AE909}"/>
              </a:ext>
            </a:extLst>
          </p:cNvPr>
          <p:cNvSpPr>
            <a:spLocks noGrp="1"/>
          </p:cNvSpPr>
          <p:nvPr>
            <p:ph idx="1"/>
          </p:nvPr>
        </p:nvSpPr>
        <p:spPr>
          <a:xfrm>
            <a:off x="0" y="596900"/>
            <a:ext cx="12192000" cy="6261100"/>
          </a:xfrm>
        </p:spPr>
        <p:txBody>
          <a:bodyPr>
            <a:normAutofit fontScale="85000" lnSpcReduction="10000"/>
          </a:bodyPr>
          <a:lstStyle/>
          <a:p>
            <a:r>
              <a:rPr lang="el-GR" dirty="0"/>
              <a:t>Οι Πρακτικογράφοι της Ιεράς Συνόδου τοποθετούν </a:t>
            </a:r>
            <a:r>
              <a:rPr lang="el-GR" b="1" dirty="0"/>
              <a:t>επτά καλαίσθητους φακέλους</a:t>
            </a:r>
            <a:r>
              <a:rPr lang="el-GR" dirty="0"/>
              <a:t>, μέσα στους οποίους υπάρχουν σημειωματάρια, στυλογράφοι, το Πρόγραμμα των Εορτών </a:t>
            </a:r>
            <a:r>
              <a:rPr lang="el-GR" dirty="0" err="1"/>
              <a:t>κλπ</a:t>
            </a:r>
            <a:r>
              <a:rPr lang="el-GR" dirty="0"/>
              <a:t>, για τις σημειώσεις των </a:t>
            </a:r>
            <a:r>
              <a:rPr lang="el-GR" dirty="0" err="1"/>
              <a:t>προεδρευόντων</a:t>
            </a:r>
            <a:r>
              <a:rPr lang="el-GR" dirty="0"/>
              <a:t> του Συνεδρίου.</a:t>
            </a:r>
          </a:p>
          <a:p>
            <a:r>
              <a:rPr lang="el-GR" dirty="0"/>
              <a:t>Για διευκόλυνση του Αρχιεπισκόπου, που Προεδρεύει, αναγράφεται σε χαρτί το Όνομα, η Ειδικότητα και το Θέμα του Εισηγητού και τοποθετείται στην έδρα για να αναγγείλει το όνομά του στους συνέδρους. Την ευθύνη αυτή την έχει ο Πρώτος Γραμματέας.</a:t>
            </a:r>
          </a:p>
          <a:p>
            <a:r>
              <a:rPr lang="el-GR" dirty="0"/>
              <a:t>Στο Προεδρείο ανέρχεται: </a:t>
            </a:r>
          </a:p>
          <a:p>
            <a:pPr lvl="1">
              <a:buFont typeface="Wingdings" panose="05000000000000000000" pitchFamily="2" charset="2"/>
              <a:buChar char="v"/>
            </a:pPr>
            <a:r>
              <a:rPr lang="el-GR" dirty="0"/>
              <a:t>ο Αρχιεπίσκοπος, </a:t>
            </a:r>
          </a:p>
          <a:p>
            <a:pPr lvl="1">
              <a:buFont typeface="Wingdings" panose="05000000000000000000" pitchFamily="2" charset="2"/>
              <a:buChar char="v"/>
            </a:pPr>
            <a:r>
              <a:rPr lang="el-GR" dirty="0"/>
              <a:t>ένας Συνοδικός Αρχιερέας, </a:t>
            </a:r>
          </a:p>
          <a:p>
            <a:pPr lvl="1">
              <a:buFont typeface="Wingdings" panose="05000000000000000000" pitchFamily="2" charset="2"/>
              <a:buChar char="v"/>
            </a:pPr>
            <a:r>
              <a:rPr lang="el-GR" dirty="0"/>
              <a:t>ο Αρχιγραμματέας της Ιεράς Συνόδου, </a:t>
            </a:r>
          </a:p>
          <a:p>
            <a:pPr lvl="1">
              <a:buFont typeface="Wingdings" panose="05000000000000000000" pitchFamily="2" charset="2"/>
              <a:buChar char="v"/>
            </a:pPr>
            <a:r>
              <a:rPr lang="el-GR" dirty="0"/>
              <a:t>οι δύο Κοσμήτορες των Θεολογικών Σχολών, </a:t>
            </a:r>
          </a:p>
          <a:p>
            <a:pPr lvl="1">
              <a:buFont typeface="Wingdings" panose="05000000000000000000" pitchFamily="2" charset="2"/>
              <a:buChar char="v"/>
            </a:pPr>
            <a:r>
              <a:rPr lang="el-GR" dirty="0"/>
              <a:t>ο αρχαιότερος των Προέδρων της Θεολογικής Σχολής η οποία δεν έχει σειρά να ορίσει Ομιλητή και </a:t>
            </a:r>
          </a:p>
          <a:p>
            <a:pPr lvl="1">
              <a:buFont typeface="Wingdings" panose="05000000000000000000" pitchFamily="2" charset="2"/>
              <a:buChar char="v"/>
            </a:pPr>
            <a:r>
              <a:rPr lang="el-GR" dirty="0"/>
              <a:t>ο Ομιλητής Καθηγητής της άλλης Θεολογικής Σχολής. </a:t>
            </a:r>
          </a:p>
          <a:p>
            <a:r>
              <a:rPr lang="el-GR" dirty="0"/>
              <a:t>Τον λόγο στον Ομιλητή και στους Συνέδρους δίνει ο Μακαριώτατος, βοηθούμενος από τον Αρχιγραμματέα και τον Πρώτο και Δεύτερο Γραμματέα της Ιεράς Συνόδου. Ο Μακαριώτατος κηρύττει την Έναρξη και τη Λήξη του Συνεδρίου με Προσευχή, και διατυπώνει στο τέλος τα συμπεράσματά του. Το κείμενο της Προσευχής βρίσκεται στην Έδρα. Σ’ αυτήν επίσης βρίσκονται και Σχεδιαγράμματα με τα ονόματα των προσώπων που βρίσκονται στην Έδρα, τα οποία και θα παρουσιάσει ο Μακαριώτατος στο ακροατήριο.  </a:t>
            </a:r>
          </a:p>
        </p:txBody>
      </p:sp>
    </p:spTree>
    <p:extLst>
      <p:ext uri="{BB962C8B-B14F-4D97-AF65-F5344CB8AC3E}">
        <p14:creationId xmlns:p14="http://schemas.microsoft.com/office/powerpoint/2010/main" val="1649058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02E633-E906-3ED4-F58A-83D34C48F8BD}"/>
              </a:ext>
            </a:extLst>
          </p:cNvPr>
          <p:cNvSpPr>
            <a:spLocks noGrp="1"/>
          </p:cNvSpPr>
          <p:nvPr>
            <p:ph type="title"/>
          </p:nvPr>
        </p:nvSpPr>
        <p:spPr>
          <a:xfrm>
            <a:off x="0" y="18256"/>
            <a:ext cx="12192000" cy="662782"/>
          </a:xfrm>
        </p:spPr>
        <p:txBody>
          <a:bodyPr>
            <a:normAutofit/>
          </a:bodyPr>
          <a:lstStyle/>
          <a:p>
            <a:pPr algn="ctr"/>
            <a:r>
              <a:rPr lang="el-GR" sz="3800" b="1" dirty="0"/>
              <a:t>ΕΟΡΤΗ ΤΟΥ ΑΓΙΟΥ ΦΩΤΙΟΥ - ΤΑ ΕΝ Τῌ ΣΥΣΚΕΨΕΙ ΤΗΡΟΥΜΕΝΑ</a:t>
            </a:r>
            <a:endParaRPr lang="el-GR" sz="3800" dirty="0"/>
          </a:p>
        </p:txBody>
      </p:sp>
      <p:sp>
        <p:nvSpPr>
          <p:cNvPr id="3" name="Θέση περιεχομένου 2">
            <a:extLst>
              <a:ext uri="{FF2B5EF4-FFF2-40B4-BE49-F238E27FC236}">
                <a16:creationId xmlns:a16="http://schemas.microsoft.com/office/drawing/2014/main" id="{23DEDED2-A693-31C5-4966-49D51CBD9D2F}"/>
              </a:ext>
            </a:extLst>
          </p:cNvPr>
          <p:cNvSpPr>
            <a:spLocks noGrp="1"/>
          </p:cNvSpPr>
          <p:nvPr>
            <p:ph idx="1"/>
          </p:nvPr>
        </p:nvSpPr>
        <p:spPr>
          <a:xfrm>
            <a:off x="0" y="681038"/>
            <a:ext cx="12192000" cy="6176962"/>
          </a:xfrm>
        </p:spPr>
        <p:txBody>
          <a:bodyPr>
            <a:normAutofit fontScale="92500" lnSpcReduction="10000"/>
          </a:bodyPr>
          <a:lstStyle/>
          <a:p>
            <a:r>
              <a:rPr lang="el-GR" dirty="0"/>
              <a:t>Ποτήρια ύδατος για τον Αρχιεπίσκοπο, τον Ομιλητή και τους ευρισκόμενους στο Προεδρείο, προσφέρει τεταγμένος Υπάλληλος του Διορθόδοξου Κέντρου.</a:t>
            </a:r>
          </a:p>
          <a:p>
            <a:r>
              <a:rPr lang="el-GR" b="1" dirty="0"/>
              <a:t>Διάρκεια Κοινής Συσκέψεως 11.00-13.00</a:t>
            </a:r>
            <a:r>
              <a:rPr lang="el-GR" dirty="0"/>
              <a:t>. </a:t>
            </a:r>
          </a:p>
          <a:p>
            <a:r>
              <a:rPr lang="el-GR" dirty="0"/>
              <a:t>Έτσι, κατά την 13</a:t>
            </a:r>
            <a:r>
              <a:rPr lang="el-GR" baseline="30000" dirty="0"/>
              <a:t>η</a:t>
            </a:r>
            <a:r>
              <a:rPr lang="el-GR" dirty="0"/>
              <a:t> ώρα προσέρχεται ο Ηγούμενος στον </a:t>
            </a:r>
            <a:r>
              <a:rPr lang="el-GR" dirty="0" err="1"/>
              <a:t>Μακαριώτατο</a:t>
            </a:r>
            <a:r>
              <a:rPr lang="el-GR" dirty="0"/>
              <a:t> και του αναγγέλλει ιδιαιτέρως ότι το Άριστο έχει ετοιμαστεί και για τον λόγο αυτό η Συνεδρίαση δεν θα πρέπει να καθυστερήσει πολύ. </a:t>
            </a:r>
          </a:p>
          <a:p>
            <a:r>
              <a:rPr lang="el-GR" dirty="0"/>
              <a:t>Στη συνέχεια ο Μακαριώτατος δημοσιοποιώντας την είδηση του Ηγουμένου καθορίζει τη λήξη της Συνεδρίασης μέσα σε εύλογο χρονικό διάστημα, το οποίο αναγγέλλει στους Συνέδρους.</a:t>
            </a:r>
          </a:p>
          <a:p>
            <a:r>
              <a:rPr lang="el-GR" dirty="0"/>
              <a:t>Ο Διευθυντής του Διορθόδοξου Κέντρου της Εκκλησίας της Ελλάδας, οφείλει σε συνεργασία με τον αρμόδιο Συντηρητή των Κτιρίων να έχει ελέγξει τις ηλεκτρικές, μικροφωνικές και άλλες εγκαταστάσεις του χώρου του Συνεδρίου, ώστε να μην υπάρχουν κατεστραμμένα Φωτιστικά Σώματα ή Μικρόφωνα που δεν λειτουργούν κλπ. Επίσης, φροντίζει για τον Κλιματισμό της Αίθουσας και του Ναού. </a:t>
            </a:r>
          </a:p>
          <a:p>
            <a:r>
              <a:rPr lang="el-GR" dirty="0"/>
              <a:t>Ο Συντηρητής των ηλεκτρολογικών, μικροφωνικών, κλιματιστικών και λοιπών εγκαταστάσεων πρέπει να είναι παρών κατά τη διάρκεια του Συνεδρίου, ώστε αν συμβεί κάποια βλάβη να ενεργήσει αμέσως τα δέοντα. </a:t>
            </a:r>
          </a:p>
        </p:txBody>
      </p:sp>
    </p:spTree>
    <p:extLst>
      <p:ext uri="{BB962C8B-B14F-4D97-AF65-F5344CB8AC3E}">
        <p14:creationId xmlns:p14="http://schemas.microsoft.com/office/powerpoint/2010/main" val="2422369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EEBA7B-E99C-ECF0-528F-DC0DCFB95420}"/>
              </a:ext>
            </a:extLst>
          </p:cNvPr>
          <p:cNvSpPr>
            <a:spLocks noGrp="1"/>
          </p:cNvSpPr>
          <p:nvPr>
            <p:ph type="title"/>
          </p:nvPr>
        </p:nvSpPr>
        <p:spPr>
          <a:xfrm>
            <a:off x="0" y="18256"/>
            <a:ext cx="12192000" cy="662782"/>
          </a:xfrm>
        </p:spPr>
        <p:txBody>
          <a:bodyPr>
            <a:normAutofit/>
          </a:bodyPr>
          <a:lstStyle/>
          <a:p>
            <a:pPr algn="ctr"/>
            <a:r>
              <a:rPr lang="el-GR" sz="3800" b="1" dirty="0"/>
              <a:t>ΕΟΡΤΗ ΤΟΥ ΑΓΙΟΥ ΦΩΤΙΟΥ - ΤΑ ΕΝ Τῼ ΓΕΥΜΑΤΙ ΤΗΡΟΥΜΕΝΑ</a:t>
            </a:r>
            <a:endParaRPr lang="el-GR" sz="3800" dirty="0"/>
          </a:p>
        </p:txBody>
      </p:sp>
      <p:sp>
        <p:nvSpPr>
          <p:cNvPr id="3" name="Θέση περιεχομένου 2">
            <a:extLst>
              <a:ext uri="{FF2B5EF4-FFF2-40B4-BE49-F238E27FC236}">
                <a16:creationId xmlns:a16="http://schemas.microsoft.com/office/drawing/2014/main" id="{85F8CDDA-4ACE-464F-A6B9-FF8530B914B8}"/>
              </a:ext>
            </a:extLst>
          </p:cNvPr>
          <p:cNvSpPr>
            <a:spLocks noGrp="1"/>
          </p:cNvSpPr>
          <p:nvPr>
            <p:ph idx="1"/>
          </p:nvPr>
        </p:nvSpPr>
        <p:spPr>
          <a:xfrm>
            <a:off x="-1" y="681038"/>
            <a:ext cx="12191999" cy="6176962"/>
          </a:xfrm>
        </p:spPr>
        <p:txBody>
          <a:bodyPr>
            <a:normAutofit fontScale="85000" lnSpcReduction="20000"/>
          </a:bodyPr>
          <a:lstStyle/>
          <a:p>
            <a:r>
              <a:rPr lang="el-GR" dirty="0"/>
              <a:t>Για το Γεύμα φροντίζει η Ιερά Μονή Πεντέλης ή το Διορθόδοξο Κέντρο, με δαπάνες της Οικονομικής Υπηρεσίας της Εκκλησίας της Ελλάδος, με Απόφαση της Ιεράς Συνόδου. Για τον λόγο αυτό καλείται ο Ηγούμενος της Ιεράς Μονής από τον Αρχιγραμματέα και παρόντος και του Διευθυντού Εκκλησιαστικής Εθιμοτυπίας αποφασίζονται οι λεπτομέρειες που αφορούν στον Όρθρο, τη Θεία Λειτουργία, το Πρωινό, το Συνέδριο, το Άριστο κλπ.</a:t>
            </a:r>
          </a:p>
          <a:p>
            <a:r>
              <a:rPr lang="el-GR" dirty="0"/>
              <a:t>Συνήθως </a:t>
            </a:r>
            <a:r>
              <a:rPr lang="el-GR" b="1" dirty="0"/>
              <a:t>γευματίζουν περίπου εκατό και περισσότερα Πρόσωπα </a:t>
            </a:r>
            <a:r>
              <a:rPr lang="el-GR" dirty="0"/>
              <a:t>στην Μεγάλη Τράπεζα του Διορθόδοξου Κέντρου. Στο τραπέζι του </a:t>
            </a:r>
            <a:r>
              <a:rPr lang="el-GR" dirty="0" err="1"/>
              <a:t>Μακαριωτάτου</a:t>
            </a:r>
            <a:r>
              <a:rPr lang="el-GR" dirty="0"/>
              <a:t> παρακάθονται τέσσερα μόνο πρόσωπα, δηλαδή Επίσημοι Εκπρόσωποι των εν Αθήναις Ορθοδόξων Εκκλησιών και οι Κοσμήτορες των Θεολογικών Σχολών ή οι Νόμιμοι Αναπληρωτές τους. Το Γεύμα κατά την ημέρα αυτή δίνεται από την Εκκλησία της Ελλάδος προς τιμή των Κοσμητόρων, Προέδρων και Καθηγητών των Θεολογικών Σχολών της Ελλάδος.</a:t>
            </a:r>
          </a:p>
          <a:p>
            <a:r>
              <a:rPr lang="el-GR" dirty="0"/>
              <a:t>Εκτός από τους Επισήμους, σε άλλη αίθουσα γευματίζουν και πολλά άλλα πρόσωπα: επισκέπτες, φοιτητές, ιεροσπουδαστές, χορωδοί, βοηθητικό προσωπικό, οδηγοί, άνδρες ασφαλείας κλπ. Ετοιμάζονται συνήθως περίπου διακόσιες μερίδες φαγητού.</a:t>
            </a:r>
          </a:p>
          <a:p>
            <a:r>
              <a:rPr lang="el-GR" dirty="0"/>
              <a:t>Κληρικοί της Ιεράς Συνόδου οριζόμενοι με Απόφαση ή Έγγραφο του Αρχιεπισκόπου ή του </a:t>
            </a:r>
            <a:r>
              <a:rPr lang="el-GR" dirty="0" err="1"/>
              <a:t>Αρχιγραμματέως</a:t>
            </a:r>
            <a:r>
              <a:rPr lang="el-GR" dirty="0"/>
              <a:t> οδηγούν τους Επισήμους στις θέσεις τους τόσο στον Ναό, όσο και στο Συνεδριακό Κέντρο και στην Τράπεζα. Στην είσοδο της Τράπεζας πρέπει να τοποθετούνται δύο υπάλληλοι της Ιεράς Συνόδου ή του Διορθόδοξου Κέντρου, οι οποίοι επιτρέπουν την είσοδο μόνο σε όσους έχουν γραπτή Πρόσκληση της Ιεράς Συνόδου. </a:t>
            </a:r>
          </a:p>
          <a:p>
            <a:r>
              <a:rPr lang="el-GR" dirty="0"/>
              <a:t>Μετά το Άριστο ο Μακαριώτατος ίσταται στην είσοδο της Αίθουσας και όλοι οι εξερχόμενοι του υποβάλλουν τα σέβη και τις ευχαριστίες τους και απέρχονται στα ίδια. </a:t>
            </a:r>
          </a:p>
        </p:txBody>
      </p:sp>
    </p:spTree>
    <p:extLst>
      <p:ext uri="{BB962C8B-B14F-4D97-AF65-F5344CB8AC3E}">
        <p14:creationId xmlns:p14="http://schemas.microsoft.com/office/powerpoint/2010/main" val="4050608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3F5E3B-8BED-F441-BA38-4B71AA5E2C79}"/>
              </a:ext>
            </a:extLst>
          </p:cNvPr>
          <p:cNvSpPr>
            <a:spLocks noGrp="1"/>
          </p:cNvSpPr>
          <p:nvPr>
            <p:ph type="title"/>
          </p:nvPr>
        </p:nvSpPr>
        <p:spPr>
          <a:xfrm>
            <a:off x="0" y="18255"/>
            <a:ext cx="12192000" cy="775565"/>
          </a:xfrm>
        </p:spPr>
        <p:txBody>
          <a:bodyPr>
            <a:normAutofit fontScale="90000"/>
          </a:bodyPr>
          <a:lstStyle/>
          <a:p>
            <a:pPr algn="ctr"/>
            <a:r>
              <a:rPr lang="el-GR" sz="3800" b="1" dirty="0"/>
              <a:t>ΕΟΡΤΗ ΤΟΥ ΑΓΙΟΥ ΦΩΤΙΟΥ </a:t>
            </a:r>
            <a:br>
              <a:rPr lang="el-GR" sz="3800" b="1" dirty="0"/>
            </a:br>
            <a:r>
              <a:rPr lang="el-GR" sz="3800" b="1" dirty="0"/>
              <a:t>ΤΑ ΚΑΤΑ ΤΗΝ ΠΡΟΕΤΟΙΜΑΣΙΑΝ ΤΗΣ ΕΟΡΤΗΣ ΤΗΡΟΥΜΕΝΑ</a:t>
            </a:r>
            <a:endParaRPr lang="el-GR" sz="3800" dirty="0"/>
          </a:p>
        </p:txBody>
      </p:sp>
      <p:sp>
        <p:nvSpPr>
          <p:cNvPr id="3" name="Θέση περιεχομένου 2">
            <a:extLst>
              <a:ext uri="{FF2B5EF4-FFF2-40B4-BE49-F238E27FC236}">
                <a16:creationId xmlns:a16="http://schemas.microsoft.com/office/drawing/2014/main" id="{08F54772-9688-FCAD-392D-265F5D12FAAD}"/>
              </a:ext>
            </a:extLst>
          </p:cNvPr>
          <p:cNvSpPr>
            <a:spLocks noGrp="1"/>
          </p:cNvSpPr>
          <p:nvPr>
            <p:ph idx="1"/>
          </p:nvPr>
        </p:nvSpPr>
        <p:spPr>
          <a:xfrm>
            <a:off x="0" y="793820"/>
            <a:ext cx="12192000" cy="6045925"/>
          </a:xfrm>
        </p:spPr>
        <p:txBody>
          <a:bodyPr>
            <a:normAutofit fontScale="92500" lnSpcReduction="20000"/>
          </a:bodyPr>
          <a:lstStyle/>
          <a:p>
            <a:r>
              <a:rPr lang="el-GR" dirty="0"/>
              <a:t>Στην Εορτή αυτή προσκαλούνται οι </a:t>
            </a:r>
            <a:r>
              <a:rPr lang="el-GR" dirty="0" err="1"/>
              <a:t>Σεβασμιώτατοι</a:t>
            </a:r>
            <a:r>
              <a:rPr lang="el-GR" dirty="0"/>
              <a:t> Συνοδικοί, οι </a:t>
            </a:r>
            <a:r>
              <a:rPr lang="el-GR" dirty="0" err="1"/>
              <a:t>Σεβασμιώτατοι</a:t>
            </a:r>
            <a:r>
              <a:rPr lang="el-GR" dirty="0"/>
              <a:t> Όμοροι Αρχιερείς, οι εν Αθήναις Έξαρχοι και Αντιπρόσωποι των Ορθοδόξων Εκκλησιών, οι Θεοφιλέστατοι Βοηθοί Επίσκοποι, ο Αρχιγραμματεύς, οι Υπάλληλοι της Ιεράς Συνόδου, οι Διοικητές, Γενικοί Διευθυντές και Διευθυντές των Συνοδικών Υπηρεσιών και των Εν Αθήναις Εκκλησιαστικών Οργανισμών, ο Πρωτοσύγκελος της Α.Α., όλοι οι Καθηγητές των Θεολογικών Σχολών Αθηνών και Θεσσαλονίκης, οι Διευθυντές των εν Αθήναις Εκκλησιαστικών Σχολών, ο Πρόεδρος της Πανελληνίου Ενώσεως Θεολόγων, ο Πρόεδρος της Εστίας Θεολόγων Χάλκης κλπ. Απαιτείται </a:t>
            </a:r>
            <a:r>
              <a:rPr lang="el-GR" b="1" dirty="0"/>
              <a:t>προσοχή στην αποστολή των Προσκλήσεων </a:t>
            </a:r>
            <a:r>
              <a:rPr lang="el-GR" dirty="0"/>
              <a:t>για να φθάσουν εγκαίρως. </a:t>
            </a:r>
          </a:p>
          <a:p>
            <a:r>
              <a:rPr lang="el-GR" dirty="0"/>
              <a:t>Όλα τα θέματα που αφορούν σε σταθερές Εορτές του έτους, όπως η Εορτή του αγίου Φωτίου, πρέπει να προετοιμάζονται εγκαίρως, ώστε εάν συντρέξουν στο μεταξύ έκτακτα περιστατικά, το Γραφείο της Εθιμοτυπίας να μην πιέζεται ταυτοχρόνως με πολλά προβλήματα ή θέματα.</a:t>
            </a:r>
          </a:p>
          <a:p>
            <a:r>
              <a:rPr lang="el-GR" dirty="0"/>
              <a:t>Εγκαίρως, κατά τον μήνα Οκτώβριο συντάσσεται το κείμενο και γίνεται η εκτύπωση των σχετικών Προσκλήσεων και Προγραμμάτων, γράφονται οι φάκελοι και προγραμματίζεται η αποστολή τους εν ευθέτω </a:t>
            </a:r>
            <a:r>
              <a:rPr lang="el-GR" dirty="0" err="1"/>
              <a:t>χρόνω</a:t>
            </a:r>
            <a:r>
              <a:rPr lang="el-GR" dirty="0"/>
              <a:t>. Επίσης, τυπώνονται και τα </a:t>
            </a:r>
            <a:r>
              <a:rPr lang="el-GR" dirty="0" err="1"/>
              <a:t>Καρτάκια</a:t>
            </a:r>
            <a:r>
              <a:rPr lang="el-GR" dirty="0"/>
              <a:t> της Τραπέζης. Τον ίδιο μήνα ετοιμάζονται και τα προβλεπόμενα σχετικά έγγραφα. Πάνω στις προσκλήσεις του γεύματος πρέπει να αναγράφεται ότι η </a:t>
            </a:r>
            <a:r>
              <a:rPr lang="el-GR" b="1" dirty="0"/>
              <a:t>Πρόσκληση είναι Προσωπική</a:t>
            </a:r>
            <a:r>
              <a:rPr lang="el-GR" dirty="0"/>
              <a:t>, ότι ισχύει μόνο για ένα άτομο, και ότι θα επιδεικνύεται κατά την είσοδο του ενδιαφερόμενου στην Τράπεζα.</a:t>
            </a:r>
          </a:p>
          <a:p>
            <a:pPr marL="0" indent="0">
              <a:buNone/>
            </a:pPr>
            <a:endParaRPr lang="el-GR" dirty="0"/>
          </a:p>
        </p:txBody>
      </p:sp>
    </p:spTree>
    <p:extLst>
      <p:ext uri="{BB962C8B-B14F-4D97-AF65-F5344CB8AC3E}">
        <p14:creationId xmlns:p14="http://schemas.microsoft.com/office/powerpoint/2010/main" val="634133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8E1BEE-CB49-AD54-79FF-AE2FD23581C8}"/>
              </a:ext>
            </a:extLst>
          </p:cNvPr>
          <p:cNvSpPr>
            <a:spLocks noGrp="1"/>
          </p:cNvSpPr>
          <p:nvPr>
            <p:ph type="title"/>
          </p:nvPr>
        </p:nvSpPr>
        <p:spPr>
          <a:xfrm>
            <a:off x="0" y="18256"/>
            <a:ext cx="12192000" cy="1077120"/>
          </a:xfrm>
        </p:spPr>
        <p:txBody>
          <a:bodyPr>
            <a:normAutofit fontScale="90000"/>
          </a:bodyPr>
          <a:lstStyle/>
          <a:p>
            <a:pPr algn="ctr"/>
            <a:r>
              <a:rPr lang="el-GR" sz="4400" b="1" dirty="0"/>
              <a:t>ΕΟΡΤΗ ΤΟΥ ΑΓΙΟΥ ΦΩΤΙΟΥ </a:t>
            </a:r>
            <a:br>
              <a:rPr lang="el-GR" sz="4400" b="1" dirty="0"/>
            </a:br>
            <a:r>
              <a:rPr lang="el-GR" sz="4400" b="1" dirty="0"/>
              <a:t>ΤΑ ΚΑΤΑ ΤΗΝ ΠΡΟΕΤΟΙΜΑΣΙΑΝ ΤΗΣ ΕΟΡΤΗΣ ΤΗΡΟΥΜΕΝΑ</a:t>
            </a:r>
            <a:endParaRPr lang="el-GR" dirty="0"/>
          </a:p>
        </p:txBody>
      </p:sp>
      <p:sp>
        <p:nvSpPr>
          <p:cNvPr id="3" name="Θέση περιεχομένου 2">
            <a:extLst>
              <a:ext uri="{FF2B5EF4-FFF2-40B4-BE49-F238E27FC236}">
                <a16:creationId xmlns:a16="http://schemas.microsoft.com/office/drawing/2014/main" id="{E4DCB702-1BD0-C0F4-C5D8-90ABC2C51C99}"/>
              </a:ext>
            </a:extLst>
          </p:cNvPr>
          <p:cNvSpPr>
            <a:spLocks noGrp="1"/>
          </p:cNvSpPr>
          <p:nvPr>
            <p:ph idx="1"/>
          </p:nvPr>
        </p:nvSpPr>
        <p:spPr>
          <a:xfrm>
            <a:off x="0" y="1095376"/>
            <a:ext cx="12192000" cy="5762624"/>
          </a:xfrm>
        </p:spPr>
        <p:txBody>
          <a:bodyPr>
            <a:normAutofit fontScale="85000" lnSpcReduction="20000"/>
          </a:bodyPr>
          <a:lstStyle/>
          <a:p>
            <a:r>
              <a:rPr lang="el-GR" dirty="0"/>
              <a:t>Από το Γραφείο Εκκλησιαστικής Τάξεως και Εθιμοτυπίας ορίζεται και ένας Κληρικός της Ιεράς Συνόδου, ο οποίος δέχεται τις απαντήσεις των Προσκληθέντων στο τηλέφωνό του. Ο υπάλληλος αυτός δέχεται βοήθεια και από άλλον Συνοδικό Υπάλληλο. Οι Υπάλληλοι αυτοί ορίζονται με Απόφαση του </a:t>
            </a:r>
            <a:r>
              <a:rPr lang="el-GR" dirty="0" err="1"/>
              <a:t>Μακαριωτάτου</a:t>
            </a:r>
            <a:r>
              <a:rPr lang="el-GR" dirty="0"/>
              <a:t> Προέδρου της Ιεράς Συνόδου ή με Έγγραφο Αυτού.</a:t>
            </a:r>
          </a:p>
          <a:p>
            <a:r>
              <a:rPr lang="el-GR" dirty="0"/>
              <a:t>Με σχετικά Έγγραφα ο Αρχιεπίσκοπος ή ο Αρχιγραμματέας ενημερώνει την Αρχιεπισκοπή Αθηνών για την Εορτή, ανακοινώνει τα Ονόματα των Ιερέων που θα λάβουν μέρος στις Ακολουθίες, το όνομα του Ομιλητή που θα μιλήσει στον εσπερινό κλπ. Στο Έγγραφο προς τη Θεολογική Σχολή Θεσσαλονίκης σημειώνεται ότι οι Οικονομικές Υπηρεσίες της Εκκλησίας της Ελλάδος θα επιβαρυνθούν με τα έξοδα μετακίνησης και τη διαμονή κατά τις ημέρες των εορτών του αγίου Φωτίου, τόσο του Κυρίου Κοσμήτορος, όσο και των δύο Επισήμων Εκπροσώπων των δύο Τμημάτων της Σχολής, καθώς επίσης και του Εισηγητού Καθηγητού. Οι Καθηγητές της Θεολογικής Σχολής Θεσσαλονίκης καλούνται δια του Εγγράφου της Ιεράς Συνόδου προς τον Κοσμήτορα της Σχολής.</a:t>
            </a:r>
          </a:p>
          <a:p>
            <a:r>
              <a:rPr lang="el-GR" dirty="0"/>
              <a:t>Το Γραφείο Εκκλησιαστικής Τάξεως και Εκκλησιαστικής Εθιμοτυπίας της Ιεράς Συνόδου, εάν δεήσει, υποβάλλει στον Αρχιγραμματέα της Ιεράς Συνόδου προσχέδιο της Αποφάσεως του </a:t>
            </a:r>
            <a:r>
              <a:rPr lang="el-GR" dirty="0" err="1"/>
              <a:t>Μακαριωτάτου</a:t>
            </a:r>
            <a:r>
              <a:rPr lang="el-GR" dirty="0"/>
              <a:t> Προέδρου της Ιεράς Συνόδου, με το οποίο ορίζονται οι Κληρικοί και οι υπόλοιποι Συνοδικοί Εκκλησιαστικοί Υπάλληλοι, που θα λάβουν μέρος στις Ιερές Ακολουθίες ή θα εργαστούν για την προετοιμασία της Εορτής. Κάθε Υπάλληλος παραλαμβάνοντας αντίγραφο της Απόφασης ή οποιοδήποτε άλλο σχετικό Έγγραφο υπογράφει σχετικώς για την παραλαβή του. </a:t>
            </a:r>
          </a:p>
        </p:txBody>
      </p:sp>
    </p:spTree>
    <p:extLst>
      <p:ext uri="{BB962C8B-B14F-4D97-AF65-F5344CB8AC3E}">
        <p14:creationId xmlns:p14="http://schemas.microsoft.com/office/powerpoint/2010/main" val="375779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3E43A5-A786-266E-A3F0-4E1E792ED843}"/>
              </a:ext>
            </a:extLst>
          </p:cNvPr>
          <p:cNvSpPr>
            <a:spLocks noGrp="1"/>
          </p:cNvSpPr>
          <p:nvPr>
            <p:ph type="title"/>
          </p:nvPr>
        </p:nvSpPr>
        <p:spPr>
          <a:xfrm>
            <a:off x="0" y="0"/>
            <a:ext cx="12192000" cy="681037"/>
          </a:xfrm>
        </p:spPr>
        <p:txBody>
          <a:bodyPr>
            <a:normAutofit fontScale="90000"/>
          </a:bodyPr>
          <a:lstStyle/>
          <a:p>
            <a:pPr algn="ctr"/>
            <a:r>
              <a:rPr lang="el-GR" sz="4400" b="1" dirty="0"/>
              <a:t>ΕΟΡΤΗ ΤΟΥ ΑΓΙΟΥ ΦΩΤΙΟΥ-ΙΣΤΟΡΙΚΑ ΣΤΟΙΧΕΙΑ</a:t>
            </a:r>
            <a:endParaRPr lang="el-GR" dirty="0"/>
          </a:p>
        </p:txBody>
      </p:sp>
      <p:sp>
        <p:nvSpPr>
          <p:cNvPr id="3" name="Θέση περιεχομένου 2">
            <a:extLst>
              <a:ext uri="{FF2B5EF4-FFF2-40B4-BE49-F238E27FC236}">
                <a16:creationId xmlns:a16="http://schemas.microsoft.com/office/drawing/2014/main" id="{B25E4F6A-4171-3336-A6FC-CFDC05856A50}"/>
              </a:ext>
            </a:extLst>
          </p:cNvPr>
          <p:cNvSpPr>
            <a:spLocks noGrp="1"/>
          </p:cNvSpPr>
          <p:nvPr>
            <p:ph idx="1"/>
          </p:nvPr>
        </p:nvSpPr>
        <p:spPr>
          <a:xfrm>
            <a:off x="0" y="581025"/>
            <a:ext cx="12192000" cy="6276974"/>
          </a:xfrm>
        </p:spPr>
        <p:txBody>
          <a:bodyPr>
            <a:normAutofit fontScale="85000" lnSpcReduction="20000"/>
          </a:bodyPr>
          <a:lstStyle/>
          <a:p>
            <a:r>
              <a:rPr lang="el-GR" dirty="0"/>
              <a:t>Η εορτή του αγίου Φωτίου, η οποία τελείται στην ιερά μονή Πεντέλης, σημειώνεται ήδη από το </a:t>
            </a:r>
            <a:r>
              <a:rPr lang="el-GR" b="1" dirty="0"/>
              <a:t>έτος 1936</a:t>
            </a:r>
            <a:r>
              <a:rPr lang="el-GR" dirty="0"/>
              <a:t>, έτος κατά το οποίο η γιορτή αυτή αναφέρεται στο Επίσημο Δελτίο της Εκκλησίας της Ελλάδος «</a:t>
            </a:r>
            <a:r>
              <a:rPr lang="el-GR" dirty="0" err="1"/>
              <a:t>Ἐκκλησία</a:t>
            </a:r>
            <a:r>
              <a:rPr lang="el-GR" dirty="0"/>
              <a:t>».</a:t>
            </a:r>
          </a:p>
          <a:p>
            <a:r>
              <a:rPr lang="el-GR" dirty="0"/>
              <a:t>Η μνήμη του αγίου Φωτίου </a:t>
            </a:r>
            <a:r>
              <a:rPr lang="el-GR" dirty="0" err="1"/>
              <a:t>προεορτάζονταν</a:t>
            </a:r>
            <a:r>
              <a:rPr lang="el-GR" dirty="0"/>
              <a:t> ήδη από το </a:t>
            </a:r>
            <a:r>
              <a:rPr lang="el-GR" b="1" dirty="0"/>
              <a:t>έτος 1912 </a:t>
            </a:r>
            <a:r>
              <a:rPr lang="el-GR" dirty="0"/>
              <a:t>στην Αθήνα, από τον Νεοσύστατο κατά το έτος αυτό Επιστημονικό Θεολογικό Σύνδεσμο, Πρόεδρος του οποίου ήταν ο Αρχιμανδρίτης Χρυσόστομος Παπαδόπουλος, Διευθυντής της </a:t>
            </a:r>
            <a:r>
              <a:rPr lang="el-GR" dirty="0" err="1"/>
              <a:t>Ριζαρείου</a:t>
            </a:r>
            <a:r>
              <a:rPr lang="el-GR" dirty="0"/>
              <a:t> Εκκλησιαστικής Σχολής, μετέπειτα Καθηγητής της Θεολογικής Σχολής του Πανεπιστημίου Αθηνών, και στη συνέχεια Αρχιεπίσκοπός Αθηνών, ο οποίος υπό την τελευταία του ιδιότητα την καθιέρωσε ως Συνοδική Εορτή.</a:t>
            </a:r>
          </a:p>
          <a:p>
            <a:r>
              <a:rPr lang="el-GR" dirty="0"/>
              <a:t>Από το </a:t>
            </a:r>
            <a:r>
              <a:rPr lang="el-GR" b="1" dirty="0"/>
              <a:t>έτος 1970 </a:t>
            </a:r>
            <a:r>
              <a:rPr lang="el-GR" dirty="0"/>
              <a:t>και εξής, η Ιερά Σύνοδος της Εκκλησίας της Ελλάδος, με Πρόταση του Αρχιεπισκόπου Αθηνών και Προέδρου της Ιερωνύμου του Α΄, του </a:t>
            </a:r>
            <a:r>
              <a:rPr lang="el-GR" dirty="0" err="1"/>
              <a:t>Κοτσώνη</a:t>
            </a:r>
            <a:r>
              <a:rPr lang="el-GR" dirty="0"/>
              <a:t>, και Απόφασης της Ιεράς Συνόδου καθιέρωσε για τη μνήμη του αγίου Φωτίου, </a:t>
            </a:r>
            <a:r>
              <a:rPr lang="el-GR" dirty="0" err="1"/>
              <a:t>Πατριάρχου</a:t>
            </a:r>
            <a:r>
              <a:rPr lang="el-GR" dirty="0"/>
              <a:t> Κωνσταντινουπόλεως: </a:t>
            </a:r>
          </a:p>
          <a:p>
            <a:pPr lvl="1">
              <a:buFont typeface="Wingdings" panose="05000000000000000000" pitchFamily="2" charset="2"/>
              <a:buChar char="v"/>
            </a:pPr>
            <a:r>
              <a:rPr lang="el-GR" dirty="0"/>
              <a:t>να τελείται Πανηγυρικός Εσπερινός στον Καθεδρικό ιερό ναό των Αθηνών, </a:t>
            </a:r>
            <a:r>
              <a:rPr lang="el-GR" dirty="0" err="1"/>
              <a:t>χοροστατούντων</a:t>
            </a:r>
            <a:r>
              <a:rPr lang="el-GR" dirty="0"/>
              <a:t> του Αρχιεπισκόπου και των Συνοδικών Αρχιερέων, με ομιλητή Καθηγητή Πανεπιστημίου και </a:t>
            </a:r>
          </a:p>
          <a:p>
            <a:pPr lvl="1">
              <a:buFont typeface="Wingdings" panose="05000000000000000000" pitchFamily="2" charset="2"/>
              <a:buChar char="v"/>
            </a:pPr>
            <a:r>
              <a:rPr lang="el-GR" dirty="0"/>
              <a:t>να ακολουθείται το έθος, που μέχρι τότε ίσχυε, της ανταλλαγής απόψεων μεταξύ των μετεχόντων στην Πανήγυρη Συνοδικών Αρχιερέων και των Καθηγητών από τις Θεολογικές Σχολές Αθηνών και Θεσσαλονίκης, πάνω σε ένα ορισμένο κάθε φορά θέμα, το οποίο καθορίζεται από την Ιερά Σύνοδο. </a:t>
            </a:r>
          </a:p>
          <a:p>
            <a:r>
              <a:rPr lang="el-GR" dirty="0"/>
              <a:t>Το Συνέδριο αυτό πραγματοποιείται μετά την τελούμενη στο Καθολικό της Ιεράς Μονής Πεντέλης Θεία Λειτουργία, σε αίθουσα της Μονής, η οποία αναγέρθηκε το έτος 1970 και λειτουργεί ως Διορθόδοξο Κέντρο της Εκκλησίας της Ελλάδος.  </a:t>
            </a:r>
          </a:p>
          <a:p>
            <a:r>
              <a:rPr lang="el-GR" dirty="0"/>
              <a:t>Συν τω </a:t>
            </a:r>
            <a:r>
              <a:rPr lang="el-GR" dirty="0" err="1"/>
              <a:t>χρόνω</a:t>
            </a:r>
            <a:r>
              <a:rPr lang="el-GR" dirty="0"/>
              <a:t>, και με βάση όλα όσα ειπώθηκαν, </a:t>
            </a:r>
            <a:r>
              <a:rPr lang="el-GR" b="1" dirty="0">
                <a:solidFill>
                  <a:srgbClr val="FF0000"/>
                </a:solidFill>
              </a:rPr>
              <a:t>ο άγιος Φώτιος </a:t>
            </a:r>
            <a:r>
              <a:rPr lang="el-GR" dirty="0"/>
              <a:t>καθιερώθηκε στην πράξη ως </a:t>
            </a:r>
            <a:r>
              <a:rPr lang="el-GR" b="1" dirty="0">
                <a:solidFill>
                  <a:srgbClr val="FF0000"/>
                </a:solidFill>
              </a:rPr>
              <a:t>Προστάτης της Ιεράς Συνόδου της Εκκλησίας της Ελλάδος</a:t>
            </a:r>
            <a:r>
              <a:rPr lang="el-GR" dirty="0"/>
              <a:t>.   </a:t>
            </a:r>
          </a:p>
        </p:txBody>
      </p:sp>
    </p:spTree>
    <p:extLst>
      <p:ext uri="{BB962C8B-B14F-4D97-AF65-F5344CB8AC3E}">
        <p14:creationId xmlns:p14="http://schemas.microsoft.com/office/powerpoint/2010/main" val="4077180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568C8C-913D-64B2-3BFD-23BADB3E5819}"/>
              </a:ext>
            </a:extLst>
          </p:cNvPr>
          <p:cNvSpPr>
            <a:spLocks noGrp="1"/>
          </p:cNvSpPr>
          <p:nvPr>
            <p:ph type="title"/>
          </p:nvPr>
        </p:nvSpPr>
        <p:spPr>
          <a:xfrm>
            <a:off x="0" y="18255"/>
            <a:ext cx="12192000" cy="1325563"/>
          </a:xfrm>
        </p:spPr>
        <p:txBody>
          <a:bodyPr>
            <a:normAutofit fontScale="90000"/>
          </a:bodyPr>
          <a:lstStyle/>
          <a:p>
            <a:pPr algn="ctr"/>
            <a:r>
              <a:rPr lang="el-GR" sz="4400" b="1" dirty="0"/>
              <a:t>ΕΟΡΤΗ ΤΟΥ ΑΓΙΟΥ ΦΩΤΙΟΥ </a:t>
            </a:r>
            <a:br>
              <a:rPr lang="el-GR" sz="4400" b="1" dirty="0"/>
            </a:br>
            <a:r>
              <a:rPr lang="el-GR" sz="4400" b="1" dirty="0"/>
              <a:t>ΤΑ ΚΑΤΑ ΤΗΝ ΠΡΟΕΤΟΙΜΑΣΙΑΝ ΤΗΣ ΕΟΡΤΗΣ ΤΗΡΟΥΜΕΝΑ</a:t>
            </a:r>
            <a:endParaRPr lang="el-GR" dirty="0"/>
          </a:p>
        </p:txBody>
      </p:sp>
      <p:sp>
        <p:nvSpPr>
          <p:cNvPr id="3" name="Θέση περιεχομένου 2">
            <a:extLst>
              <a:ext uri="{FF2B5EF4-FFF2-40B4-BE49-F238E27FC236}">
                <a16:creationId xmlns:a16="http://schemas.microsoft.com/office/drawing/2014/main" id="{86AC85DE-7C2E-5616-C7BB-0B8207D0BA01}"/>
              </a:ext>
            </a:extLst>
          </p:cNvPr>
          <p:cNvSpPr>
            <a:spLocks noGrp="1"/>
          </p:cNvSpPr>
          <p:nvPr>
            <p:ph idx="1"/>
          </p:nvPr>
        </p:nvSpPr>
        <p:spPr>
          <a:xfrm>
            <a:off x="0" y="1162050"/>
            <a:ext cx="12192000" cy="5677695"/>
          </a:xfrm>
        </p:spPr>
        <p:txBody>
          <a:bodyPr/>
          <a:lstStyle/>
          <a:p>
            <a:r>
              <a:rPr lang="el-GR" dirty="0"/>
              <a:t>Σημειώνεται ότι οι σχετικές προετοιμασίες για την απονομή των Τιμητικών Διακρίσεων κατά τον Εσπερινό της παρούσης Εορτής, δηλαδή σχετικά με τα Πρόσωπα που πρόκειται να τιμηθούν, το είδος του παρασήμου το οποίο θα λάβει ο κάθε ένας από αυτούς, σχετικά με τους Παπύρους και τους Κυλίνδρους </a:t>
            </a:r>
            <a:r>
              <a:rPr lang="el-GR" dirty="0" err="1"/>
              <a:t>κλπ</a:t>
            </a:r>
            <a:r>
              <a:rPr lang="el-GR" dirty="0"/>
              <a:t>, αποφασίζονται από την Ιερά Σύνοδο το αργότερο μέχρι το τέλος του Νοεμβρίου του </a:t>
            </a:r>
            <a:r>
              <a:rPr lang="el-GR" dirty="0" err="1"/>
              <a:t>λήγοντος</a:t>
            </a:r>
            <a:r>
              <a:rPr lang="el-GR" dirty="0"/>
              <a:t> εκάστοτε πολιτικού έτους.</a:t>
            </a:r>
          </a:p>
          <a:p>
            <a:r>
              <a:rPr lang="el-GR" dirty="0"/>
              <a:t>Οι δαπάνες για την Εορτή βαραίνουν την Εκκλησία της Ελλάδος.</a:t>
            </a:r>
          </a:p>
          <a:p>
            <a:r>
              <a:rPr lang="el-GR" dirty="0"/>
              <a:t>Εκδίδεται Δελτίο Τύπου κατά τις Παραμονές της Εορτής, όπως και κατά την επομένη της Εορτής, το οποίο προετοιμάζεται εγκαίρως από </a:t>
            </a:r>
            <a:r>
              <a:rPr lang="el-GR"/>
              <a:t>το Γραφείο </a:t>
            </a:r>
            <a:r>
              <a:rPr lang="el-GR" dirty="0"/>
              <a:t>Τ</a:t>
            </a:r>
            <a:r>
              <a:rPr lang="el-GR"/>
              <a:t>ύπου </a:t>
            </a:r>
            <a:r>
              <a:rPr lang="el-GR" dirty="0"/>
              <a:t>της Ιεράς Συνόδου.</a:t>
            </a:r>
          </a:p>
          <a:p>
            <a:r>
              <a:rPr lang="el-GR" dirty="0"/>
              <a:t>Οι Ιερές Ακολουθίες που αφορούν στην Εορτή και το Συνέδριο μεταδίδονται απευθείας από τον Ρ/Σ της Εκκλησίας, τα δε περί διεξαγωγής της όλης Εορτής καταχωρίζονται στο Περιοδικό «</a:t>
            </a:r>
            <a:r>
              <a:rPr lang="el-GR" dirty="0" err="1"/>
              <a:t>Ἐκκλησία</a:t>
            </a:r>
            <a:r>
              <a:rPr lang="el-GR" dirty="0"/>
              <a:t>».</a:t>
            </a:r>
          </a:p>
        </p:txBody>
      </p:sp>
    </p:spTree>
    <p:extLst>
      <p:ext uri="{BB962C8B-B14F-4D97-AF65-F5344CB8AC3E}">
        <p14:creationId xmlns:p14="http://schemas.microsoft.com/office/powerpoint/2010/main" val="2022017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F7165B-9A87-1808-9AB6-1740E22BE14F}"/>
              </a:ext>
            </a:extLst>
          </p:cNvPr>
          <p:cNvSpPr>
            <a:spLocks noGrp="1"/>
          </p:cNvSpPr>
          <p:nvPr>
            <p:ph type="title"/>
          </p:nvPr>
        </p:nvSpPr>
        <p:spPr>
          <a:xfrm>
            <a:off x="0" y="1"/>
            <a:ext cx="12192000" cy="1690688"/>
          </a:xfrm>
        </p:spPr>
        <p:txBody>
          <a:bodyPr>
            <a:normAutofit fontScale="90000"/>
          </a:bodyPr>
          <a:lstStyle/>
          <a:p>
            <a:pPr algn="ctr"/>
            <a:r>
              <a:rPr lang="el-GR" b="1" dirty="0"/>
              <a:t>ΕΝΔΕΙΚΤΙΚΟΣ ΣΥΝΟΠΤΙΚΟΣ ΠΙΝΑΚΑΣ </a:t>
            </a:r>
            <a:br>
              <a:rPr lang="el-GR" b="1" dirty="0"/>
            </a:br>
            <a:r>
              <a:rPr lang="el-GR" b="1" dirty="0"/>
              <a:t>ΤΩΝ ΣΥΝΗΘΩΣ ΠΡΟΣΚΛΟΥΜΕΝΩΝ ΠΡΟΣΩΠΩΝ </a:t>
            </a:r>
            <a:br>
              <a:rPr lang="el-GR" b="1" dirty="0"/>
            </a:br>
            <a:r>
              <a:rPr lang="el-GR" b="1" dirty="0"/>
              <a:t>ΕΙΣ ΤΑΣ ΕΟΡΤΑΣ ΤΟΥ ΑΓΙΟΥ ΦΩΤΙΟΥ</a:t>
            </a:r>
          </a:p>
        </p:txBody>
      </p:sp>
      <p:sp>
        <p:nvSpPr>
          <p:cNvPr id="3" name="Θέση περιεχομένου 2">
            <a:extLst>
              <a:ext uri="{FF2B5EF4-FFF2-40B4-BE49-F238E27FC236}">
                <a16:creationId xmlns:a16="http://schemas.microsoft.com/office/drawing/2014/main" id="{7137D973-4AB6-B5A6-D139-7820131C0532}"/>
              </a:ext>
            </a:extLst>
          </p:cNvPr>
          <p:cNvSpPr>
            <a:spLocks noGrp="1"/>
          </p:cNvSpPr>
          <p:nvPr>
            <p:ph idx="1"/>
          </p:nvPr>
        </p:nvSpPr>
        <p:spPr>
          <a:xfrm>
            <a:off x="-1" y="1690689"/>
            <a:ext cx="12191999" cy="5167310"/>
          </a:xfrm>
        </p:spPr>
        <p:txBody>
          <a:bodyPr>
            <a:normAutofit fontScale="77500" lnSpcReduction="20000"/>
          </a:bodyPr>
          <a:lstStyle/>
          <a:p>
            <a:pPr marL="0" indent="0">
              <a:buNone/>
            </a:pPr>
            <a:r>
              <a:rPr lang="el-GR" dirty="0"/>
              <a:t>Άνευ Ιεραρχικής Σειράς:</a:t>
            </a:r>
          </a:p>
          <a:p>
            <a:r>
              <a:rPr lang="el-GR" dirty="0"/>
              <a:t>Ο Μακαριώτατος Πρόεδρος της Ιεράς Συνόδου.</a:t>
            </a:r>
          </a:p>
          <a:p>
            <a:r>
              <a:rPr lang="el-GR" dirty="0"/>
              <a:t>Οι </a:t>
            </a:r>
            <a:r>
              <a:rPr lang="el-GR" dirty="0" err="1"/>
              <a:t>Σεβασμιώτατοι</a:t>
            </a:r>
            <a:r>
              <a:rPr lang="el-GR" dirty="0"/>
              <a:t> Συνοδικοί Μητροπολίτες.</a:t>
            </a:r>
          </a:p>
          <a:p>
            <a:r>
              <a:rPr lang="el-GR" dirty="0"/>
              <a:t>Οι εν Αθήναις Έξαρχοι των Ορθοδόξων Εκκλησιών</a:t>
            </a:r>
          </a:p>
          <a:p>
            <a:r>
              <a:rPr lang="el-GR" dirty="0"/>
              <a:t>Οι </a:t>
            </a:r>
            <a:r>
              <a:rPr lang="el-GR" dirty="0" err="1"/>
              <a:t>Σεβασμιώτατοι</a:t>
            </a:r>
            <a:r>
              <a:rPr lang="el-GR" dirty="0"/>
              <a:t> Όμοροι Μητροπολίτες.</a:t>
            </a:r>
          </a:p>
          <a:p>
            <a:r>
              <a:rPr lang="el-GR" dirty="0"/>
              <a:t>Οι Θεοφιλέστατοι Βοηθοί Επίσκοποι του Α.Α.</a:t>
            </a:r>
          </a:p>
          <a:p>
            <a:r>
              <a:rPr lang="el-GR" dirty="0"/>
              <a:t>Ο </a:t>
            </a:r>
            <a:r>
              <a:rPr lang="el-GR" dirty="0" err="1"/>
              <a:t>Πανοσιολογιώτατος</a:t>
            </a:r>
            <a:r>
              <a:rPr lang="el-GR" dirty="0"/>
              <a:t> Αρχιγραμματεύς της Ι.Σ.</a:t>
            </a:r>
          </a:p>
          <a:p>
            <a:r>
              <a:rPr lang="el-GR" dirty="0"/>
              <a:t>Ο </a:t>
            </a:r>
            <a:r>
              <a:rPr lang="el-GR" dirty="0" err="1"/>
              <a:t>Πανοσιολογιώτατος</a:t>
            </a:r>
            <a:r>
              <a:rPr lang="el-GR" dirty="0"/>
              <a:t> </a:t>
            </a:r>
            <a:r>
              <a:rPr lang="el-GR" dirty="0" err="1"/>
              <a:t>Πρωτοσύγκελλος</a:t>
            </a:r>
            <a:r>
              <a:rPr lang="el-GR" dirty="0"/>
              <a:t> της Α.Α.</a:t>
            </a:r>
          </a:p>
          <a:p>
            <a:r>
              <a:rPr lang="el-GR" dirty="0"/>
              <a:t>Οι </a:t>
            </a:r>
            <a:r>
              <a:rPr lang="el-GR" dirty="0" err="1"/>
              <a:t>Πανοσιολογιώτατοι</a:t>
            </a:r>
            <a:r>
              <a:rPr lang="el-GR" dirty="0"/>
              <a:t> δύο Γραμματείς της Ι.Σ.</a:t>
            </a:r>
          </a:p>
          <a:p>
            <a:r>
              <a:rPr lang="el-GR" dirty="0"/>
              <a:t>Οι Κληρικοί και Λαϊκοί Υπάλληλοι της Ι.Σ.</a:t>
            </a:r>
          </a:p>
          <a:p>
            <a:r>
              <a:rPr lang="el-GR" dirty="0"/>
              <a:t>Οι </a:t>
            </a:r>
            <a:r>
              <a:rPr lang="el-GR" dirty="0" err="1"/>
              <a:t>Πανοσιολογιώτατοι</a:t>
            </a:r>
            <a:r>
              <a:rPr lang="el-GR" dirty="0"/>
              <a:t> Ηγούμενοι των Ιερών Μονών της Α.Α.</a:t>
            </a:r>
          </a:p>
          <a:p>
            <a:r>
              <a:rPr lang="el-GR" dirty="0"/>
              <a:t>Οι </a:t>
            </a:r>
            <a:r>
              <a:rPr lang="el-GR" dirty="0" err="1"/>
              <a:t>Ελλογιμώτατοι</a:t>
            </a:r>
            <a:r>
              <a:rPr lang="el-GR" dirty="0"/>
              <a:t> Κοσμήτορες, Πρόεδροι και Καθηγητές των Θεολογικών Σχολών, όπως και οι Πρόεδροι των Ανωτάτων Εκκλησιαστικών Ακαδημιών, προς τιμή των οποίων δίνεται το Γεύμα. </a:t>
            </a:r>
          </a:p>
          <a:p>
            <a:pPr marL="0" indent="0">
              <a:buNone/>
            </a:pPr>
            <a:r>
              <a:rPr lang="el-GR" dirty="0"/>
              <a:t>Στην παραπάνω Σύσκεψη δεν καλούνται άλλα πρόσωπα, ούτε Εκπρόσωποι της Ελληνικής Πολιτείας ή της Τοπικής Αυτοδιοίκησης, ούτε Εκπρόσωπος του Υπουργείου Θρησκευμάτων.</a:t>
            </a:r>
          </a:p>
          <a:p>
            <a:endParaRPr lang="el-GR" dirty="0"/>
          </a:p>
        </p:txBody>
      </p:sp>
    </p:spTree>
    <p:extLst>
      <p:ext uri="{BB962C8B-B14F-4D97-AF65-F5344CB8AC3E}">
        <p14:creationId xmlns:p14="http://schemas.microsoft.com/office/powerpoint/2010/main" val="765388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FD5E02-C9DF-A982-3AC6-6566678E9E79}"/>
              </a:ext>
            </a:extLst>
          </p:cNvPr>
          <p:cNvSpPr>
            <a:spLocks noGrp="1"/>
          </p:cNvSpPr>
          <p:nvPr>
            <p:ph type="title"/>
          </p:nvPr>
        </p:nvSpPr>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E251E1B3-BAA4-CDE1-8FD8-0791E02D625E}"/>
              </a:ext>
            </a:extLst>
          </p:cNvPr>
          <p:cNvSpPr>
            <a:spLocks noGrp="1"/>
          </p:cNvSpPr>
          <p:nvPr>
            <p:ph idx="1"/>
          </p:nvPr>
        </p:nvSpPr>
        <p:spPr/>
        <p:txBody>
          <a:bodyPr/>
          <a:lstStyle/>
          <a:p>
            <a:r>
              <a:rPr lang="el-GR" dirty="0">
                <a:effectLst/>
                <a:latin typeface="Palatino Linotype" panose="02040502050505030304" pitchFamily="18" charset="0"/>
                <a:ea typeface="Calibri" panose="020F0502020204030204" pitchFamily="34" charset="0"/>
                <a:cs typeface="Times New Roman" panose="02020603050405020304" pitchFamily="18" charset="0"/>
              </a:rPr>
              <a:t>Ιερά Σύνοδος της Εκκλησίας της Ελλάδος,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Κώδιξ</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ειδικών θεμάτων Εκκλησιαστικής Τάξης και Εκκλησιαστικής Εθιμοτυπίας κατά τα εν τη Εκκλησία της Ελλάδος κυρίως ισχύοντα, ήτοι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Ειδικόν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Τελετουργικόν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της Εκκλησίας της Ελλάδος ή Περί Ιεράς Αισθητικής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Δοκίμιον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Αποστολικής Διακονίας, Αθήναι</a:t>
            </a:r>
            <a:r>
              <a:rPr lang="el-GR" dirty="0">
                <a:effectLst/>
                <a:latin typeface="Palatino Linotype" panose="02040502050505030304" pitchFamily="18" charset="0"/>
                <a:ea typeface="Calibri" panose="020F0502020204030204" pitchFamily="34" charset="0"/>
                <a:cs typeface="Calibri" panose="020F0502020204030204" pitchFamily="34" charset="0"/>
              </a:rPr>
              <a:t>⁴</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2020</a:t>
            </a:r>
            <a:endParaRPr lang="el-GR" dirty="0"/>
          </a:p>
        </p:txBody>
      </p:sp>
    </p:spTree>
    <p:extLst>
      <p:ext uri="{BB962C8B-B14F-4D97-AF65-F5344CB8AC3E}">
        <p14:creationId xmlns:p14="http://schemas.microsoft.com/office/powerpoint/2010/main" val="4175114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03E088-48AD-DD06-6CD8-93C80AC48813}"/>
              </a:ext>
            </a:extLst>
          </p:cNvPr>
          <p:cNvSpPr>
            <a:spLocks noGrp="1"/>
          </p:cNvSpPr>
          <p:nvPr>
            <p:ph type="title"/>
          </p:nvPr>
        </p:nvSpPr>
        <p:spPr>
          <a:xfrm>
            <a:off x="0" y="18256"/>
            <a:ext cx="12191999" cy="662782"/>
          </a:xfrm>
        </p:spPr>
        <p:txBody>
          <a:bodyPr>
            <a:normAutofit/>
          </a:bodyPr>
          <a:lstStyle/>
          <a:p>
            <a:pPr algn="ctr"/>
            <a:r>
              <a:rPr lang="el-GR" sz="3800" b="1" dirty="0"/>
              <a:t>ΕΟΡΤΗ ΤΟΥ ΑΓΙΟΥ ΦΩΤΙΟΥ-ΤΑ ΕΝ Τῼ ΕΣΠΕΡΙΝῼ ΤΗΡΟΥΜΕΝΑ</a:t>
            </a:r>
            <a:endParaRPr lang="el-GR" sz="3800" dirty="0"/>
          </a:p>
        </p:txBody>
      </p:sp>
      <p:sp>
        <p:nvSpPr>
          <p:cNvPr id="3" name="Θέση περιεχομένου 2">
            <a:extLst>
              <a:ext uri="{FF2B5EF4-FFF2-40B4-BE49-F238E27FC236}">
                <a16:creationId xmlns:a16="http://schemas.microsoft.com/office/drawing/2014/main" id="{7C6700EA-44C4-624B-DFD4-26EF05C787F8}"/>
              </a:ext>
            </a:extLst>
          </p:cNvPr>
          <p:cNvSpPr>
            <a:spLocks noGrp="1"/>
          </p:cNvSpPr>
          <p:nvPr>
            <p:ph idx="1"/>
          </p:nvPr>
        </p:nvSpPr>
        <p:spPr>
          <a:xfrm>
            <a:off x="0" y="681038"/>
            <a:ext cx="12192000" cy="6158706"/>
          </a:xfrm>
        </p:spPr>
        <p:txBody>
          <a:bodyPr>
            <a:normAutofit fontScale="92500" lnSpcReduction="20000"/>
          </a:bodyPr>
          <a:lstStyle/>
          <a:p>
            <a:r>
              <a:rPr lang="el-GR" dirty="0"/>
              <a:t>Για τις εορταστικές εκδηλώσεις υπεύθυνοι είναι ο Αρχιγραμματεύς της Ιεράς Συνόδου της Εκκλησίας της Ελλάδος και το Γραφείο Εκκλησιαστικής Τάξεως και Εθιμοτυπίας της Ιεράς Συνόδου της Εκκλησίας της Ελλάδος. </a:t>
            </a:r>
          </a:p>
          <a:p>
            <a:r>
              <a:rPr lang="el-GR" dirty="0"/>
              <a:t>Ο Εσπερινός αρχίζει στις </a:t>
            </a:r>
            <a:r>
              <a:rPr lang="el-GR" b="1" dirty="0"/>
              <a:t>18.00</a:t>
            </a:r>
            <a:r>
              <a:rPr lang="el-GR" dirty="0"/>
              <a:t>.</a:t>
            </a:r>
          </a:p>
          <a:p>
            <a:r>
              <a:rPr lang="el-GR" dirty="0"/>
              <a:t>Κατά τον Εσπερινό που </a:t>
            </a:r>
            <a:r>
              <a:rPr lang="el-GR" b="1" dirty="0"/>
              <a:t>τελείται στον Καθεδρικό Ιερό Ναό των Αθηνών</a:t>
            </a:r>
            <a:r>
              <a:rPr lang="el-GR" dirty="0"/>
              <a:t>, χοροστατούν αποκλειστικώς </a:t>
            </a:r>
            <a:r>
              <a:rPr lang="el-GR" b="1" dirty="0"/>
              <a:t>ο Αρχιεπίσκοπος Αθηνών </a:t>
            </a:r>
            <a:r>
              <a:rPr lang="el-GR" dirty="0"/>
              <a:t>και </a:t>
            </a:r>
            <a:r>
              <a:rPr lang="el-GR" b="1" dirty="0"/>
              <a:t>άπαντες οι Συνοδικοί Μητροπολίτες</a:t>
            </a:r>
            <a:r>
              <a:rPr lang="el-GR" dirty="0"/>
              <a:t>. Κατά την Εκτενή του Εσπερινού, μετά το όνομα του Αρχιεπισκόπου μνημονεύονται και τα ονόματα των </a:t>
            </a:r>
            <a:r>
              <a:rPr lang="el-GR" dirty="0" err="1"/>
              <a:t>συγχοροστατούντων</a:t>
            </a:r>
            <a:r>
              <a:rPr lang="el-GR" dirty="0"/>
              <a:t> Συνοδικών Μητροπολιτών μόνον.</a:t>
            </a:r>
          </a:p>
          <a:p>
            <a:r>
              <a:rPr lang="el-GR" dirty="0"/>
              <a:t>Οι Συνοδικοί Μητροπολίτες κάθονται κατά τη σειρά των </a:t>
            </a:r>
            <a:r>
              <a:rPr lang="el-GR" dirty="0" err="1"/>
              <a:t>Πρεσβείων</a:t>
            </a:r>
            <a:r>
              <a:rPr lang="el-GR" dirty="0"/>
              <a:t> αυτών στα ειδικά και διακεκριμένα </a:t>
            </a:r>
            <a:r>
              <a:rPr lang="el-GR" dirty="0" err="1"/>
              <a:t>Θρονία</a:t>
            </a:r>
            <a:r>
              <a:rPr lang="el-GR" dirty="0"/>
              <a:t>, τα οποία τοποθετούνται έναντι του Αρχιεπισκοπικού Θρόνου, και επί των θέσεων αυτών τοποθετείται ειδική κάρτα αναγράφουσα «</a:t>
            </a:r>
            <a:r>
              <a:rPr lang="el-GR" dirty="0" err="1"/>
              <a:t>Θέσις</a:t>
            </a:r>
            <a:r>
              <a:rPr lang="el-GR" dirty="0"/>
              <a:t> Συνοδικού </a:t>
            </a:r>
            <a:r>
              <a:rPr lang="el-GR" dirty="0" err="1"/>
              <a:t>Μητροπολίτου</a:t>
            </a:r>
            <a:r>
              <a:rPr lang="el-GR" dirty="0"/>
              <a:t>»…</a:t>
            </a:r>
          </a:p>
          <a:p>
            <a:r>
              <a:rPr lang="el-GR" dirty="0"/>
              <a:t>Κατά τη Χοροστασία, ο μεν </a:t>
            </a:r>
            <a:r>
              <a:rPr lang="el-GR" dirty="0">
                <a:effectLst>
                  <a:outerShdw blurRad="38100" dist="38100" dir="2700000" algn="tl">
                    <a:srgbClr val="000000">
                      <a:alpha val="43137"/>
                    </a:srgbClr>
                  </a:outerShdw>
                </a:effectLst>
              </a:rPr>
              <a:t>Αρχιεπίσκοπος</a:t>
            </a:r>
            <a:r>
              <a:rPr lang="el-GR" dirty="0"/>
              <a:t> φέρει </a:t>
            </a:r>
            <a:r>
              <a:rPr lang="el-GR" u="sng" dirty="0" err="1"/>
              <a:t>Μανδία</a:t>
            </a:r>
            <a:r>
              <a:rPr lang="el-GR" dirty="0"/>
              <a:t>, </a:t>
            </a:r>
            <a:r>
              <a:rPr lang="el-GR" u="sng" dirty="0"/>
              <a:t>Πατερίτσα</a:t>
            </a:r>
            <a:r>
              <a:rPr lang="el-GR" dirty="0"/>
              <a:t>, </a:t>
            </a:r>
            <a:r>
              <a:rPr lang="el-GR" u="sng" dirty="0"/>
              <a:t>ένα Εγκόλπιο που εικονίζει τον Κύριο</a:t>
            </a:r>
            <a:r>
              <a:rPr lang="el-GR" dirty="0"/>
              <a:t> και </a:t>
            </a:r>
            <a:r>
              <a:rPr lang="el-GR" u="sng" dirty="0" err="1"/>
              <a:t>Επανωκαλύμμαυχον</a:t>
            </a:r>
            <a:r>
              <a:rPr lang="el-GR" dirty="0"/>
              <a:t>, οι δε </a:t>
            </a:r>
            <a:r>
              <a:rPr lang="el-GR" dirty="0">
                <a:effectLst>
                  <a:outerShdw blurRad="38100" dist="38100" dir="2700000" algn="tl">
                    <a:srgbClr val="000000">
                      <a:alpha val="43137"/>
                    </a:srgbClr>
                  </a:outerShdw>
                </a:effectLst>
              </a:rPr>
              <a:t>Συνοδικοί Μητροπολίτες </a:t>
            </a:r>
            <a:r>
              <a:rPr lang="el-GR" dirty="0"/>
              <a:t>φέρουν </a:t>
            </a:r>
            <a:r>
              <a:rPr lang="el-GR" u="sng" dirty="0"/>
              <a:t>Εγκόλπιο που εικονίζει τον Κύριο</a:t>
            </a:r>
            <a:r>
              <a:rPr lang="el-GR" dirty="0"/>
              <a:t>, </a:t>
            </a:r>
            <a:r>
              <a:rPr lang="el-GR" u="sng" dirty="0" err="1"/>
              <a:t>Επανωκαλύμμαυχον</a:t>
            </a:r>
            <a:r>
              <a:rPr lang="el-GR" dirty="0"/>
              <a:t> και </a:t>
            </a:r>
            <a:r>
              <a:rPr lang="el-GR" u="sng" dirty="0"/>
              <a:t>Ράβδο</a:t>
            </a:r>
            <a:r>
              <a:rPr lang="el-GR" dirty="0"/>
              <a:t>. </a:t>
            </a:r>
          </a:p>
          <a:p>
            <a:r>
              <a:rPr lang="el-GR" dirty="0"/>
              <a:t>Τυχόν προσελθόντες έτεροι Αρχιερείς, κληθέντες ή μη, κάθονται στα καθίσματα που βρίσκονται πίσω από τα Συνοδικά </a:t>
            </a:r>
            <a:r>
              <a:rPr lang="el-GR" dirty="0" err="1"/>
              <a:t>Θρονία</a:t>
            </a:r>
            <a:r>
              <a:rPr lang="el-GR" dirty="0"/>
              <a:t> ή και αλλού, και δεν μνημονεύονται ως μη </a:t>
            </a:r>
            <a:r>
              <a:rPr lang="el-GR" dirty="0" err="1"/>
              <a:t>χοροστατούντες</a:t>
            </a:r>
            <a:r>
              <a:rPr lang="el-GR" dirty="0"/>
              <a:t>. Ως μη </a:t>
            </a:r>
            <a:r>
              <a:rPr lang="el-GR" dirty="0" err="1"/>
              <a:t>χοροστατούντες</a:t>
            </a:r>
            <a:r>
              <a:rPr lang="el-GR" dirty="0"/>
              <a:t> δεν φέρουν </a:t>
            </a:r>
            <a:r>
              <a:rPr lang="el-GR" dirty="0" err="1"/>
              <a:t>Επανωκαλύμμαυχο</a:t>
            </a:r>
            <a:r>
              <a:rPr lang="el-GR" dirty="0"/>
              <a:t> και Ράβδο, μπορούν όμως να φέρουν Εγκόλπιο.  </a:t>
            </a:r>
          </a:p>
        </p:txBody>
      </p:sp>
    </p:spTree>
    <p:extLst>
      <p:ext uri="{BB962C8B-B14F-4D97-AF65-F5344CB8AC3E}">
        <p14:creationId xmlns:p14="http://schemas.microsoft.com/office/powerpoint/2010/main" val="2242178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F7801B-F128-5640-B5CD-2EEB253ADF46}"/>
              </a:ext>
            </a:extLst>
          </p:cNvPr>
          <p:cNvSpPr>
            <a:spLocks noGrp="1"/>
          </p:cNvSpPr>
          <p:nvPr>
            <p:ph type="title"/>
          </p:nvPr>
        </p:nvSpPr>
        <p:spPr>
          <a:xfrm>
            <a:off x="0" y="0"/>
            <a:ext cx="12192000" cy="681037"/>
          </a:xfrm>
        </p:spPr>
        <p:txBody>
          <a:bodyPr>
            <a:normAutofit/>
          </a:bodyPr>
          <a:lstStyle/>
          <a:p>
            <a:pPr algn="ctr"/>
            <a:r>
              <a:rPr lang="el-GR" sz="3800" b="1" dirty="0"/>
              <a:t>ΕΟΡΤΗ ΤΟΥ ΑΓΙΟΥ ΦΩΤΙΟΥ-ΤΑ ΕΝ Τῼ ΕΣΠΕΡΙΝῼ ΤΗΡΟΥΜΕΝΑ</a:t>
            </a:r>
            <a:endParaRPr lang="el-GR" sz="3800" dirty="0"/>
          </a:p>
        </p:txBody>
      </p:sp>
      <p:sp>
        <p:nvSpPr>
          <p:cNvPr id="3" name="Θέση περιεχομένου 2">
            <a:extLst>
              <a:ext uri="{FF2B5EF4-FFF2-40B4-BE49-F238E27FC236}">
                <a16:creationId xmlns:a16="http://schemas.microsoft.com/office/drawing/2014/main" id="{17EF6B89-9316-37B8-8C55-6DCAF2562E96}"/>
              </a:ext>
            </a:extLst>
          </p:cNvPr>
          <p:cNvSpPr>
            <a:spLocks noGrp="1"/>
          </p:cNvSpPr>
          <p:nvPr>
            <p:ph idx="1"/>
          </p:nvPr>
        </p:nvSpPr>
        <p:spPr>
          <a:xfrm>
            <a:off x="0" y="504825"/>
            <a:ext cx="12192000" cy="6353175"/>
          </a:xfrm>
        </p:spPr>
        <p:txBody>
          <a:bodyPr>
            <a:normAutofit fontScale="92500" lnSpcReduction="20000"/>
          </a:bodyPr>
          <a:lstStyle/>
          <a:p>
            <a:r>
              <a:rPr lang="el-GR" dirty="0"/>
              <a:t>Κατά τον Εσπερινό λαμβάνουν μέρος όλοι οι Κληρικοί Υπάλληλοι, που υπηρετούν στα Γραφεία της Ιεράς Συνόδου, δύο όμως Διάκονοι, όπως και ακόμη δύο Διάκονοι, άνευ αμφίων, για να στέκονται εκατέρωθεν του Θρόνου του Αρχιεπισκόπου, καθ’ όλη τη διάρκεια της Χοροστασίας του, και από τους οποίους ο ένας για να κρατάει το Βιβλίο του Αρχιεπισκόπου και ο άλλος για τον Μανδύα. Επίσης, λαμβάνουν μέρος ο Εκκλησιάρχης, ο </a:t>
            </a:r>
            <a:r>
              <a:rPr lang="el-GR" dirty="0" err="1"/>
              <a:t>Ιερομνήμων</a:t>
            </a:r>
            <a:r>
              <a:rPr lang="el-GR" dirty="0"/>
              <a:t>. Όλοι ορίζονται με Απόφαση ή Έγγραφο του </a:t>
            </a:r>
            <a:r>
              <a:rPr lang="el-GR" dirty="0" err="1"/>
              <a:t>Μακαριωτάτου</a:t>
            </a:r>
            <a:r>
              <a:rPr lang="el-GR" dirty="0"/>
              <a:t> Προέδρου της Ιεράς Συνόδου ή του </a:t>
            </a:r>
            <a:r>
              <a:rPr lang="el-GR" dirty="0" err="1"/>
              <a:t>Αρχιγραμματέως</a:t>
            </a:r>
            <a:r>
              <a:rPr lang="el-GR" dirty="0"/>
              <a:t>. Μη υπαρχόντων των δύο τελευταίων Διακόνων τα Καθήκοντά τους τα εκτελεί αναγκαστικώς ένας </a:t>
            </a:r>
            <a:r>
              <a:rPr lang="el-GR" dirty="0" err="1"/>
              <a:t>ρασοφορών</a:t>
            </a:r>
            <a:r>
              <a:rPr lang="el-GR" dirty="0"/>
              <a:t> Αναγνώστης.</a:t>
            </a:r>
          </a:p>
          <a:p>
            <a:r>
              <a:rPr lang="el-GR" dirty="0"/>
              <a:t>Για τον Εσπερινό και τη Θεία Λειτουργία ορίζονται Ομιλητές από την Ιερά Σύνοδο, οι οποίοι ειδοποιούνται εγγράφως και εγκαίρως. Ο καθορισμός των Ομιλητών μπορεί να γίνει με την έναρξη της Νέας Συνοδικής Περιόδου ή τουλάχιστον κατά τους πρώτους μήνες της Νέας Συνοδικής Περιόδου. Οι Ομιλίες αυτές δεν μπορούν να υπερβαίνουν τα 15΄ λεπτά της ώρας και αναγιγνώσκονται πάντοτε από Διφθέρας.</a:t>
            </a:r>
          </a:p>
          <a:p>
            <a:r>
              <a:rPr lang="el-GR" dirty="0"/>
              <a:t>Η Ομιλία του Εσπερινού εκφωνείται: </a:t>
            </a:r>
          </a:p>
          <a:p>
            <a:pPr lvl="1">
              <a:buFont typeface="Wingdings" panose="05000000000000000000" pitchFamily="2" charset="2"/>
              <a:buChar char="v"/>
            </a:pPr>
            <a:r>
              <a:rPr lang="el-GR" dirty="0"/>
              <a:t>αμέσως μετά τα Αναγνώσματα του Εσπερινού εάν στο τέλος των Δοξαστικών των «</a:t>
            </a:r>
            <a:r>
              <a:rPr lang="el-GR" dirty="0" err="1"/>
              <a:t>Αποστίχων</a:t>
            </a:r>
            <a:r>
              <a:rPr lang="el-GR" dirty="0"/>
              <a:t>» θα απονεμηθούν τα Διακριτικά σε </a:t>
            </a:r>
            <a:r>
              <a:rPr lang="el-GR" dirty="0" err="1"/>
              <a:t>Τιμηθέντα</a:t>
            </a:r>
            <a:r>
              <a:rPr lang="el-GR" dirty="0"/>
              <a:t> από την Εκκλησία Πρόσωπα ή διαφορετικά </a:t>
            </a:r>
          </a:p>
          <a:p>
            <a:pPr lvl="1">
              <a:buFont typeface="Wingdings" panose="05000000000000000000" pitchFamily="2" charset="2"/>
              <a:buChar char="v"/>
            </a:pPr>
            <a:r>
              <a:rPr lang="el-GR" dirty="0"/>
              <a:t>αμέσως προ του «</a:t>
            </a:r>
            <a:r>
              <a:rPr lang="el-GR" dirty="0" err="1"/>
              <a:t>Νῦν</a:t>
            </a:r>
            <a:r>
              <a:rPr lang="el-GR" dirty="0"/>
              <a:t> </a:t>
            </a:r>
            <a:r>
              <a:rPr lang="el-GR" dirty="0" err="1"/>
              <a:t>ἀπολύεις</a:t>
            </a:r>
            <a:r>
              <a:rPr lang="el-GR" dirty="0"/>
              <a:t>». </a:t>
            </a:r>
          </a:p>
          <a:p>
            <a:r>
              <a:rPr lang="el-GR" dirty="0"/>
              <a:t>Η Ομιλία κατά τη Θεία Λειτουργία εκφωνείται «κατ’ </a:t>
            </a:r>
            <a:r>
              <a:rPr lang="el-GR" dirty="0" err="1"/>
              <a:t>οικονομίαν</a:t>
            </a:r>
            <a:r>
              <a:rPr lang="el-GR" dirty="0"/>
              <a:t>» κατά τον χρόνο του «Κοινωνικού», εάν βεβαίως εκφωνηθεί Ομιλία, διότι τελευταία παραλείπεται λόγω του ακολουθούντος Συνεδρίου. </a:t>
            </a:r>
          </a:p>
        </p:txBody>
      </p:sp>
    </p:spTree>
    <p:extLst>
      <p:ext uri="{BB962C8B-B14F-4D97-AF65-F5344CB8AC3E}">
        <p14:creationId xmlns:p14="http://schemas.microsoft.com/office/powerpoint/2010/main" val="272831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617793-AFE9-F81A-FDCA-3C1267D2E5E4}"/>
              </a:ext>
            </a:extLst>
          </p:cNvPr>
          <p:cNvSpPr>
            <a:spLocks noGrp="1"/>
          </p:cNvSpPr>
          <p:nvPr>
            <p:ph type="title"/>
          </p:nvPr>
        </p:nvSpPr>
        <p:spPr>
          <a:xfrm>
            <a:off x="0" y="18256"/>
            <a:ext cx="12192000" cy="734220"/>
          </a:xfrm>
        </p:spPr>
        <p:txBody>
          <a:bodyPr>
            <a:normAutofit/>
          </a:bodyPr>
          <a:lstStyle/>
          <a:p>
            <a:pPr algn="ctr"/>
            <a:r>
              <a:rPr lang="el-GR" sz="3800" b="1" dirty="0"/>
              <a:t>ΕΟΡΤΗ ΤΟΥ ΑΓΙΟΥ ΦΩΤΙΟΥ-ΤΑ ΕΝ Τῼ ΕΣΠΕΡΙΝῼ ΤΗΡΟΥΜΕΝΑ</a:t>
            </a:r>
            <a:endParaRPr lang="el-GR" sz="3800" dirty="0"/>
          </a:p>
        </p:txBody>
      </p:sp>
      <p:sp>
        <p:nvSpPr>
          <p:cNvPr id="3" name="Θέση περιεχομένου 2">
            <a:extLst>
              <a:ext uri="{FF2B5EF4-FFF2-40B4-BE49-F238E27FC236}">
                <a16:creationId xmlns:a16="http://schemas.microsoft.com/office/drawing/2014/main" id="{4DFE7EDE-64A1-23FE-03EF-3F02BD4257BA}"/>
              </a:ext>
            </a:extLst>
          </p:cNvPr>
          <p:cNvSpPr>
            <a:spLocks noGrp="1"/>
          </p:cNvSpPr>
          <p:nvPr>
            <p:ph idx="1"/>
          </p:nvPr>
        </p:nvSpPr>
        <p:spPr>
          <a:xfrm>
            <a:off x="0" y="644524"/>
            <a:ext cx="12192000" cy="6195219"/>
          </a:xfrm>
        </p:spPr>
        <p:txBody>
          <a:bodyPr>
            <a:normAutofit lnSpcReduction="10000"/>
          </a:bodyPr>
          <a:lstStyle/>
          <a:p>
            <a:r>
              <a:rPr lang="el-GR" dirty="0"/>
              <a:t>Για τις Ομιλίες τίθεται μπροστά από την Ωραία Πύλη Αναλόγιο και Μικρόφωνο.</a:t>
            </a:r>
          </a:p>
          <a:p>
            <a:r>
              <a:rPr lang="el-GR" dirty="0"/>
              <a:t>Ο Ομιλητής του Εσπερινού: </a:t>
            </a:r>
          </a:p>
          <a:p>
            <a:pPr lvl="1">
              <a:buFont typeface="Wingdings" panose="05000000000000000000" pitchFamily="2" charset="2"/>
              <a:buChar char="v"/>
            </a:pPr>
            <a:r>
              <a:rPr lang="el-GR" dirty="0"/>
              <a:t>εάν είναι Αρχιερέας πριν από την έναρξη της ομιλίας του </a:t>
            </a:r>
            <a:r>
              <a:rPr lang="el-GR" dirty="0">
                <a:effectLst>
                  <a:outerShdw blurRad="38100" dist="38100" dir="2700000" algn="tl">
                    <a:srgbClr val="000000">
                      <a:alpha val="43137"/>
                    </a:srgbClr>
                  </a:outerShdw>
                </a:effectLst>
              </a:rPr>
              <a:t>ποιεί μόνο «Σχήμα» </a:t>
            </a:r>
            <a:r>
              <a:rPr lang="el-GR" dirty="0"/>
              <a:t>στον Αρχιεπίσκοπο, </a:t>
            </a:r>
          </a:p>
          <a:p>
            <a:pPr lvl="1">
              <a:buFont typeface="Wingdings" panose="05000000000000000000" pitchFamily="2" charset="2"/>
              <a:buChar char="v"/>
            </a:pPr>
            <a:r>
              <a:rPr lang="el-GR" dirty="0"/>
              <a:t>εάν δεν είναι Αρχιερέας, αλλά Ιερέας, Διάκονος, Μοναχός ή Λαϊκός </a:t>
            </a:r>
            <a:r>
              <a:rPr lang="el-GR" dirty="0">
                <a:effectLst>
                  <a:outerShdw blurRad="38100" dist="38100" dir="2700000" algn="tl">
                    <a:srgbClr val="000000">
                      <a:alpha val="43137"/>
                    </a:srgbClr>
                  </a:outerShdw>
                </a:effectLst>
              </a:rPr>
              <a:t>λαμβάνει «Καιρό» </a:t>
            </a:r>
            <a:r>
              <a:rPr lang="el-GR" dirty="0"/>
              <a:t>από τον Αρχιεπίσκοπο.</a:t>
            </a:r>
          </a:p>
          <a:p>
            <a:r>
              <a:rPr lang="el-GR" dirty="0"/>
              <a:t>Η χρησιμοποιούμενη για τον Εσπερινό και τον Όρθρο της γιορτής αυτής </a:t>
            </a:r>
            <a:r>
              <a:rPr lang="el-GR" b="1" dirty="0"/>
              <a:t>Ιερά Ακολουθία</a:t>
            </a:r>
            <a:r>
              <a:rPr lang="el-GR" dirty="0"/>
              <a:t> είναι εκείνη που δημιουργήθηκε από τον αείμνηστο Μητροπολίτη </a:t>
            </a:r>
            <a:r>
              <a:rPr lang="el-GR" dirty="0" err="1"/>
              <a:t>Σταυρουπόλεως</a:t>
            </a:r>
            <a:r>
              <a:rPr lang="el-GR" dirty="0"/>
              <a:t> </a:t>
            </a:r>
            <a:r>
              <a:rPr lang="el-GR" u="sng" dirty="0"/>
              <a:t>Κωνσταντίνου Τυπάλδου</a:t>
            </a:r>
            <a:r>
              <a:rPr lang="el-GR" dirty="0"/>
              <a:t>, </a:t>
            </a:r>
            <a:r>
              <a:rPr lang="el-GR" dirty="0" err="1"/>
              <a:t>Σχολάρχου</a:t>
            </a:r>
            <a:r>
              <a:rPr lang="el-GR" dirty="0"/>
              <a:t> της Ιεράς Πατριαρχικής Θεολογικής Σχολής της Χάλκης, </a:t>
            </a:r>
          </a:p>
          <a:p>
            <a:pPr lvl="1">
              <a:buFont typeface="Wingdings" panose="05000000000000000000" pitchFamily="2" charset="2"/>
              <a:buChar char="v"/>
            </a:pPr>
            <a:r>
              <a:rPr lang="el-GR" dirty="0"/>
              <a:t>πρώτη φορά το </a:t>
            </a:r>
            <a:r>
              <a:rPr lang="el-GR" b="1" dirty="0"/>
              <a:t>1848</a:t>
            </a:r>
            <a:r>
              <a:rPr lang="el-GR" dirty="0"/>
              <a:t> στην Κωνσταντινούπολη από το Πατριαρχικό Τυπογραφείο, </a:t>
            </a:r>
          </a:p>
          <a:p>
            <a:pPr lvl="1">
              <a:buFont typeface="Wingdings" panose="05000000000000000000" pitchFamily="2" charset="2"/>
              <a:buChar char="v"/>
            </a:pPr>
            <a:r>
              <a:rPr lang="el-GR" dirty="0"/>
              <a:t>δεύτερη το </a:t>
            </a:r>
            <a:r>
              <a:rPr lang="el-GR" b="1" dirty="0"/>
              <a:t>1891</a:t>
            </a:r>
            <a:r>
              <a:rPr lang="el-GR" dirty="0"/>
              <a:t> από το ίδιο Τυπογραφείο, και </a:t>
            </a:r>
          </a:p>
          <a:p>
            <a:pPr lvl="1">
              <a:buFont typeface="Wingdings" panose="05000000000000000000" pitchFamily="2" charset="2"/>
              <a:buChar char="v"/>
            </a:pPr>
            <a:r>
              <a:rPr lang="el-GR" dirty="0"/>
              <a:t>την τρίτη φορά το </a:t>
            </a:r>
            <a:r>
              <a:rPr lang="el-GR" b="1" dirty="0"/>
              <a:t>1951</a:t>
            </a:r>
            <a:r>
              <a:rPr lang="el-GR" dirty="0"/>
              <a:t> από την Αποστολική Διακονία της Εκκλησίας της Ελλάδος, με επιμέλεια του Καθηγητή της Θεολογικής Σχολής του Πανεπιστημίου Αθηνών Ιωάννη Καρμίρη, κατόπιν συνεννοήσεως με το Οικουμενικό Πατριαρχείο. </a:t>
            </a:r>
          </a:p>
          <a:p>
            <a:r>
              <a:rPr lang="el-GR" dirty="0"/>
              <a:t>Στον Εσπερινό δεν ψάλλονται «</a:t>
            </a:r>
            <a:r>
              <a:rPr lang="el-GR" dirty="0" err="1"/>
              <a:t>Ἀνοιξαντάρια</a:t>
            </a:r>
            <a:r>
              <a:rPr lang="el-GR" dirty="0"/>
              <a:t>», δεν γίνεται Λιτή, και δεν ευλογούνται Άρτοι, διότι δεν τελείται Αγρυπνία. </a:t>
            </a:r>
          </a:p>
        </p:txBody>
      </p:sp>
    </p:spTree>
    <p:extLst>
      <p:ext uri="{BB962C8B-B14F-4D97-AF65-F5344CB8AC3E}">
        <p14:creationId xmlns:p14="http://schemas.microsoft.com/office/powerpoint/2010/main" val="2306218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7B46A7-4740-520E-A1D9-DD26A0746F7D}"/>
              </a:ext>
            </a:extLst>
          </p:cNvPr>
          <p:cNvSpPr>
            <a:spLocks noGrp="1"/>
          </p:cNvSpPr>
          <p:nvPr>
            <p:ph type="title"/>
          </p:nvPr>
        </p:nvSpPr>
        <p:spPr>
          <a:xfrm>
            <a:off x="0" y="0"/>
            <a:ext cx="12192000" cy="838200"/>
          </a:xfrm>
        </p:spPr>
        <p:txBody>
          <a:bodyPr>
            <a:normAutofit/>
          </a:bodyPr>
          <a:lstStyle/>
          <a:p>
            <a:pPr algn="ctr"/>
            <a:r>
              <a:rPr lang="el-GR" sz="3800" b="1" dirty="0"/>
              <a:t>ΕΟΡΤΗ ΤΟΥ ΑΓΙΟΥ ΦΩΤΙΟΥ-ΤΑ ΕΝ Τῼ ΕΣΠΕΡΙΝῼ ΤΗΡΟΥΜΕΝΑ</a:t>
            </a:r>
            <a:endParaRPr lang="el-GR" sz="3800" dirty="0"/>
          </a:p>
        </p:txBody>
      </p:sp>
      <p:sp>
        <p:nvSpPr>
          <p:cNvPr id="3" name="Θέση περιεχομένου 2">
            <a:extLst>
              <a:ext uri="{FF2B5EF4-FFF2-40B4-BE49-F238E27FC236}">
                <a16:creationId xmlns:a16="http://schemas.microsoft.com/office/drawing/2014/main" id="{B74D9211-84EB-45F8-8055-65CAA1BCA73B}"/>
              </a:ext>
            </a:extLst>
          </p:cNvPr>
          <p:cNvSpPr>
            <a:spLocks noGrp="1"/>
          </p:cNvSpPr>
          <p:nvPr>
            <p:ph idx="1"/>
          </p:nvPr>
        </p:nvSpPr>
        <p:spPr>
          <a:xfrm>
            <a:off x="0" y="647700"/>
            <a:ext cx="12192000" cy="6210300"/>
          </a:xfrm>
        </p:spPr>
        <p:txBody>
          <a:bodyPr>
            <a:normAutofit lnSpcReduction="10000"/>
          </a:bodyPr>
          <a:lstStyle/>
          <a:p>
            <a:r>
              <a:rPr lang="el-GR" dirty="0"/>
              <a:t>Η </a:t>
            </a:r>
            <a:r>
              <a:rPr lang="el-GR" b="1" dirty="0"/>
              <a:t>Καθιέρωση της Τελετής Απονομής Τιμητικών Εκκλησιαστικών Διακρίσεων </a:t>
            </a:r>
            <a:r>
              <a:rPr lang="el-GR" dirty="0"/>
              <a:t>κατά τον Εσπερινό αυτό, έγινε πρώτη φορά </a:t>
            </a:r>
            <a:r>
              <a:rPr lang="el-GR" b="1" dirty="0">
                <a:solidFill>
                  <a:srgbClr val="FF0000"/>
                </a:solidFill>
              </a:rPr>
              <a:t>με εισήγηση του αειμνήστου Αρχιεπισκόπου Αθηνών Χριστοδούλου</a:t>
            </a:r>
            <a:r>
              <a:rPr lang="el-GR" dirty="0"/>
              <a:t>, του </a:t>
            </a:r>
            <a:r>
              <a:rPr lang="el-GR" dirty="0" err="1"/>
              <a:t>Παρασκευαϊδου</a:t>
            </a:r>
            <a:r>
              <a:rPr lang="el-GR" dirty="0"/>
              <a:t>, του από Δημητριάδος, </a:t>
            </a:r>
            <a:r>
              <a:rPr lang="el-GR" b="1" dirty="0"/>
              <a:t>με απόφαση της Ιεράς Συνόδου της Εκκλησίας της Ελλάδος το 2000</a:t>
            </a:r>
            <a:r>
              <a:rPr lang="el-GR" dirty="0"/>
              <a:t>. </a:t>
            </a:r>
          </a:p>
          <a:p>
            <a:r>
              <a:rPr lang="el-GR" dirty="0"/>
              <a:t>Έτσι, κατά το τέλος του Εσπερινού της Παραμονής της παρούσης Εορτής απονέμονται τα Διάδημα και το Δίπλωμα του Παρασήμου, του Αποστόλου Παύλου της Εκκλησίας της Ελλάδας, σε τέκνα αυτής που έχουν διαπρέψει:</a:t>
            </a:r>
          </a:p>
          <a:p>
            <a:r>
              <a:rPr lang="el-GR" dirty="0"/>
              <a:t>Κληρικούς, </a:t>
            </a:r>
          </a:p>
          <a:p>
            <a:r>
              <a:rPr lang="el-GR" dirty="0"/>
              <a:t>Μοναχούς και </a:t>
            </a:r>
          </a:p>
          <a:p>
            <a:r>
              <a:rPr lang="el-GR" dirty="0"/>
              <a:t>Λαϊκούς. </a:t>
            </a:r>
          </a:p>
          <a:p>
            <a:r>
              <a:rPr lang="el-GR" dirty="0"/>
              <a:t>Η Τελετή Απονομής των Τιμητικών Εκκλησιαστικών Διακρίσεων λαμβάνει χώρα μετά τη λήξη του «</a:t>
            </a:r>
            <a:r>
              <a:rPr lang="el-GR" dirty="0" err="1"/>
              <a:t>Καὶ</a:t>
            </a:r>
            <a:r>
              <a:rPr lang="el-GR" dirty="0"/>
              <a:t> </a:t>
            </a:r>
            <a:r>
              <a:rPr lang="el-GR" dirty="0" err="1"/>
              <a:t>νῦν</a:t>
            </a:r>
            <a:r>
              <a:rPr lang="el-GR" dirty="0"/>
              <a:t>» των </a:t>
            </a:r>
            <a:r>
              <a:rPr lang="el-GR" dirty="0" err="1"/>
              <a:t>Αποστίχων</a:t>
            </a:r>
            <a:r>
              <a:rPr lang="el-GR" dirty="0"/>
              <a:t>, και πριν από το «</a:t>
            </a:r>
            <a:r>
              <a:rPr lang="el-GR" dirty="0" err="1"/>
              <a:t>Νῦν</a:t>
            </a:r>
            <a:r>
              <a:rPr lang="el-GR" dirty="0"/>
              <a:t> </a:t>
            </a:r>
            <a:r>
              <a:rPr lang="el-GR" dirty="0" err="1"/>
              <a:t>ἀπολύεις</a:t>
            </a:r>
            <a:r>
              <a:rPr lang="el-GR" dirty="0"/>
              <a:t> </a:t>
            </a:r>
            <a:r>
              <a:rPr lang="el-GR" dirty="0" err="1"/>
              <a:t>τὸν</a:t>
            </a:r>
            <a:r>
              <a:rPr lang="el-GR" dirty="0"/>
              <a:t> </a:t>
            </a:r>
            <a:r>
              <a:rPr lang="el-GR" dirty="0" err="1"/>
              <a:t>δοῦλον</a:t>
            </a:r>
            <a:r>
              <a:rPr lang="el-GR" dirty="0"/>
              <a:t> σου», και όχι πριν ή μετά το «Δι’ </a:t>
            </a:r>
            <a:r>
              <a:rPr lang="el-GR" dirty="0" err="1"/>
              <a:t>εὐχῶν</a:t>
            </a:r>
            <a:r>
              <a:rPr lang="el-GR" dirty="0"/>
              <a:t>», για να είναι παρόντες και οι </a:t>
            </a:r>
            <a:r>
              <a:rPr lang="el-GR" dirty="0" err="1"/>
              <a:t>Σεβασμιώτατοι</a:t>
            </a:r>
            <a:r>
              <a:rPr lang="el-GR" dirty="0"/>
              <a:t> Συνοδικοί Αρχιερείς, οι οποίοι αποχωρούν και εισέρχονται στο Ιερό Βήμα με την έναρξη των «</a:t>
            </a:r>
            <a:r>
              <a:rPr lang="el-GR" dirty="0" err="1"/>
              <a:t>Ἀπολυτικίων</a:t>
            </a:r>
            <a:r>
              <a:rPr lang="el-GR" dirty="0"/>
              <a:t>» του Εσπερινού.   </a:t>
            </a:r>
          </a:p>
          <a:p>
            <a:endParaRPr lang="el-GR" dirty="0"/>
          </a:p>
        </p:txBody>
      </p:sp>
    </p:spTree>
    <p:extLst>
      <p:ext uri="{BB962C8B-B14F-4D97-AF65-F5344CB8AC3E}">
        <p14:creationId xmlns:p14="http://schemas.microsoft.com/office/powerpoint/2010/main" val="3029639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DC6177-A210-AC97-C72C-67BDBC906091}"/>
              </a:ext>
            </a:extLst>
          </p:cNvPr>
          <p:cNvSpPr>
            <a:spLocks noGrp="1"/>
          </p:cNvSpPr>
          <p:nvPr>
            <p:ph type="title"/>
          </p:nvPr>
        </p:nvSpPr>
        <p:spPr>
          <a:xfrm>
            <a:off x="0" y="0"/>
            <a:ext cx="12192000" cy="866775"/>
          </a:xfrm>
        </p:spPr>
        <p:txBody>
          <a:bodyPr>
            <a:normAutofit fontScale="90000"/>
          </a:bodyPr>
          <a:lstStyle/>
          <a:p>
            <a:pPr algn="ctr"/>
            <a:r>
              <a:rPr lang="el-GR" sz="3800" b="1" dirty="0"/>
              <a:t>ΕΟΡΤΗ ΤΟΥ ΑΓΙΟΥ ΦΩΤΙΟΥ-ΤΑ ΕΝ Τῼ ΕΣΠΕΡΙΝῼ ΤΗΡΟΥΜΕΝΑ</a:t>
            </a:r>
            <a:br>
              <a:rPr lang="el-GR" sz="3800" b="1" dirty="0"/>
            </a:br>
            <a:r>
              <a:rPr lang="el-GR" sz="3800" dirty="0"/>
              <a:t>Τελετή Απονομής των Τιμητικών Εκκλησιαστικών Διακρίσεων</a:t>
            </a:r>
          </a:p>
        </p:txBody>
      </p:sp>
      <p:sp>
        <p:nvSpPr>
          <p:cNvPr id="3" name="Θέση περιεχομένου 2">
            <a:extLst>
              <a:ext uri="{FF2B5EF4-FFF2-40B4-BE49-F238E27FC236}">
                <a16:creationId xmlns:a16="http://schemas.microsoft.com/office/drawing/2014/main" id="{B490BCA2-FD92-BB55-C48E-CE7B29E876D0}"/>
              </a:ext>
            </a:extLst>
          </p:cNvPr>
          <p:cNvSpPr>
            <a:spLocks noGrp="1"/>
          </p:cNvSpPr>
          <p:nvPr>
            <p:ph idx="1"/>
          </p:nvPr>
        </p:nvSpPr>
        <p:spPr>
          <a:xfrm>
            <a:off x="-1" y="933450"/>
            <a:ext cx="12191999" cy="5924549"/>
          </a:xfrm>
        </p:spPr>
        <p:txBody>
          <a:bodyPr>
            <a:normAutofit fontScale="92500" lnSpcReduction="20000"/>
          </a:bodyPr>
          <a:lstStyle/>
          <a:p>
            <a:r>
              <a:rPr lang="el-GR" dirty="0"/>
              <a:t>Τα μέρη της Τελετής είναι τα εξής:</a:t>
            </a:r>
          </a:p>
          <a:p>
            <a:pPr>
              <a:buFont typeface="Wingdings" panose="05000000000000000000" pitchFamily="2" charset="2"/>
              <a:buChar char="v"/>
            </a:pPr>
            <a:r>
              <a:rPr lang="el-GR" u="sng" dirty="0"/>
              <a:t>Τοποθέτηση των </a:t>
            </a:r>
            <a:r>
              <a:rPr lang="el-GR" u="sng" dirty="0" err="1"/>
              <a:t>Διασήμων</a:t>
            </a:r>
            <a:r>
              <a:rPr lang="el-GR" u="sng" dirty="0"/>
              <a:t> και των Διπλωμάτων </a:t>
            </a:r>
            <a:r>
              <a:rPr lang="el-GR" dirty="0"/>
              <a:t>των Τιμητικών Διακρίσεων πάνω σε ειδικό Τραπέζι πλησίον του Αρχιεπισκοπικού Θρόνου πριν από την έναρξη του Εσπερινού, από τον αρμόδιο Υπάλληλο επί των θεμάτων των Εκκλησιαστικών Τιμητικών Διακρίσεων του Γραφείου Εθιμοτυπίας της Ιεράς Συνόδου.  </a:t>
            </a:r>
          </a:p>
          <a:p>
            <a:pPr>
              <a:buFont typeface="Wingdings" panose="05000000000000000000" pitchFamily="2" charset="2"/>
              <a:buChar char="v"/>
            </a:pPr>
            <a:r>
              <a:rPr lang="el-GR" u="sng" dirty="0"/>
              <a:t>Υποδοχή και τοποθέτηση ενός εκάστου </a:t>
            </a:r>
            <a:r>
              <a:rPr lang="el-GR" dirty="0"/>
              <a:t>των Τιμώμενων πριν από την έναρξη του Εσπερινού, πλησίον του Αρχιερατικού Θρόνου.</a:t>
            </a:r>
          </a:p>
          <a:p>
            <a:pPr>
              <a:buFont typeface="Wingdings" panose="05000000000000000000" pitchFamily="2" charset="2"/>
              <a:buChar char="v"/>
            </a:pPr>
            <a:r>
              <a:rPr lang="el-GR" u="sng" dirty="0"/>
              <a:t>Έλευση του </a:t>
            </a:r>
            <a:r>
              <a:rPr lang="el-GR" u="sng" dirty="0" err="1"/>
              <a:t>Αρχιγραμματέως</a:t>
            </a:r>
            <a:r>
              <a:rPr lang="el-GR" u="sng" dirty="0"/>
              <a:t> και του Υπεύθυνου </a:t>
            </a:r>
            <a:r>
              <a:rPr lang="el-GR" dirty="0"/>
              <a:t>επί των Εκκλησιαστικών Παρασήμων Κληρικού του Γραφείου Εκκλησιαστικής Τάξεως και Εθιμοτυπίας, όπως και ενός ακόμη Γραμματέως της Ιεράς Συνόδου πλησίον του Θρόνου του Αρχιεπισκόπου. Οι Κληρικοί αυτοί δεν φέρουν Άμφια, φέρουν όμως τα Διάσημα του </a:t>
            </a:r>
            <a:r>
              <a:rPr lang="el-GR" dirty="0" err="1"/>
              <a:t>Οφφικίου</a:t>
            </a:r>
            <a:r>
              <a:rPr lang="el-GR" dirty="0"/>
              <a:t> τους, και ποιούν «Σχήμα» στον Αρχιεπίσκοπο με την έλευσή τους. </a:t>
            </a:r>
          </a:p>
          <a:p>
            <a:pPr>
              <a:buFont typeface="Wingdings" panose="05000000000000000000" pitchFamily="2" charset="2"/>
              <a:buChar char="v"/>
            </a:pPr>
            <a:r>
              <a:rPr lang="el-GR" u="sng" dirty="0"/>
              <a:t>Προσφώνηση προς τους Τιμώμενους </a:t>
            </a:r>
            <a:r>
              <a:rPr lang="el-GR" dirty="0"/>
              <a:t>από τον </a:t>
            </a:r>
            <a:r>
              <a:rPr lang="el-GR" dirty="0" err="1"/>
              <a:t>Μακαριώτατο</a:t>
            </a:r>
            <a:r>
              <a:rPr lang="el-GR" dirty="0"/>
              <a:t> Αρχιεπίσκοπο από τον Θρόνο, αμέσως μετά το «</a:t>
            </a:r>
            <a:r>
              <a:rPr lang="el-GR" dirty="0" err="1"/>
              <a:t>Καὶ</a:t>
            </a:r>
            <a:r>
              <a:rPr lang="el-GR" dirty="0"/>
              <a:t> </a:t>
            </a:r>
            <a:r>
              <a:rPr lang="el-GR" dirty="0" err="1"/>
              <a:t>νῦν</a:t>
            </a:r>
            <a:r>
              <a:rPr lang="el-GR" dirty="0"/>
              <a:t>» των </a:t>
            </a:r>
            <a:r>
              <a:rPr lang="el-GR" dirty="0" err="1"/>
              <a:t>Αποστίχων</a:t>
            </a:r>
            <a:r>
              <a:rPr lang="el-GR" dirty="0"/>
              <a:t>.</a:t>
            </a:r>
          </a:p>
          <a:p>
            <a:pPr>
              <a:buFont typeface="Wingdings" panose="05000000000000000000" pitchFamily="2" charset="2"/>
              <a:buChar char="v"/>
            </a:pPr>
            <a:r>
              <a:rPr lang="el-GR" u="sng" dirty="0"/>
              <a:t>Ανάγνωση της Συνοδικής </a:t>
            </a:r>
            <a:r>
              <a:rPr lang="el-GR" u="sng" dirty="0" err="1"/>
              <a:t>Διαγνώμης</a:t>
            </a:r>
            <a:r>
              <a:rPr lang="el-GR" u="sng" dirty="0"/>
              <a:t> από τον Αρχιγραμματέα </a:t>
            </a:r>
            <a:r>
              <a:rPr lang="el-GR" dirty="0"/>
              <a:t>της Ιεράς Συνόδου, περί της Απονομής των Τιμητικών Διακρίσεων εις τα </a:t>
            </a:r>
            <a:r>
              <a:rPr lang="el-GR" dirty="0" err="1"/>
              <a:t>Προκριθέντα</a:t>
            </a:r>
            <a:r>
              <a:rPr lang="el-GR" dirty="0"/>
              <a:t> Πρόσωπα, από Μικροφώνου, πλησίον του Θρόνου, προ της Επιδόσεως των Διπλωμάτων και των </a:t>
            </a:r>
            <a:r>
              <a:rPr lang="el-GR" dirty="0" err="1"/>
              <a:t>Διασήμων</a:t>
            </a:r>
            <a:r>
              <a:rPr lang="el-GR" dirty="0"/>
              <a:t> από τον Αρχιεπίσκοπο, σε κάθε έναν από τους Τιμώμενους.</a:t>
            </a:r>
          </a:p>
        </p:txBody>
      </p:sp>
    </p:spTree>
    <p:extLst>
      <p:ext uri="{BB962C8B-B14F-4D97-AF65-F5344CB8AC3E}">
        <p14:creationId xmlns:p14="http://schemas.microsoft.com/office/powerpoint/2010/main" val="147323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C8B64-7CA0-D288-AAF0-5243E4795A59}"/>
              </a:ext>
            </a:extLst>
          </p:cNvPr>
          <p:cNvSpPr>
            <a:spLocks noGrp="1"/>
          </p:cNvSpPr>
          <p:nvPr>
            <p:ph type="title"/>
          </p:nvPr>
        </p:nvSpPr>
        <p:spPr>
          <a:xfrm>
            <a:off x="0" y="1"/>
            <a:ext cx="12192000" cy="933450"/>
          </a:xfrm>
        </p:spPr>
        <p:txBody>
          <a:bodyPr>
            <a:normAutofit fontScale="90000"/>
          </a:bodyPr>
          <a:lstStyle/>
          <a:p>
            <a:pPr algn="ctr"/>
            <a:r>
              <a:rPr lang="el-GR" sz="3800" b="1" dirty="0"/>
              <a:t>ΕΟΡΤΗ ΤΟΥ ΑΓΙΟΥ ΦΩΤΙΟΥ-ΤΑ ΕΝ Τῼ ΕΣΠΕΡΙΝῼ ΤΗΡΟΥΜΕΝΑ</a:t>
            </a:r>
            <a:br>
              <a:rPr lang="el-GR" sz="3800" b="1" dirty="0"/>
            </a:br>
            <a:r>
              <a:rPr lang="el-GR" sz="3800" dirty="0"/>
              <a:t>Τελετή Απονομής των Τιμητικών Εκκλησιαστικών Διακρίσεων</a:t>
            </a:r>
          </a:p>
        </p:txBody>
      </p:sp>
      <p:sp>
        <p:nvSpPr>
          <p:cNvPr id="3" name="Θέση περιεχομένου 2">
            <a:extLst>
              <a:ext uri="{FF2B5EF4-FFF2-40B4-BE49-F238E27FC236}">
                <a16:creationId xmlns:a16="http://schemas.microsoft.com/office/drawing/2014/main" id="{C7447F21-E10C-EDFB-BA67-9FFB6F4789BB}"/>
              </a:ext>
            </a:extLst>
          </p:cNvPr>
          <p:cNvSpPr>
            <a:spLocks noGrp="1"/>
          </p:cNvSpPr>
          <p:nvPr>
            <p:ph idx="1"/>
          </p:nvPr>
        </p:nvSpPr>
        <p:spPr>
          <a:xfrm>
            <a:off x="0" y="933451"/>
            <a:ext cx="12192000" cy="5924549"/>
          </a:xfrm>
        </p:spPr>
        <p:txBody>
          <a:bodyPr>
            <a:normAutofit fontScale="92500" lnSpcReduction="20000"/>
          </a:bodyPr>
          <a:lstStyle/>
          <a:p>
            <a:pPr>
              <a:buFont typeface="Wingdings" panose="05000000000000000000" pitchFamily="2" charset="2"/>
              <a:buChar char="v"/>
            </a:pPr>
            <a:r>
              <a:rPr lang="el-GR" u="sng" dirty="0"/>
              <a:t>Επίδοση των </a:t>
            </a:r>
            <a:r>
              <a:rPr lang="el-GR" u="sng" dirty="0" err="1"/>
              <a:t>Διασήμων</a:t>
            </a:r>
            <a:r>
              <a:rPr lang="el-GR" u="sng" dirty="0"/>
              <a:t> και των Διπλωμάτων από τον Αρχιεπίσκοπο </a:t>
            </a:r>
            <a:r>
              <a:rPr lang="el-GR" dirty="0"/>
              <a:t>σε κάθε έναν από τους Τιμώμενους, προσκαλουμένων από μικρόφωνο από τον Γραμματέα, που προαναφέρθηκε. Ο Μακαριότατος: </a:t>
            </a:r>
          </a:p>
          <a:p>
            <a:pPr lvl="1">
              <a:buFont typeface="Wingdings" panose="05000000000000000000" pitchFamily="2" charset="2"/>
              <a:buChar char="Ø"/>
            </a:pPr>
            <a:r>
              <a:rPr lang="el-GR" dirty="0"/>
              <a:t>εάν οι Τιμώμενοι είναι παρόντες, τοποθετεί τα Παράσημα της Τιμητικής Διάκρισης στο στήθος τους και επιδίδει στα χέρια τους το σχετικό Δίπλωμα εντός Κυλίνδρου, </a:t>
            </a:r>
          </a:p>
          <a:p>
            <a:pPr lvl="1">
              <a:buFont typeface="Wingdings" panose="05000000000000000000" pitchFamily="2" charset="2"/>
              <a:buChar char="Ø"/>
            </a:pPr>
            <a:r>
              <a:rPr lang="el-GR" dirty="0"/>
              <a:t>εάν απουσιάζουν επιδίδει αυτά στα χέρια των Εκπροσώπων τους, και </a:t>
            </a:r>
          </a:p>
          <a:p>
            <a:pPr lvl="1">
              <a:buFont typeface="Wingdings" panose="05000000000000000000" pitchFamily="2" charset="2"/>
              <a:buChar char="Ø"/>
            </a:pPr>
            <a:r>
              <a:rPr lang="el-GR" dirty="0"/>
              <a:t>εάν οι εκπρόσωποι δεν κατέστη δυνατόν να προσέλθουν, κρατούνται στην </a:t>
            </a:r>
            <a:r>
              <a:rPr lang="el-GR" dirty="0" err="1"/>
              <a:t>Αρχιγραμματεία</a:t>
            </a:r>
            <a:r>
              <a:rPr lang="el-GR" dirty="0"/>
              <a:t> για να επιδοθούν σ’ αυτούς τον κατάλληλο καιρό, διαμέσου της οικείας Ιεράς Μητροπόλεως. </a:t>
            </a:r>
          </a:p>
          <a:p>
            <a:pPr>
              <a:buFont typeface="Wingdings" panose="05000000000000000000" pitchFamily="2" charset="2"/>
              <a:buChar char="v"/>
            </a:pPr>
            <a:r>
              <a:rPr lang="el-GR" u="sng" dirty="0"/>
              <a:t>Επιστροφή ενός εκάστου των </a:t>
            </a:r>
            <a:r>
              <a:rPr lang="el-GR" u="sng" dirty="0" err="1"/>
              <a:t>Τιμηθέντων</a:t>
            </a:r>
            <a:r>
              <a:rPr lang="el-GR" u="sng" dirty="0"/>
              <a:t> στη θέση του</a:t>
            </a:r>
            <a:r>
              <a:rPr lang="el-GR" dirty="0"/>
              <a:t>, μετά την παραλαβή των </a:t>
            </a:r>
            <a:r>
              <a:rPr lang="el-GR" dirty="0" err="1"/>
              <a:t>Διασήμων</a:t>
            </a:r>
            <a:r>
              <a:rPr lang="el-GR" dirty="0"/>
              <a:t> και του Διπλώματος.</a:t>
            </a:r>
          </a:p>
          <a:p>
            <a:pPr>
              <a:buFont typeface="Wingdings" panose="05000000000000000000" pitchFamily="2" charset="2"/>
              <a:buChar char="v"/>
            </a:pPr>
            <a:r>
              <a:rPr lang="el-GR" u="sng" dirty="0"/>
              <a:t>Οι </a:t>
            </a:r>
            <a:r>
              <a:rPr lang="el-GR" u="sng" dirty="0" err="1"/>
              <a:t>Τιμηθέντες</a:t>
            </a:r>
            <a:r>
              <a:rPr lang="el-GR" dirty="0"/>
              <a:t>, μετά την Απόλυση του Εσπερινού, </a:t>
            </a:r>
            <a:r>
              <a:rPr lang="el-GR" u="sng" dirty="0"/>
              <a:t>καλούνται </a:t>
            </a:r>
            <a:r>
              <a:rPr lang="el-GR" dirty="0"/>
              <a:t>από τον </a:t>
            </a:r>
            <a:r>
              <a:rPr lang="el-GR" dirty="0" err="1"/>
              <a:t>Μακαριώτατο</a:t>
            </a:r>
            <a:r>
              <a:rPr lang="el-GR" dirty="0"/>
              <a:t> και προφορικώς ώστε </a:t>
            </a:r>
            <a:r>
              <a:rPr lang="el-GR" u="sng" dirty="0"/>
              <a:t>να συμμετάσχουν </a:t>
            </a:r>
            <a:r>
              <a:rPr lang="el-GR" dirty="0"/>
              <a:t>κατά την επομένη </a:t>
            </a:r>
            <a:r>
              <a:rPr lang="el-GR" u="sng" dirty="0"/>
              <a:t>στην τέλεση της Θείας Λειτουργίας και Σύσκεψης που θα λάβει χώρα στην Πεντέλη</a:t>
            </a:r>
            <a:r>
              <a:rPr lang="el-GR" dirty="0"/>
              <a:t>, καθώς </a:t>
            </a:r>
            <a:r>
              <a:rPr lang="el-GR" u="sng" dirty="0"/>
              <a:t>και στο Γεύμα</a:t>
            </a:r>
            <a:r>
              <a:rPr lang="el-GR" dirty="0"/>
              <a:t> της Ιεράς Συνόδου που θα παρατεθεί στη Μνήμη του αγίου Φωτίου.</a:t>
            </a:r>
          </a:p>
          <a:p>
            <a:pPr>
              <a:buFont typeface="Wingdings" panose="05000000000000000000" pitchFamily="2" charset="2"/>
              <a:buChar char="v"/>
            </a:pPr>
            <a:r>
              <a:rPr lang="el-GR" u="sng" dirty="0"/>
              <a:t>Μετά την Τελετή ο Μακαριώτατος λέει το «</a:t>
            </a:r>
            <a:r>
              <a:rPr lang="el-GR" u="sng" dirty="0" err="1"/>
              <a:t>Νῦν</a:t>
            </a:r>
            <a:r>
              <a:rPr lang="el-GR" u="sng" dirty="0"/>
              <a:t> </a:t>
            </a:r>
            <a:r>
              <a:rPr lang="el-GR" u="sng" dirty="0" err="1"/>
              <a:t>ἀπολύεις</a:t>
            </a:r>
            <a:r>
              <a:rPr lang="el-GR" u="sng" dirty="0"/>
              <a:t> </a:t>
            </a:r>
            <a:r>
              <a:rPr lang="el-GR" u="sng" dirty="0" err="1"/>
              <a:t>τὸν</a:t>
            </a:r>
            <a:r>
              <a:rPr lang="el-GR" u="sng" dirty="0"/>
              <a:t> </a:t>
            </a:r>
            <a:r>
              <a:rPr lang="el-GR" u="sng" dirty="0" err="1"/>
              <a:t>δοῦλόν</a:t>
            </a:r>
            <a:r>
              <a:rPr lang="el-GR" u="sng" dirty="0"/>
              <a:t> σου, Δέσποτα», </a:t>
            </a:r>
            <a:r>
              <a:rPr lang="el-GR" dirty="0"/>
              <a:t>και ο Αρχιδιάκονος το Τρισάγιο. Ο Αρχιεπίσκοπος δίδει την Πατερίτσα στον Αρχιδιάκονο, μετά τη λήξη του </a:t>
            </a:r>
            <a:r>
              <a:rPr lang="el-GR" dirty="0" err="1"/>
              <a:t>Τρισαγίου</a:t>
            </a:r>
            <a:r>
              <a:rPr lang="el-GR" dirty="0"/>
              <a:t>.</a:t>
            </a:r>
          </a:p>
          <a:p>
            <a:pPr>
              <a:buFont typeface="Wingdings" panose="05000000000000000000" pitchFamily="2" charset="2"/>
              <a:buChar char="v"/>
            </a:pPr>
            <a:r>
              <a:rPr lang="el-GR" u="sng" dirty="0"/>
              <a:t>Με την έναρξη των </a:t>
            </a:r>
            <a:r>
              <a:rPr lang="el-GR" u="sng" dirty="0" err="1"/>
              <a:t>Απολυτικίων</a:t>
            </a:r>
            <a:r>
              <a:rPr lang="el-GR" u="sng" dirty="0"/>
              <a:t>, γίνεται η αποχώρηση των Συνοδικών Μητροπολιτών </a:t>
            </a:r>
            <a:r>
              <a:rPr lang="el-GR" dirty="0"/>
              <a:t>από τον τόπο της Χοροστασίας, ύστερα από πρόσκληση του </a:t>
            </a:r>
            <a:r>
              <a:rPr lang="el-GR" dirty="0" err="1"/>
              <a:t>Εκκλησιάρχου</a:t>
            </a:r>
            <a:r>
              <a:rPr lang="el-GR" dirty="0"/>
              <a:t>. </a:t>
            </a:r>
            <a:r>
              <a:rPr lang="el-GR" dirty="0" err="1"/>
              <a:t>Απόλυσις</a:t>
            </a:r>
            <a:r>
              <a:rPr lang="el-GR" dirty="0"/>
              <a:t>. </a:t>
            </a:r>
          </a:p>
        </p:txBody>
      </p:sp>
    </p:spTree>
    <p:extLst>
      <p:ext uri="{BB962C8B-B14F-4D97-AF65-F5344CB8AC3E}">
        <p14:creationId xmlns:p14="http://schemas.microsoft.com/office/powerpoint/2010/main" val="292041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F3755E-4511-FF51-13FC-7A33A8063725}"/>
              </a:ext>
            </a:extLst>
          </p:cNvPr>
          <p:cNvSpPr>
            <a:spLocks noGrp="1"/>
          </p:cNvSpPr>
          <p:nvPr>
            <p:ph type="title"/>
          </p:nvPr>
        </p:nvSpPr>
        <p:spPr>
          <a:xfrm>
            <a:off x="0" y="0"/>
            <a:ext cx="12192000" cy="1192695"/>
          </a:xfrm>
        </p:spPr>
        <p:txBody>
          <a:bodyPr>
            <a:normAutofit/>
          </a:bodyPr>
          <a:lstStyle/>
          <a:p>
            <a:pPr algn="ctr"/>
            <a:r>
              <a:rPr lang="el-GR" sz="3800" b="1" dirty="0"/>
              <a:t>ΕΟΡΤΗ ΤΟΥ ΑΓΙΟΥ ΦΩΤΙΟΥ-ΤΑ ΕΝ Τῼ ΕΣΠΕΡΙΝῼ ΤΗΡΟΥΜΕΝΑ</a:t>
            </a:r>
            <a:br>
              <a:rPr lang="el-GR" sz="3800" b="1" dirty="0"/>
            </a:br>
            <a:r>
              <a:rPr lang="el-GR" sz="3800" dirty="0"/>
              <a:t>Τελετή Απονομής των Τιμητικών Εκκλησιαστικών Διακρίσεων</a:t>
            </a:r>
          </a:p>
        </p:txBody>
      </p:sp>
      <p:sp>
        <p:nvSpPr>
          <p:cNvPr id="3" name="Θέση περιεχομένου 2">
            <a:extLst>
              <a:ext uri="{FF2B5EF4-FFF2-40B4-BE49-F238E27FC236}">
                <a16:creationId xmlns:a16="http://schemas.microsoft.com/office/drawing/2014/main" id="{9C15BFC5-D9CE-DB47-30E7-84558D328428}"/>
              </a:ext>
            </a:extLst>
          </p:cNvPr>
          <p:cNvSpPr>
            <a:spLocks noGrp="1"/>
          </p:cNvSpPr>
          <p:nvPr>
            <p:ph idx="1"/>
          </p:nvPr>
        </p:nvSpPr>
        <p:spPr>
          <a:xfrm>
            <a:off x="0" y="1053548"/>
            <a:ext cx="12192000" cy="5804452"/>
          </a:xfrm>
        </p:spPr>
        <p:txBody>
          <a:bodyPr/>
          <a:lstStyle/>
          <a:p>
            <a:pPr>
              <a:buFont typeface="Wingdings" panose="05000000000000000000" pitchFamily="2" charset="2"/>
              <a:buChar char="v"/>
            </a:pPr>
            <a:r>
              <a:rPr lang="el-GR" u="sng" dirty="0"/>
              <a:t>Δεν ψάλλονται Αργά Μουσικά Μαθήματα </a:t>
            </a:r>
            <a:r>
              <a:rPr lang="el-GR" dirty="0"/>
              <a:t>(Μέλη), ούτε στον Εσπερινό, ούτε στον Όρθρο, ούτε στη Θεία Λειτουργία. </a:t>
            </a:r>
          </a:p>
          <a:p>
            <a:pPr>
              <a:buFont typeface="Wingdings" panose="05000000000000000000" pitchFamily="2" charset="2"/>
              <a:buChar char="v"/>
            </a:pPr>
            <a:r>
              <a:rPr lang="el-GR" dirty="0"/>
              <a:t>Μετά το «Δι’ </a:t>
            </a:r>
            <a:r>
              <a:rPr lang="el-GR" dirty="0" err="1"/>
              <a:t>εὐχῶν</a:t>
            </a:r>
            <a:r>
              <a:rPr lang="el-GR" dirty="0"/>
              <a:t>» </a:t>
            </a:r>
            <a:r>
              <a:rPr lang="el-GR" u="sng" dirty="0"/>
              <a:t>ο Φωτογράφος της Ιεράς Συνόδου λαμβάνει Αναμνηστική Φωτογραφία</a:t>
            </a:r>
            <a:r>
              <a:rPr lang="el-GR" dirty="0"/>
              <a:t> για το Αρχείο της Ιεράς Συνόδου, με τον </a:t>
            </a:r>
            <a:r>
              <a:rPr lang="el-GR" dirty="0" err="1"/>
              <a:t>Μακαριώτατο</a:t>
            </a:r>
            <a:r>
              <a:rPr lang="el-GR" dirty="0"/>
              <a:t> να βρίσκεται ακόμη στον Θρόνο, και τους </a:t>
            </a:r>
            <a:r>
              <a:rPr lang="el-GR" dirty="0" err="1"/>
              <a:t>Τιμηθέντες</a:t>
            </a:r>
            <a:r>
              <a:rPr lang="el-GR" dirty="0"/>
              <a:t> να στέκονται εκατέρωθεν του Θρόνου. Ο συγκεκριμένος Φωτογράφος λαμβάνει διακριτικώς φωτογραφίες και κατά τη στιγμή της επιδόσεως των </a:t>
            </a:r>
            <a:r>
              <a:rPr lang="el-GR" dirty="0" err="1"/>
              <a:t>Διασήμων</a:t>
            </a:r>
            <a:r>
              <a:rPr lang="el-GR" dirty="0"/>
              <a:t> και Διπλωμάτων σε κάθε ένα από τους Τιμώμενους.</a:t>
            </a:r>
          </a:p>
          <a:p>
            <a:pPr>
              <a:buFont typeface="Wingdings" panose="05000000000000000000" pitchFamily="2" charset="2"/>
              <a:buChar char="v"/>
            </a:pPr>
            <a:r>
              <a:rPr lang="el-GR" dirty="0"/>
              <a:t>Για να παρίσταται ο Φωτογράφος στην Τελετή αυτή, είναι αυτονόητο ότι πρέπει να ειδοποιηθεί εγκαίρως από το αρμόδιο Γραφείο Εθιμοτυπίας της Ιεράς Συνόδου. </a:t>
            </a:r>
          </a:p>
          <a:p>
            <a:pPr>
              <a:buFont typeface="Wingdings" panose="05000000000000000000" pitchFamily="2" charset="2"/>
              <a:buChar char="v"/>
            </a:pPr>
            <a:r>
              <a:rPr lang="el-GR" dirty="0"/>
              <a:t>Η </a:t>
            </a:r>
            <a:r>
              <a:rPr lang="el-GR" u="sng" dirty="0"/>
              <a:t>Τελετή μεταδίδεται απευθείας από τον Ρ/Σ της Εκκλησίας</a:t>
            </a:r>
            <a:r>
              <a:rPr lang="el-GR" dirty="0"/>
              <a:t>, ενώ όλο το γεγονός καταχωρείται στο  Περιοδικό «</a:t>
            </a:r>
            <a:r>
              <a:rPr lang="el-GR" dirty="0" err="1"/>
              <a:t>Ἐκκλησία</a:t>
            </a:r>
            <a:r>
              <a:rPr lang="el-GR" dirty="0"/>
              <a:t>».</a:t>
            </a:r>
          </a:p>
        </p:txBody>
      </p:sp>
    </p:spTree>
    <p:extLst>
      <p:ext uri="{BB962C8B-B14F-4D97-AF65-F5344CB8AC3E}">
        <p14:creationId xmlns:p14="http://schemas.microsoft.com/office/powerpoint/2010/main" val="252370463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TotalTime>
  <Words>4388</Words>
  <Application>Microsoft Office PowerPoint</Application>
  <PresentationFormat>Ευρεία οθόνη</PresentationFormat>
  <Paragraphs>148</Paragraphs>
  <Slides>22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22</vt:i4>
      </vt:variant>
    </vt:vector>
  </HeadingPairs>
  <TitlesOfParts>
    <vt:vector size="28" baseType="lpstr">
      <vt:lpstr>Arial</vt:lpstr>
      <vt:lpstr>Calibri</vt:lpstr>
      <vt:lpstr>Calibri Light</vt:lpstr>
      <vt:lpstr>Palatino Linotype</vt:lpstr>
      <vt:lpstr>Wingdings</vt:lpstr>
      <vt:lpstr>Θέμα του Office</vt:lpstr>
      <vt:lpstr>   ΕΚΚΛΗΣΙΑΣΤΙΚΗ ΕΘΙΜΟΤΥΠΙΑ ΕΝΟΤΗΤΑ 9η  ΟΣΑ ΔΕΙ ΠΑΡΑΦΥΛΑΤΤΕΣΘΑΙ Τῌ 6η ΦΕΒΡΟΥΑΡΙΟΥ, ΗΤΟΙ ΚΑΤΑ ΤΗΝ ΕΟΡΤΗΝ ΤΟΥ ΑΓΙΟΥ ΦΩΤΙΟΥ ΕΝ Τῼ ΚΑΘΕΔΡΙΚῼ ΙΕΡῼ ΝΑῼ ΤΩΝ ΑΘΗΝΩΝ ΚΑΙ Τῌ ΙΕΡᾼ ΜΟΝΗ ΚΟΙΜΗΣΕΩΣ ΤΗΣ ΘΕΟΤΟΚΟΥ ΕΝ ΠΕΝΤΕΛῌ &amp; </vt:lpstr>
      <vt:lpstr>ΕΟΡΤΗ ΤΟΥ ΑΓΙΟΥ ΦΩΤΙΟΥ-ΙΣΤΟΡΙΚΑ ΣΤΟΙΧΕΙΑ</vt:lpstr>
      <vt:lpstr>ΕΟΡΤΗ ΤΟΥ ΑΓΙΟΥ ΦΩΤΙΟΥ-ΤΑ ΕΝ Τῼ ΕΣΠΕΡΙΝῼ ΤΗΡΟΥΜΕΝΑ</vt:lpstr>
      <vt:lpstr>ΕΟΡΤΗ ΤΟΥ ΑΓΙΟΥ ΦΩΤΙΟΥ-ΤΑ ΕΝ Τῼ ΕΣΠΕΡΙΝῼ ΤΗΡΟΥΜΕΝΑ</vt:lpstr>
      <vt:lpstr>ΕΟΡΤΗ ΤΟΥ ΑΓΙΟΥ ΦΩΤΙΟΥ-ΤΑ ΕΝ Τῼ ΕΣΠΕΡΙΝῼ ΤΗΡΟΥΜΕΝΑ</vt:lpstr>
      <vt:lpstr>ΕΟΡΤΗ ΤΟΥ ΑΓΙΟΥ ΦΩΤΙΟΥ-ΤΑ ΕΝ Τῼ ΕΣΠΕΡΙΝῼ ΤΗΡΟΥΜΕΝΑ</vt:lpstr>
      <vt:lpstr>ΕΟΡΤΗ ΤΟΥ ΑΓΙΟΥ ΦΩΤΙΟΥ-ΤΑ ΕΝ Τῼ ΕΣΠΕΡΙΝῼ ΤΗΡΟΥΜΕΝΑ Τελετή Απονομής των Τιμητικών Εκκλησιαστικών Διακρίσεων</vt:lpstr>
      <vt:lpstr>ΕΟΡΤΗ ΤΟΥ ΑΓΙΟΥ ΦΩΤΙΟΥ-ΤΑ ΕΝ Τῼ ΕΣΠΕΡΙΝῼ ΤΗΡΟΥΜΕΝΑ Τελετή Απονομής των Τιμητικών Εκκλησιαστικών Διακρίσεων</vt:lpstr>
      <vt:lpstr>ΕΟΡΤΗ ΤΟΥ ΑΓΙΟΥ ΦΩΤΙΟΥ-ΤΑ ΕΝ Τῼ ΕΣΠΕΡΙΝῼ ΤΗΡΟΥΜΕΝΑ Τελετή Απονομής των Τιμητικών Εκκλησιαστικών Διακρίσεων</vt:lpstr>
      <vt:lpstr> ΕΟΡΤΗ ΤΟΥ ΑΓΙΟΥ ΦΩΤΙΟΥ-ΤΑ ΕΝ Τῼ ΟΡΘΡῼ ΤΗΡΟΥΜΕΝΑ </vt:lpstr>
      <vt:lpstr>ΕΟΡΤΗ ΤΟΥ ΑΓΙΟΥ ΦΩΤΙΟΥ-ΤΑ ΕΝ Τῼ ΟΡΘΡῼ ΤΗΡΟΥΜΕΝΑ</vt:lpstr>
      <vt:lpstr>ΕΟΡΤΗ ΤΟΥ ΑΓΙΟΥ ΦΩΤΙΟΥ ΤΑ ΕΝ Τῌ ΘΕΙᾼ ΛΕΙΤΟΥΡΓΙᾼ ΤΗΡΟΥΜΕΝΑ ΚΑΙ ΤΑ ΜΕΤΑ ΤΟ ΠΕΡΑΣ ΑΥΤΗΣ</vt:lpstr>
      <vt:lpstr>ΕΟΡΤΗ ΤΟΥ ΑΓΙΟΥ ΦΩΤΙΟΥ ΤΑ ΕΝ Τῌ ΘΕΙᾼ ΛΕΙΤΟΥΡΓΙᾼ ΤΗΡΟΥΜΕΝΑ ΚΑΙ ΤΑ ΜΕΤΑ ΤΟ ΠΕΡΑΣ ΑΥΤΗΣ</vt:lpstr>
      <vt:lpstr>ΕΟΡΤΗ ΤΟΥ ΑΓΙΟΥ ΦΩΤΙΟΥ - ΤΑ ΕΝ Τῌ ΣΥΣΚΕΨΕΙ ΤΗΡΟΥΜΕΝΑ</vt:lpstr>
      <vt:lpstr>ΕΟΡΤΗ ΤΟΥ ΑΓΙΟΥ ΦΩΤΙΟΥ - ΤΑ ΕΝ Τῌ ΣΥΣΚΕΨΕΙ ΤΗΡΟΥΜΕΝΑ</vt:lpstr>
      <vt:lpstr>ΕΟΡΤΗ ΤΟΥ ΑΓΙΟΥ ΦΩΤΙΟΥ - ΤΑ ΕΝ Τῌ ΣΥΣΚΕΨΕΙ ΤΗΡΟΥΜΕΝΑ</vt:lpstr>
      <vt:lpstr>ΕΟΡΤΗ ΤΟΥ ΑΓΙΟΥ ΦΩΤΙΟΥ - ΤΑ ΕΝ Τῼ ΓΕΥΜΑΤΙ ΤΗΡΟΥΜΕΝΑ</vt:lpstr>
      <vt:lpstr>ΕΟΡΤΗ ΤΟΥ ΑΓΙΟΥ ΦΩΤΙΟΥ  ΤΑ ΚΑΤΑ ΤΗΝ ΠΡΟΕΤΟΙΜΑΣΙΑΝ ΤΗΣ ΕΟΡΤΗΣ ΤΗΡΟΥΜΕΝΑ</vt:lpstr>
      <vt:lpstr>ΕΟΡΤΗ ΤΟΥ ΑΓΙΟΥ ΦΩΤΙΟΥ  ΤΑ ΚΑΤΑ ΤΗΝ ΠΡΟΕΤΟΙΜΑΣΙΑΝ ΤΗΣ ΕΟΡΤΗΣ ΤΗΡΟΥΜΕΝΑ</vt:lpstr>
      <vt:lpstr>ΕΟΡΤΗ ΤΟΥ ΑΓΙΟΥ ΦΩΤΙΟΥ  ΤΑ ΚΑΤΑ ΤΗΝ ΠΡΟΕΤΟΙΜΑΣΙΑΝ ΤΗΣ ΕΟΡΤΗΣ ΤΗΡΟΥΜΕΝΑ</vt:lpstr>
      <vt:lpstr>ΕΝΔΕΙΚΤΙΚΟΣ ΣΥΝΟΠΤΙΚΟΣ ΠΙΝΑΚΑΣ  ΤΩΝ ΣΥΝΗΘΩΣ ΠΡΟΣΚΛΟΥΜΕΝΩΝ ΠΡΟΣΩΠΩΝ  ΕΙΣ ΤΑΣ ΕΟΡΤΑΣ ΤΟΥ ΑΓΙΟΥ ΦΩΤΙΟΥ</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9η  ΟΣΑ ΔΕΙ ΠΑΡΑΦΥΛΑΤΤΕΣΘΑΙ Τῌ 6η ΦΕΒΡΟΥΑΡΙΟΥ, ΗΤΟΙ ΚΑΤΑ ΤΗΝ ΕΟΡΤΗΝ ΤΟΥ ΑΓΙΟΥ ΦΩΤΙΟΥ ΕΝ Τῼ ΚΑΘΕΔΡΙΚῼ ΙΕΡῼ ΝΑῼ ΤΩΝ ΑΘΗΝΩΝ ΚΑΙ Τῌ ΙΕΡᾼ ΜΟΝΗ ΚΟΙΜΗΣΕΩΣ ΤΗΣ ΘΕΟΤΟΚΟΥ ΕΝ ΠΕΝΤΕΛῌ &amp; ΟΣΑ ΔΕΙ ΠΑΡΑΦΥΛΑΤΤΕΣΘΑΙ Τῌ ΠΡΩΤῌ ΚΥΡΙΑΚῌ ΤΩΝ ΝΗΣΤΕΙΩΝ, ΗΤΟΙ ΚΑΤΑ ΤΗΝ ΚΥΡΙΑΚΗΝ ΤΗΣ ΟΡΘΟΔΟΞΙΑΣ ΕΝ Τῼ ΚΑΘΕΔΡΙΚῼ ΙΕΡῼ ΝΑῼ ΤΩΝ ΑΘΗΝΩΝ</dc:title>
  <dc:creator>MARIA KARAMPELIA</dc:creator>
  <cp:lastModifiedBy>MARIA KARAMPELIA</cp:lastModifiedBy>
  <cp:revision>1</cp:revision>
  <dcterms:created xsi:type="dcterms:W3CDTF">2023-05-25T10:03:36Z</dcterms:created>
  <dcterms:modified xsi:type="dcterms:W3CDTF">2023-05-26T12:01:37Z</dcterms:modified>
</cp:coreProperties>
</file>