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68" r:id="rId8"/>
    <p:sldId id="269" r:id="rId9"/>
    <p:sldId id="261" r:id="rId10"/>
    <p:sldId id="262" r:id="rId11"/>
    <p:sldId id="280" r:id="rId12"/>
    <p:sldId id="281" r:id="rId13"/>
    <p:sldId id="282" r:id="rId14"/>
    <p:sldId id="283" r:id="rId15"/>
    <p:sldId id="284" r:id="rId16"/>
    <p:sldId id="285" r:id="rId17"/>
    <p:sldId id="279" r:id="rId18"/>
    <p:sldId id="263" r:id="rId19"/>
    <p:sldId id="264" r:id="rId20"/>
    <p:sldId id="265" r:id="rId21"/>
    <p:sldId id="266" r:id="rId22"/>
    <p:sldId id="291" r:id="rId23"/>
    <p:sldId id="276" r:id="rId24"/>
    <p:sldId id="277" r:id="rId25"/>
    <p:sldId id="278" r:id="rId26"/>
    <p:sldId id="270" r:id="rId27"/>
    <p:sldId id="271" r:id="rId28"/>
    <p:sldId id="273" r:id="rId29"/>
    <p:sldId id="292" r:id="rId30"/>
    <p:sldId id="293" r:id="rId31"/>
    <p:sldId id="286" r:id="rId32"/>
    <p:sldId id="287" r:id="rId33"/>
    <p:sldId id="288" r:id="rId34"/>
    <p:sldId id="289" r:id="rId35"/>
    <p:sldId id="290" r:id="rId36"/>
    <p:sldId id="274" r:id="rId37"/>
    <p:sldId id="275"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9" d="100"/>
          <a:sy n="69" d="100"/>
        </p:scale>
        <p:origin x="-75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321752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19970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403680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425946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402657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105469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365552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5723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344728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22780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E449BF6-4852-491E-912B-89529F07F4D1}" type="datetimeFigureOut">
              <a:rPr lang="el-GR" smtClean="0"/>
              <a:pPr/>
              <a:t>30/11/2016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166656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49BF6-4852-491E-912B-89529F07F4D1}" type="datetimeFigureOut">
              <a:rPr lang="el-GR" smtClean="0"/>
              <a:pPr/>
              <a:t>30/11/2016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73E0D-B4A4-4478-887B-EDB8BB66CA29}" type="slidenum">
              <a:rPr lang="el-GR" smtClean="0"/>
              <a:pPr/>
              <a:t>‹#›</a:t>
            </a:fld>
            <a:endParaRPr lang="el-GR"/>
          </a:p>
        </p:txBody>
      </p:sp>
    </p:spTree>
    <p:extLst>
      <p:ext uri="{BB962C8B-B14F-4D97-AF65-F5344CB8AC3E}">
        <p14:creationId xmlns:p14="http://schemas.microsoft.com/office/powerpoint/2010/main" xmlns="" val="26465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Φασματομετρία</a:t>
            </a:r>
            <a:r>
              <a:rPr lang="el-GR" dirty="0" smtClean="0"/>
              <a:t> Μαζών</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57617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Αρχή λειτουργίας φασμάτων μάζας </a:t>
            </a:r>
            <a:endParaRPr lang="el-GR" b="1" dirty="0"/>
          </a:p>
        </p:txBody>
      </p:sp>
      <p:sp>
        <p:nvSpPr>
          <p:cNvPr id="3" name="Θέση περιεχομένου 2"/>
          <p:cNvSpPr>
            <a:spLocks noGrp="1"/>
          </p:cNvSpPr>
          <p:nvPr>
            <p:ph idx="1"/>
          </p:nvPr>
        </p:nvSpPr>
        <p:spPr/>
        <p:txBody>
          <a:bodyPr/>
          <a:lstStyle/>
          <a:p>
            <a:r>
              <a:rPr lang="el-GR" dirty="0" smtClean="0"/>
              <a:t>Το δείγμα εισέρχεται στον θάλαμο ιονισμού σε στερεά, υγρή ή αέρια μορφή               υψηλή θερμοκρασία και ΄πολύ χαμηλή πίεση (υψηλό κενό)               ατμούς. Ποσότητα συνήθως 10</a:t>
            </a:r>
            <a:r>
              <a:rPr lang="el-GR" baseline="30000" dirty="0" smtClean="0"/>
              <a:t>-4</a:t>
            </a:r>
            <a:r>
              <a:rPr lang="el-GR" dirty="0" smtClean="0"/>
              <a:t> με 10</a:t>
            </a:r>
            <a:r>
              <a:rPr lang="el-GR" baseline="30000" dirty="0" smtClean="0"/>
              <a:t>-6</a:t>
            </a:r>
            <a:r>
              <a:rPr lang="el-GR" dirty="0" smtClean="0"/>
              <a:t> </a:t>
            </a:r>
            <a:r>
              <a:rPr lang="en-US" dirty="0" smtClean="0"/>
              <a:t>g</a:t>
            </a:r>
          </a:p>
          <a:p>
            <a:r>
              <a:rPr lang="el-GR" dirty="0" smtClean="0"/>
              <a:t>Στον θάλαμο ιονισμού, βομβαρδίζονται οι ατμοί, με ηλεκτρόνια, άτομα ή μόρια.</a:t>
            </a:r>
          </a:p>
        </p:txBody>
      </p:sp>
      <p:sp>
        <p:nvSpPr>
          <p:cNvPr id="4" name="Δεξιό βέλος 3"/>
          <p:cNvSpPr/>
          <p:nvPr/>
        </p:nvSpPr>
        <p:spPr>
          <a:xfrm>
            <a:off x="2238233" y="2347415"/>
            <a:ext cx="978408"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2008493" y="2759121"/>
            <a:ext cx="978408"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246050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ΣΧΗΜΑΤΙΚΌ ΔΙΑΓΡΑΜΜΑ ΤΜΗΜΑΤΩΝ ΦΑΣΜΑΤΟΓΡΑΦΟΥ ΜΑΖΑΣ</a:t>
            </a:r>
            <a:endParaRPr lang="el-GR" sz="2800" b="1" dirty="0"/>
          </a:p>
        </p:txBody>
      </p:sp>
      <p:pic>
        <p:nvPicPr>
          <p:cNvPr id="1026" name="Picture 2"/>
          <p:cNvPicPr>
            <a:picLocks noGrp="1" noChangeAspect="1" noChangeArrowheads="1"/>
          </p:cNvPicPr>
          <p:nvPr>
            <p:ph idx="1"/>
          </p:nvPr>
        </p:nvPicPr>
        <p:blipFill>
          <a:blip r:embed="rId2"/>
          <a:srcRect/>
          <a:stretch>
            <a:fillRect/>
          </a:stretch>
        </p:blipFill>
        <p:spPr bwMode="auto">
          <a:xfrm>
            <a:off x="2409825" y="2039144"/>
            <a:ext cx="7372350" cy="39243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Σύστημα Εισαγωγής του Δείγματος </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3385415" y="2036618"/>
            <a:ext cx="4792806" cy="3408218"/>
          </a:xfrm>
          <a:prstGeom prst="rect">
            <a:avLst/>
          </a:prstGeom>
          <a:noFill/>
          <a:ln w="9525">
            <a:noFill/>
            <a:miter lim="800000"/>
            <a:headEnd/>
            <a:tailEnd/>
          </a:ln>
          <a:effectLst/>
        </p:spPr>
      </p:pic>
      <p:sp>
        <p:nvSpPr>
          <p:cNvPr id="5" name="4 - TextBox"/>
          <p:cNvSpPr txBox="1"/>
          <p:nvPr/>
        </p:nvSpPr>
        <p:spPr>
          <a:xfrm>
            <a:off x="2078220" y="5860470"/>
            <a:ext cx="7343742" cy="369332"/>
          </a:xfrm>
          <a:prstGeom prst="rect">
            <a:avLst/>
          </a:prstGeom>
          <a:noFill/>
        </p:spPr>
        <p:txBody>
          <a:bodyPr wrap="none" rtlCol="0">
            <a:spAutoFit/>
          </a:bodyPr>
          <a:lstStyle/>
          <a:p>
            <a:r>
              <a:rPr lang="el-GR" i="1" dirty="0" smtClean="0"/>
              <a:t>Σύστημα εισαγωγής με </a:t>
            </a:r>
            <a:r>
              <a:rPr lang="el-GR" i="1" dirty="0" err="1" smtClean="0"/>
              <a:t>ακροφύσιο</a:t>
            </a:r>
            <a:r>
              <a:rPr lang="el-GR" i="1" dirty="0" smtClean="0"/>
              <a:t> τύπου </a:t>
            </a:r>
            <a:r>
              <a:rPr lang="en-US" i="1" dirty="0" smtClean="0"/>
              <a:t>Atmospheric Solids Analysis Probe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Πηγή Ιόντων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Για την ίδια ένωση, το λαμβανόμενο φάσμα μπορεί να είναι εντελώς διαφορετικό με εφαρμογή διαφορετικών τεχνικών και συνθηκών ιονισμού. </a:t>
            </a:r>
          </a:p>
          <a:p>
            <a:r>
              <a:rPr lang="el-GR" dirty="0" smtClean="0"/>
              <a:t>"</a:t>
            </a:r>
            <a:r>
              <a:rPr lang="el-GR" i="1" dirty="0" smtClean="0"/>
              <a:t>μαλακές" και "σκληρές" τεχνικές. Στις σκληρές τεχνικές ιονισμού χρησιμοποιείται υψηλή ενέργεια που προκαλεί διάσπασή της σε θυγατρικά ιόντα (</a:t>
            </a:r>
            <a:r>
              <a:rPr lang="el-GR" b="1" i="1" dirty="0" smtClean="0"/>
              <a:t>θραύση). Μαλακές καλούνται οι τεχνικές που επιτυγχάνουν τον ιονισμό σε ηπιότερες συνθήκες με μικρή ή μηδαμινή θραύση. Στον Πίνακα 12.1 δίνονται οι κύριες τεχνικές ιονισμού που εφαρμόζονται, οι διατάξεις με τις οποίες συνδυάζονται, τα είδη των ιόντων που παράγονται καθώς και οι κατηγορίες των αναλυόμενων ενώσεων που ενδείκνυνται. Τεχνική Ιονισμού 	Κύρια Ιόντα 	Αναλυτής Μαζών 	Τάξεις ενώσεων 	</a:t>
            </a:r>
          </a:p>
          <a:p>
            <a:r>
              <a:rPr lang="en-US" dirty="0" smtClean="0"/>
              <a:t>	</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782782" y="1219198"/>
          <a:ext cx="10515600" cy="5260860"/>
        </p:xfrm>
        <a:graphic>
          <a:graphicData uri="http://schemas.openxmlformats.org/drawingml/2006/table">
            <a:tbl>
              <a:tblPr firstRow="1" bandRow="1">
                <a:tableStyleId>{5C22544A-7EE6-4342-B048-85BDC9FD1C3A}</a:tableStyleId>
              </a:tblPr>
              <a:tblGrid>
                <a:gridCol w="2628900"/>
                <a:gridCol w="2628900"/>
                <a:gridCol w="2628900"/>
                <a:gridCol w="2628900"/>
              </a:tblGrid>
              <a:tr h="78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smtClean="0">
                          <a:solidFill>
                            <a:schemeClr val="lt1"/>
                          </a:solidFill>
                          <a:latin typeface="+mn-lt"/>
                          <a:ea typeface="+mn-ea"/>
                          <a:cs typeface="+mn-cs"/>
                        </a:rPr>
                        <a:t>Τεχνική Ιονισμού 	</a:t>
                      </a:r>
                    </a:p>
                    <a:p>
                      <a:endParaRPr lang="el-GR" sz="1000" b="1" baseline="0" dirty="0" smtClean="0">
                        <a:solidFill>
                          <a:srgbClr val="000000"/>
                        </a:solidFill>
                        <a:latin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smtClean="0">
                          <a:solidFill>
                            <a:schemeClr val="lt1"/>
                          </a:solidFill>
                          <a:latin typeface="+mn-lt"/>
                          <a:ea typeface="+mn-ea"/>
                          <a:cs typeface="+mn-cs"/>
                        </a:rPr>
                        <a:t>Κύρια Ιόντα 	</a:t>
                      </a:r>
                    </a:p>
                    <a:p>
                      <a:endParaRPr lang="el-GR" sz="1000" b="1" baseline="0" dirty="0" smtClean="0">
                        <a:solidFill>
                          <a:srgbClr val="000000"/>
                        </a:solidFill>
                        <a:latin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smtClean="0">
                          <a:solidFill>
                            <a:schemeClr val="lt1"/>
                          </a:solidFill>
                          <a:latin typeface="+mn-lt"/>
                          <a:ea typeface="+mn-ea"/>
                          <a:cs typeface="+mn-cs"/>
                        </a:rPr>
                        <a:t>Αναλυτής Μαζών 	</a:t>
                      </a:r>
                    </a:p>
                    <a:p>
                      <a:endParaRPr lang="el-GR" sz="1000" b="1" baseline="0" dirty="0" smtClean="0">
                        <a:solidFill>
                          <a:srgbClr val="000000"/>
                        </a:solidFill>
                        <a:latin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baseline="0" dirty="0" smtClean="0">
                          <a:solidFill>
                            <a:schemeClr val="lt1"/>
                          </a:solidFill>
                          <a:latin typeface="+mn-lt"/>
                          <a:ea typeface="+mn-ea"/>
                          <a:cs typeface="+mn-cs"/>
                        </a:rPr>
                        <a:t>Τάξεις ενώσεων 	</a:t>
                      </a:r>
                    </a:p>
                    <a:p>
                      <a:endParaRPr lang="el-GR" dirty="0"/>
                    </a:p>
                  </a:txBody>
                  <a:tcPr/>
                </a:tc>
              </a:tr>
              <a:tr h="78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baseline="0" dirty="0" smtClean="0">
                          <a:solidFill>
                            <a:schemeClr val="dk1"/>
                          </a:solidFill>
                          <a:latin typeface="+mn-lt"/>
                          <a:ea typeface="+mn-ea"/>
                          <a:cs typeface="+mn-cs"/>
                        </a:rPr>
                        <a:t>Ιονισμός ηλεκτρονίων 	</a:t>
                      </a:r>
                    </a:p>
                    <a:p>
                      <a:endParaRPr lang="el-GR" dirty="0"/>
                    </a:p>
                  </a:txBody>
                  <a:tcPr/>
                </a:tc>
                <a:tc>
                  <a:txBody>
                    <a:bodyPr/>
                    <a:lstStyle/>
                    <a:p>
                      <a:r>
                        <a:rPr lang="en-US" sz="1800" kern="1200" baseline="0" dirty="0" smtClean="0">
                          <a:solidFill>
                            <a:schemeClr val="dk1"/>
                          </a:solidFill>
                          <a:latin typeface="+mn-lt"/>
                          <a:ea typeface="+mn-ea"/>
                          <a:cs typeface="+mn-cs"/>
                        </a:rPr>
                        <a:t>M+., </a:t>
                      </a:r>
                    </a:p>
                    <a:p>
                      <a:r>
                        <a:rPr lang="el-GR" sz="1800" kern="1200" baseline="0" dirty="0" smtClean="0">
                          <a:solidFill>
                            <a:schemeClr val="dk1"/>
                          </a:solidFill>
                          <a:latin typeface="+mn-lt"/>
                          <a:ea typeface="+mn-ea"/>
                          <a:cs typeface="+mn-cs"/>
                        </a:rPr>
                        <a:t>θυγατρικά ιόντα 	</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Q, </a:t>
                      </a:r>
                      <a:r>
                        <a:rPr lang="el-GR" sz="1800" kern="1200" baseline="0" dirty="0" smtClean="0">
                          <a:solidFill>
                            <a:schemeClr val="dk1"/>
                          </a:solidFill>
                          <a:latin typeface="+mn-lt"/>
                          <a:ea typeface="+mn-ea"/>
                          <a:cs typeface="+mn-cs"/>
                        </a:rPr>
                        <a:t>Τ</a:t>
                      </a:r>
                      <a:r>
                        <a:rPr lang="en-US" sz="1800" kern="1200" baseline="0" dirty="0" smtClean="0">
                          <a:solidFill>
                            <a:schemeClr val="dk1"/>
                          </a:solidFill>
                          <a:latin typeface="+mn-lt"/>
                          <a:ea typeface="+mn-ea"/>
                          <a:cs typeface="+mn-cs"/>
                        </a:rPr>
                        <a:t>OF, IT, </a:t>
                      </a:r>
                      <a:r>
                        <a:rPr lang="el-GR" sz="1800" kern="1200" baseline="0" dirty="0" smtClean="0">
                          <a:solidFill>
                            <a:schemeClr val="dk1"/>
                          </a:solidFill>
                          <a:latin typeface="+mn-lt"/>
                          <a:ea typeface="+mn-ea"/>
                          <a:cs typeface="+mn-cs"/>
                        </a:rPr>
                        <a:t>Β 	</a:t>
                      </a:r>
                    </a:p>
                    <a:p>
                      <a:endParaRPr lang="el-GR" dirty="0"/>
                    </a:p>
                  </a:txBody>
                  <a:tcPr/>
                </a:tc>
                <a:tc>
                  <a:txBody>
                    <a:bodyPr/>
                    <a:lstStyle/>
                    <a:p>
                      <a:r>
                        <a:rPr lang="el-GR" sz="1800" kern="1200" baseline="0" dirty="0" smtClean="0">
                          <a:solidFill>
                            <a:schemeClr val="dk1"/>
                          </a:solidFill>
                          <a:latin typeface="+mn-lt"/>
                          <a:ea typeface="+mn-ea"/>
                          <a:cs typeface="+mn-cs"/>
                        </a:rPr>
                        <a:t>Μη πολικές, κάποιες πολικές </a:t>
                      </a:r>
                    </a:p>
                    <a:p>
                      <a:r>
                        <a:rPr lang="en-US" sz="1800" kern="1200" baseline="0" dirty="0" smtClean="0">
                          <a:solidFill>
                            <a:schemeClr val="dk1"/>
                          </a:solidFill>
                          <a:latin typeface="+mn-lt"/>
                          <a:ea typeface="+mn-ea"/>
                          <a:cs typeface="+mn-cs"/>
                        </a:rPr>
                        <a:t>&lt;500 </a:t>
                      </a:r>
                      <a:r>
                        <a:rPr lang="en-US" sz="1800" kern="1200" baseline="0" dirty="0" err="1" smtClean="0">
                          <a:solidFill>
                            <a:schemeClr val="dk1"/>
                          </a:solidFill>
                          <a:latin typeface="+mn-lt"/>
                          <a:ea typeface="+mn-ea"/>
                          <a:cs typeface="+mn-cs"/>
                        </a:rPr>
                        <a:t>datlon</a:t>
                      </a:r>
                      <a:r>
                        <a:rPr lang="en-US" sz="1800" kern="1200" baseline="0" dirty="0" smtClean="0">
                          <a:solidFill>
                            <a:schemeClr val="dk1"/>
                          </a:solidFill>
                          <a:latin typeface="+mn-lt"/>
                          <a:ea typeface="+mn-ea"/>
                          <a:cs typeface="+mn-cs"/>
                        </a:rPr>
                        <a:t> 	</a:t>
                      </a:r>
                    </a:p>
                  </a:txBody>
                  <a:tcPr/>
                </a:tc>
              </a:tr>
              <a:tr h="78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MALDI 	</a:t>
                      </a:r>
                    </a:p>
                    <a:p>
                      <a:endParaRPr lang="el-GR" dirty="0"/>
                    </a:p>
                  </a:txBody>
                  <a:tcPr/>
                </a:tc>
                <a:tc>
                  <a:txBody>
                    <a:bodyPr/>
                    <a:lstStyle/>
                    <a:p>
                      <a:r>
                        <a:rPr lang="en-US" sz="1800" kern="1200" baseline="0" dirty="0" smtClean="0">
                          <a:solidFill>
                            <a:schemeClr val="dk1"/>
                          </a:solidFill>
                          <a:latin typeface="+mn-lt"/>
                          <a:ea typeface="+mn-ea"/>
                          <a:cs typeface="+mn-cs"/>
                        </a:rPr>
                        <a:t>[M+H]+ </a:t>
                      </a:r>
                    </a:p>
                    <a:p>
                      <a:r>
                        <a:rPr lang="en-US" sz="1800" kern="1200" baseline="0" dirty="0" smtClean="0">
                          <a:solidFill>
                            <a:schemeClr val="dk1"/>
                          </a:solidFill>
                          <a:latin typeface="+mn-lt"/>
                          <a:ea typeface="+mn-ea"/>
                          <a:cs typeface="+mn-cs"/>
                        </a:rPr>
                        <a:t>[M-H]- 	</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TOF, </a:t>
                      </a:r>
                      <a:r>
                        <a:rPr lang="en-US" sz="1800" kern="1200" baseline="0" dirty="0" err="1" smtClean="0">
                          <a:solidFill>
                            <a:schemeClr val="dk1"/>
                          </a:solidFill>
                          <a:latin typeface="+mn-lt"/>
                          <a:ea typeface="+mn-ea"/>
                          <a:cs typeface="+mn-cs"/>
                        </a:rPr>
                        <a:t>Orbitrap</a:t>
                      </a:r>
                      <a:r>
                        <a:rPr lang="en-US" sz="1800" kern="1200" baseline="0" dirty="0" smtClean="0">
                          <a:solidFill>
                            <a:schemeClr val="dk1"/>
                          </a:solidFill>
                          <a:latin typeface="+mn-lt"/>
                          <a:ea typeface="+mn-ea"/>
                          <a:cs typeface="+mn-cs"/>
                        </a:rPr>
                        <a:t> 	</a:t>
                      </a:r>
                    </a:p>
                    <a:p>
                      <a:endParaRPr lang="el-GR" dirty="0"/>
                    </a:p>
                  </a:txBody>
                  <a:tcPr/>
                </a:tc>
                <a:tc>
                  <a:txBody>
                    <a:bodyPr/>
                    <a:lstStyle/>
                    <a:p>
                      <a:r>
                        <a:rPr lang="el-GR" sz="1800" kern="1200" baseline="0" dirty="0" smtClean="0">
                          <a:solidFill>
                            <a:schemeClr val="dk1"/>
                          </a:solidFill>
                          <a:latin typeface="+mn-lt"/>
                          <a:ea typeface="+mn-ea"/>
                          <a:cs typeface="+mn-cs"/>
                        </a:rPr>
                        <a:t>Πολικές, κάποιες μη πολικές, </a:t>
                      </a:r>
                      <a:r>
                        <a:rPr lang="el-GR" sz="1800" kern="1200" baseline="0" dirty="0" err="1" smtClean="0">
                          <a:solidFill>
                            <a:schemeClr val="dk1"/>
                          </a:solidFill>
                          <a:latin typeface="+mn-lt"/>
                          <a:ea typeface="+mn-ea"/>
                          <a:cs typeface="+mn-cs"/>
                        </a:rPr>
                        <a:t>βιοπολυμερή</a:t>
                      </a:r>
                      <a:r>
                        <a:rPr lang="el-GR" sz="1800" kern="1200" baseline="0" dirty="0" smtClean="0">
                          <a:solidFill>
                            <a:schemeClr val="dk1"/>
                          </a:solidFill>
                          <a:latin typeface="+mn-lt"/>
                          <a:ea typeface="+mn-ea"/>
                          <a:cs typeface="+mn-cs"/>
                        </a:rPr>
                        <a:t>, συνθετικά πολυμερή </a:t>
                      </a:r>
                    </a:p>
                    <a:p>
                      <a:r>
                        <a:rPr lang="el-GR" sz="1800" kern="1200" baseline="0" dirty="0" smtClean="0">
                          <a:solidFill>
                            <a:schemeClr val="dk1"/>
                          </a:solidFill>
                          <a:latin typeface="+mn-lt"/>
                          <a:ea typeface="+mn-ea"/>
                          <a:cs typeface="+mn-cs"/>
                        </a:rPr>
                        <a:t>Έως 106 </a:t>
                      </a:r>
                      <a:r>
                        <a:rPr lang="en-US" sz="1800" kern="1200" baseline="0" dirty="0" err="1" smtClean="0">
                          <a:solidFill>
                            <a:schemeClr val="dk1"/>
                          </a:solidFill>
                          <a:latin typeface="+mn-lt"/>
                          <a:ea typeface="+mn-ea"/>
                          <a:cs typeface="+mn-cs"/>
                        </a:rPr>
                        <a:t>datlon</a:t>
                      </a:r>
                      <a:r>
                        <a:rPr lang="en-US" sz="1800" kern="1200" baseline="0" dirty="0" smtClean="0">
                          <a:solidFill>
                            <a:schemeClr val="dk1"/>
                          </a:solidFill>
                          <a:latin typeface="+mn-lt"/>
                          <a:ea typeface="+mn-ea"/>
                          <a:cs typeface="+mn-cs"/>
                        </a:rPr>
                        <a:t> 	</a:t>
                      </a:r>
                    </a:p>
                  </a:txBody>
                  <a:tcPr/>
                </a:tc>
              </a:tr>
              <a:tr h="780300">
                <a:tc>
                  <a:txBody>
                    <a:bodyPr/>
                    <a:lstStyle/>
                    <a:p>
                      <a:r>
                        <a:rPr lang="en-US" sz="1800" kern="1200" baseline="0" dirty="0" err="1" smtClean="0">
                          <a:solidFill>
                            <a:schemeClr val="dk1"/>
                          </a:solidFill>
                          <a:latin typeface="+mn-lt"/>
                          <a:ea typeface="+mn-ea"/>
                          <a:cs typeface="+mn-cs"/>
                        </a:rPr>
                        <a:t>Electrospray</a:t>
                      </a:r>
                      <a:r>
                        <a:rPr lang="en-US" sz="1800" kern="1200" baseline="0" dirty="0" smtClean="0">
                          <a:solidFill>
                            <a:schemeClr val="dk1"/>
                          </a:solidFill>
                          <a:latin typeface="+mn-lt"/>
                          <a:ea typeface="+mn-ea"/>
                          <a:cs typeface="+mn-cs"/>
                        </a:rPr>
                        <a:t> </a:t>
                      </a:r>
                    </a:p>
                    <a:p>
                      <a:r>
                        <a:rPr lang="en-US" sz="1800" kern="1200" baseline="0" dirty="0" smtClean="0">
                          <a:solidFill>
                            <a:schemeClr val="dk1"/>
                          </a:solidFill>
                          <a:latin typeface="+mn-lt"/>
                          <a:ea typeface="+mn-ea"/>
                          <a:cs typeface="+mn-cs"/>
                        </a:rPr>
                        <a:t>(DESI, </a:t>
                      </a:r>
                      <a:r>
                        <a:rPr lang="el-GR" sz="1800" kern="1200" baseline="0" dirty="0" smtClean="0">
                          <a:solidFill>
                            <a:schemeClr val="dk1"/>
                          </a:solidFill>
                          <a:latin typeface="+mn-lt"/>
                          <a:ea typeface="+mn-ea"/>
                          <a:cs typeface="+mn-cs"/>
                        </a:rPr>
                        <a:t>Ε</a:t>
                      </a:r>
                      <a:r>
                        <a:rPr lang="en-US" sz="1800" kern="1200" baseline="0" dirty="0" smtClean="0">
                          <a:solidFill>
                            <a:schemeClr val="dk1"/>
                          </a:solidFill>
                          <a:latin typeface="+mn-lt"/>
                          <a:ea typeface="+mn-ea"/>
                          <a:cs typeface="+mn-cs"/>
                        </a:rPr>
                        <a:t>ESI) 	</a:t>
                      </a:r>
                    </a:p>
                    <a:p>
                      <a:endParaRPr lang="el-GR" dirty="0"/>
                    </a:p>
                  </a:txBody>
                  <a:tcPr/>
                </a:tc>
                <a:tc>
                  <a:txBody>
                    <a:bodyPr/>
                    <a:lstStyle/>
                    <a:p>
                      <a:r>
                        <a:rPr lang="en-US" sz="1800" kern="1200" baseline="0" dirty="0" smtClean="0">
                          <a:solidFill>
                            <a:schemeClr val="dk1"/>
                          </a:solidFill>
                          <a:latin typeface="+mn-lt"/>
                          <a:ea typeface="+mn-ea"/>
                          <a:cs typeface="+mn-cs"/>
                        </a:rPr>
                        <a:t>[M+H]+ </a:t>
                      </a:r>
                    </a:p>
                    <a:p>
                      <a:r>
                        <a:rPr lang="en-US" sz="1800" kern="1200" baseline="0" dirty="0" smtClean="0">
                          <a:solidFill>
                            <a:schemeClr val="dk1"/>
                          </a:solidFill>
                          <a:latin typeface="+mn-lt"/>
                          <a:ea typeface="+mn-ea"/>
                          <a:cs typeface="+mn-cs"/>
                        </a:rPr>
                        <a:t>[M-H]- </a:t>
                      </a:r>
                    </a:p>
                    <a:p>
                      <a:r>
                        <a:rPr lang="el-GR" sz="1800" kern="1200" baseline="0" dirty="0" smtClean="0">
                          <a:solidFill>
                            <a:schemeClr val="dk1"/>
                          </a:solidFill>
                          <a:latin typeface="+mn-lt"/>
                          <a:ea typeface="+mn-ea"/>
                          <a:cs typeface="+mn-cs"/>
                        </a:rPr>
                        <a:t>ιόντα </a:t>
                      </a:r>
                      <a:r>
                        <a:rPr lang="el-GR" sz="1800" kern="1200" baseline="0" dirty="0" err="1" smtClean="0">
                          <a:solidFill>
                            <a:schemeClr val="dk1"/>
                          </a:solidFill>
                          <a:latin typeface="+mn-lt"/>
                          <a:ea typeface="+mn-ea"/>
                          <a:cs typeface="+mn-cs"/>
                        </a:rPr>
                        <a:t>προσθήκηςπ.χ</a:t>
                      </a:r>
                      <a:r>
                        <a:rPr lang="el-GR" sz="1800"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M+NH4]+ 	</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Q, TOF, IT, FTICR, </a:t>
                      </a:r>
                      <a:r>
                        <a:rPr lang="en-US" sz="1800" kern="1200" baseline="0" dirty="0" err="1" smtClean="0">
                          <a:solidFill>
                            <a:schemeClr val="dk1"/>
                          </a:solidFill>
                          <a:latin typeface="+mn-lt"/>
                          <a:ea typeface="+mn-ea"/>
                          <a:cs typeface="+mn-cs"/>
                        </a:rPr>
                        <a:t>Orbitrap</a:t>
                      </a:r>
                      <a:r>
                        <a:rPr lang="en-US" sz="1800" kern="1200" baseline="0" dirty="0" smtClean="0">
                          <a:solidFill>
                            <a:schemeClr val="dk1"/>
                          </a:solidFill>
                          <a:latin typeface="+mn-lt"/>
                          <a:ea typeface="+mn-ea"/>
                          <a:cs typeface="+mn-cs"/>
                        </a:rPr>
                        <a:t> 	</a:t>
                      </a:r>
                    </a:p>
                    <a:p>
                      <a:endParaRPr lang="el-GR" dirty="0"/>
                    </a:p>
                  </a:txBody>
                  <a:tcPr/>
                </a:tc>
                <a:tc>
                  <a:txBody>
                    <a:bodyPr/>
                    <a:lstStyle/>
                    <a:p>
                      <a:r>
                        <a:rPr lang="el-GR" sz="1800" kern="1200" baseline="0" dirty="0" smtClean="0">
                          <a:solidFill>
                            <a:schemeClr val="dk1"/>
                          </a:solidFill>
                          <a:latin typeface="+mn-lt"/>
                          <a:ea typeface="+mn-ea"/>
                          <a:cs typeface="+mn-cs"/>
                        </a:rPr>
                        <a:t>Πολικές, κάποιες μη πολικές οργανικές, πρωτεΐνες </a:t>
                      </a:r>
                    </a:p>
                    <a:p>
                      <a:r>
                        <a:rPr lang="en-US" sz="1800" kern="1200" baseline="0" dirty="0" smtClean="0">
                          <a:solidFill>
                            <a:schemeClr val="dk1"/>
                          </a:solidFill>
                          <a:latin typeface="+mn-lt"/>
                          <a:ea typeface="+mn-ea"/>
                          <a:cs typeface="+mn-cs"/>
                        </a:rPr>
                        <a:t>&lt;200.000 </a:t>
                      </a:r>
                      <a:r>
                        <a:rPr lang="en-US" sz="1800" kern="1200" baseline="0" dirty="0" err="1" smtClean="0">
                          <a:solidFill>
                            <a:schemeClr val="dk1"/>
                          </a:solidFill>
                          <a:latin typeface="+mn-lt"/>
                          <a:ea typeface="+mn-ea"/>
                          <a:cs typeface="+mn-cs"/>
                        </a:rPr>
                        <a:t>datlon</a:t>
                      </a:r>
                      <a:r>
                        <a:rPr lang="en-US" sz="1800" kern="1200" baseline="0" dirty="0" smtClean="0">
                          <a:solidFill>
                            <a:schemeClr val="dk1"/>
                          </a:solidFill>
                          <a:latin typeface="+mn-lt"/>
                          <a:ea typeface="+mn-ea"/>
                          <a:cs typeface="+mn-cs"/>
                        </a:rPr>
                        <a:t> 	</a:t>
                      </a:r>
                    </a:p>
                  </a:txBody>
                  <a:tcPr/>
                </a:tc>
              </a:tr>
              <a:tr h="78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APCI 	</a:t>
                      </a:r>
                    </a:p>
                    <a:p>
                      <a:endParaRPr lang="el-GR" dirty="0"/>
                    </a:p>
                  </a:txBody>
                  <a:tcPr/>
                </a:tc>
                <a:tc>
                  <a:txBody>
                    <a:bodyPr/>
                    <a:lstStyle/>
                    <a:p>
                      <a:r>
                        <a:rPr lang="en-US" sz="1800" kern="1200" baseline="0" dirty="0" smtClean="0">
                          <a:solidFill>
                            <a:schemeClr val="dk1"/>
                          </a:solidFill>
                          <a:latin typeface="+mn-lt"/>
                          <a:ea typeface="+mn-ea"/>
                          <a:cs typeface="+mn-cs"/>
                        </a:rPr>
                        <a:t>[M+H]+ </a:t>
                      </a:r>
                    </a:p>
                    <a:p>
                      <a:r>
                        <a:rPr lang="en-US" sz="1800" kern="1200" baseline="0" dirty="0" smtClean="0">
                          <a:solidFill>
                            <a:schemeClr val="dk1"/>
                          </a:solidFill>
                          <a:latin typeface="+mn-lt"/>
                          <a:ea typeface="+mn-ea"/>
                          <a:cs typeface="+mn-cs"/>
                        </a:rPr>
                        <a:t>[M-H]- 	</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Q, TOF, IT 	</a:t>
                      </a:r>
                    </a:p>
                    <a:p>
                      <a:endParaRPr lang="el-GR" dirty="0"/>
                    </a:p>
                  </a:txBody>
                  <a:tcPr/>
                </a:tc>
                <a:tc>
                  <a:txBody>
                    <a:bodyPr/>
                    <a:lstStyle/>
                    <a:p>
                      <a:r>
                        <a:rPr lang="el-GR" sz="1800" kern="1200" baseline="0" dirty="0" smtClean="0">
                          <a:solidFill>
                            <a:schemeClr val="dk1"/>
                          </a:solidFill>
                          <a:latin typeface="+mn-lt"/>
                          <a:ea typeface="+mn-ea"/>
                          <a:cs typeface="+mn-cs"/>
                        </a:rPr>
                        <a:t>Μη πολικές, κάποιες πολικές </a:t>
                      </a:r>
                    </a:p>
                    <a:p>
                      <a:r>
                        <a:rPr lang="en-US" sz="1800" kern="1200" baseline="0" dirty="0" smtClean="0">
                          <a:solidFill>
                            <a:schemeClr val="dk1"/>
                          </a:solidFill>
                          <a:latin typeface="+mn-lt"/>
                          <a:ea typeface="+mn-ea"/>
                          <a:cs typeface="+mn-cs"/>
                        </a:rPr>
                        <a:t>&lt;1000 </a:t>
                      </a:r>
                      <a:r>
                        <a:rPr lang="en-US" sz="1800" kern="1200" baseline="0" dirty="0" err="1" smtClean="0">
                          <a:solidFill>
                            <a:schemeClr val="dk1"/>
                          </a:solidFill>
                          <a:latin typeface="+mn-lt"/>
                          <a:ea typeface="+mn-ea"/>
                          <a:cs typeface="+mn-cs"/>
                        </a:rPr>
                        <a:t>datlon</a:t>
                      </a:r>
                      <a:r>
                        <a:rPr lang="en-US" sz="1800" kern="1200" baseline="0" dirty="0" smtClean="0">
                          <a:solidFill>
                            <a:schemeClr val="dk1"/>
                          </a:solidFill>
                          <a:latin typeface="+mn-lt"/>
                          <a:ea typeface="+mn-ea"/>
                          <a:cs typeface="+mn-cs"/>
                        </a:rPr>
                        <a:t> 	</a:t>
                      </a: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Αναλυτής Μαζών </a:t>
            </a:r>
            <a:endParaRPr lang="el-GR" dirty="0"/>
          </a:p>
        </p:txBody>
      </p:sp>
      <p:sp>
        <p:nvSpPr>
          <p:cNvPr id="3" name="2 - Θέση περιεχομένου"/>
          <p:cNvSpPr>
            <a:spLocks noGrp="1"/>
          </p:cNvSpPr>
          <p:nvPr>
            <p:ph idx="1"/>
          </p:nvPr>
        </p:nvSpPr>
        <p:spPr/>
        <p:txBody>
          <a:bodyPr>
            <a:normAutofit lnSpcReduction="10000"/>
          </a:bodyPr>
          <a:lstStyle/>
          <a:p>
            <a:pPr>
              <a:buFont typeface="Wingdings" pitchFamily="2" charset="2"/>
              <a:buChar char="Ø"/>
            </a:pPr>
            <a:r>
              <a:rPr lang="el-GR" dirty="0" smtClean="0"/>
              <a:t>Υπάρχουν διάφορα είδη αναλυτών μαζών </a:t>
            </a:r>
            <a:endParaRPr lang="en-US" dirty="0" smtClean="0"/>
          </a:p>
          <a:p>
            <a:pPr>
              <a:buFont typeface="Wingdings" pitchFamily="2" charset="2"/>
              <a:buChar char="Ø"/>
            </a:pPr>
            <a:endParaRPr lang="el-GR" dirty="0" smtClean="0"/>
          </a:p>
          <a:p>
            <a:pPr>
              <a:buFont typeface="Wingdings" pitchFamily="2" charset="2"/>
              <a:buChar char="Ø"/>
            </a:pPr>
            <a:r>
              <a:rPr lang="el-GR" b="1" dirty="0" smtClean="0"/>
              <a:t>διαχωριστική του ικανότητα (</a:t>
            </a:r>
            <a:r>
              <a:rPr lang="el-GR" b="1" dirty="0" err="1" smtClean="0"/>
              <a:t>Resolution</a:t>
            </a:r>
            <a:r>
              <a:rPr lang="el-GR" b="1" i="1" dirty="0" smtClean="0"/>
              <a:t>, R), </a:t>
            </a:r>
          </a:p>
          <a:p>
            <a:pPr>
              <a:buNone/>
            </a:pPr>
            <a:r>
              <a:rPr lang="el-GR" b="1" dirty="0" smtClean="0"/>
              <a:t> </a:t>
            </a:r>
            <a:r>
              <a:rPr lang="en-US" b="1" dirty="0" smtClean="0"/>
              <a:t>R = m/</a:t>
            </a:r>
            <a:r>
              <a:rPr lang="el-GR" b="1" dirty="0" smtClean="0"/>
              <a:t>Δ</a:t>
            </a:r>
            <a:r>
              <a:rPr lang="en-US" b="1" dirty="0" smtClean="0"/>
              <a:t>m </a:t>
            </a:r>
            <a:endParaRPr lang="el-GR" dirty="0" smtClean="0"/>
          </a:p>
          <a:p>
            <a:pPr>
              <a:buNone/>
            </a:pPr>
            <a:r>
              <a:rPr lang="el-GR" dirty="0" err="1" smtClean="0"/>
              <a:t>Δm</a:t>
            </a:r>
            <a:r>
              <a:rPr lang="el-GR" dirty="0" smtClean="0"/>
              <a:t>:</a:t>
            </a:r>
            <a:r>
              <a:rPr lang="en-US" dirty="0" smtClean="0"/>
              <a:t> </a:t>
            </a:r>
            <a:r>
              <a:rPr lang="el-GR" dirty="0" smtClean="0"/>
              <a:t>η διαφορά μαζών δύο διαδοχικών κορυφών και </a:t>
            </a:r>
          </a:p>
          <a:p>
            <a:pPr>
              <a:buNone/>
            </a:pPr>
            <a:r>
              <a:rPr lang="en-US" dirty="0" smtClean="0"/>
              <a:t>m</a:t>
            </a:r>
            <a:r>
              <a:rPr lang="el-GR" dirty="0" smtClean="0"/>
              <a:t>: η μάζα της πρώτης κορυφής. </a:t>
            </a:r>
            <a:endParaRPr lang="en-US" dirty="0" smtClean="0"/>
          </a:p>
          <a:p>
            <a:pPr>
              <a:buNone/>
            </a:pPr>
            <a:endParaRPr lang="en-US" dirty="0" smtClean="0"/>
          </a:p>
          <a:p>
            <a:pPr>
              <a:buFont typeface="Wingdings" pitchFamily="2" charset="2"/>
              <a:buChar char="Ø"/>
            </a:pPr>
            <a:r>
              <a:rPr lang="el-GR" dirty="0" smtClean="0"/>
              <a:t>Η υψηλή διαχωριστική ικανότητα πχ. R=300.000 και η υψηλή ευαισθησία δεν μπορούν να επιτευχθούν ταυτόχρονα.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651164"/>
            <a:ext cx="10515600" cy="5525799"/>
          </a:xfrm>
        </p:spPr>
        <p:txBody>
          <a:bodyPr>
            <a:normAutofit lnSpcReduction="10000"/>
          </a:bodyPr>
          <a:lstStyle/>
          <a:p>
            <a:pPr>
              <a:buFont typeface="Wingdings" pitchFamily="2" charset="2"/>
              <a:buChar char="Ø"/>
            </a:pPr>
            <a:r>
              <a:rPr lang="el-GR" sz="3200" dirty="0" smtClean="0"/>
              <a:t>Σχηματισμός κατιονικής ρίζας,</a:t>
            </a:r>
            <a:endParaRPr lang="en-US" sz="3200" dirty="0" smtClean="0"/>
          </a:p>
          <a:p>
            <a:pPr>
              <a:buNone/>
            </a:pPr>
            <a:r>
              <a:rPr lang="el-GR" sz="3200" dirty="0" smtClean="0"/>
              <a:t> με εκπομπή ηλεκτρονίου από την ένωση.      </a:t>
            </a:r>
            <a:endParaRPr lang="en-US" sz="3200" dirty="0" smtClean="0"/>
          </a:p>
          <a:p>
            <a:pPr>
              <a:buNone/>
            </a:pPr>
            <a:r>
              <a:rPr lang="en-US" sz="3200" dirty="0" smtClean="0"/>
              <a:t>   </a:t>
            </a:r>
            <a:r>
              <a:rPr lang="el-GR" sz="3200" dirty="0" smtClean="0"/>
              <a:t>Μ          Μ</a:t>
            </a:r>
            <a:r>
              <a:rPr lang="el-GR" sz="3200" baseline="30000" dirty="0" smtClean="0"/>
              <a:t>+. </a:t>
            </a:r>
          </a:p>
          <a:p>
            <a:endParaRPr lang="en-US" sz="3200" dirty="0" smtClean="0"/>
          </a:p>
          <a:p>
            <a:endParaRPr lang="en-US" sz="3200" dirty="0" smtClean="0"/>
          </a:p>
          <a:p>
            <a:endParaRPr lang="en-US" sz="3200" dirty="0" smtClean="0"/>
          </a:p>
          <a:p>
            <a:endParaRPr lang="en-US" sz="3200" dirty="0" smtClean="0"/>
          </a:p>
          <a:p>
            <a:pPr>
              <a:buFont typeface="Wingdings" pitchFamily="2" charset="2"/>
              <a:buChar char="Ø"/>
            </a:pPr>
            <a:r>
              <a:rPr lang="el-GR" sz="3200" dirty="0" smtClean="0"/>
              <a:t>επειδή η ενέργεια είναι μεγάλη, μπορεί να έχουμε σχάση δεσμού του μητρικού ιόντος (δευτερογενής σχάση) και τον σχηματισμό θυγατρικών ιόντων μικρότερης μάζας και ουδέτερων ριζών. </a:t>
            </a:r>
          </a:p>
          <a:p>
            <a:endParaRPr lang="el-GR" sz="3200" dirty="0"/>
          </a:p>
        </p:txBody>
      </p:sp>
      <p:cxnSp>
        <p:nvCxnSpPr>
          <p:cNvPr id="5" name="Ευθύγραμμο βέλος σύνδεσης 13"/>
          <p:cNvCxnSpPr/>
          <p:nvPr/>
        </p:nvCxnSpPr>
        <p:spPr>
          <a:xfrm flipV="1">
            <a:off x="1720359" y="1897865"/>
            <a:ext cx="495550" cy="13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5 - Ελλειψοειδής επεξήγηση"/>
          <p:cNvSpPr/>
          <p:nvPr/>
        </p:nvSpPr>
        <p:spPr>
          <a:xfrm>
            <a:off x="7786255" y="0"/>
            <a:ext cx="4405745" cy="2660073"/>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8243454" y="346364"/>
            <a:ext cx="3671455" cy="2031325"/>
          </a:xfrm>
          <a:prstGeom prst="rect">
            <a:avLst/>
          </a:prstGeom>
          <a:noFill/>
        </p:spPr>
        <p:txBody>
          <a:bodyPr wrap="square" rtlCol="0">
            <a:spAutoFit/>
          </a:bodyPr>
          <a:lstStyle/>
          <a:p>
            <a:r>
              <a:rPr lang="el-GR" dirty="0" smtClean="0"/>
              <a:t>O </a:t>
            </a:r>
            <a:r>
              <a:rPr lang="el-GR" dirty="0" err="1" smtClean="0"/>
              <a:t>όροs</a:t>
            </a:r>
            <a:r>
              <a:rPr lang="el-GR" dirty="0" smtClean="0"/>
              <a:t> "ελεύθερη χημική ρίζα", περιγράφει άτομα, μόρια ή ιόντα στα οποία το εξωτερικό τροχιακό δεν καταλαμβάνεται από ζεύγος ηλεκτρονίων αλλά από ένα μόνο ηλεκτρόνιο (μονήρες ηλεκτρόνιο). Συμβολισμός π.χ. CH3 •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1945" y="1478435"/>
            <a:ext cx="10515600" cy="4351338"/>
          </a:xfrm>
        </p:spPr>
        <p:txBody>
          <a:bodyPr>
            <a:normAutofit/>
          </a:bodyPr>
          <a:lstStyle/>
          <a:p>
            <a:pPr marL="0" indent="0">
              <a:buNone/>
            </a:pPr>
            <a:r>
              <a:rPr lang="el-GR" sz="3200" b="1" dirty="0"/>
              <a:t> </a:t>
            </a:r>
            <a:r>
              <a:rPr lang="el-GR" sz="3200" b="1" dirty="0" smtClean="0"/>
              <a:t>                              Α</a:t>
            </a:r>
            <a:r>
              <a:rPr lang="el-GR" sz="3200" b="1" baseline="30000" dirty="0" smtClean="0"/>
              <a:t>+</a:t>
            </a:r>
            <a:r>
              <a:rPr lang="el-GR" sz="3200" b="1" dirty="0" smtClean="0"/>
              <a:t> + Ν</a:t>
            </a:r>
            <a:r>
              <a:rPr lang="el-GR" sz="3200" b="1" baseline="30000" dirty="0" smtClean="0"/>
              <a:t>.</a:t>
            </a:r>
          </a:p>
          <a:p>
            <a:r>
              <a:rPr lang="el-GR" sz="3200" b="1" dirty="0" smtClean="0"/>
              <a:t>Μ</a:t>
            </a:r>
            <a:r>
              <a:rPr lang="el-GR" sz="3200" b="1" baseline="30000" dirty="0" smtClean="0"/>
              <a:t>+.</a:t>
            </a:r>
            <a:r>
              <a:rPr lang="el-GR" sz="3200" b="1" dirty="0" smtClean="0"/>
              <a:t>          </a:t>
            </a:r>
          </a:p>
          <a:p>
            <a:pPr marL="0" indent="0">
              <a:buNone/>
            </a:pPr>
            <a:r>
              <a:rPr lang="el-GR" sz="3200" b="1" dirty="0" smtClean="0"/>
              <a:t>                               Β</a:t>
            </a:r>
            <a:r>
              <a:rPr lang="el-GR" sz="3200" b="1" baseline="30000" dirty="0" smtClean="0"/>
              <a:t>+.</a:t>
            </a:r>
            <a:r>
              <a:rPr lang="el-GR" sz="3200" b="1" dirty="0" smtClean="0"/>
              <a:t> +</a:t>
            </a:r>
            <a:r>
              <a:rPr lang="el-GR" sz="3200" b="1" dirty="0"/>
              <a:t> </a:t>
            </a:r>
            <a:r>
              <a:rPr lang="el-GR" sz="3200" b="1" dirty="0" smtClean="0"/>
              <a:t>Ν</a:t>
            </a:r>
            <a:endParaRPr lang="en-US" sz="3200" b="1" dirty="0" smtClean="0"/>
          </a:p>
          <a:p>
            <a:pPr marL="0" indent="0">
              <a:buNone/>
            </a:pPr>
            <a:endParaRPr lang="en-US" sz="3200" b="1" dirty="0" smtClean="0"/>
          </a:p>
          <a:p>
            <a:pPr marL="0" indent="0">
              <a:buNone/>
            </a:pPr>
            <a:r>
              <a:rPr lang="el-GR" sz="3200" b="1" dirty="0" smtClean="0"/>
              <a:t>π.χ. </a:t>
            </a:r>
            <a:r>
              <a:rPr lang="en-US" sz="3200" b="1" dirty="0" smtClean="0"/>
              <a:t>CH</a:t>
            </a:r>
            <a:r>
              <a:rPr lang="en-US" sz="3200" b="1" baseline="-25000" dirty="0" smtClean="0"/>
              <a:t>2</a:t>
            </a:r>
            <a:r>
              <a:rPr lang="en-US" sz="3200" b="1" dirty="0" smtClean="0"/>
              <a:t>-H</a:t>
            </a:r>
            <a:r>
              <a:rPr lang="en-US" sz="3200" b="1" baseline="30000" dirty="0" smtClean="0"/>
              <a:t>+.                          </a:t>
            </a:r>
            <a:r>
              <a:rPr lang="en-US" sz="3200" b="1" dirty="0" smtClean="0"/>
              <a:t>CH</a:t>
            </a:r>
            <a:r>
              <a:rPr lang="en-US" sz="3200" b="1" baseline="-25000" dirty="0" smtClean="0"/>
              <a:t>2</a:t>
            </a:r>
            <a:r>
              <a:rPr lang="en-US" sz="3200" b="1" dirty="0" smtClean="0"/>
              <a:t>=CH</a:t>
            </a:r>
            <a:r>
              <a:rPr lang="en-US" sz="3200" b="1" baseline="-25000" dirty="0" smtClean="0"/>
              <a:t>2</a:t>
            </a:r>
            <a:r>
              <a:rPr lang="en-US" sz="3200" b="1" baseline="30000" dirty="0" smtClean="0"/>
              <a:t>+. </a:t>
            </a:r>
            <a:r>
              <a:rPr lang="en-US" sz="3200" b="1" dirty="0" smtClean="0"/>
              <a:t>+ H-H</a:t>
            </a:r>
            <a:endParaRPr lang="en-US" sz="3200" b="1" baseline="30000" dirty="0" smtClean="0"/>
          </a:p>
          <a:p>
            <a:pPr marL="0" indent="0">
              <a:buNone/>
            </a:pPr>
            <a:r>
              <a:rPr lang="en-US" sz="3200" b="1" dirty="0"/>
              <a:t> </a:t>
            </a:r>
            <a:r>
              <a:rPr lang="en-US" sz="3200" b="1" dirty="0" smtClean="0"/>
              <a:t>       CH</a:t>
            </a:r>
            <a:r>
              <a:rPr lang="en-US" sz="3200" b="1" baseline="-25000" dirty="0" smtClean="0"/>
              <a:t>2</a:t>
            </a:r>
            <a:r>
              <a:rPr lang="en-US" sz="3200" b="1" dirty="0" smtClean="0"/>
              <a:t>-H</a:t>
            </a:r>
          </a:p>
          <a:p>
            <a:pPr marL="0" indent="0">
              <a:buNone/>
            </a:pPr>
            <a:r>
              <a:rPr lang="en-US" sz="3200" b="1" dirty="0"/>
              <a:t> </a:t>
            </a:r>
            <a:r>
              <a:rPr lang="en-US" sz="3200" b="1" dirty="0" smtClean="0"/>
              <a:t>                                      CH</a:t>
            </a:r>
            <a:r>
              <a:rPr lang="en-US" sz="3200" b="1" baseline="-25000" dirty="0" smtClean="0"/>
              <a:t>2</a:t>
            </a:r>
            <a:r>
              <a:rPr lang="en-US" sz="3200" b="1" dirty="0" smtClean="0"/>
              <a:t>=CH</a:t>
            </a:r>
            <a:r>
              <a:rPr lang="en-US" sz="3200" b="1" baseline="-25000" dirty="0" smtClean="0"/>
              <a:t>2</a:t>
            </a:r>
            <a:r>
              <a:rPr lang="en-US" sz="3200" b="1" dirty="0" smtClean="0"/>
              <a:t> +H-H</a:t>
            </a:r>
            <a:r>
              <a:rPr lang="en-US" sz="3200" b="1" baseline="30000" dirty="0" smtClean="0"/>
              <a:t>+.</a:t>
            </a:r>
            <a:endParaRPr lang="el-GR" sz="3200" b="1" baseline="30000" dirty="0"/>
          </a:p>
        </p:txBody>
      </p:sp>
      <p:grpSp>
        <p:nvGrpSpPr>
          <p:cNvPr id="11" name="Ομάδα 10"/>
          <p:cNvGrpSpPr/>
          <p:nvPr/>
        </p:nvGrpSpPr>
        <p:grpSpPr>
          <a:xfrm>
            <a:off x="1842447" y="1783514"/>
            <a:ext cx="1421639" cy="982639"/>
            <a:chOff x="2306472" y="2183642"/>
            <a:chExt cx="1421639" cy="982639"/>
          </a:xfrm>
        </p:grpSpPr>
        <p:cxnSp>
          <p:nvCxnSpPr>
            <p:cNvPr id="5" name="Ευθεία γραμμή σύνδεσης 4"/>
            <p:cNvCxnSpPr/>
            <p:nvPr/>
          </p:nvCxnSpPr>
          <p:spPr>
            <a:xfrm>
              <a:off x="2306472" y="2661313"/>
              <a:ext cx="6141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2920621" y="2183642"/>
              <a:ext cx="0" cy="982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2920621" y="2183642"/>
              <a:ext cx="805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2922893" y="3154912"/>
              <a:ext cx="805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 name="Ευθεία γραμμή σύνδεσης 11"/>
          <p:cNvCxnSpPr/>
          <p:nvPr/>
        </p:nvCxnSpPr>
        <p:spPr>
          <a:xfrm>
            <a:off x="1595960" y="4134855"/>
            <a:ext cx="0" cy="286603"/>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Ομάδα 14"/>
          <p:cNvGrpSpPr/>
          <p:nvPr/>
        </p:nvGrpSpPr>
        <p:grpSpPr>
          <a:xfrm>
            <a:off x="2692753" y="4012245"/>
            <a:ext cx="1421639" cy="982639"/>
            <a:chOff x="2306472" y="2183642"/>
            <a:chExt cx="1421639" cy="982639"/>
          </a:xfrm>
        </p:grpSpPr>
        <p:cxnSp>
          <p:nvCxnSpPr>
            <p:cNvPr id="16" name="Ευθεία γραμμή σύνδεσης 15"/>
            <p:cNvCxnSpPr/>
            <p:nvPr/>
          </p:nvCxnSpPr>
          <p:spPr>
            <a:xfrm>
              <a:off x="2306472" y="2661313"/>
              <a:ext cx="6141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2920621" y="2183642"/>
              <a:ext cx="0" cy="982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2920621" y="2183642"/>
              <a:ext cx="805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2922893" y="3154912"/>
              <a:ext cx="805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11390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42666" y="300251"/>
            <a:ext cx="10515600" cy="6122372"/>
          </a:xfrm>
        </p:spPr>
        <p:txBody>
          <a:bodyPr>
            <a:normAutofit/>
          </a:bodyPr>
          <a:lstStyle/>
          <a:p>
            <a:r>
              <a:rPr lang="el-GR" dirty="0" smtClean="0"/>
              <a:t>Οι κατιονικές ρίζες και τα </a:t>
            </a:r>
            <a:r>
              <a:rPr lang="el-GR" dirty="0" err="1" smtClean="0"/>
              <a:t>κατιόντα</a:t>
            </a:r>
            <a:r>
              <a:rPr lang="el-GR" dirty="0" smtClean="0"/>
              <a:t> απωθούνται από ένα μικρό θετικό δυναμικό που φέρει ένα ηλεκτρόδιο (</a:t>
            </a:r>
            <a:r>
              <a:rPr lang="el-GR" dirty="0" err="1" smtClean="0"/>
              <a:t>απωθητής</a:t>
            </a:r>
            <a:r>
              <a:rPr lang="el-GR" dirty="0" smtClean="0"/>
              <a:t>). Το ίδιο το ηλεκτρόδιο δεσμεύει τυχόν αρνητικά ιόντα. Τα ουδέτερα μόρια απομακρύνονται με αντλία κενού. </a:t>
            </a:r>
            <a:endParaRPr lang="en-US" dirty="0" smtClean="0"/>
          </a:p>
          <a:p>
            <a:pPr>
              <a:buNone/>
            </a:pPr>
            <a:endParaRPr lang="el-GR" dirty="0" smtClean="0"/>
          </a:p>
          <a:p>
            <a:r>
              <a:rPr lang="el-GR" dirty="0" smtClean="0"/>
              <a:t>Ακολουθεί επιτάχυνση των </a:t>
            </a:r>
            <a:r>
              <a:rPr lang="el-GR" dirty="0" err="1" smtClean="0"/>
              <a:t>κατιόντων</a:t>
            </a:r>
            <a:r>
              <a:rPr lang="el-GR" dirty="0" smtClean="0"/>
              <a:t> και των κατιονικών ριζών σε Ηλεκτρικό Πεδίο και εκτροπή και διαχωρισμός αυτών μέσα σε Μαγνητικό Πεδίο ανάλογα με τον λόγο </a:t>
            </a:r>
            <a:r>
              <a:rPr lang="en-US" dirty="0" smtClean="0"/>
              <a:t>m/z.</a:t>
            </a:r>
          </a:p>
          <a:p>
            <a:endParaRPr lang="el-GR" dirty="0" smtClean="0"/>
          </a:p>
          <a:p>
            <a:r>
              <a:rPr lang="el-GR" dirty="0" smtClean="0"/>
              <a:t>Συγκεκριμένα </a:t>
            </a:r>
            <a:r>
              <a:rPr lang="en-US" dirty="0" smtClean="0"/>
              <a:t>m/z</a:t>
            </a:r>
            <a:r>
              <a:rPr lang="el-GR" dirty="0" smtClean="0"/>
              <a:t>= Β</a:t>
            </a:r>
            <a:r>
              <a:rPr lang="el-GR" baseline="30000" dirty="0" smtClean="0"/>
              <a:t>2</a:t>
            </a:r>
            <a:r>
              <a:rPr lang="en-US" dirty="0" smtClean="0"/>
              <a:t>r</a:t>
            </a:r>
            <a:r>
              <a:rPr lang="en-US" baseline="30000" dirty="0" smtClean="0"/>
              <a:t>2</a:t>
            </a:r>
            <a:r>
              <a:rPr lang="en-US" dirty="0" smtClean="0"/>
              <a:t>/2V. </a:t>
            </a:r>
          </a:p>
          <a:p>
            <a:pPr marL="0" indent="0">
              <a:buNone/>
            </a:pPr>
            <a:r>
              <a:rPr lang="en-US" dirty="0" smtClean="0"/>
              <a:t>(E</a:t>
            </a:r>
            <a:r>
              <a:rPr lang="el-GR" baseline="-25000" dirty="0" err="1" smtClean="0"/>
              <a:t>δυν</a:t>
            </a:r>
            <a:r>
              <a:rPr lang="el-GR" dirty="0" smtClean="0"/>
              <a:t>=</a:t>
            </a:r>
            <a:r>
              <a:rPr lang="el-GR" dirty="0" err="1" smtClean="0"/>
              <a:t>Ε</a:t>
            </a:r>
            <a:r>
              <a:rPr lang="el-GR" baseline="-25000" dirty="0" err="1" smtClean="0"/>
              <a:t>κιν</a:t>
            </a:r>
            <a:r>
              <a:rPr lang="el-GR" dirty="0" smtClean="0"/>
              <a:t>     </a:t>
            </a:r>
            <a:r>
              <a:rPr lang="en-US" dirty="0" err="1" smtClean="0"/>
              <a:t>zV</a:t>
            </a:r>
            <a:r>
              <a:rPr lang="en-US" dirty="0" smtClean="0"/>
              <a:t>= ½ mu</a:t>
            </a:r>
            <a:r>
              <a:rPr lang="en-US" baseline="30000" dirty="0" smtClean="0"/>
              <a:t>2      </a:t>
            </a:r>
            <a:r>
              <a:rPr lang="en-US" dirty="0" smtClean="0"/>
              <a:t> u</a:t>
            </a:r>
            <a:r>
              <a:rPr lang="en-US" baseline="30000" dirty="0" smtClean="0"/>
              <a:t>2</a:t>
            </a:r>
            <a:r>
              <a:rPr lang="en-US" dirty="0" smtClean="0"/>
              <a:t>= 2zV/m, </a:t>
            </a:r>
          </a:p>
          <a:p>
            <a:pPr marL="0" indent="0">
              <a:buNone/>
            </a:pPr>
            <a:r>
              <a:rPr lang="el-GR" dirty="0" smtClean="0"/>
              <a:t>Και στο Μ.Π. η μαγνητική δύναμη είναι κεντρομόλος, </a:t>
            </a:r>
            <a:r>
              <a:rPr lang="el-GR" dirty="0" err="1" smtClean="0"/>
              <a:t>δηλ</a:t>
            </a:r>
            <a:endParaRPr lang="el-GR" dirty="0" smtClean="0"/>
          </a:p>
          <a:p>
            <a:pPr marL="0" indent="0">
              <a:buNone/>
            </a:pPr>
            <a:r>
              <a:rPr lang="el-GR" dirty="0" smtClean="0"/>
              <a:t>Β</a:t>
            </a:r>
            <a:r>
              <a:rPr lang="en-US" dirty="0" err="1" smtClean="0"/>
              <a:t>zu</a:t>
            </a:r>
            <a:r>
              <a:rPr lang="en-US" dirty="0" smtClean="0"/>
              <a:t>=mu</a:t>
            </a:r>
            <a:r>
              <a:rPr lang="en-US" baseline="30000" dirty="0" smtClean="0"/>
              <a:t>2</a:t>
            </a:r>
            <a:r>
              <a:rPr lang="en-US" dirty="0" smtClean="0"/>
              <a:t>/r      …     </a:t>
            </a:r>
            <a:r>
              <a:rPr lang="en-US" dirty="0" smtClean="0">
                <a:solidFill>
                  <a:srgbClr val="FF0000"/>
                </a:solidFill>
              </a:rPr>
              <a:t>m/z</a:t>
            </a:r>
            <a:r>
              <a:rPr lang="en-US" dirty="0" smtClean="0"/>
              <a:t>=B</a:t>
            </a:r>
            <a:r>
              <a:rPr lang="en-US" baseline="30000" dirty="0" smtClean="0"/>
              <a:t>2</a:t>
            </a:r>
            <a:r>
              <a:rPr lang="en-US" dirty="0" smtClean="0">
                <a:solidFill>
                  <a:srgbClr val="FF0000"/>
                </a:solidFill>
              </a:rPr>
              <a:t>r</a:t>
            </a:r>
            <a:r>
              <a:rPr lang="en-US" baseline="30000" dirty="0" smtClean="0"/>
              <a:t>2</a:t>
            </a:r>
            <a:r>
              <a:rPr lang="en-US" dirty="0" smtClean="0"/>
              <a:t>/2V</a:t>
            </a:r>
            <a:endParaRPr lang="el-GR" dirty="0"/>
          </a:p>
        </p:txBody>
      </p:sp>
      <p:sp>
        <p:nvSpPr>
          <p:cNvPr id="4" name="Δεξιό βέλος 3"/>
          <p:cNvSpPr/>
          <p:nvPr/>
        </p:nvSpPr>
        <p:spPr>
          <a:xfrm>
            <a:off x="2115195" y="4887551"/>
            <a:ext cx="259307" cy="20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4012332" y="4928910"/>
            <a:ext cx="259307" cy="20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2515734" y="5946601"/>
            <a:ext cx="259307" cy="20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3158633" y="5962728"/>
            <a:ext cx="259307" cy="20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276874" y="4708096"/>
            <a:ext cx="1985746" cy="545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848603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95786"/>
            <a:ext cx="11062648" cy="6209730"/>
          </a:xfrm>
        </p:spPr>
        <p:txBody>
          <a:bodyPr/>
          <a:lstStyle/>
          <a:p>
            <a:r>
              <a:rPr lang="en-US" dirty="0" smtClean="0"/>
              <a:t>e</a:t>
            </a:r>
            <a:r>
              <a:rPr lang="en-US" baseline="30000" dirty="0" smtClean="0"/>
              <a:t>-</a:t>
            </a:r>
            <a:r>
              <a:rPr lang="en-US" dirty="0" smtClean="0"/>
              <a:t> </a:t>
            </a:r>
            <a:r>
              <a:rPr lang="el-GR" dirty="0" smtClean="0"/>
              <a:t>υψηλής ενέργειας            μόριο ένωσης (</a:t>
            </a:r>
            <a:r>
              <a:rPr lang="en-US" dirty="0" smtClean="0"/>
              <a:t>g, </a:t>
            </a:r>
            <a:r>
              <a:rPr lang="el-GR" dirty="0" smtClean="0"/>
              <a:t>υψηλό κενό)</a:t>
            </a:r>
            <a:endParaRPr lang="el-GR" baseline="30000" dirty="0"/>
          </a:p>
          <a:p>
            <a:endParaRPr lang="el-GR" baseline="30000" dirty="0" smtClean="0"/>
          </a:p>
          <a:p>
            <a:pPr marL="0" indent="0">
              <a:buNone/>
            </a:pPr>
            <a:r>
              <a:rPr lang="el-GR" baseline="30000" dirty="0"/>
              <a:t> </a:t>
            </a:r>
            <a:r>
              <a:rPr lang="el-GR" baseline="30000" dirty="0" smtClean="0"/>
              <a:t>                                                                                </a:t>
            </a:r>
            <a:r>
              <a:rPr lang="el-GR" dirty="0" smtClean="0"/>
              <a:t>  ιόν (συνήθως </a:t>
            </a:r>
            <a:r>
              <a:rPr lang="el-GR" dirty="0" err="1" smtClean="0"/>
              <a:t>κατιόν</a:t>
            </a:r>
            <a:r>
              <a:rPr lang="el-GR" dirty="0" smtClean="0"/>
              <a:t>)</a:t>
            </a:r>
          </a:p>
          <a:p>
            <a:pPr marL="0" indent="0">
              <a:buNone/>
            </a:pPr>
            <a:r>
              <a:rPr lang="el-GR" dirty="0" smtClean="0"/>
              <a:t>Σε Η.Π.         </a:t>
            </a:r>
            <a:r>
              <a:rPr lang="el-GR" dirty="0"/>
              <a:t>ε</a:t>
            </a:r>
            <a:r>
              <a:rPr lang="el-GR" dirty="0" smtClean="0"/>
              <a:t>υθυγράμμιση σε δέσμη</a:t>
            </a:r>
          </a:p>
          <a:p>
            <a:pPr marL="0" indent="0">
              <a:buNone/>
            </a:pPr>
            <a:r>
              <a:rPr lang="el-GR" dirty="0" smtClean="0"/>
              <a:t>Σε Μ.Π.       </a:t>
            </a:r>
            <a:r>
              <a:rPr lang="el-GR" dirty="0"/>
              <a:t>α</a:t>
            </a:r>
            <a:r>
              <a:rPr lang="el-GR" dirty="0" smtClean="0"/>
              <a:t>πόκλιση ανάλογα με το </a:t>
            </a:r>
            <a:r>
              <a:rPr lang="en-US" dirty="0" smtClean="0"/>
              <a:t>m/z (</a:t>
            </a:r>
            <a:r>
              <a:rPr lang="el-GR" dirty="0" smtClean="0"/>
              <a:t>μάζα/φορτίο</a:t>
            </a:r>
            <a:r>
              <a:rPr lang="en-US" dirty="0" smtClean="0"/>
              <a:t>)</a:t>
            </a:r>
            <a:endParaRPr lang="el-GR" dirty="0" smtClean="0"/>
          </a:p>
          <a:p>
            <a:pPr marL="0" indent="0">
              <a:buNone/>
            </a:pPr>
            <a:r>
              <a:rPr lang="el-GR" dirty="0" smtClean="0"/>
              <a:t>Ανιχνευτής: μετρά το ηλεκτρικό ρεύμα των ιόντων με διαφορετικό </a:t>
            </a:r>
            <a:r>
              <a:rPr lang="en-US" dirty="0" smtClean="0"/>
              <a:t>m/z </a:t>
            </a:r>
            <a:endParaRPr lang="el-GR" dirty="0"/>
          </a:p>
        </p:txBody>
      </p:sp>
      <p:sp>
        <p:nvSpPr>
          <p:cNvPr id="4" name="Δεξιό βέλος 3"/>
          <p:cNvSpPr/>
          <p:nvPr/>
        </p:nvSpPr>
        <p:spPr>
          <a:xfrm>
            <a:off x="4312693" y="623022"/>
            <a:ext cx="58685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προς τα κάτω 4"/>
          <p:cNvSpPr/>
          <p:nvPr/>
        </p:nvSpPr>
        <p:spPr>
          <a:xfrm>
            <a:off x="6045844" y="805220"/>
            <a:ext cx="45719" cy="45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2049435" y="1969713"/>
            <a:ext cx="450377" cy="81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2049434" y="2456597"/>
            <a:ext cx="450377" cy="81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97926" y="4188058"/>
            <a:ext cx="3915784" cy="2592593"/>
          </a:xfrm>
          <a:prstGeom prst="rect">
            <a:avLst/>
          </a:prstGeom>
        </p:spPr>
      </p:pic>
    </p:spTree>
    <p:extLst>
      <p:ext uri="{BB962C8B-B14F-4D97-AF65-F5344CB8AC3E}">
        <p14:creationId xmlns:p14="http://schemas.microsoft.com/office/powerpoint/2010/main" xmlns="" val="96707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2782" y="966643"/>
            <a:ext cx="10515600" cy="4351338"/>
          </a:xfrm>
        </p:spPr>
        <p:txBody>
          <a:bodyPr/>
          <a:lstStyle/>
          <a:p>
            <a:r>
              <a:rPr lang="el-GR" dirty="0" smtClean="0"/>
              <a:t>Η σάρωση του φάσματος γίνεται με μεταβολή είτε του Β( κυρίως), είτε του </a:t>
            </a:r>
            <a:r>
              <a:rPr lang="en-US" dirty="0" smtClean="0"/>
              <a:t>V. </a:t>
            </a:r>
          </a:p>
          <a:p>
            <a:pPr>
              <a:buNone/>
            </a:pPr>
            <a:endParaRPr lang="el-GR" dirty="0" smtClean="0"/>
          </a:p>
          <a:p>
            <a:r>
              <a:rPr lang="el-GR" dirty="0" smtClean="0"/>
              <a:t>Τα ιόντα όταν προσπέσουν στον ανιχνευτή, παράγουν ρεύμα (της τάξης των 10</a:t>
            </a:r>
            <a:r>
              <a:rPr lang="el-GR" baseline="30000" dirty="0" smtClean="0"/>
              <a:t>-12</a:t>
            </a:r>
            <a:r>
              <a:rPr lang="el-GR" dirty="0" smtClean="0"/>
              <a:t> Α), το οποίο ενισχύεται από έναν πολλαπλασιαστή και καταγράφετε.</a:t>
            </a:r>
            <a:endParaRPr lang="en-US" dirty="0" smtClean="0"/>
          </a:p>
          <a:p>
            <a:pPr>
              <a:buNone/>
            </a:pPr>
            <a:endParaRPr lang="el-GR" dirty="0" smtClean="0"/>
          </a:p>
          <a:p>
            <a:r>
              <a:rPr lang="el-GR" dirty="0" smtClean="0"/>
              <a:t>Το ρεύμα συναρτήσει του χρόνου, μοιάζει με </a:t>
            </a:r>
            <a:r>
              <a:rPr lang="el-GR" dirty="0" err="1" smtClean="0"/>
              <a:t>χρωματογράφημα</a:t>
            </a:r>
            <a:r>
              <a:rPr lang="el-GR" dirty="0" smtClean="0"/>
              <a:t>, το οποίο με την βοήθεια των υπολογιστών μετατρέπεται σε φάσμα.</a:t>
            </a:r>
            <a:endParaRPr lang="el-GR" dirty="0"/>
          </a:p>
        </p:txBody>
      </p:sp>
    </p:spTree>
    <p:extLst>
      <p:ext uri="{BB962C8B-B14F-4D97-AF65-F5344CB8AC3E}">
        <p14:creationId xmlns:p14="http://schemas.microsoft.com/office/powerpoint/2010/main" xmlns="" val="191509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Ερμηνεία Φασμάτων μαζών</a:t>
            </a:r>
            <a:endParaRPr lang="el-GR" b="1" dirty="0"/>
          </a:p>
        </p:txBody>
      </p:sp>
      <p:sp>
        <p:nvSpPr>
          <p:cNvPr id="3" name="Θέση περιεχομένου 2"/>
          <p:cNvSpPr>
            <a:spLocks noGrp="1"/>
          </p:cNvSpPr>
          <p:nvPr>
            <p:ph idx="1"/>
          </p:nvPr>
        </p:nvSpPr>
        <p:spPr/>
        <p:txBody>
          <a:bodyPr>
            <a:normAutofit lnSpcReduction="10000"/>
          </a:bodyPr>
          <a:lstStyle/>
          <a:p>
            <a:r>
              <a:rPr lang="el-GR" b="1" dirty="0" smtClean="0"/>
              <a:t>Ισοτοπικές κορυφές</a:t>
            </a:r>
          </a:p>
          <a:p>
            <a:pPr marL="0" indent="0">
              <a:buNone/>
            </a:pPr>
            <a:r>
              <a:rPr lang="el-GR" dirty="0" smtClean="0"/>
              <a:t>Οι κορυφές των μορίων (ή των θραυσμάτων τους) συνοδεύονται από μικρότερες κορυφές, που οφείλεται στο ότι τα περισσότερα στοιχεία είναι μείγματα δύο ή περισσοτέρων ισοτόπων. </a:t>
            </a:r>
            <a:endParaRPr lang="en-US" dirty="0" smtClean="0"/>
          </a:p>
          <a:p>
            <a:pPr marL="0" indent="0">
              <a:buNone/>
            </a:pPr>
            <a:endParaRPr lang="el-GR" dirty="0" smtClean="0"/>
          </a:p>
          <a:p>
            <a:pPr marL="0" indent="0">
              <a:buNone/>
            </a:pPr>
            <a:r>
              <a:rPr lang="el-GR" dirty="0" smtClean="0"/>
              <a:t>Μπορεί να περιπλέκουν το φάσμα, αλλά διευκολύνουν την αναγνώριση του ιόντος, αφού το σχετικό ύψος του Μ+1, ως προς του Μ με την χρήση πινάκων, σχετίζεται με την σύσταση του ιόντος. </a:t>
            </a:r>
          </a:p>
          <a:p>
            <a:pPr marL="0" indent="0">
              <a:buNone/>
            </a:pPr>
            <a:r>
              <a:rPr lang="el-GR" dirty="0" smtClean="0"/>
              <a:t>Π.χ. για τα ιόντα </a:t>
            </a:r>
            <a:r>
              <a:rPr lang="en-US" dirty="0" smtClean="0"/>
              <a:t>CHO</a:t>
            </a:r>
            <a:r>
              <a:rPr lang="en-US" baseline="30000" dirty="0" smtClean="0"/>
              <a:t>+</a:t>
            </a:r>
            <a:r>
              <a:rPr lang="en-US" dirty="0" smtClean="0"/>
              <a:t> </a:t>
            </a:r>
            <a:r>
              <a:rPr lang="el-GR" dirty="0" smtClean="0"/>
              <a:t>και </a:t>
            </a:r>
            <a:r>
              <a:rPr lang="en-US" dirty="0" smtClean="0"/>
              <a:t>C</a:t>
            </a:r>
            <a:r>
              <a:rPr lang="en-US" baseline="-25000" dirty="0" smtClean="0"/>
              <a:t>2</a:t>
            </a:r>
            <a:r>
              <a:rPr lang="en-US" dirty="0" smtClean="0"/>
              <a:t>H</a:t>
            </a:r>
            <a:r>
              <a:rPr lang="en-US" baseline="-25000" dirty="0" smtClean="0"/>
              <a:t>5</a:t>
            </a:r>
            <a:r>
              <a:rPr lang="en-US" baseline="30000" dirty="0" smtClean="0"/>
              <a:t>+</a:t>
            </a:r>
            <a:r>
              <a:rPr lang="el-GR" dirty="0"/>
              <a:t> </a:t>
            </a:r>
            <a:r>
              <a:rPr lang="el-GR" dirty="0" smtClean="0"/>
              <a:t>έχουν </a:t>
            </a:r>
            <a:r>
              <a:rPr lang="en-US" dirty="0" smtClean="0"/>
              <a:t>m/z</a:t>
            </a:r>
            <a:r>
              <a:rPr lang="el-GR" dirty="0" smtClean="0"/>
              <a:t>=29</a:t>
            </a:r>
            <a:r>
              <a:rPr lang="en-US" dirty="0" smtClean="0"/>
              <a:t>, </a:t>
            </a:r>
            <a:r>
              <a:rPr lang="el-GR" dirty="0" smtClean="0"/>
              <a:t>αλλά ο λόγος του (Μ+1)/Μ είναι για το πρώτο 0.01172, ενώ για το δεύτερο 0.02315.</a:t>
            </a:r>
            <a:endParaRPr lang="el-GR" baseline="30000" dirty="0"/>
          </a:p>
        </p:txBody>
      </p:sp>
    </p:spTree>
    <p:extLst>
      <p:ext uri="{BB962C8B-B14F-4D97-AF65-F5344CB8AC3E}">
        <p14:creationId xmlns:p14="http://schemas.microsoft.com/office/powerpoint/2010/main" xmlns="" val="3085138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554182"/>
            <a:ext cx="10515600" cy="5622781"/>
          </a:xfrm>
        </p:spPr>
        <p:txBody>
          <a:bodyPr>
            <a:normAutofit lnSpcReduction="10000"/>
          </a:bodyPr>
          <a:lstStyle/>
          <a:p>
            <a:r>
              <a:rPr lang="el-GR" dirty="0" smtClean="0"/>
              <a:t>Η Μ</a:t>
            </a:r>
            <a:r>
              <a:rPr lang="el-GR" baseline="30000" dirty="0" smtClean="0"/>
              <a:t>+</a:t>
            </a:r>
            <a:r>
              <a:rPr lang="el-GR" dirty="0" smtClean="0"/>
              <a:t> οφείλεται στα μόρια που περιέχουν </a:t>
            </a:r>
            <a:r>
              <a:rPr lang="el-GR" dirty="0" smtClean="0"/>
              <a:t>μόνο </a:t>
            </a:r>
            <a:r>
              <a:rPr lang="el-GR" dirty="0" smtClean="0"/>
              <a:t>το πλέον </a:t>
            </a:r>
            <a:r>
              <a:rPr lang="el-GR" dirty="0" smtClean="0"/>
              <a:t>κοινό ισότοπο </a:t>
            </a:r>
            <a:r>
              <a:rPr lang="el-GR" dirty="0" smtClean="0"/>
              <a:t>του </a:t>
            </a:r>
            <a:r>
              <a:rPr lang="el-GR" dirty="0" smtClean="0"/>
              <a:t> κάθε </a:t>
            </a:r>
            <a:r>
              <a:rPr lang="el-GR" dirty="0" smtClean="0"/>
              <a:t>στοιχείου. </a:t>
            </a:r>
          </a:p>
          <a:p>
            <a:r>
              <a:rPr lang="el-GR" dirty="0" smtClean="0"/>
              <a:t>Δίπλα </a:t>
            </a:r>
            <a:r>
              <a:rPr lang="el-GR" dirty="0" smtClean="0"/>
              <a:t>σε κάθε κορυφή του φάσματος Μ παρατηρούνται οι </a:t>
            </a:r>
            <a:r>
              <a:rPr lang="el-GR" dirty="0" smtClean="0"/>
              <a:t>κορυφές </a:t>
            </a:r>
            <a:r>
              <a:rPr lang="el-GR" dirty="0" smtClean="0"/>
              <a:t>Μ+1 και Μ+2 με μικρότερη ένταση οι οποίες στα ισότοπα βαρύτερα 1 και 2 μονάδες μάζας. Οι εντάσεις αυτών των κορυφών καθορίζονται από την αναλογία του ισοτόπου και του κανονικού στοιχείου. </a:t>
            </a:r>
            <a:endParaRPr lang="en-US" dirty="0" smtClean="0"/>
          </a:p>
          <a:p>
            <a:r>
              <a:rPr lang="el-GR" dirty="0" smtClean="0"/>
              <a:t>Έτσι </a:t>
            </a:r>
            <a:r>
              <a:rPr lang="el-GR" dirty="0" smtClean="0"/>
              <a:t>για μόρια που περιέχουν μόνο </a:t>
            </a:r>
            <a:r>
              <a:rPr lang="el-GR" baseline="30000" dirty="0" smtClean="0"/>
              <a:t>2</a:t>
            </a:r>
            <a:r>
              <a:rPr lang="el-GR" dirty="0" smtClean="0"/>
              <a:t>Η </a:t>
            </a:r>
            <a:r>
              <a:rPr lang="el-GR" baseline="30000" dirty="0" smtClean="0"/>
              <a:t>13</a:t>
            </a:r>
            <a:r>
              <a:rPr lang="el-GR" dirty="0" smtClean="0"/>
              <a:t>C (1.1%), </a:t>
            </a:r>
            <a:r>
              <a:rPr lang="el-GR" baseline="30000" dirty="0" smtClean="0"/>
              <a:t>17</a:t>
            </a:r>
            <a:r>
              <a:rPr lang="el-GR" dirty="0" smtClean="0"/>
              <a:t>Ο το Μ+1 πολύ μικρό. </a:t>
            </a:r>
            <a:endParaRPr lang="en-US" dirty="0" smtClean="0"/>
          </a:p>
          <a:p>
            <a:r>
              <a:rPr lang="el-GR" dirty="0" smtClean="0"/>
              <a:t>Αντίθετα, τα ισότοπα </a:t>
            </a:r>
            <a:r>
              <a:rPr lang="el-GR" baseline="30000" dirty="0" smtClean="0"/>
              <a:t>35</a:t>
            </a:r>
            <a:r>
              <a:rPr lang="el-GR" dirty="0" smtClean="0"/>
              <a:t>Cl </a:t>
            </a:r>
            <a:r>
              <a:rPr lang="el-GR" baseline="30000" dirty="0" smtClean="0"/>
              <a:t>37</a:t>
            </a:r>
            <a:r>
              <a:rPr lang="el-GR" dirty="0" smtClean="0"/>
              <a:t>Cl υπάρχουν σε </a:t>
            </a:r>
            <a:r>
              <a:rPr lang="el-GR" dirty="0" smtClean="0"/>
              <a:t>αναλογία</a:t>
            </a:r>
            <a:r>
              <a:rPr lang="en-US" dirty="0" smtClean="0"/>
              <a:t> </a:t>
            </a:r>
            <a:r>
              <a:rPr lang="el-GR" dirty="0" smtClean="0"/>
              <a:t>3:1</a:t>
            </a:r>
            <a:r>
              <a:rPr lang="en-US" dirty="0" smtClean="0"/>
              <a:t>,</a:t>
            </a:r>
            <a:r>
              <a:rPr lang="el-GR" dirty="0" smtClean="0"/>
              <a:t> </a:t>
            </a:r>
            <a:r>
              <a:rPr lang="el-GR" dirty="0" smtClean="0"/>
              <a:t>με αποτέλεσμα </a:t>
            </a:r>
            <a:r>
              <a:rPr lang="el-GR" dirty="0" smtClean="0"/>
              <a:t>και </a:t>
            </a:r>
            <a:r>
              <a:rPr lang="el-GR" dirty="0" smtClean="0"/>
              <a:t>η ισοτοπική κορυφή  Μ </a:t>
            </a:r>
            <a:r>
              <a:rPr lang="el-GR" dirty="0" smtClean="0"/>
              <a:t>και η κορυφή Μ+2 </a:t>
            </a:r>
            <a:r>
              <a:rPr lang="el-GR" dirty="0" smtClean="0"/>
              <a:t>εμφανίζεται με αναλογία 3:1 </a:t>
            </a:r>
          </a:p>
          <a:p>
            <a:r>
              <a:rPr lang="el-GR" baseline="30000" dirty="0" smtClean="0"/>
              <a:t>79</a:t>
            </a:r>
            <a:r>
              <a:rPr lang="el-GR" dirty="0" smtClean="0"/>
              <a:t>Βr </a:t>
            </a:r>
            <a:r>
              <a:rPr lang="el-GR" dirty="0" smtClean="0"/>
              <a:t>και </a:t>
            </a:r>
            <a:r>
              <a:rPr lang="el-GR" baseline="30000" dirty="0" smtClean="0"/>
              <a:t>81</a:t>
            </a:r>
            <a:r>
              <a:rPr lang="el-GR" dirty="0" smtClean="0"/>
              <a:t>Βr εμφανίζονται με αναλογία 1:1, </a:t>
            </a:r>
            <a:r>
              <a:rPr lang="el-GR" dirty="0" smtClean="0"/>
              <a:t>άρα </a:t>
            </a:r>
            <a:r>
              <a:rPr lang="el-GR" dirty="0" smtClean="0"/>
              <a:t>η κορυφή </a:t>
            </a:r>
            <a:r>
              <a:rPr lang="el-GR" dirty="0" smtClean="0"/>
              <a:t>Μ με την κορυφή  </a:t>
            </a:r>
            <a:r>
              <a:rPr lang="el-GR" dirty="0" smtClean="0"/>
              <a:t>Μ+2 εμφανίζεται με αναλογία 1:1,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59558"/>
            <a:ext cx="10515600" cy="5617405"/>
          </a:xfrm>
        </p:spPr>
        <p:txBody>
          <a:bodyPr>
            <a:normAutofit/>
          </a:bodyPr>
          <a:lstStyle/>
          <a:p>
            <a:endParaRPr lang="el-GR" dirty="0"/>
          </a:p>
          <a:p>
            <a:r>
              <a:rPr lang="el-GR" dirty="0" smtClean="0"/>
              <a:t>Μοριακό βάρος ένωσης</a:t>
            </a:r>
          </a:p>
          <a:p>
            <a:endParaRPr lang="el-GR" dirty="0"/>
          </a:p>
          <a:p>
            <a:r>
              <a:rPr lang="el-GR" dirty="0" smtClean="0"/>
              <a:t>Μέτρηση με ακρίβεια 0,0001 της ατομικής μονάδας μάζας</a:t>
            </a:r>
            <a:endParaRPr lang="el-GR" dirty="0"/>
          </a:p>
          <a:p>
            <a:pPr marL="0" indent="0">
              <a:buNone/>
            </a:pPr>
            <a:r>
              <a:rPr lang="el-GR" dirty="0" smtClean="0"/>
              <a:t>Επιτρέπει διαχωρισμό ανάμεσα σε δύο χημικούς τύπους</a:t>
            </a:r>
            <a:r>
              <a:rPr lang="el-GR" dirty="0"/>
              <a:t> </a:t>
            </a:r>
            <a:r>
              <a:rPr lang="el-GR" dirty="0" smtClean="0"/>
              <a:t>με ίδιο Μ.Β</a:t>
            </a:r>
            <a:r>
              <a:rPr lang="el-GR" dirty="0"/>
              <a:t>. (π.χ. </a:t>
            </a:r>
            <a:r>
              <a:rPr lang="en-US" dirty="0"/>
              <a:t>C</a:t>
            </a:r>
            <a:r>
              <a:rPr lang="en-US" baseline="-25000" dirty="0"/>
              <a:t>5</a:t>
            </a:r>
            <a:r>
              <a:rPr lang="en-US" dirty="0"/>
              <a:t>H</a:t>
            </a:r>
            <a:r>
              <a:rPr lang="en-US" baseline="-25000" dirty="0"/>
              <a:t>12</a:t>
            </a:r>
            <a:r>
              <a:rPr lang="el-GR" dirty="0" smtClean="0"/>
              <a:t>ΜΒ=72,0939 και</a:t>
            </a:r>
            <a:r>
              <a:rPr lang="en-US" dirty="0"/>
              <a:t>C</a:t>
            </a:r>
            <a:r>
              <a:rPr lang="en-US" baseline="-25000" dirty="0"/>
              <a:t>4</a:t>
            </a:r>
            <a:r>
              <a:rPr lang="en-US" dirty="0"/>
              <a:t>H</a:t>
            </a:r>
            <a:r>
              <a:rPr lang="en-US" baseline="-25000" dirty="0"/>
              <a:t>8</a:t>
            </a:r>
            <a:r>
              <a:rPr lang="en-US" dirty="0"/>
              <a:t>O </a:t>
            </a:r>
            <a:r>
              <a:rPr lang="el-GR" dirty="0" smtClean="0"/>
              <a:t>ΜΒ=72,0575)</a:t>
            </a:r>
          </a:p>
          <a:p>
            <a:pPr marL="0" indent="0">
              <a:buNone/>
            </a:pPr>
            <a:endParaRPr lang="el-GR" dirty="0" smtClean="0"/>
          </a:p>
          <a:p>
            <a:r>
              <a:rPr lang="el-GR" dirty="0" smtClean="0"/>
              <a:t>Από το ΜΒ και με τη βοήθεια υπολογιστών είναι δυνατός ο</a:t>
            </a:r>
            <a:r>
              <a:rPr lang="el-GR" dirty="0"/>
              <a:t> </a:t>
            </a:r>
            <a:r>
              <a:rPr lang="el-GR" dirty="0" smtClean="0"/>
              <a:t>υπολογισμός του μοριακού τύπου</a:t>
            </a:r>
            <a:endParaRPr lang="el-GR" dirty="0"/>
          </a:p>
        </p:txBody>
      </p:sp>
    </p:spTree>
    <p:extLst>
      <p:ext uri="{BB962C8B-B14F-4D97-AF65-F5344CB8AC3E}">
        <p14:creationId xmlns:p14="http://schemas.microsoft.com/office/powerpoint/2010/main" xmlns="" val="2756156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73206"/>
            <a:ext cx="10515600" cy="5603757"/>
          </a:xfrm>
        </p:spPr>
        <p:txBody>
          <a:bodyPr>
            <a:normAutofit/>
          </a:bodyPr>
          <a:lstStyle/>
          <a:p>
            <a:r>
              <a:rPr lang="el-GR" dirty="0" smtClean="0"/>
              <a:t>Λήψη δακτυλικού αποτυπώματος ένωσης</a:t>
            </a:r>
            <a:r>
              <a:rPr lang="el-GR" dirty="0"/>
              <a:t>, </a:t>
            </a:r>
            <a:r>
              <a:rPr lang="el-GR" dirty="0" smtClean="0"/>
              <a:t>δηλ. δομικών χαρακτηριστικών της ένωσης</a:t>
            </a:r>
          </a:p>
          <a:p>
            <a:r>
              <a:rPr lang="el-GR" dirty="0" smtClean="0"/>
              <a:t>Κάθε ομόλογη σειρά και κάθε μόριο </a:t>
            </a:r>
            <a:r>
              <a:rPr lang="el-GR" dirty="0" err="1" smtClean="0"/>
              <a:t>θραυσματοποιείται</a:t>
            </a:r>
            <a:r>
              <a:rPr lang="el-GR" dirty="0" smtClean="0"/>
              <a:t>  με ένα και μοναδικό τρόπο που εξαρτάται από τη δομή του</a:t>
            </a:r>
          </a:p>
          <a:p>
            <a:pPr marL="0" indent="0">
              <a:buNone/>
            </a:pPr>
            <a:r>
              <a:rPr lang="el-GR" dirty="0" smtClean="0"/>
              <a:t>Π.χ</a:t>
            </a:r>
            <a:r>
              <a:rPr lang="el-GR" dirty="0"/>
              <a:t>. </a:t>
            </a:r>
            <a:r>
              <a:rPr lang="el-GR" dirty="0" smtClean="0"/>
              <a:t>αν ένωση περιέχει ένα θραύσμα[Μ18]+ αυτό σημαίνει ότι αποσπάστηκε ένα μόριο </a:t>
            </a:r>
            <a:r>
              <a:rPr lang="en-US" dirty="0" smtClean="0"/>
              <a:t>H</a:t>
            </a:r>
            <a:r>
              <a:rPr lang="en-US" baseline="-25000" dirty="0" smtClean="0"/>
              <a:t>2</a:t>
            </a:r>
            <a:r>
              <a:rPr lang="en-US" dirty="0" smtClean="0"/>
              <a:t>O</a:t>
            </a:r>
            <a:r>
              <a:rPr lang="en-US" dirty="0"/>
              <a:t>, </a:t>
            </a:r>
            <a:r>
              <a:rPr lang="el-GR" dirty="0" err="1" smtClean="0"/>
              <a:t>κ.ο.κ.</a:t>
            </a:r>
            <a:endParaRPr lang="el-GR" dirty="0"/>
          </a:p>
          <a:p>
            <a:r>
              <a:rPr lang="el-GR" dirty="0" smtClean="0"/>
              <a:t>Πιθανότητα δύο ενώσεων να έχουν πανομοιότυπα φάσματα</a:t>
            </a:r>
            <a:r>
              <a:rPr lang="el-GR" dirty="0"/>
              <a:t>: </a:t>
            </a:r>
            <a:r>
              <a:rPr lang="el-GR" dirty="0" smtClean="0"/>
              <a:t>μικρή</a:t>
            </a:r>
          </a:p>
          <a:p>
            <a:r>
              <a:rPr lang="el-GR" dirty="0" smtClean="0"/>
              <a:t>Χαρακτηρισμός άγνωστης ένωσης βάσει αντιπαραβολής του φάσματος μάζας του με φάσμα από βάση δεδομένων</a:t>
            </a:r>
            <a:endParaRPr lang="el-GR" dirty="0"/>
          </a:p>
          <a:p>
            <a:pPr marL="0" indent="0">
              <a:buNone/>
            </a:pPr>
            <a:endParaRPr lang="el-GR" dirty="0"/>
          </a:p>
          <a:p>
            <a:endParaRPr lang="el-GR" dirty="0"/>
          </a:p>
        </p:txBody>
      </p:sp>
    </p:spTree>
    <p:extLst>
      <p:ext uri="{BB962C8B-B14F-4D97-AF65-F5344CB8AC3E}">
        <p14:creationId xmlns:p14="http://schemas.microsoft.com/office/powerpoint/2010/main" xmlns="" val="3353722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Θραυσματοποίηση</a:t>
            </a:r>
            <a:endParaRPr lang="el-GR" b="1" dirty="0"/>
          </a:p>
        </p:txBody>
      </p:sp>
      <p:sp>
        <p:nvSpPr>
          <p:cNvPr id="3" name="Θέση περιεχομένου 2"/>
          <p:cNvSpPr>
            <a:spLocks noGrp="1"/>
          </p:cNvSpPr>
          <p:nvPr>
            <p:ph idx="1"/>
          </p:nvPr>
        </p:nvSpPr>
        <p:spPr/>
        <p:txBody>
          <a:bodyPr/>
          <a:lstStyle/>
          <a:p>
            <a:pPr marL="0" indent="0">
              <a:buNone/>
            </a:pPr>
            <a:r>
              <a:rPr lang="el-GR" dirty="0" err="1" smtClean="0"/>
              <a:t>Κατιοντική</a:t>
            </a:r>
            <a:r>
              <a:rPr lang="el-GR" dirty="0" smtClean="0"/>
              <a:t> ρίζα υψηλής ενέργειας αποσυντίθεται με αυθόρμητη σχάση δεσμού</a:t>
            </a:r>
            <a:r>
              <a:rPr lang="el-GR" dirty="0"/>
              <a:t>. </a:t>
            </a:r>
            <a:r>
              <a:rPr lang="el-GR" dirty="0" smtClean="0"/>
              <a:t>Ένα θραύσμα διατηρεί το θετικό φορτίο ενώ το άλλο αποτελεί ουδέτερη  ρίζα </a:t>
            </a:r>
          </a:p>
          <a:p>
            <a:pPr marL="0" indent="0">
              <a:buNone/>
            </a:pPr>
            <a:r>
              <a:rPr lang="el-GR" dirty="0" smtClean="0"/>
              <a:t>Κατά τη </a:t>
            </a:r>
            <a:r>
              <a:rPr lang="el-GR" dirty="0" err="1" smtClean="0"/>
              <a:t>θραυσματοποίηση</a:t>
            </a:r>
            <a:r>
              <a:rPr lang="el-GR" dirty="0" smtClean="0"/>
              <a:t> σχηματίζεται το σταθερότερο </a:t>
            </a:r>
            <a:r>
              <a:rPr lang="el-GR" dirty="0" err="1" smtClean="0"/>
              <a:t>καρβοκατιόν</a:t>
            </a:r>
            <a:r>
              <a:rPr lang="el-GR" dirty="0"/>
              <a:t>, π.χ. προπάνιο, </a:t>
            </a:r>
            <a:r>
              <a:rPr lang="el-GR" dirty="0" smtClean="0"/>
              <a:t>θετικό φορτίο παραμένει στην  </a:t>
            </a:r>
            <a:r>
              <a:rPr lang="el-GR" dirty="0" err="1" smtClean="0"/>
              <a:t>αίθυλο</a:t>
            </a:r>
            <a:r>
              <a:rPr lang="en-US" dirty="0" smtClean="0"/>
              <a:t> </a:t>
            </a:r>
            <a:r>
              <a:rPr lang="el-GR" dirty="0" smtClean="0"/>
              <a:t>ομάδα γιατί </a:t>
            </a:r>
            <a:r>
              <a:rPr lang="en-US" dirty="0" smtClean="0"/>
              <a:t>CH</a:t>
            </a:r>
            <a:r>
              <a:rPr lang="en-US" baseline="-25000" dirty="0" smtClean="0"/>
              <a:t>3</a:t>
            </a:r>
            <a:r>
              <a:rPr lang="en-US" dirty="0" smtClean="0"/>
              <a:t>CH</a:t>
            </a:r>
            <a:r>
              <a:rPr lang="en-US" baseline="-25000" dirty="0" smtClean="0"/>
              <a:t>2</a:t>
            </a:r>
            <a:r>
              <a:rPr lang="en-US" baseline="30000" dirty="0" smtClean="0"/>
              <a:t>+</a:t>
            </a:r>
            <a:r>
              <a:rPr lang="el-GR" dirty="0" smtClean="0"/>
              <a:t> σταθερότερο από </a:t>
            </a:r>
            <a:r>
              <a:rPr lang="en-US" dirty="0" smtClean="0"/>
              <a:t>CH</a:t>
            </a:r>
            <a:r>
              <a:rPr lang="en-US" baseline="-25000" dirty="0" smtClean="0"/>
              <a:t>3</a:t>
            </a:r>
            <a:r>
              <a:rPr lang="en-US" baseline="30000" dirty="0"/>
              <a:t>+</a:t>
            </a:r>
          </a:p>
          <a:p>
            <a:endParaRPr lang="el-GR" dirty="0"/>
          </a:p>
        </p:txBody>
      </p:sp>
      <p:pic>
        <p:nvPicPr>
          <p:cNvPr id="4" name="Εικόνα 3"/>
          <p:cNvPicPr>
            <a:picLocks noChangeAspect="1"/>
          </p:cNvPicPr>
          <p:nvPr/>
        </p:nvPicPr>
        <p:blipFill>
          <a:blip r:embed="rId2"/>
          <a:stretch>
            <a:fillRect/>
          </a:stretch>
        </p:blipFill>
        <p:spPr>
          <a:xfrm>
            <a:off x="1051414" y="4711306"/>
            <a:ext cx="8942760" cy="1600594"/>
          </a:xfrm>
          <a:prstGeom prst="rect">
            <a:avLst/>
          </a:prstGeom>
        </p:spPr>
      </p:pic>
    </p:spTree>
    <p:extLst>
      <p:ext uri="{BB962C8B-B14F-4D97-AF65-F5344CB8AC3E}">
        <p14:creationId xmlns:p14="http://schemas.microsoft.com/office/powerpoint/2010/main" xmlns="" val="419693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Κανόνες ταυτοποίησης</a:t>
            </a:r>
            <a:endParaRPr lang="el-GR" dirty="0"/>
          </a:p>
        </p:txBody>
      </p:sp>
      <p:sp>
        <p:nvSpPr>
          <p:cNvPr id="3" name="Θέση περιεχομένου 2"/>
          <p:cNvSpPr>
            <a:spLocks noGrp="1"/>
          </p:cNvSpPr>
          <p:nvPr>
            <p:ph idx="1"/>
          </p:nvPr>
        </p:nvSpPr>
        <p:spPr/>
        <p:txBody>
          <a:bodyPr>
            <a:normAutofit/>
          </a:bodyPr>
          <a:lstStyle/>
          <a:p>
            <a:pPr marL="514350" indent="-514350">
              <a:buAutoNum type="arabicParenR"/>
            </a:pPr>
            <a:r>
              <a:rPr lang="el-GR" dirty="0" smtClean="0"/>
              <a:t>Μ-15= απόσπαση ομάδας </a:t>
            </a:r>
            <a:r>
              <a:rPr lang="en-US" dirty="0" smtClean="0"/>
              <a:t>CH</a:t>
            </a:r>
            <a:r>
              <a:rPr lang="en-US" baseline="-25000" dirty="0" smtClean="0"/>
              <a:t>3</a:t>
            </a:r>
            <a:r>
              <a:rPr lang="en-US" baseline="30000" dirty="0" smtClean="0"/>
              <a:t>-</a:t>
            </a:r>
            <a:endParaRPr lang="el-GR" baseline="30000" dirty="0" smtClean="0"/>
          </a:p>
          <a:p>
            <a:pPr marL="514350" indent="-514350">
              <a:buAutoNum type="arabicParenR"/>
            </a:pPr>
            <a:r>
              <a:rPr lang="el-GR" dirty="0" smtClean="0"/>
              <a:t>Μ-16</a:t>
            </a:r>
            <a:r>
              <a:rPr lang="en-US" dirty="0" smtClean="0"/>
              <a:t>=</a:t>
            </a:r>
            <a:r>
              <a:rPr lang="el-GR" dirty="0" smtClean="0"/>
              <a:t>απόσπαση Ο ή ΝΗ</a:t>
            </a:r>
            <a:r>
              <a:rPr lang="el-GR" baseline="-25000" dirty="0" smtClean="0"/>
              <a:t>2</a:t>
            </a:r>
          </a:p>
          <a:p>
            <a:pPr marL="514350" indent="-514350">
              <a:buAutoNum type="arabicParenR"/>
            </a:pPr>
            <a:r>
              <a:rPr lang="el-GR" dirty="0" smtClean="0"/>
              <a:t>Μ-17</a:t>
            </a:r>
            <a:r>
              <a:rPr lang="en-US" dirty="0"/>
              <a:t> =</a:t>
            </a:r>
            <a:r>
              <a:rPr lang="el-GR" dirty="0"/>
              <a:t>απόσπαση </a:t>
            </a:r>
            <a:r>
              <a:rPr lang="el-GR" dirty="0" smtClean="0"/>
              <a:t>ΟΗ ή ΝΗ</a:t>
            </a:r>
            <a:r>
              <a:rPr lang="el-GR" baseline="-25000" dirty="0" smtClean="0"/>
              <a:t>3</a:t>
            </a:r>
          </a:p>
          <a:p>
            <a:pPr marL="514350" indent="-514350">
              <a:buAutoNum type="arabicParenR"/>
            </a:pPr>
            <a:r>
              <a:rPr lang="el-GR" dirty="0" smtClean="0"/>
              <a:t>Μ-18</a:t>
            </a:r>
            <a:r>
              <a:rPr lang="en-US" dirty="0"/>
              <a:t> =</a:t>
            </a:r>
            <a:r>
              <a:rPr lang="el-GR" dirty="0"/>
              <a:t>απόσπαση </a:t>
            </a:r>
            <a:r>
              <a:rPr lang="el-GR" dirty="0" smtClean="0"/>
              <a:t>Η</a:t>
            </a:r>
            <a:r>
              <a:rPr lang="el-GR" baseline="-25000" dirty="0" smtClean="0"/>
              <a:t>2</a:t>
            </a:r>
            <a:r>
              <a:rPr lang="el-GR" dirty="0" smtClean="0"/>
              <a:t>Ο</a:t>
            </a:r>
          </a:p>
          <a:p>
            <a:pPr marL="514350" indent="-514350">
              <a:buAutoNum type="arabicParenR"/>
            </a:pPr>
            <a:r>
              <a:rPr lang="el-GR" dirty="0" smtClean="0"/>
              <a:t>Μ-19</a:t>
            </a:r>
            <a:r>
              <a:rPr lang="en-US" dirty="0"/>
              <a:t> =</a:t>
            </a:r>
            <a:r>
              <a:rPr lang="el-GR" dirty="0"/>
              <a:t>απόσπαση </a:t>
            </a:r>
            <a:r>
              <a:rPr lang="en-US" dirty="0" smtClean="0"/>
              <a:t>F</a:t>
            </a:r>
            <a:endParaRPr lang="el-GR" dirty="0" smtClean="0"/>
          </a:p>
          <a:p>
            <a:pPr marL="514350" indent="-514350">
              <a:buAutoNum type="arabicParenR"/>
            </a:pPr>
            <a:r>
              <a:rPr lang="el-GR" dirty="0" smtClean="0"/>
              <a:t>Μ-20</a:t>
            </a:r>
            <a:r>
              <a:rPr lang="en-US" dirty="0"/>
              <a:t> =</a:t>
            </a:r>
            <a:r>
              <a:rPr lang="el-GR" dirty="0"/>
              <a:t>απόσπαση </a:t>
            </a:r>
            <a:r>
              <a:rPr lang="en-US" dirty="0" smtClean="0"/>
              <a:t>HF</a:t>
            </a:r>
            <a:endParaRPr lang="el-GR" dirty="0" smtClean="0"/>
          </a:p>
          <a:p>
            <a:pPr marL="514350" indent="-514350">
              <a:buAutoNum type="arabicParenR"/>
            </a:pPr>
            <a:r>
              <a:rPr lang="el-GR" dirty="0" smtClean="0"/>
              <a:t>Μ-26</a:t>
            </a:r>
            <a:r>
              <a:rPr lang="en-US" dirty="0"/>
              <a:t> =</a:t>
            </a:r>
            <a:r>
              <a:rPr lang="el-GR" dirty="0"/>
              <a:t>απόσπαση </a:t>
            </a:r>
            <a:r>
              <a:rPr lang="en-US" dirty="0" smtClean="0"/>
              <a:t>C</a:t>
            </a:r>
            <a:r>
              <a:rPr lang="en-US" baseline="-25000" dirty="0" smtClean="0"/>
              <a:t>2</a:t>
            </a:r>
            <a:r>
              <a:rPr lang="en-US" dirty="0" smtClean="0"/>
              <a:t>H</a:t>
            </a:r>
            <a:r>
              <a:rPr lang="en-US" baseline="-25000" dirty="0" smtClean="0"/>
              <a:t>2</a:t>
            </a:r>
            <a:endParaRPr lang="el-GR" baseline="-25000" dirty="0" smtClean="0"/>
          </a:p>
          <a:p>
            <a:pPr marL="514350" indent="-514350">
              <a:buAutoNum type="arabicParenR"/>
            </a:pPr>
            <a:r>
              <a:rPr lang="el-GR" dirty="0" smtClean="0"/>
              <a:t>Μ-28</a:t>
            </a:r>
            <a:r>
              <a:rPr lang="en-US" dirty="0"/>
              <a:t> =</a:t>
            </a:r>
            <a:r>
              <a:rPr lang="el-GR" dirty="0"/>
              <a:t>απόσπαση </a:t>
            </a:r>
            <a:r>
              <a:rPr lang="en-US" dirty="0" smtClean="0"/>
              <a:t>CO </a:t>
            </a:r>
            <a:r>
              <a:rPr lang="el-GR" dirty="0" smtClean="0"/>
              <a:t>ή </a:t>
            </a:r>
            <a:r>
              <a:rPr lang="en-US" dirty="0" smtClean="0"/>
              <a:t>C</a:t>
            </a:r>
            <a:r>
              <a:rPr lang="en-US" baseline="-25000" dirty="0" smtClean="0"/>
              <a:t>2</a:t>
            </a:r>
            <a:r>
              <a:rPr lang="en-US" dirty="0" smtClean="0"/>
              <a:t>H</a:t>
            </a:r>
            <a:r>
              <a:rPr lang="en-US" baseline="-25000" dirty="0" smtClean="0"/>
              <a:t>4</a:t>
            </a:r>
            <a:endParaRPr lang="el-GR" baseline="-25000" dirty="0" smtClean="0"/>
          </a:p>
          <a:p>
            <a:pPr marL="514350" indent="-514350">
              <a:buAutoNum type="arabicParenR"/>
            </a:pPr>
            <a:endParaRPr lang="el-GR" dirty="0"/>
          </a:p>
        </p:txBody>
      </p:sp>
    </p:spTree>
    <p:extLst>
      <p:ext uri="{BB962C8B-B14F-4D97-AF65-F5344CB8AC3E}">
        <p14:creationId xmlns:p14="http://schemas.microsoft.com/office/powerpoint/2010/main" xmlns="" val="3858474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76775"/>
            <a:ext cx="10515600" cy="5600188"/>
          </a:xfrm>
        </p:spPr>
        <p:txBody>
          <a:bodyPr>
            <a:normAutofit/>
          </a:bodyPr>
          <a:lstStyle/>
          <a:p>
            <a:r>
              <a:rPr lang="el-GR" dirty="0" smtClean="0"/>
              <a:t>Ενώσεις ή θραύσματα που περιέχουν </a:t>
            </a:r>
            <a:r>
              <a:rPr lang="en-US" dirty="0" smtClean="0"/>
              <a:t>Cl </a:t>
            </a:r>
            <a:r>
              <a:rPr lang="el-GR" dirty="0" smtClean="0"/>
              <a:t>ή </a:t>
            </a:r>
            <a:r>
              <a:rPr lang="en-US" dirty="0" smtClean="0"/>
              <a:t>Br</a:t>
            </a:r>
            <a:r>
              <a:rPr lang="el-GR" dirty="0" smtClean="0"/>
              <a:t>, περιέχουν έντονες κορυφές Μ+2</a:t>
            </a:r>
          </a:p>
          <a:p>
            <a:r>
              <a:rPr lang="el-GR" dirty="0"/>
              <a:t>Ενώσεις ή θραύσματα που περιέχουν </a:t>
            </a:r>
            <a:r>
              <a:rPr lang="en-US" dirty="0" smtClean="0"/>
              <a:t>F </a:t>
            </a:r>
            <a:r>
              <a:rPr lang="el-GR" dirty="0"/>
              <a:t>ή </a:t>
            </a:r>
            <a:r>
              <a:rPr lang="en-US" dirty="0" smtClean="0"/>
              <a:t>P</a:t>
            </a:r>
            <a:r>
              <a:rPr lang="en-US" dirty="0"/>
              <a:t> </a:t>
            </a:r>
            <a:r>
              <a:rPr lang="el-GR" dirty="0" smtClean="0"/>
              <a:t>και κυρίως Ι περιέχουν ασθενείς </a:t>
            </a:r>
            <a:r>
              <a:rPr lang="el-GR" dirty="0"/>
              <a:t>κορυφές </a:t>
            </a:r>
            <a:r>
              <a:rPr lang="el-GR" dirty="0" smtClean="0"/>
              <a:t>Μ+1</a:t>
            </a:r>
          </a:p>
          <a:p>
            <a:r>
              <a:rPr lang="el-GR" dirty="0" smtClean="0"/>
              <a:t>Απλές αντιδράσεις σχάσης του μοριακού ιόντος</a:t>
            </a:r>
          </a:p>
          <a:p>
            <a:r>
              <a:rPr lang="el-GR" dirty="0" smtClean="0"/>
              <a:t>Λήψη δακτυλικού αποτυπώματος ένωσης</a:t>
            </a:r>
            <a:r>
              <a:rPr lang="el-GR" dirty="0"/>
              <a:t>, δηλ. </a:t>
            </a:r>
            <a:r>
              <a:rPr lang="el-GR" dirty="0" smtClean="0"/>
              <a:t>δομικών  χαρακτηριστικών της ένωσης</a:t>
            </a:r>
          </a:p>
          <a:p>
            <a:pPr marL="0" indent="0">
              <a:buNone/>
            </a:pPr>
            <a:r>
              <a:rPr lang="el-GR" dirty="0" smtClean="0"/>
              <a:t>•Κάθε ομόλογη σειρά και κάθε μόριο  </a:t>
            </a:r>
            <a:r>
              <a:rPr lang="el-GR" dirty="0" err="1" smtClean="0"/>
              <a:t>θραυσματοποιείται</a:t>
            </a:r>
            <a:r>
              <a:rPr lang="el-GR" dirty="0" smtClean="0"/>
              <a:t> με  ένα και μοναδικό τρόπο που εξαρτάται από τη δομή του</a:t>
            </a:r>
          </a:p>
          <a:p>
            <a:pPr marL="0" indent="0">
              <a:buNone/>
            </a:pPr>
            <a:endParaRPr lang="el-GR" dirty="0"/>
          </a:p>
        </p:txBody>
      </p:sp>
    </p:spTree>
    <p:extLst>
      <p:ext uri="{BB962C8B-B14F-4D97-AF65-F5344CB8AC3E}">
        <p14:creationId xmlns:p14="http://schemas.microsoft.com/office/powerpoint/2010/main" xmlns="" val="65851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518390" y="130457"/>
            <a:ext cx="6386459" cy="3613835"/>
          </a:xfrm>
          <a:prstGeom prst="rect">
            <a:avLst/>
          </a:prstGeom>
        </p:spPr>
      </p:pic>
      <p:pic>
        <p:nvPicPr>
          <p:cNvPr id="5" name="Εικόνα 4"/>
          <p:cNvPicPr>
            <a:picLocks noChangeAspect="1"/>
          </p:cNvPicPr>
          <p:nvPr/>
        </p:nvPicPr>
        <p:blipFill>
          <a:blip r:embed="rId3"/>
          <a:stretch>
            <a:fillRect/>
          </a:stretch>
        </p:blipFill>
        <p:spPr>
          <a:xfrm>
            <a:off x="579642" y="3713872"/>
            <a:ext cx="11207013" cy="3144128"/>
          </a:xfrm>
          <a:prstGeom prst="rect">
            <a:avLst/>
          </a:prstGeom>
        </p:spPr>
      </p:pic>
    </p:spTree>
    <p:extLst>
      <p:ext uri="{BB962C8B-B14F-4D97-AF65-F5344CB8AC3E}">
        <p14:creationId xmlns:p14="http://schemas.microsoft.com/office/powerpoint/2010/main" xmlns="" val="2759453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2876550" y="514350"/>
            <a:ext cx="6438900" cy="58293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55380"/>
            <a:ext cx="10515600" cy="1325563"/>
          </a:xfrm>
        </p:spPr>
        <p:txBody>
          <a:bodyPr/>
          <a:lstStyle/>
          <a:p>
            <a:r>
              <a:rPr lang="el-GR" dirty="0" smtClean="0"/>
              <a:t>Φάσμα μαζών</a:t>
            </a:r>
            <a:endParaRPr lang="el-GR" dirty="0"/>
          </a:p>
        </p:txBody>
      </p:sp>
      <p:sp>
        <p:nvSpPr>
          <p:cNvPr id="3" name="Θέση περιεχομένου 2"/>
          <p:cNvSpPr>
            <a:spLocks noGrp="1"/>
          </p:cNvSpPr>
          <p:nvPr>
            <p:ph idx="1"/>
          </p:nvPr>
        </p:nvSpPr>
        <p:spPr>
          <a:xfrm>
            <a:off x="838200" y="925294"/>
            <a:ext cx="10515600" cy="4351338"/>
          </a:xfrm>
        </p:spPr>
        <p:txBody>
          <a:bodyPr/>
          <a:lstStyle/>
          <a:p>
            <a:r>
              <a:rPr lang="el-GR" dirty="0" smtClean="0"/>
              <a:t>Φάσμα μαζών: διάγραμμα έντασης μετρούμενου ρεύματος, ως συνάρτηση του λόγου </a:t>
            </a:r>
            <a:r>
              <a:rPr lang="en-US" dirty="0" smtClean="0"/>
              <a:t>m/z </a:t>
            </a:r>
            <a:endParaRPr lang="el-GR" dirty="0" smtClean="0"/>
          </a:p>
          <a:p>
            <a:endParaRPr lang="el-GR" dirty="0"/>
          </a:p>
        </p:txBody>
      </p:sp>
      <p:pic>
        <p:nvPicPr>
          <p:cNvPr id="4" name="Εικόνα 3"/>
          <p:cNvPicPr>
            <a:picLocks noChangeAspect="1"/>
          </p:cNvPicPr>
          <p:nvPr/>
        </p:nvPicPr>
        <p:blipFill>
          <a:blip r:embed="rId2"/>
          <a:stretch>
            <a:fillRect/>
          </a:stretch>
        </p:blipFill>
        <p:spPr>
          <a:xfrm>
            <a:off x="1724678" y="2224716"/>
            <a:ext cx="9093377" cy="3295557"/>
          </a:xfrm>
          <a:prstGeom prst="rect">
            <a:avLst/>
          </a:prstGeom>
        </p:spPr>
      </p:pic>
    </p:spTree>
    <p:extLst>
      <p:ext uri="{BB962C8B-B14F-4D97-AF65-F5344CB8AC3E}">
        <p14:creationId xmlns:p14="http://schemas.microsoft.com/office/powerpoint/2010/main" xmlns="" val="4185674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33688" y="842963"/>
            <a:ext cx="6524625" cy="51720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Ταυτοποίηση με Σύγκριση Φασμάτων (</a:t>
            </a:r>
            <a:r>
              <a:rPr lang="el-GR" b="1" dirty="0" err="1" smtClean="0"/>
              <a:t>Data</a:t>
            </a:r>
            <a:r>
              <a:rPr lang="el-GR" b="1" dirty="0" smtClean="0"/>
              <a:t> </a:t>
            </a:r>
            <a:r>
              <a:rPr lang="el-GR" b="1" dirty="0" err="1" smtClean="0"/>
              <a:t>Libraries</a:t>
            </a:r>
            <a:r>
              <a:rPr lang="el-GR" b="1" dirty="0" smtClean="0"/>
              <a:t>) </a:t>
            </a: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r>
              <a:rPr lang="el-GR" dirty="0" smtClean="0"/>
              <a:t>Τρεις κατηγορίες: </a:t>
            </a:r>
            <a:endParaRPr lang="en-US" dirty="0" smtClean="0"/>
          </a:p>
          <a:p>
            <a:pPr marL="514350" indent="-514350">
              <a:buFont typeface="+mj-lt"/>
              <a:buAutoNum type="arabicPeriod"/>
            </a:pPr>
            <a:r>
              <a:rPr lang="el-GR" dirty="0" smtClean="0"/>
              <a:t>τις εμπορικές, </a:t>
            </a:r>
            <a:endParaRPr lang="en-US" dirty="0" smtClean="0"/>
          </a:p>
          <a:p>
            <a:pPr marL="514350" indent="-514350">
              <a:buFont typeface="+mj-lt"/>
              <a:buAutoNum type="arabicPeriod"/>
            </a:pPr>
            <a:r>
              <a:rPr lang="el-GR" dirty="0" smtClean="0"/>
              <a:t>τις τοπικές που δημιουργεί ο κάθε αναλυτής στο όργανο</a:t>
            </a:r>
            <a:r>
              <a:rPr lang="en-US" dirty="0" smtClean="0"/>
              <a:t>,</a:t>
            </a:r>
            <a:r>
              <a:rPr lang="el-GR" dirty="0" smtClean="0"/>
              <a:t> και </a:t>
            </a:r>
            <a:endParaRPr lang="en-US" dirty="0" smtClean="0"/>
          </a:p>
          <a:p>
            <a:pPr marL="514350" indent="-514350">
              <a:buFont typeface="+mj-lt"/>
              <a:buAutoNum type="arabicPeriod"/>
            </a:pPr>
            <a:r>
              <a:rPr lang="el-GR" dirty="0" smtClean="0"/>
              <a:t>τις κοινόχρηστες που είναι διαθέσιμες στο διαδίκτυο.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734291"/>
            <a:ext cx="10515600" cy="5442672"/>
          </a:xfrm>
        </p:spPr>
        <p:txBody>
          <a:bodyPr/>
          <a:lstStyle/>
          <a:p>
            <a:pPr>
              <a:buNone/>
            </a:pPr>
            <a:r>
              <a:rPr lang="el-GR" dirty="0" smtClean="0"/>
              <a:t>Οι </a:t>
            </a:r>
            <a:r>
              <a:rPr lang="el-GR" u="sng" dirty="0" smtClean="0"/>
              <a:t>τοπικές βιβλιοθήκες φασμάτων </a:t>
            </a:r>
          </a:p>
          <a:p>
            <a:pPr>
              <a:buNone/>
            </a:pPr>
            <a:endParaRPr lang="el-GR" dirty="0" smtClean="0"/>
          </a:p>
          <a:p>
            <a:pPr>
              <a:buNone/>
            </a:pPr>
            <a:r>
              <a:rPr lang="el-GR" dirty="0" smtClean="0"/>
              <a:t>     ανάλυση πρότυπων ουσιών στο όργανο. </a:t>
            </a:r>
          </a:p>
          <a:p>
            <a:pPr>
              <a:buNone/>
            </a:pPr>
            <a:endParaRPr lang="el-GR" dirty="0" smtClean="0"/>
          </a:p>
          <a:p>
            <a:pPr>
              <a:buFont typeface="Wingdings" pitchFamily="2" charset="2"/>
              <a:buChar char="ü"/>
            </a:pPr>
            <a:r>
              <a:rPr lang="el-GR" dirty="0" smtClean="0"/>
              <a:t>Δυνατότητα της δημιουργίας νέας βάσης δεδομένων ή της προσθήκης δεδομένων στη βάση. </a:t>
            </a:r>
          </a:p>
          <a:p>
            <a:pPr>
              <a:buNone/>
            </a:pPr>
            <a:endParaRPr lang="el-GR" dirty="0" smtClean="0"/>
          </a:p>
          <a:p>
            <a:pPr>
              <a:buFont typeface="Wingdings" pitchFamily="2" charset="2"/>
              <a:buChar char="ü"/>
            </a:pPr>
            <a:r>
              <a:rPr lang="el-GR" dirty="0" smtClean="0"/>
              <a:t>Στην περίπτωση του LC-MS πρέπει να δίνεται προσοχή στην εξής προϋπόθεση: για να είναι συγκρίσιμα τα φάσματα πρέπει να λαμβάνονται αυτά στις ίδιες συνθήκες </a:t>
            </a:r>
            <a:endParaRPr lang="el-GR" dirty="0"/>
          </a:p>
        </p:txBody>
      </p:sp>
      <p:sp>
        <p:nvSpPr>
          <p:cNvPr id="4" name="3 - Δεξιό βέλος"/>
          <p:cNvSpPr/>
          <p:nvPr/>
        </p:nvSpPr>
        <p:spPr>
          <a:xfrm>
            <a:off x="803560" y="1884217"/>
            <a:ext cx="457200" cy="22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678873"/>
            <a:ext cx="10515600" cy="5498090"/>
          </a:xfrm>
        </p:spPr>
        <p:txBody>
          <a:bodyPr/>
          <a:lstStyle/>
          <a:p>
            <a:pPr>
              <a:buNone/>
            </a:pPr>
            <a:r>
              <a:rPr lang="el-GR" dirty="0" smtClean="0"/>
              <a:t>   Οι </a:t>
            </a:r>
            <a:r>
              <a:rPr lang="el-GR" u="sng" dirty="0" smtClean="0"/>
              <a:t>εμπορικές βιβλιοθήκες               </a:t>
            </a:r>
          </a:p>
          <a:p>
            <a:pPr>
              <a:buNone/>
            </a:pPr>
            <a:endParaRPr lang="el-GR" u="sng" dirty="0" smtClean="0"/>
          </a:p>
          <a:p>
            <a:pPr>
              <a:buNone/>
            </a:pPr>
            <a:r>
              <a:rPr lang="el-GR" dirty="0" smtClean="0"/>
              <a:t>   έχουν δημιουργηθεί από εταιρίες/οργανισμούς ως βάσεις δεδομένων των αναλύσεων χιλιάδων ενώσεων με ιονισμό ηλεκτρονίων. </a:t>
            </a:r>
          </a:p>
          <a:p>
            <a:pPr>
              <a:buNone/>
            </a:pPr>
            <a:endParaRPr lang="el-GR" dirty="0" smtClean="0"/>
          </a:p>
          <a:p>
            <a:pPr>
              <a:buNone/>
            </a:pPr>
            <a:r>
              <a:rPr lang="el-GR" dirty="0" smtClean="0"/>
              <a:t>   Αποθηκεύονται φάσματα που έχουν ληφθεί από πιστοποιημένα εργαστήρια και είναι γενικές βιβλιοθήκες (NIST, </a:t>
            </a:r>
            <a:r>
              <a:rPr lang="el-GR" dirty="0" err="1" smtClean="0"/>
              <a:t>Willey</a:t>
            </a:r>
            <a:r>
              <a:rPr lang="el-GR" dirty="0" smtClean="0"/>
              <a:t>) ή ειδικές, με εφαρμογή σε ορισμένα πεδία </a:t>
            </a:r>
            <a:r>
              <a:rPr lang="en-US" dirty="0" smtClean="0"/>
              <a:t>(Maurer Toxicology, </a:t>
            </a:r>
            <a:r>
              <a:rPr lang="en-US" dirty="0" err="1" smtClean="0"/>
              <a:t>Fiehn</a:t>
            </a:r>
            <a:r>
              <a:rPr lang="en-US" dirty="0" smtClean="0"/>
              <a:t> </a:t>
            </a:r>
            <a:r>
              <a:rPr lang="en-US" dirty="0" err="1" smtClean="0"/>
              <a:t>Metabolomics</a:t>
            </a:r>
            <a:r>
              <a:rPr lang="en-US" dirty="0" smtClean="0"/>
              <a:t>). </a:t>
            </a:r>
            <a:r>
              <a:rPr lang="el-GR" dirty="0" smtClean="0"/>
              <a:t> </a:t>
            </a:r>
            <a:endParaRPr lang="el-GR" dirty="0"/>
          </a:p>
        </p:txBody>
      </p:sp>
      <p:sp>
        <p:nvSpPr>
          <p:cNvPr id="4" name="3 - Καμπύλο δεξιό βέλος"/>
          <p:cNvSpPr/>
          <p:nvPr/>
        </p:nvSpPr>
        <p:spPr>
          <a:xfrm>
            <a:off x="665014" y="1274618"/>
            <a:ext cx="387927" cy="7204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4 - Δεξιό βέλος"/>
          <p:cNvSpPr/>
          <p:nvPr/>
        </p:nvSpPr>
        <p:spPr>
          <a:xfrm>
            <a:off x="692727" y="3560631"/>
            <a:ext cx="387927" cy="235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77091" y="789709"/>
            <a:ext cx="11554691" cy="5387254"/>
          </a:xfrm>
        </p:spPr>
        <p:txBody>
          <a:bodyPr>
            <a:normAutofit/>
          </a:bodyPr>
          <a:lstStyle/>
          <a:p>
            <a:pPr>
              <a:buNone/>
            </a:pPr>
            <a:r>
              <a:rPr lang="el-GR" dirty="0" smtClean="0"/>
              <a:t>  Οι </a:t>
            </a:r>
            <a:r>
              <a:rPr lang="el-GR" u="sng" dirty="0" smtClean="0"/>
              <a:t>ανοιχτές βάσεις δεδομένων</a:t>
            </a:r>
            <a:r>
              <a:rPr lang="el-GR" dirty="0" smtClean="0"/>
              <a:t> που </a:t>
            </a:r>
          </a:p>
          <a:p>
            <a:pPr>
              <a:buNone/>
            </a:pPr>
            <a:endParaRPr lang="el-GR" dirty="0" smtClean="0"/>
          </a:p>
          <a:p>
            <a:r>
              <a:rPr lang="el-GR" dirty="0" smtClean="0"/>
              <a:t>φιλοξενούνται στο διαδίκτυο, ουσιαστικά </a:t>
            </a:r>
          </a:p>
          <a:p>
            <a:pPr>
              <a:buNone/>
            </a:pPr>
            <a:endParaRPr lang="el-GR" dirty="0" smtClean="0"/>
          </a:p>
          <a:p>
            <a:r>
              <a:rPr lang="el-GR" dirty="0" smtClean="0"/>
              <a:t>δεν ελέγχονται και μπορεί οποιοσδήποτε εγγεγραμμένος ερευνητής να συνεισφέρει και να εισάγει δεδομένα. </a:t>
            </a:r>
          </a:p>
          <a:p>
            <a:pPr>
              <a:buNone/>
            </a:pPr>
            <a:endParaRPr lang="el-GR" dirty="0" smtClean="0"/>
          </a:p>
          <a:p>
            <a:r>
              <a:rPr lang="el-GR" dirty="0" smtClean="0"/>
              <a:t> Η μέτρηση στη φ. μ. είναι πολυδύναμη διαδικασία, η οποία επηρεάζεται από πολλούς παράγοντες. </a:t>
            </a:r>
          </a:p>
          <a:p>
            <a:pPr>
              <a:buNone/>
            </a:pPr>
            <a:r>
              <a:rPr lang="el-GR" dirty="0" smtClean="0"/>
              <a:t>Μικρές διαφορές στις συνθήκες ανάλυσης              μεγάλες διαφοροποιήσεις</a:t>
            </a:r>
            <a:endParaRPr lang="el-GR" dirty="0"/>
          </a:p>
        </p:txBody>
      </p:sp>
      <p:sp>
        <p:nvSpPr>
          <p:cNvPr id="4" name="3 - Δεξιό βέλος"/>
          <p:cNvSpPr/>
          <p:nvPr/>
        </p:nvSpPr>
        <p:spPr>
          <a:xfrm>
            <a:off x="6816441" y="5278585"/>
            <a:ext cx="665018" cy="18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526473"/>
            <a:ext cx="10515600" cy="5650490"/>
          </a:xfrm>
        </p:spPr>
        <p:txBody>
          <a:bodyPr/>
          <a:lstStyle/>
          <a:p>
            <a:pPr>
              <a:buFont typeface="Wingdings" pitchFamily="2" charset="2"/>
              <a:buChar char="ü"/>
            </a:pPr>
            <a:r>
              <a:rPr lang="el-GR" dirty="0" smtClean="0"/>
              <a:t>Βιβλιοθήκες           λειτουργούν με αλγόριθμο (συγκρίνει    φάσματα)</a:t>
            </a:r>
          </a:p>
          <a:p>
            <a:pPr>
              <a:buNone/>
            </a:pPr>
            <a:endParaRPr lang="el-GR" dirty="0" smtClean="0"/>
          </a:p>
          <a:p>
            <a:pPr>
              <a:buFont typeface="Wingdings" pitchFamily="2" charset="2"/>
              <a:buChar char="ü"/>
            </a:pPr>
            <a:r>
              <a:rPr lang="el-GR" dirty="0" smtClean="0"/>
              <a:t>προτείνονται οι πιθανότεροι μοριακοί τύποι και πιθανές ενώσεις. </a:t>
            </a:r>
          </a:p>
          <a:p>
            <a:pPr>
              <a:buNone/>
            </a:pPr>
            <a:endParaRPr lang="el-GR" dirty="0" smtClean="0"/>
          </a:p>
          <a:p>
            <a:pPr>
              <a:buFont typeface="Wingdings" pitchFamily="2" charset="2"/>
              <a:buChar char="ü"/>
            </a:pPr>
            <a:r>
              <a:rPr lang="el-GR" dirty="0" smtClean="0"/>
              <a:t>φιλτράρισμα με κριτήρια (π.χ. χρόνος συγκράτησης στη χρωματογραφία, φύση του μορίου κ.ά.) καθώς και επιπλέον αναλύσεις. </a:t>
            </a:r>
            <a:endParaRPr lang="el-GR" dirty="0"/>
          </a:p>
        </p:txBody>
      </p:sp>
      <p:sp>
        <p:nvSpPr>
          <p:cNvPr id="4" name="3 - Δεξιό βέλος"/>
          <p:cNvSpPr/>
          <p:nvPr/>
        </p:nvSpPr>
        <p:spPr>
          <a:xfrm>
            <a:off x="3172700" y="706582"/>
            <a:ext cx="498764"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Εφαρμογές </a:t>
            </a:r>
            <a:r>
              <a:rPr lang="el-GR" dirty="0" err="1" smtClean="0"/>
              <a:t>φασματομετρίας</a:t>
            </a:r>
            <a:r>
              <a:rPr lang="el-GR" dirty="0" smtClean="0"/>
              <a:t> μαζών</a:t>
            </a:r>
            <a:endParaRPr lang="el-GR" dirty="0"/>
          </a:p>
        </p:txBody>
      </p:sp>
      <p:sp>
        <p:nvSpPr>
          <p:cNvPr id="3" name="Θέση περιεχομένου 2"/>
          <p:cNvSpPr>
            <a:spLocks noGrp="1"/>
          </p:cNvSpPr>
          <p:nvPr>
            <p:ph idx="1"/>
          </p:nvPr>
        </p:nvSpPr>
        <p:spPr/>
        <p:txBody>
          <a:bodyPr/>
          <a:lstStyle/>
          <a:p>
            <a:r>
              <a:rPr lang="el-GR" u="sng" dirty="0" smtClean="0"/>
              <a:t>Ταυτοποίηση και μελέτη δομής.</a:t>
            </a:r>
          </a:p>
          <a:p>
            <a:pPr marL="0" indent="0">
              <a:buNone/>
            </a:pPr>
            <a:r>
              <a:rPr lang="el-GR" dirty="0" smtClean="0"/>
              <a:t>Το φάσμα μάζας αποτελεί το δακτυλικό αποτύπωμά της. Θραύεται και ιονίζεται, παρέχοντας πληροφορίες για </a:t>
            </a:r>
            <a:r>
              <a:rPr lang="el-GR" dirty="0"/>
              <a:t>την </a:t>
            </a:r>
            <a:r>
              <a:rPr lang="el-GR" dirty="0" smtClean="0"/>
              <a:t>δομή της ένωσης. </a:t>
            </a:r>
          </a:p>
          <a:p>
            <a:pPr marL="0" indent="0">
              <a:buNone/>
            </a:pPr>
            <a:r>
              <a:rPr lang="el-GR" dirty="0" smtClean="0"/>
              <a:t>Πολλές φορές οι ενώσεις μετατρέπονται σε άλλες (παράγωγά τους), είτε για αύξηση πτητικότητας, είτε για να μην αντιδράσουν με άλλες ουσίες, είτε για να βελτιώσουν τα </a:t>
            </a:r>
            <a:r>
              <a:rPr lang="el-GR" dirty="0" err="1" smtClean="0"/>
              <a:t>χρωματογραφικά</a:t>
            </a:r>
            <a:r>
              <a:rPr lang="el-GR" dirty="0" smtClean="0"/>
              <a:t> χαρακτηριστικά σε τεχνικές όπως </a:t>
            </a:r>
            <a:r>
              <a:rPr lang="en-US" dirty="0" smtClean="0"/>
              <a:t>GC/MS. </a:t>
            </a:r>
            <a:r>
              <a:rPr lang="el-GR" dirty="0" smtClean="0"/>
              <a:t>Για τον λόγο αυτό π.χ. τα αμινοξέα μετατρέπονται σε </a:t>
            </a:r>
            <a:r>
              <a:rPr lang="el-GR" dirty="0" err="1" smtClean="0"/>
              <a:t>μέθυλοεστέρες</a:t>
            </a:r>
            <a:r>
              <a:rPr lang="el-GR" dirty="0" smtClean="0"/>
              <a:t>. </a:t>
            </a:r>
            <a:endParaRPr lang="el-GR" dirty="0"/>
          </a:p>
        </p:txBody>
      </p:sp>
    </p:spTree>
    <p:extLst>
      <p:ext uri="{BB962C8B-B14F-4D97-AF65-F5344CB8AC3E}">
        <p14:creationId xmlns:p14="http://schemas.microsoft.com/office/powerpoint/2010/main" xmlns="" val="4088960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82388"/>
            <a:ext cx="10515600" cy="5494575"/>
          </a:xfrm>
        </p:spPr>
        <p:txBody>
          <a:bodyPr>
            <a:normAutofit fontScale="92500" lnSpcReduction="10000"/>
          </a:bodyPr>
          <a:lstStyle/>
          <a:p>
            <a:r>
              <a:rPr lang="el-GR" u="sng" dirty="0" smtClean="0"/>
              <a:t>Έλεγχος προσμίξεων.</a:t>
            </a:r>
          </a:p>
          <a:p>
            <a:pPr marL="0" indent="0">
              <a:buNone/>
            </a:pPr>
            <a:r>
              <a:rPr lang="el-GR" dirty="0" smtClean="0"/>
              <a:t>Ανίχνευση </a:t>
            </a:r>
            <a:r>
              <a:rPr lang="el-GR" dirty="0" err="1" smtClean="0"/>
              <a:t>μικροποσότητων</a:t>
            </a:r>
            <a:r>
              <a:rPr lang="el-GR" dirty="0" smtClean="0"/>
              <a:t> </a:t>
            </a:r>
            <a:r>
              <a:rPr lang="en-US" dirty="0" smtClean="0"/>
              <a:t>(ppm), </a:t>
            </a:r>
            <a:r>
              <a:rPr lang="el-GR" dirty="0" smtClean="0"/>
              <a:t>έλεγχο ποιότητας</a:t>
            </a:r>
          </a:p>
          <a:p>
            <a:r>
              <a:rPr lang="el-GR" u="sng" dirty="0" smtClean="0"/>
              <a:t>Ποσοτική ανάλυση μείγματος.</a:t>
            </a:r>
          </a:p>
          <a:p>
            <a:pPr marL="0" indent="0">
              <a:buNone/>
            </a:pPr>
            <a:r>
              <a:rPr lang="el-GR" dirty="0" smtClean="0"/>
              <a:t>Το ύψος των κορυφών σε ένα φάσμα μαζών είναι ανάλογο της μερικής πίεσης των αερίων και  συνεπώς και της ποσότητας της προσδιοριζόμενης , αρκεί να</a:t>
            </a:r>
          </a:p>
          <a:p>
            <a:pPr marL="514350" indent="-514350">
              <a:buFont typeface="+mj-lt"/>
              <a:buAutoNum type="arabicPeriod"/>
            </a:pPr>
            <a:r>
              <a:rPr lang="el-GR" dirty="0" smtClean="0"/>
              <a:t>Κάθε ένωση να παρουσιάζει μια κορυφή, διαφορετικής έντασης των άλλων</a:t>
            </a:r>
          </a:p>
          <a:p>
            <a:pPr marL="514350" indent="-514350">
              <a:buFont typeface="+mj-lt"/>
              <a:buAutoNum type="arabicPeriod"/>
            </a:pPr>
            <a:r>
              <a:rPr lang="el-GR" dirty="0" smtClean="0"/>
              <a:t>Υπάρχει γραμμική </a:t>
            </a:r>
            <a:r>
              <a:rPr lang="el-GR" dirty="0" err="1" smtClean="0"/>
              <a:t>προσθετικότητα</a:t>
            </a:r>
            <a:r>
              <a:rPr lang="el-GR" dirty="0" smtClean="0"/>
              <a:t> των εντάσεων κάθε συστατικού στον σχηματισμό των κορυφών</a:t>
            </a:r>
          </a:p>
          <a:p>
            <a:pPr marL="514350" indent="-514350">
              <a:buFont typeface="+mj-lt"/>
              <a:buAutoNum type="arabicPeriod"/>
            </a:pPr>
            <a:r>
              <a:rPr lang="el-GR" dirty="0" smtClean="0"/>
              <a:t>Η ευαισθησία του </a:t>
            </a:r>
            <a:r>
              <a:rPr lang="el-GR" dirty="0" err="1" smtClean="0"/>
              <a:t>φασματομέτρου</a:t>
            </a:r>
            <a:r>
              <a:rPr lang="el-GR" dirty="0" smtClean="0"/>
              <a:t> μάζας να είναι σταθερή για κάθε συστατικό</a:t>
            </a:r>
          </a:p>
          <a:p>
            <a:pPr marL="514350" indent="-514350">
              <a:buFont typeface="+mj-lt"/>
              <a:buAutoNum type="arabicPeriod"/>
            </a:pPr>
            <a:r>
              <a:rPr lang="el-GR" dirty="0" smtClean="0"/>
              <a:t>Υπάρχουν κατάλληλα πρότυπα για βαθμονόμηση.</a:t>
            </a:r>
            <a:endParaRPr lang="el-GR" dirty="0"/>
          </a:p>
        </p:txBody>
      </p:sp>
    </p:spTree>
    <p:extLst>
      <p:ext uri="{BB962C8B-B14F-4D97-AF65-F5344CB8AC3E}">
        <p14:creationId xmlns:p14="http://schemas.microsoft.com/office/powerpoint/2010/main" xmlns="" val="397138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Το μοριακό βάρος εκφράζεται στις συνήθεις μονάδες ατομικής μάζας (</a:t>
            </a:r>
            <a:r>
              <a:rPr lang="en-US" dirty="0" err="1"/>
              <a:t>amu</a:t>
            </a:r>
            <a:r>
              <a:rPr lang="en-US" dirty="0"/>
              <a:t>, atomic mass unit), </a:t>
            </a:r>
            <a:r>
              <a:rPr lang="el-GR" dirty="0"/>
              <a:t>βάση του ισοτόπου </a:t>
            </a:r>
            <a:r>
              <a:rPr lang="en-US" baseline="30000" dirty="0"/>
              <a:t>12</a:t>
            </a:r>
            <a:r>
              <a:rPr lang="en-US" dirty="0"/>
              <a:t>C </a:t>
            </a:r>
            <a:r>
              <a:rPr lang="el-GR" dirty="0"/>
              <a:t> με την συνθήκη ότι ισούται με 12,000000</a:t>
            </a:r>
            <a:r>
              <a:rPr lang="el-GR" dirty="0" smtClean="0"/>
              <a:t>.</a:t>
            </a:r>
          </a:p>
          <a:p>
            <a:r>
              <a:rPr lang="el-GR" dirty="0" smtClean="0"/>
              <a:t>Η βαθμονόμηση του άξονα των τετμημένων γίνεται βάση των κορυφ</a:t>
            </a:r>
            <a:r>
              <a:rPr lang="el-GR" dirty="0"/>
              <a:t>ών </a:t>
            </a:r>
            <a:r>
              <a:rPr lang="el-GR" dirty="0" smtClean="0"/>
              <a:t>Η</a:t>
            </a:r>
            <a:r>
              <a:rPr lang="el-GR" baseline="-25000" dirty="0" smtClean="0"/>
              <a:t>2</a:t>
            </a:r>
            <a:r>
              <a:rPr lang="el-GR" dirty="0" smtClean="0"/>
              <a:t>Ο, Ο</a:t>
            </a:r>
            <a:r>
              <a:rPr lang="el-GR" baseline="-25000" dirty="0" smtClean="0"/>
              <a:t>2</a:t>
            </a:r>
            <a:r>
              <a:rPr lang="el-GR" dirty="0" smtClean="0"/>
              <a:t> και Ν</a:t>
            </a:r>
            <a:r>
              <a:rPr lang="el-GR" baseline="-25000" dirty="0" smtClean="0"/>
              <a:t>2 </a:t>
            </a:r>
            <a:r>
              <a:rPr lang="el-GR" dirty="0" smtClean="0"/>
              <a:t>(</a:t>
            </a:r>
            <a:r>
              <a:rPr lang="el-GR" dirty="0" err="1" smtClean="0"/>
              <a:t>γιατι</a:t>
            </a:r>
            <a:r>
              <a:rPr lang="el-GR" dirty="0" smtClean="0"/>
              <a:t>?)</a:t>
            </a:r>
          </a:p>
          <a:p>
            <a:endParaRPr lang="el-GR" dirty="0"/>
          </a:p>
        </p:txBody>
      </p:sp>
    </p:spTree>
    <p:extLst>
      <p:ext uri="{BB962C8B-B14F-4D97-AF65-F5344CB8AC3E}">
        <p14:creationId xmlns:p14="http://schemas.microsoft.com/office/powerpoint/2010/main" xmlns="" val="412722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Χρήση Φ.Μ.</a:t>
            </a:r>
            <a:endParaRPr lang="el-GR" dirty="0"/>
          </a:p>
        </p:txBody>
      </p:sp>
      <p:sp>
        <p:nvSpPr>
          <p:cNvPr id="3" name="Θέση περιεχομένου 2"/>
          <p:cNvSpPr>
            <a:spLocks noGrp="1"/>
          </p:cNvSpPr>
          <p:nvPr>
            <p:ph idx="1"/>
          </p:nvPr>
        </p:nvSpPr>
        <p:spPr/>
        <p:txBody>
          <a:bodyPr/>
          <a:lstStyle/>
          <a:p>
            <a:r>
              <a:rPr lang="el-GR" dirty="0" smtClean="0"/>
              <a:t>Προσδιορισμός του Μ.Β. μιας ουσίας</a:t>
            </a:r>
          </a:p>
          <a:p>
            <a:r>
              <a:rPr lang="el-GR" dirty="0" smtClean="0"/>
              <a:t>Προσδιορισμός του Μ.Τ. μιας ένωσης</a:t>
            </a:r>
          </a:p>
          <a:p>
            <a:r>
              <a:rPr lang="el-GR" dirty="0" smtClean="0"/>
              <a:t>Ανάλυση δομής</a:t>
            </a:r>
          </a:p>
          <a:p>
            <a:r>
              <a:rPr lang="el-GR" dirty="0" smtClean="0"/>
              <a:t>Ισοτοπική ενσωμάτωση</a:t>
            </a:r>
            <a:endParaRPr lang="el-GR" dirty="0"/>
          </a:p>
        </p:txBody>
      </p:sp>
    </p:spTree>
    <p:extLst>
      <p:ext uri="{BB962C8B-B14F-4D97-AF65-F5344CB8AC3E}">
        <p14:creationId xmlns:p14="http://schemas.microsoft.com/office/powerpoint/2010/main" xmlns="" val="111918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Δυναμική Φ.Μ. οφείλεται</a:t>
            </a:r>
            <a:endParaRPr lang="el-GR" b="1" dirty="0"/>
          </a:p>
        </p:txBody>
      </p:sp>
      <p:sp>
        <p:nvSpPr>
          <p:cNvPr id="3" name="Θέση περιεχομένου 2"/>
          <p:cNvSpPr>
            <a:spLocks noGrp="1"/>
          </p:cNvSpPr>
          <p:nvPr>
            <p:ph idx="1"/>
          </p:nvPr>
        </p:nvSpPr>
        <p:spPr/>
        <p:txBody>
          <a:bodyPr/>
          <a:lstStyle/>
          <a:p>
            <a:r>
              <a:rPr lang="el-GR" dirty="0" smtClean="0"/>
              <a:t>Στην μεγάλη </a:t>
            </a:r>
            <a:r>
              <a:rPr lang="el-GR" b="1" dirty="0" smtClean="0"/>
              <a:t>εκλεκτικότητα</a:t>
            </a:r>
            <a:r>
              <a:rPr lang="el-GR" dirty="0" smtClean="0"/>
              <a:t> που επιτυγχάνεται με την ακριβή μέτρηση των μαζών</a:t>
            </a:r>
          </a:p>
          <a:p>
            <a:r>
              <a:rPr lang="el-GR" dirty="0" smtClean="0"/>
              <a:t>Στην μεγάλη </a:t>
            </a:r>
            <a:r>
              <a:rPr lang="el-GR" b="1" dirty="0" smtClean="0"/>
              <a:t>ευαισθησία</a:t>
            </a:r>
            <a:r>
              <a:rPr lang="el-GR" dirty="0" smtClean="0"/>
              <a:t> που φτάνει τα 10</a:t>
            </a:r>
            <a:r>
              <a:rPr lang="el-GR" baseline="30000" dirty="0" smtClean="0"/>
              <a:t>-15</a:t>
            </a:r>
            <a:r>
              <a:rPr lang="el-GR" dirty="0" smtClean="0"/>
              <a:t> </a:t>
            </a:r>
            <a:r>
              <a:rPr lang="en-US" dirty="0" err="1" smtClean="0"/>
              <a:t>mol</a:t>
            </a:r>
            <a:r>
              <a:rPr lang="en-US" dirty="0" smtClean="0"/>
              <a:t> (</a:t>
            </a:r>
            <a:r>
              <a:rPr lang="en-US" dirty="0" err="1" smtClean="0"/>
              <a:t>femtomol</a:t>
            </a:r>
            <a:r>
              <a:rPr lang="en-US" dirty="0" smtClean="0"/>
              <a:t>)</a:t>
            </a:r>
          </a:p>
          <a:p>
            <a:r>
              <a:rPr lang="el-GR" dirty="0" smtClean="0"/>
              <a:t>Μπορεί να δρα σαν </a:t>
            </a:r>
            <a:r>
              <a:rPr lang="el-GR" b="1" dirty="0" smtClean="0"/>
              <a:t>ολικός ανιχνευτής</a:t>
            </a:r>
            <a:r>
              <a:rPr lang="el-GR" dirty="0" smtClean="0"/>
              <a:t>, άρα εφαρμόζεται για την ανάλυση οποιουδήποτε σώματος ανεξάρτητα από την φύση του.</a:t>
            </a:r>
          </a:p>
          <a:p>
            <a:r>
              <a:rPr lang="el-GR" b="1" dirty="0" smtClean="0"/>
              <a:t>Υψηλή εξειδίκευση</a:t>
            </a:r>
          </a:p>
          <a:p>
            <a:r>
              <a:rPr lang="el-GR" dirty="0" smtClean="0"/>
              <a:t>Ιδιαίτερα αξιοσημείωτη είναι η </a:t>
            </a:r>
            <a:r>
              <a:rPr lang="el-GR" b="1" dirty="0" smtClean="0"/>
              <a:t>σύζευξη</a:t>
            </a:r>
            <a:r>
              <a:rPr lang="el-GR" dirty="0" smtClean="0"/>
              <a:t> του φασματογράφου μάζας με την υγρή και την αέρια χρωματογραφία.</a:t>
            </a:r>
          </a:p>
          <a:p>
            <a:endParaRPr lang="el-GR" dirty="0"/>
          </a:p>
        </p:txBody>
      </p:sp>
    </p:spTree>
    <p:extLst>
      <p:ext uri="{BB962C8B-B14F-4D97-AF65-F5344CB8AC3E}">
        <p14:creationId xmlns:p14="http://schemas.microsoft.com/office/powerpoint/2010/main" xmlns="" val="194963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Μειονεκτήματα </a:t>
            </a:r>
            <a:endParaRPr lang="el-GR" b="1" dirty="0"/>
          </a:p>
        </p:txBody>
      </p:sp>
      <p:sp>
        <p:nvSpPr>
          <p:cNvPr id="3" name="Θέση περιεχομένου 2"/>
          <p:cNvSpPr>
            <a:spLocks noGrp="1"/>
          </p:cNvSpPr>
          <p:nvPr>
            <p:ph idx="1"/>
          </p:nvPr>
        </p:nvSpPr>
        <p:spPr/>
        <p:txBody>
          <a:bodyPr/>
          <a:lstStyle/>
          <a:p>
            <a:r>
              <a:rPr lang="el-GR" dirty="0" smtClean="0"/>
              <a:t>Μεγάλο κόστος απαιτούμενων οργάνων</a:t>
            </a:r>
          </a:p>
          <a:p>
            <a:r>
              <a:rPr lang="el-GR" dirty="0" smtClean="0"/>
              <a:t>Μεγάλο κόστος λειτουργίας και συντήρησης</a:t>
            </a:r>
          </a:p>
          <a:p>
            <a:r>
              <a:rPr lang="el-GR" dirty="0" smtClean="0"/>
              <a:t>Βαθμός εξειδίκευσης χρήστη (χρήση &amp; ερμηνεία φασμάτων)</a:t>
            </a:r>
          </a:p>
          <a:p>
            <a:endParaRPr lang="el-GR" dirty="0"/>
          </a:p>
        </p:txBody>
      </p:sp>
    </p:spTree>
    <p:extLst>
      <p:ext uri="{BB962C8B-B14F-4D97-AF65-F5344CB8AC3E}">
        <p14:creationId xmlns:p14="http://schemas.microsoft.com/office/powerpoint/2010/main" xmlns="" val="2727161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466297" y="407963"/>
            <a:ext cx="9034380" cy="5994083"/>
          </a:xfrm>
          <a:prstGeom prst="rect">
            <a:avLst/>
          </a:prstGeom>
        </p:spPr>
      </p:pic>
    </p:spTree>
    <p:extLst>
      <p:ext uri="{BB962C8B-B14F-4D97-AF65-F5344CB8AC3E}">
        <p14:creationId xmlns:p14="http://schemas.microsoft.com/office/powerpoint/2010/main" xmlns="" val="3108936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Ιονισμός</a:t>
            </a:r>
            <a:endParaRPr lang="el-GR" b="1" dirty="0"/>
          </a:p>
        </p:txBody>
      </p:sp>
      <p:sp>
        <p:nvSpPr>
          <p:cNvPr id="3" name="Θέση περιεχομένου 2"/>
          <p:cNvSpPr>
            <a:spLocks noGrp="1"/>
          </p:cNvSpPr>
          <p:nvPr>
            <p:ph idx="1"/>
          </p:nvPr>
        </p:nvSpPr>
        <p:spPr/>
        <p:txBody>
          <a:bodyPr/>
          <a:lstStyle/>
          <a:p>
            <a:r>
              <a:rPr lang="el-GR" dirty="0" smtClean="0"/>
              <a:t>Ιονισμός: το φαινόμενο κατά το οποίο ένα άτομο ή μόριο, αρχικά ουδέτερο μετατρέπεται σε ιόν, με ένα ή περισσότερα ηλεκτρικά φορτία</a:t>
            </a:r>
            <a:r>
              <a:rPr lang="en-US" dirty="0" smtClean="0"/>
              <a:t>             </a:t>
            </a:r>
            <a:r>
              <a:rPr lang="el-GR" dirty="0" smtClean="0"/>
              <a:t>διαφυγή </a:t>
            </a:r>
            <a:r>
              <a:rPr lang="en-US" dirty="0" smtClean="0"/>
              <a:t>e</a:t>
            </a:r>
            <a:r>
              <a:rPr lang="en-US" baseline="30000" dirty="0" smtClean="0"/>
              <a:t>-</a:t>
            </a:r>
            <a:r>
              <a:rPr lang="en-US" dirty="0"/>
              <a:t> </a:t>
            </a:r>
          </a:p>
          <a:p>
            <a:pPr marL="0" indent="0">
              <a:buNone/>
            </a:pPr>
            <a:r>
              <a:rPr lang="en-US" dirty="0" smtClean="0"/>
              <a:t>           </a:t>
            </a:r>
          </a:p>
          <a:p>
            <a:pPr marL="0" indent="0">
              <a:buNone/>
            </a:pPr>
            <a:r>
              <a:rPr lang="en-US" dirty="0"/>
              <a:t> </a:t>
            </a:r>
            <a:r>
              <a:rPr lang="en-US" dirty="0" smtClean="0"/>
              <a:t>        M</a:t>
            </a:r>
            <a:r>
              <a:rPr lang="en-US" baseline="-25000" dirty="0" smtClean="0"/>
              <a:t>o</a:t>
            </a:r>
            <a:r>
              <a:rPr lang="en-US" dirty="0" smtClean="0"/>
              <a:t> (</a:t>
            </a:r>
            <a:r>
              <a:rPr lang="el-GR" dirty="0"/>
              <a:t>ο</a:t>
            </a:r>
            <a:r>
              <a:rPr lang="el-GR" dirty="0" smtClean="0"/>
              <a:t>υδέτερο άτομο)           Μ</a:t>
            </a:r>
            <a:r>
              <a:rPr lang="el-GR" baseline="30000" dirty="0" smtClean="0"/>
              <a:t>+</a:t>
            </a:r>
            <a:r>
              <a:rPr lang="el-GR" sz="5400" baseline="30000" dirty="0" smtClean="0"/>
              <a:t>.</a:t>
            </a:r>
            <a:r>
              <a:rPr lang="el-GR" baseline="30000" dirty="0" smtClean="0"/>
              <a:t> </a:t>
            </a:r>
            <a:r>
              <a:rPr lang="el-GR" dirty="0" smtClean="0"/>
              <a:t>(θετικό ιόν) + </a:t>
            </a:r>
            <a:r>
              <a:rPr lang="en-US" dirty="0" smtClean="0"/>
              <a:t>e</a:t>
            </a:r>
            <a:r>
              <a:rPr lang="el-GR" baseline="30000" dirty="0" smtClean="0"/>
              <a:t>-</a:t>
            </a:r>
            <a:r>
              <a:rPr lang="en-US" dirty="0" smtClean="0"/>
              <a:t> (</a:t>
            </a:r>
            <a:r>
              <a:rPr lang="el-GR" dirty="0" smtClean="0"/>
              <a:t>ηλεκτρόνιο)</a:t>
            </a:r>
            <a:endParaRPr lang="el-GR" baseline="30000" dirty="0" smtClean="0"/>
          </a:p>
          <a:p>
            <a:pPr marL="0" indent="0">
              <a:buNone/>
            </a:pPr>
            <a:r>
              <a:rPr lang="el-GR" dirty="0"/>
              <a:t> </a:t>
            </a:r>
            <a:r>
              <a:rPr lang="el-GR" dirty="0" smtClean="0"/>
              <a:t>                 </a:t>
            </a:r>
            <a:endParaRPr lang="el-GR" dirty="0"/>
          </a:p>
        </p:txBody>
      </p:sp>
      <p:sp>
        <p:nvSpPr>
          <p:cNvPr id="4" name="Δεξιό βέλος 3"/>
          <p:cNvSpPr/>
          <p:nvPr/>
        </p:nvSpPr>
        <p:spPr>
          <a:xfrm>
            <a:off x="2402006" y="2770496"/>
            <a:ext cx="682388" cy="218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Ευθύγραμμο βέλος σύνδεσης 5"/>
          <p:cNvCxnSpPr/>
          <p:nvPr/>
        </p:nvCxnSpPr>
        <p:spPr>
          <a:xfrm>
            <a:off x="4995080" y="3916909"/>
            <a:ext cx="600501" cy="13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17118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1739</Words>
  <Application>Microsoft Office PowerPoint</Application>
  <PresentationFormat>Προσαρμογή</PresentationFormat>
  <Paragraphs>192</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Θέμα του Office</vt:lpstr>
      <vt:lpstr>Φασματομετρία Μαζών</vt:lpstr>
      <vt:lpstr>Διαφάνεια 2</vt:lpstr>
      <vt:lpstr>Φάσμα μαζών</vt:lpstr>
      <vt:lpstr>Διαφάνεια 4</vt:lpstr>
      <vt:lpstr>Χρήση Φ.Μ.</vt:lpstr>
      <vt:lpstr>Δυναμική Φ.Μ. οφείλεται</vt:lpstr>
      <vt:lpstr>Μειονεκτήματα </vt:lpstr>
      <vt:lpstr>Διαφάνεια 8</vt:lpstr>
      <vt:lpstr>Ιονισμός</vt:lpstr>
      <vt:lpstr>Αρχή λειτουργίας φασμάτων μάζας </vt:lpstr>
      <vt:lpstr>ΣΧΗΜΑΤΙΚΌ ΔΙΑΓΡΑΜΜΑ ΤΜΗΜΑΤΩΝ ΦΑΣΜΑΤΟΓΡΑΦΟΥ ΜΑΖΑΣ</vt:lpstr>
      <vt:lpstr>Σύστημα Εισαγωγής του Δείγματος </vt:lpstr>
      <vt:lpstr>Πηγή Ιόντων </vt:lpstr>
      <vt:lpstr>Διαφάνεια 14</vt:lpstr>
      <vt:lpstr>Αναλυτής Μαζών </vt:lpstr>
      <vt:lpstr>Διαφάνεια 16</vt:lpstr>
      <vt:lpstr>Διαφάνεια 17</vt:lpstr>
      <vt:lpstr>Διαφάνεια 18</vt:lpstr>
      <vt:lpstr>Διαφάνεια 19</vt:lpstr>
      <vt:lpstr>Διαφάνεια 20</vt:lpstr>
      <vt:lpstr>Ερμηνεία Φασμάτων μαζών</vt:lpstr>
      <vt:lpstr>Διαφάνεια 22</vt:lpstr>
      <vt:lpstr>Διαφάνεια 23</vt:lpstr>
      <vt:lpstr>Διαφάνεια 24</vt:lpstr>
      <vt:lpstr>Θραυσματοποίηση</vt:lpstr>
      <vt:lpstr>Κανόνες ταυτοποίησης</vt:lpstr>
      <vt:lpstr>Διαφάνεια 27</vt:lpstr>
      <vt:lpstr>Διαφάνεια 28</vt:lpstr>
      <vt:lpstr>Διαφάνεια 29</vt:lpstr>
      <vt:lpstr>Διαφάνεια 30</vt:lpstr>
      <vt:lpstr>Ταυτοποίηση με Σύγκριση Φασμάτων (Data Libraries) </vt:lpstr>
      <vt:lpstr>Διαφάνεια 32</vt:lpstr>
      <vt:lpstr>Διαφάνεια 33</vt:lpstr>
      <vt:lpstr>Διαφάνεια 34</vt:lpstr>
      <vt:lpstr>Διαφάνεια 35</vt:lpstr>
      <vt:lpstr>Εφαρμογές φασματομετρίας μαζών</vt:lpstr>
      <vt:lpstr>Διαφάνεια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Φασματομετρία Μαζών</dc:title>
  <dc:creator>cookie</dc:creator>
  <cp:lastModifiedBy>cokie</cp:lastModifiedBy>
  <cp:revision>105</cp:revision>
  <dcterms:created xsi:type="dcterms:W3CDTF">2014-12-03T15:41:53Z</dcterms:created>
  <dcterms:modified xsi:type="dcterms:W3CDTF">2016-11-30T20:41:17Z</dcterms:modified>
</cp:coreProperties>
</file>