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99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KARAMPELIA" userId="9dfcc2cac66bf474" providerId="LiveId" clId="{03FFC14E-9639-4949-A4CD-ABAD62CF8CD4}"/>
    <pc:docChg chg="custSel modSld">
      <pc:chgData name="MARIA KARAMPELIA" userId="9dfcc2cac66bf474" providerId="LiveId" clId="{03FFC14E-9639-4949-A4CD-ABAD62CF8CD4}" dt="2025-05-16T06:17:08.273" v="13" actId="20577"/>
      <pc:docMkLst>
        <pc:docMk/>
      </pc:docMkLst>
      <pc:sldChg chg="modSp mod">
        <pc:chgData name="MARIA KARAMPELIA" userId="9dfcc2cac66bf474" providerId="LiveId" clId="{03FFC14E-9639-4949-A4CD-ABAD62CF8CD4}" dt="2025-05-16T06:17:08.273" v="13" actId="20577"/>
        <pc:sldMkLst>
          <pc:docMk/>
          <pc:sldMk cId="3465266917" sldId="256"/>
        </pc:sldMkLst>
        <pc:spChg chg="mod">
          <ac:chgData name="MARIA KARAMPELIA" userId="9dfcc2cac66bf474" providerId="LiveId" clId="{03FFC14E-9639-4949-A4CD-ABAD62CF8CD4}" dt="2025-05-16T06:17:08.273" v="13" actId="20577"/>
          <ac:spMkLst>
            <pc:docMk/>
            <pc:sldMk cId="3465266917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071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045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248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971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585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443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285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653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3198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201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3032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41DD6-2F18-42FD-86C5-E6117BFF53A7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8A344-A183-456C-9AF4-16C7BE0E2B4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098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226628"/>
          </a:xfrm>
        </p:spPr>
        <p:txBody>
          <a:bodyPr>
            <a:normAutofit fontScale="90000"/>
          </a:bodyPr>
          <a:lstStyle/>
          <a:p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ΧΡΙΣΤΙΑΝΙΚΗ ΗΘΙΚΗ</a:t>
            </a:r>
            <a:b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ΕΝΟΤΗΤΑ 18</a:t>
            </a:r>
            <a: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b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ΤΑ ΔΟΓΜΑΤΑ ΤΗΣ ΕΚΚΛΗΣΙΑΣ ΩΣ ΔΕΙΚΤΕΣ ΖΩΗΣ</a:t>
            </a:r>
            <a:br>
              <a:rPr lang="el-GR" sz="3600" b="1" dirty="0"/>
            </a:b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Από το βιβλίο του Γεώργιου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Μαντζαρίδη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Χριστιανική Ηθική, Τόμος 1</a:t>
            </a:r>
            <a:r>
              <a:rPr lang="el-GR" sz="3600" b="1" i="1" baseline="300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ος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Εισαγωγή-Γενικές αρχές-Σύγχρονη Προβληματική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Θεσσαλονίκη:Ι.Μ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Βατοπαιδίου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-Άγιον Όρος, 2015³,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σσ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213-220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925305"/>
          </a:xfrm>
        </p:spPr>
        <p:txBody>
          <a:bodyPr>
            <a:normAutofit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sz="2400" dirty="0">
                <a:cs typeface="Times New Roman" panose="02020603050405020304" pitchFamily="18" charset="0"/>
              </a:rPr>
              <a:t>Η</a:t>
            </a:r>
            <a:r>
              <a:rPr lang="el-GR" sz="2400" dirty="0"/>
              <a:t>΄ ΕΞΑΜΗΝΟ</a:t>
            </a:r>
            <a:br>
              <a:rPr lang="el-GR" sz="2400" dirty="0"/>
            </a:br>
            <a:r>
              <a:rPr lang="el-GR" sz="2400" dirty="0"/>
              <a:t>ΙΕΡΑΤΙΚΩΝ ΣΠΟΥΔΩΝ</a:t>
            </a:r>
          </a:p>
          <a:p>
            <a:r>
              <a:rPr lang="el-GR" sz="2400" dirty="0"/>
              <a:t>ΔΙΔΑΣΚΟΥΣΑ: ΜΑΡΙΑ Κ. </a:t>
            </a:r>
            <a:r>
              <a:rPr lang="el-GR" sz="2400"/>
              <a:t>ΚΑΡΑΜΠΕΛΙΑ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5266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72542" y="0"/>
            <a:ext cx="10515600" cy="1325563"/>
          </a:xfrm>
        </p:spPr>
        <p:txBody>
          <a:bodyPr/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96213" y="1545466"/>
            <a:ext cx="11668259" cy="5312534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Τα δύο βασικά δόγματα της Εκκλησίας είναι το </a:t>
            </a:r>
            <a:r>
              <a:rPr lang="el-GR" b="1" dirty="0"/>
              <a:t>Τριαδολογικό</a:t>
            </a:r>
            <a:r>
              <a:rPr lang="el-GR" dirty="0"/>
              <a:t> και το </a:t>
            </a:r>
            <a:r>
              <a:rPr lang="el-GR" b="1" dirty="0"/>
              <a:t>Χριστολογικό</a:t>
            </a:r>
            <a:r>
              <a:rPr lang="el-GR" dirty="0"/>
              <a:t>. Προέκταση του Χριστολογικού δόγματος αποτελεί η </a:t>
            </a:r>
            <a:r>
              <a:rPr lang="el-GR" b="1" dirty="0"/>
              <a:t>διδασκαλία για την Εκκλησία</a:t>
            </a:r>
            <a:r>
              <a:rPr lang="el-GR" dirty="0"/>
              <a:t>. </a:t>
            </a:r>
          </a:p>
          <a:p>
            <a:r>
              <a:rPr lang="el-GR" dirty="0"/>
              <a:t>Με τα δόγματα διαφυλάττει η Εκκλησία τα μέλη της από την πλάνη.</a:t>
            </a:r>
          </a:p>
          <a:p>
            <a:r>
              <a:rPr lang="el-GR" dirty="0"/>
              <a:t>Αφορμή για τη διατύπωσή τους έδωσε η εμφάνιση των αιρέσεων. </a:t>
            </a:r>
          </a:p>
          <a:p>
            <a:r>
              <a:rPr lang="el-GR" dirty="0"/>
              <a:t>Κατά τους πρώτους αιώνες οι αιρέσεις διατύπωναν θέσεις που αμφισβητούσαν την αλήθεια της εν Χριστώ ανακαινίσεως και θεώσεως του ανθρώπου. </a:t>
            </a:r>
          </a:p>
          <a:p>
            <a:r>
              <a:rPr lang="el-GR" dirty="0"/>
              <a:t>Με τον τρόπο αυτό αμφισβητούσαν τη φύση και τον σκοπό της Εκκλησίας.</a:t>
            </a:r>
          </a:p>
          <a:p>
            <a:r>
              <a:rPr lang="el-GR" dirty="0"/>
              <a:t>Τα δόγματα που διατύπωσε η Εκκλησία με τις Οικουμενικές Συνόδους χάραζαν τα όριά της, μέσα στα οποία </a:t>
            </a:r>
            <a:r>
              <a:rPr lang="el-GR" b="1" dirty="0"/>
              <a:t>περιφρουρείται η αλήθεια</a:t>
            </a:r>
            <a:r>
              <a:rPr lang="el-GR" dirty="0"/>
              <a:t> και </a:t>
            </a:r>
            <a:r>
              <a:rPr lang="el-GR" b="1" dirty="0"/>
              <a:t>προστατεύεται η ελευθερία</a:t>
            </a:r>
            <a:r>
              <a:rPr lang="el-GR" dirty="0"/>
              <a:t> των πιστών. </a:t>
            </a:r>
          </a:p>
        </p:txBody>
      </p:sp>
    </p:spTree>
    <p:extLst>
      <p:ext uri="{BB962C8B-B14F-4D97-AF65-F5344CB8AC3E}">
        <p14:creationId xmlns:p14="http://schemas.microsoft.com/office/powerpoint/2010/main" val="3712567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3864" y="1825625"/>
            <a:ext cx="11844271" cy="5032375"/>
          </a:xfrm>
        </p:spPr>
        <p:txBody>
          <a:bodyPr>
            <a:normAutofit/>
          </a:bodyPr>
          <a:lstStyle/>
          <a:p>
            <a:r>
              <a:rPr lang="el-GR" dirty="0"/>
              <a:t>Τα δόγματα εκφράζουν τη ζωντανή εμπειρία της Εκκλησίας ότι </a:t>
            </a:r>
            <a:r>
              <a:rPr lang="el-GR" b="1" dirty="0"/>
              <a:t>ο Ιησούς είναι ο Χριστός</a:t>
            </a:r>
            <a:r>
              <a:rPr lang="el-GR" dirty="0"/>
              <a:t>, στο πρόσωπο του οποίου </a:t>
            </a:r>
            <a:r>
              <a:rPr lang="el-GR" u="sng" dirty="0"/>
              <a:t>φανερώθηκε ο Τριαδικός Θεός</a:t>
            </a:r>
            <a:r>
              <a:rPr lang="el-GR" dirty="0"/>
              <a:t> και </a:t>
            </a:r>
            <a:r>
              <a:rPr lang="el-GR" u="sng" dirty="0"/>
              <a:t>πραγματοποιήθηκε η ανακαίνιση και η θέωση του ανθρώπου</a:t>
            </a:r>
            <a:r>
              <a:rPr lang="el-GR" dirty="0"/>
              <a:t>.</a:t>
            </a:r>
          </a:p>
          <a:p>
            <a:r>
              <a:rPr lang="el-GR" dirty="0"/>
              <a:t>Το Τριαδικό δόγμα παρουσιάζει </a:t>
            </a:r>
            <a:r>
              <a:rPr lang="el-GR" b="1" dirty="0"/>
              <a:t>τη χριστιανική αγάπη</a:t>
            </a:r>
            <a:r>
              <a:rPr lang="el-GR" dirty="0"/>
              <a:t> στην απόλυτη μορφή της. Ο Τριαδικός Θεός είναι αγάπη. Το δόγμα για τον Τριαδικό Θεό είναι το κήρυγμα της θείας αγάπης. </a:t>
            </a:r>
          </a:p>
          <a:p>
            <a:r>
              <a:rPr lang="el-GR" dirty="0"/>
              <a:t>Η αλήθεια για τον Τριαδικό Θεό διατυπώθηκε με βάση την ευχαριστιακή εμπειρία. </a:t>
            </a:r>
          </a:p>
          <a:p>
            <a:r>
              <a:rPr lang="el-GR" dirty="0"/>
              <a:t>Οι χριστιανοί των πρώτων αιώνων ζώντας την ενότητα και την αγάπη μεταξύ τους, ζούσαν την ενότητα της ανθρωπότητας που εικονίζει τον Τριαδικό Θεό.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0630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34851" y="1825625"/>
            <a:ext cx="11173496" cy="4703964"/>
          </a:xfrm>
        </p:spPr>
        <p:txBody>
          <a:bodyPr>
            <a:normAutofit/>
          </a:bodyPr>
          <a:lstStyle/>
          <a:p>
            <a:r>
              <a:rPr lang="el-GR" dirty="0"/>
              <a:t>Το Τριαδολογικό δόγμα έγινε αφετηρία για γόνιμες θεολογικές διδασκαλίες, οι οποίες είχαν θεμέλιο την ευχαριστιακή εμπειρία της Εκκλησίας, η οποία διαμόρφωσε την κοινοβιακή και ενοριακή συνείδηση. </a:t>
            </a:r>
          </a:p>
          <a:p>
            <a:r>
              <a:rPr lang="el-GR" dirty="0"/>
              <a:t>Σήμερα η κατάσταση αυτή έχει ατονίσει. Ο </a:t>
            </a:r>
            <a:r>
              <a:rPr lang="el-GR" u="sng" dirty="0"/>
              <a:t>ατομισμός</a:t>
            </a:r>
            <a:r>
              <a:rPr lang="el-GR" dirty="0"/>
              <a:t> και η </a:t>
            </a:r>
            <a:r>
              <a:rPr lang="el-GR" u="sng" dirty="0"/>
              <a:t>κοινωνική διάσπαση</a:t>
            </a:r>
            <a:r>
              <a:rPr lang="el-GR" dirty="0"/>
              <a:t> κυριαρχούν και οδηγούν τη ζωή σε αδιέξοδο.</a:t>
            </a:r>
          </a:p>
          <a:p>
            <a:r>
              <a:rPr lang="el-GR" dirty="0"/>
              <a:t>Σήμερα μπορούμε να μιλήσουμε για το Τριαδικό δόγμα ξεκινώντας από το σύγχρονο αδιέξοδο. </a:t>
            </a:r>
          </a:p>
          <a:p>
            <a:r>
              <a:rPr lang="el-GR" dirty="0"/>
              <a:t>Το Τριαδικό δόγμα προβάλλει ως απάντηση στην αναζήτηση και προσδοκία των πιστών για </a:t>
            </a:r>
            <a:r>
              <a:rPr lang="el-GR" b="1" dirty="0"/>
              <a:t>ενότητα</a:t>
            </a:r>
            <a:r>
              <a:rPr lang="el-GR" dirty="0"/>
              <a:t> και </a:t>
            </a:r>
            <a:r>
              <a:rPr lang="el-GR" b="1" dirty="0"/>
              <a:t>αγάπη</a:t>
            </a:r>
            <a:r>
              <a:rPr lang="el-GR" dirty="0"/>
              <a:t>. Γι’ αυτό είναι ακόμη επίκαιρο.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6063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13386" y="1690688"/>
            <a:ext cx="11565228" cy="5032375"/>
          </a:xfrm>
        </p:spPr>
        <p:txBody>
          <a:bodyPr>
            <a:normAutofit/>
          </a:bodyPr>
          <a:lstStyle/>
          <a:p>
            <a:r>
              <a:rPr lang="el-GR" dirty="0"/>
              <a:t>Το ίδιο ισχύει και για το Χριστολογικό δόγμα. </a:t>
            </a:r>
          </a:p>
          <a:p>
            <a:r>
              <a:rPr lang="el-GR" dirty="0"/>
              <a:t>Οι έννοιες «</a:t>
            </a:r>
            <a:r>
              <a:rPr lang="el-GR" i="1" dirty="0" err="1"/>
              <a:t>ἀσυγχύτως</a:t>
            </a:r>
            <a:r>
              <a:rPr lang="el-GR" i="1" dirty="0"/>
              <a:t>, </a:t>
            </a:r>
            <a:r>
              <a:rPr lang="el-GR" i="1" dirty="0" err="1"/>
              <a:t>ἀτρέπτως</a:t>
            </a:r>
            <a:r>
              <a:rPr lang="el-GR" i="1" dirty="0"/>
              <a:t>, </a:t>
            </a:r>
            <a:r>
              <a:rPr lang="el-GR" i="1" dirty="0" err="1"/>
              <a:t>ἀδιαιρέτως</a:t>
            </a:r>
            <a:r>
              <a:rPr lang="el-GR" i="1" dirty="0"/>
              <a:t>, </a:t>
            </a:r>
            <a:r>
              <a:rPr lang="el-GR" i="1" dirty="0" err="1"/>
              <a:t>ἀχωρίστως</a:t>
            </a:r>
            <a:r>
              <a:rPr lang="el-GR" dirty="0"/>
              <a:t>», στηρίζονται σε εμπειρική βάση. Φανερώνουν την εν Χριστώ ανακαίνιση και θέωση του ανθρώπου. </a:t>
            </a:r>
          </a:p>
          <a:p>
            <a:r>
              <a:rPr lang="el-GR" dirty="0"/>
              <a:t>Η προσέγγισή τους γίνεται με την τήρηση των εντολών και τη βίωση των αρετών.</a:t>
            </a:r>
          </a:p>
          <a:p>
            <a:r>
              <a:rPr lang="el-GR" dirty="0"/>
              <a:t>Η ταπείνωση, η υπακοή, η ελπίδα, η αγάπη και όλες οι χριστιανικές αρετές συνδέονται άμεσα με τον Χριστό και το Χριστολογικό δόγμα. </a:t>
            </a:r>
          </a:p>
          <a:p>
            <a:r>
              <a:rPr lang="el-GR" dirty="0"/>
              <a:t>Η φροντίδα για την καθαρότητα της ζωής δίνει και την ευαισθησία για την κατανόηση της αλήθεια της πίστης.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18177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DFB723-8B6E-497D-B599-8A6EC2A7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EEBA76C-73FF-46DE-9ED2-D0C50282D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3757"/>
            <a:ext cx="10515600" cy="4613206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Ερωτήσεις: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ομολογεί ο χριστιανός με το «πιστεύω»;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Πώς κατανοείται η ενότητα ήθους και δόγματος;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Με ποιον τρόπο τα δόγματα της Εκκλησίας συνδέονται με τη ζωή των πιστών;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Ποιες φάσεις παρατηρούνται στην εξελικτική διαδικασία φανέρωσης της θείας οικονομίας; </a:t>
            </a:r>
          </a:p>
        </p:txBody>
      </p:sp>
    </p:spTree>
    <p:extLst>
      <p:ext uri="{BB962C8B-B14F-4D97-AF65-F5344CB8AC3E}">
        <p14:creationId xmlns:p14="http://schemas.microsoft.com/office/powerpoint/2010/main" val="3779680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l-GR" dirty="0"/>
              <a:t> </a:t>
            </a:r>
            <a:br>
              <a:rPr lang="el-GR" dirty="0"/>
            </a:br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2600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Η ζωή της Εκκλησίας προσδιορίζεται από την πίστη της, η οποία διατυπώνεται με τα δόγματα.</a:t>
            </a:r>
          </a:p>
          <a:p>
            <a:r>
              <a:rPr lang="el-GR" dirty="0"/>
              <a:t>Συνοπτική παρουσίαση των δογμάτων της Εκκλησίας υπάρχει στο </a:t>
            </a:r>
            <a:r>
              <a:rPr lang="el-GR" i="1" dirty="0"/>
              <a:t>Σύμβολο της πίστεως</a:t>
            </a:r>
            <a:r>
              <a:rPr lang="el-GR" dirty="0"/>
              <a:t>. Τι ομολογεί ο χριστιανός με το «Πιστεύω»; Ομολογεί την πίστη του: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στον Τριαδικό Θεό: στον αγέννητο Πατέρα, στον Υιό, που γεννάται προαιωνίως από τον Πατέρα και σαρκώθηκε από την Παρθένο Μαρία, και στο  Άγιο Πνεύμα, που εκπορεύεται από τον Πατέρα.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στη μία, αγία, αποστολική και καθολική Εκκλησία,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στην προσδοκία της ανάστασης των νεκρών και της μέλλουσας ζωής. </a:t>
            </a:r>
          </a:p>
        </p:txBody>
      </p:sp>
    </p:spTree>
    <p:extLst>
      <p:ext uri="{BB962C8B-B14F-4D97-AF65-F5344CB8AC3E}">
        <p14:creationId xmlns:p14="http://schemas.microsoft.com/office/powerpoint/2010/main" val="3483653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Ποια σχέση έχουν όμως τα δόγματα με το ήθος των πιστών; Πώς συνδέονται με την καθημερινή ζωή τους; </a:t>
            </a:r>
          </a:p>
          <a:p>
            <a:r>
              <a:rPr lang="el-GR" dirty="0"/>
              <a:t>Παλαιότερα, οι χριστιανοί αναφέρονταν διαρκώς στα δόγματα, ακόμα και όταν δεν χρειάζονταν. </a:t>
            </a:r>
          </a:p>
          <a:p>
            <a:r>
              <a:rPr lang="el-GR" dirty="0"/>
              <a:t>Ο Γρηγόριος Νύσσης αναφέρει τα εξής: «</a:t>
            </a:r>
            <a:r>
              <a:rPr lang="el-GR" i="1" dirty="0"/>
              <a:t>Πηγαίνεις να μάθεις την τιμή του ψωμιού και σου λένε ότι πως ο Πατήρ είναι ανώτερος από τον Υιό. Ρωτάς, αν είναι κατάλληλο το λουτρό, και απαντούν πως ο Υιός προήλθε εξ’ ουκ όντων. Δεν ξέρω πώς να ονομάσω το κακό αυτό. Φρενίτιδα ή μανία ή κάτι παρόμοιο;</a:t>
            </a:r>
            <a:r>
              <a:rPr lang="el-GR" dirty="0"/>
              <a:t>». (</a:t>
            </a:r>
            <a:r>
              <a:rPr lang="el-GR" i="1" dirty="0"/>
              <a:t>Περί </a:t>
            </a:r>
            <a:r>
              <a:rPr lang="el-GR" i="1" dirty="0" err="1"/>
              <a:t>θεότητος</a:t>
            </a:r>
            <a:r>
              <a:rPr lang="el-GR" i="1" dirty="0"/>
              <a:t> </a:t>
            </a:r>
            <a:r>
              <a:rPr lang="el-GR" i="1" dirty="0" err="1"/>
              <a:t>Υϊοῦ</a:t>
            </a:r>
            <a:r>
              <a:rPr lang="el-GR" i="1" dirty="0"/>
              <a:t> </a:t>
            </a:r>
            <a:r>
              <a:rPr lang="el-GR" i="1" dirty="0" err="1"/>
              <a:t>καὶ</a:t>
            </a:r>
            <a:r>
              <a:rPr lang="el-GR" i="1" dirty="0"/>
              <a:t> Πνεύματος</a:t>
            </a:r>
            <a:r>
              <a:rPr lang="el-GR" dirty="0"/>
              <a:t>, </a:t>
            </a:r>
            <a:r>
              <a:rPr lang="en-US" dirty="0"/>
              <a:t>PG</a:t>
            </a:r>
            <a:r>
              <a:rPr lang="el-GR" dirty="0"/>
              <a:t> 46, 557</a:t>
            </a:r>
            <a:r>
              <a:rPr lang="en-US" dirty="0"/>
              <a:t>B</a:t>
            </a:r>
            <a:r>
              <a:rPr lang="el-GR" dirty="0"/>
              <a:t>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2667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b="1" dirty="0"/>
              <a:t>ακραία αναφορά</a:t>
            </a:r>
            <a:r>
              <a:rPr lang="el-GR" dirty="0"/>
              <a:t> στα δόγματα αποτελεί τη μια ακρότητα. Την άλλη ακρότητα συνιστά η </a:t>
            </a:r>
            <a:r>
              <a:rPr lang="el-GR" b="1" dirty="0"/>
              <a:t>πλήρης αδιαφορία</a:t>
            </a:r>
            <a:r>
              <a:rPr lang="el-GR" dirty="0"/>
              <a:t> γι’ αυτά. Όταν οι χριστιανοί ζούνε χωρίς να αναφέρονται σ’ αυτά η ζωή τους φτωχαίνει και το ήθος τους μένει μετέωρο.</a:t>
            </a:r>
          </a:p>
          <a:p>
            <a:r>
              <a:rPr lang="el-GR" dirty="0"/>
              <a:t>Ήθος και δόγμα συνδέονται άρρηκτα μεταξύ τους. Η Εκκλησία ενδιαφέρεται και για την </a:t>
            </a:r>
            <a:r>
              <a:rPr lang="el-GR" u="sng" dirty="0"/>
              <a:t>ορθοδοξία </a:t>
            </a:r>
            <a:r>
              <a:rPr lang="el-GR" dirty="0"/>
              <a:t>και για την </a:t>
            </a:r>
            <a:r>
              <a:rPr lang="el-GR" u="sng" dirty="0"/>
              <a:t>ορθοπραξία</a:t>
            </a:r>
            <a:r>
              <a:rPr lang="el-GR" dirty="0"/>
              <a:t>. </a:t>
            </a:r>
          </a:p>
          <a:p>
            <a:r>
              <a:rPr lang="el-GR" dirty="0"/>
              <a:t>Τα πονηρά δόγματα οδηγούν σε διεφθαρμένη ζωή, όπως και η διεφθαρμένη ζωή σε πονηρά δόγματα.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4497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6519" y="1825624"/>
            <a:ext cx="11191740" cy="5032376"/>
          </a:xfrm>
        </p:spPr>
        <p:txBody>
          <a:bodyPr>
            <a:normAutofit/>
          </a:bodyPr>
          <a:lstStyle/>
          <a:p>
            <a:r>
              <a:rPr lang="el-GR" dirty="0"/>
              <a:t>Τα δόγματα της Εκκλησίας συνδέονται με τη ζωή των πιστών με δύο τρόπους: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b="1" dirty="0"/>
              <a:t>εκφράζουν τη ζωή της Εκκλησίας</a:t>
            </a:r>
            <a:r>
              <a:rPr lang="el-GR" dirty="0"/>
              <a:t>. Π.χ. το Τριαδολογικό δόγμα βιώθηκε ανθρωπίνως, όσο αυτό είναι δυνατόν, στο σώμα της Εκκλησίας με την αγάπη προς τον Θεό και τον συνάνθρωπο. Το ίδιο ισχύει και για το Χριστολογικό δόγμα. Ο Χριστός είναι Θεός που έγινε άνθρωπος, και μέσα στην Εκκλησία συνδέεται με την ευχαριστιακή εμπειρία, και ειδικότερα με το μυστήριο της θείας Ευχαριστίας με το οποίο ο άνθρωπος ζει το μυστήριο της σωτηρίας και θεώσεώς του.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b="1" dirty="0"/>
              <a:t>αποτελούν για τον πιστό δείκτες ζωής</a:t>
            </a:r>
            <a:r>
              <a:rPr lang="el-GR" dirty="0"/>
              <a:t>. Επειδή εξωτερικεύουν τον τρόπο ζωής της Εκκλησίας, προσφέρονται ως οδηγοί για τη διατήρηση της ίδιας εμπειρίας και της ίδιας ζωής.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79828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</a:t>
            </a:r>
            <a:r>
              <a:rPr lang="el-GR" b="1" dirty="0"/>
              <a:t>δόγματα φανερώνονται εξελικτικά</a:t>
            </a:r>
            <a:r>
              <a:rPr lang="el-GR" dirty="0"/>
              <a:t> μέσα στην ιστορία της θείας οικονομίας.</a:t>
            </a:r>
          </a:p>
          <a:p>
            <a:r>
              <a:rPr lang="el-GR" dirty="0"/>
              <a:t>Τα δόγματα, που διδάσκει φανερά η Εκκλησία, ήταν </a:t>
            </a:r>
            <a:r>
              <a:rPr lang="el-GR" u="sng" dirty="0"/>
              <a:t>μυστήρια του μωσαϊκού νόμου</a:t>
            </a:r>
            <a:r>
              <a:rPr lang="el-GR" dirty="0"/>
              <a:t>. Οι προφήτες ήταν οι μόνοι που τα προέβλεπαν με τη δύναμη του Αγίου Πνεύματος. </a:t>
            </a:r>
          </a:p>
          <a:p>
            <a:r>
              <a:rPr lang="el-GR" dirty="0"/>
              <a:t>Επίσης, οι </a:t>
            </a:r>
            <a:r>
              <a:rPr lang="el-GR" u="sng" dirty="0"/>
              <a:t>αγαθές επαγγελίες </a:t>
            </a:r>
            <a:r>
              <a:rPr lang="el-GR" dirty="0"/>
              <a:t>που δόθηκαν στους αγίους είναι μυστήρια της ζωής της Εκκλησίας, τα οποία αποκαλύπτονται μερικώς ως μερική προκαταβολή σε όσους αξιώνονται να τα βλέπουν με τη δύναμη του Αγίου Πνεύματος.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793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Στην εξελικτική αυτή διαδικασία φανέρωσης της θείας οικονομίας παρατηρούνται τα εξής:</a:t>
            </a:r>
          </a:p>
          <a:p>
            <a:r>
              <a:rPr lang="el-GR" dirty="0"/>
              <a:t>Αρχίζει με την άσαρκη αποκάλυψη του Λόγου στην </a:t>
            </a:r>
            <a:r>
              <a:rPr lang="el-GR" i="1" dirty="0"/>
              <a:t>Παλαιά Διαθήκη</a:t>
            </a:r>
            <a:r>
              <a:rPr lang="el-GR" dirty="0"/>
              <a:t>.</a:t>
            </a:r>
          </a:p>
          <a:p>
            <a:r>
              <a:rPr lang="el-GR" dirty="0"/>
              <a:t>Συμπληρώνεται με την ενσάρκωση στην </a:t>
            </a:r>
            <a:r>
              <a:rPr lang="el-GR" i="1" dirty="0"/>
              <a:t>Καινή Διαθήκη</a:t>
            </a:r>
            <a:r>
              <a:rPr lang="el-GR" dirty="0"/>
              <a:t>.</a:t>
            </a:r>
          </a:p>
          <a:p>
            <a:r>
              <a:rPr lang="el-GR" dirty="0"/>
              <a:t>Πρόκειται να ολοκληρωθεί στον μέλλοντα αιώνα «</a:t>
            </a:r>
            <a:r>
              <a:rPr lang="el-GR" i="1" dirty="0" err="1"/>
              <a:t>ὅταν</a:t>
            </a:r>
            <a:r>
              <a:rPr lang="el-GR" i="1" dirty="0"/>
              <a:t> ὁ </a:t>
            </a:r>
            <a:r>
              <a:rPr lang="el-GR" i="1" dirty="0" err="1"/>
              <a:t>Χριστὸς</a:t>
            </a:r>
            <a:r>
              <a:rPr lang="el-GR" i="1" dirty="0"/>
              <a:t> </a:t>
            </a:r>
            <a:r>
              <a:rPr lang="el-GR" i="1" dirty="0" err="1"/>
              <a:t>φανερωθῇ</a:t>
            </a:r>
            <a:r>
              <a:rPr lang="el-GR" dirty="0"/>
              <a:t>». (</a:t>
            </a:r>
            <a:r>
              <a:rPr lang="el-GR" i="1" dirty="0"/>
              <a:t>Κολ</a:t>
            </a:r>
            <a:r>
              <a:rPr lang="el-GR" dirty="0"/>
              <a:t>. 3,4)</a:t>
            </a:r>
          </a:p>
          <a:p>
            <a:r>
              <a:rPr lang="el-GR" dirty="0"/>
              <a:t>Ολόκληρο το έργο της θείας οικονομίας πραγματοποιείται με τον Χριστό και προσφέρεται στην Εκκλησία, που είναι σώμα Χριστού. </a:t>
            </a:r>
          </a:p>
        </p:txBody>
      </p:sp>
    </p:spTree>
    <p:extLst>
      <p:ext uri="{BB962C8B-B14F-4D97-AF65-F5344CB8AC3E}">
        <p14:creationId xmlns:p14="http://schemas.microsoft.com/office/powerpoint/2010/main" val="3689871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0346" y="0"/>
            <a:ext cx="10515600" cy="1107583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67425" y="1107584"/>
            <a:ext cx="11861443" cy="5750416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Συνεπώς, ο σκοπός της παρουσίας του Χριστού και της Εκκλησίας Του στον κόσμο είναι η σωτηρία και η ανακαίνιση του ανθρώπου. </a:t>
            </a:r>
          </a:p>
          <a:p>
            <a:r>
              <a:rPr lang="el-GR" dirty="0"/>
              <a:t>Ο Χριστός αποκαλύπτει στον κόσμο τον ένα Τριαδικό Θεό και συνοψίζει ολόκληρο το έργο της θείας οικονομίας.</a:t>
            </a:r>
          </a:p>
          <a:p>
            <a:r>
              <a:rPr lang="el-GR" dirty="0"/>
              <a:t>Το δόγμα για την εν Χριστώ σωτηρία του κόσμου, η Εκκλησία το συνοψίζει στην ταυτότητα «</a:t>
            </a:r>
            <a:r>
              <a:rPr lang="el-GR" i="1" dirty="0" err="1"/>
              <a:t>Ἰησοῦς</a:t>
            </a:r>
            <a:r>
              <a:rPr lang="el-GR" i="1" dirty="0"/>
              <a:t> </a:t>
            </a:r>
            <a:r>
              <a:rPr lang="el-GR" i="1" dirty="0" err="1"/>
              <a:t>ἐστὶν</a:t>
            </a:r>
            <a:r>
              <a:rPr lang="el-GR" i="1" dirty="0"/>
              <a:t> ὁ Χριστός</a:t>
            </a:r>
            <a:r>
              <a:rPr lang="el-GR" dirty="0"/>
              <a:t>». (</a:t>
            </a:r>
            <a:r>
              <a:rPr lang="el-GR" i="1" dirty="0" err="1"/>
              <a:t>Ἰω</a:t>
            </a:r>
            <a:r>
              <a:rPr lang="el-GR" dirty="0"/>
              <a:t>. 5,1)</a:t>
            </a:r>
          </a:p>
          <a:p>
            <a:r>
              <a:rPr lang="el-GR" dirty="0"/>
              <a:t>Η ταυτότητα αυτή συνοψίζει την </a:t>
            </a:r>
            <a:r>
              <a:rPr lang="el-GR" b="1" dirty="0"/>
              <a:t>αγάπη</a:t>
            </a:r>
            <a:r>
              <a:rPr lang="el-GR" dirty="0"/>
              <a:t> και την </a:t>
            </a:r>
            <a:r>
              <a:rPr lang="el-GR" b="1" dirty="0"/>
              <a:t>ταπείνωση</a:t>
            </a:r>
            <a:r>
              <a:rPr lang="el-GR" dirty="0"/>
              <a:t> του Θεού. </a:t>
            </a:r>
          </a:p>
          <a:p>
            <a:r>
              <a:rPr lang="el-GR" dirty="0"/>
              <a:t>Αν και ο Θεός μπορούσε να σώσει τον κόσμο με την παντοδυναμία Του δεν το έκανε. Προτίμησε να σώσει τον κόσμο με τη δικαιοσύνη Του, που χαρακτηρίζει και όλα τα έργα Του. </a:t>
            </a:r>
          </a:p>
          <a:p>
            <a:r>
              <a:rPr lang="el-GR" dirty="0"/>
              <a:t>Έτσι ο Χριστός κενώθηκε ως Θεός και ταπεινώθηκε ως άνθρωπος.</a:t>
            </a:r>
          </a:p>
          <a:p>
            <a:r>
              <a:rPr lang="el-GR" dirty="0"/>
              <a:t>Αυτό σημαίνει ότι η θέωση του ανθρώπου είναι έργο δικαιοσύνης. Είναι η ανταπόδοση  του Πατέρα στην κένωση και την ταπείνωση του Χριστού.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2600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18. ΤΑ ΔΟΓΜΑΤΑ ΤΗΣ ΕΚΚΛΗΣΙΑΣ </a:t>
            </a:r>
            <a:br>
              <a:rPr lang="el-GR" dirty="0"/>
            </a:br>
            <a:r>
              <a:rPr lang="el-GR" dirty="0"/>
              <a:t>ΩΣ ΔΕΙΚΤΕΣ ΖΩΗΣ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44699" y="1825624"/>
            <a:ext cx="11809926" cy="4935783"/>
          </a:xfrm>
        </p:spPr>
        <p:txBody>
          <a:bodyPr>
            <a:normAutofit/>
          </a:bodyPr>
          <a:lstStyle/>
          <a:p>
            <a:r>
              <a:rPr lang="el-GR" dirty="0"/>
              <a:t>Για να προσεγγίσει κάποιος τον Χριστό οφείλει να ξεκινήσει από την προϋπόθεση της φανερώσεώς Του στον κόσμο. Από την </a:t>
            </a:r>
            <a:r>
              <a:rPr lang="el-GR" b="1" dirty="0"/>
              <a:t>ταπείνωση</a:t>
            </a:r>
            <a:r>
              <a:rPr lang="el-GR" dirty="0"/>
              <a:t> που συνόδευε την κένωσή Του.</a:t>
            </a:r>
          </a:p>
          <a:p>
            <a:r>
              <a:rPr lang="el-GR" dirty="0"/>
              <a:t>Στην πατερική παράδοση η ταπείνωση χαρακτηρίζεται ως «</a:t>
            </a:r>
            <a:r>
              <a:rPr lang="el-GR" i="1" dirty="0"/>
              <a:t>στολή Θεότητας</a:t>
            </a:r>
            <a:r>
              <a:rPr lang="el-GR" dirty="0"/>
              <a:t>». (</a:t>
            </a:r>
            <a:r>
              <a:rPr lang="el-GR" dirty="0" err="1"/>
              <a:t>Ἰσαάκ</a:t>
            </a:r>
            <a:r>
              <a:rPr lang="el-GR" dirty="0"/>
              <a:t> Σύρου, </a:t>
            </a:r>
            <a:r>
              <a:rPr lang="el-GR" i="1" dirty="0"/>
              <a:t>Λόγος 20</a:t>
            </a:r>
            <a:r>
              <a:rPr lang="el-GR" dirty="0"/>
              <a:t>, </a:t>
            </a:r>
            <a:r>
              <a:rPr lang="el-GR" dirty="0" err="1"/>
              <a:t>εκδ</a:t>
            </a:r>
            <a:r>
              <a:rPr lang="el-GR" dirty="0"/>
              <a:t>. Ἰ. Σπετσιέρη, σ. 20)</a:t>
            </a:r>
          </a:p>
          <a:p>
            <a:r>
              <a:rPr lang="el-GR" dirty="0"/>
              <a:t>Η ταπείνωση αποτελεί προϋπόθεση για την επίγνωση του Θεού και γνώρισμα της θεολογίας. </a:t>
            </a:r>
          </a:p>
          <a:p>
            <a:r>
              <a:rPr lang="el-GR" dirty="0"/>
              <a:t>Η χριστιανική θεολογία είναι τριαδική. Ο Θεός είναι αγάπη και γνωρίζεται ως τριαδική περιχώρηση. </a:t>
            </a:r>
          </a:p>
          <a:p>
            <a:r>
              <a:rPr lang="el-GR" dirty="0"/>
              <a:t>Η πίστη στον Χριστό είναι πίστη στον Τριαδικό Θεό. Αυτό δηλώνεται και με το όνομα του Χριστού, ως Υιού που χρίστηκε από τον Πατέρα με το Άγιο Πνεύμα.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215837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1460</Words>
  <Application>Microsoft Office PowerPoint</Application>
  <PresentationFormat>Ευρεία οθόνη</PresentationFormat>
  <Paragraphs>75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Θέμα του Office</vt:lpstr>
      <vt:lpstr>   ΧΡΙΣΤΙΑΝΙΚΗ ΗΘΙΚΗ ΕΝΟΤΗΤΑ 18Η  ΤΑ ΔΟΓΜΑΤΑ ΤΗΣ ΕΚΚΛΗΣΙΑΣ ΩΣ ΔΕΙΚΤΕΣ ΖΩΗΣ Από το βιβλίο του Γεώργιου Μαντζαρίδη, Χριστιανική Ηθική, Τόμος 1ος Εισαγωγή-Γενικές αρχές-Σύγχρονη Προβληματική, Θεσσαλονίκη:Ι.Μ. Βατοπαιδίου-Άγιον Όρος, 2015³, σσ. 213-220</vt:lpstr>
      <vt:lpstr>  18. ΤΑ ΔΟΓΜΑΤΑ ΤΗΣ ΕΚΚΛΗΣΙΑΣ  ΩΣ ΔΕΙΚΤΕΣ ΖΩΗΣ </vt:lpstr>
      <vt:lpstr>18. ΤΑ ΔΟΓΜΑΤΑ ΤΗΣ ΕΚΚΛΗΣΙΑΣ  ΩΣ ΔΕΙΚΤΕΣ ΖΩΗΣ</vt:lpstr>
      <vt:lpstr>18. ΤΑ ΔΟΓΜΑΤΑ ΤΗΣ ΕΚΚΛΗΣΙΑΣ  ΩΣ ΔΕΙΚΤΕΣ ΖΩΗΣ</vt:lpstr>
      <vt:lpstr>18. ΤΑ ΔΟΓΜΑΤΑ ΤΗΣ ΕΚΚΛΗΣΙΑΣ  ΩΣ ΔΕΙΚΤΕΣ ΖΩΗΣ</vt:lpstr>
      <vt:lpstr>18. ΤΑ ΔΟΓΜΑΤΑ ΤΗΣ ΕΚΚΛΗΣΙΑΣ  ΩΣ ΔΕΙΚΤΕΣ ΖΩΗΣ</vt:lpstr>
      <vt:lpstr>18. ΤΑ ΔΟΓΜΑΤΑ ΤΗΣ ΕΚΚΛΗΣΙΑΣ  ΩΣ ΔΕΙΚΤΕΣ ΖΩΗΣ</vt:lpstr>
      <vt:lpstr>18. ΤΑ ΔΟΓΜΑΤΑ ΤΗΣ ΕΚΚΛΗΣΙΑΣ  ΩΣ ΔΕΙΚΤΕΣ ΖΩΗΣ</vt:lpstr>
      <vt:lpstr>18. ΤΑ ΔΟΓΜΑΤΑ ΤΗΣ ΕΚΚΛΗΣΙΑΣ  ΩΣ ΔΕΙΚΤΕΣ ΖΩΗΣ</vt:lpstr>
      <vt:lpstr>18. ΤΑ ΔΟΓΜΑΤΑ ΤΗΣ ΕΚΚΛΗΣΙΑΣ  ΩΣ ΔΕΙΚΤΕΣ ΖΩΗΣ</vt:lpstr>
      <vt:lpstr>18. ΤΑ ΔΟΓΜΑΤΑ ΤΗΣ ΕΚΚΛΗΣΙΑΣ  ΩΣ ΔΕΙΚΤΕΣ ΖΩΗΣ</vt:lpstr>
      <vt:lpstr>18. ΤΑ ΔΟΓΜΑΤΑ ΤΗΣ ΕΚΚΛΗΣΙΑΣ  ΩΣ ΔΕΙΚΤΕΣ ΖΩΗΣ</vt:lpstr>
      <vt:lpstr>18. ΤΑ ΔΟΓΜΑΤΑ ΤΗΣ ΕΚΚΛΗΣΙΑΣ  ΩΣ ΔΕΙΚΤΕΣ ΖΩΗΣ</vt:lpstr>
      <vt:lpstr>18. ΤΑ ΔΟΓΜΑΤΑ ΤΗΣ ΕΚΚΛΗΣΙΑΣ  ΩΣ ΔΕΙΚΤΕΣ ΖΩΗΣ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ΜΑΡΙΑ Κ. ΚΑΡΑΜΠΕΛΙΑ ΧΡΙΣΤΙΑΝΙΚΗ ΗΘΙΚΗ</dc:title>
  <dc:creator>Μαρία</dc:creator>
  <cp:lastModifiedBy>MARIA KARAMPELIA</cp:lastModifiedBy>
  <cp:revision>12</cp:revision>
  <dcterms:created xsi:type="dcterms:W3CDTF">2015-06-21T01:32:22Z</dcterms:created>
  <dcterms:modified xsi:type="dcterms:W3CDTF">2025-05-16T06:17:10Z</dcterms:modified>
</cp:coreProperties>
</file>