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F143D3E-166F-4F7B-852D-153316F2327B}" type="datetimeFigureOut">
              <a:rPr lang="el-GR" smtClean="0"/>
              <a:pPr/>
              <a:t>4/4/2020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5E00DC-F63D-4067-A69C-86AF19D8070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reference.com/engr/proconsul" TargetMode="External"/><Relationship Id="rId2" Type="http://schemas.openxmlformats.org/officeDocument/2006/relationships/hyperlink" Target="http://www.wordreference.com/engr/intellectua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QjUBKAdR6I" TargetMode="External"/><Relationship Id="rId2" Type="http://schemas.openxmlformats.org/officeDocument/2006/relationships/hyperlink" Target="https://youtu.be/HOv5fWJtXV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Andrew_the_Apostl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successor" TargetMode="External"/><Relationship Id="rId3" Type="http://schemas.openxmlformats.org/officeDocument/2006/relationships/hyperlink" Target="http://www.wordreference.com/engr/establish" TargetMode="External"/><Relationship Id="rId7" Type="http://schemas.openxmlformats.org/officeDocument/2006/relationships/hyperlink" Target="http://www.wordreference.com/engr/legacy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wordreference.com/engr/inherit" TargetMode="External"/><Relationship Id="rId5" Type="http://schemas.openxmlformats.org/officeDocument/2006/relationships/hyperlink" Target="http://www.wordreference.com/engr/ecumenical" TargetMode="External"/><Relationship Id="rId4" Type="http://schemas.openxmlformats.org/officeDocument/2006/relationships/hyperlink" Target="http://www.wordreference.com/engr/develo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reference.com/engr/lamb" TargetMode="External"/><Relationship Id="rId2" Type="http://schemas.openxmlformats.org/officeDocument/2006/relationships/hyperlink" Target="http://www.wordreference.com/engr/behold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://www.wordreference.com/engr/foretell" TargetMode="External"/><Relationship Id="rId4" Type="http://schemas.openxmlformats.org/officeDocument/2006/relationships/hyperlink" Target="http://www.wordreference.com/engr/saviou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reference.com/engr/invite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hyperlink" Target="http://www.wordreference.com/engr/apostle" TargetMode="External"/><Relationship Id="rId4" Type="http://schemas.openxmlformats.org/officeDocument/2006/relationships/hyperlink" Target="http://www.wordreference.com/engr/joi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reference.com/engr/missionary" TargetMode="External"/><Relationship Id="rId2" Type="http://schemas.openxmlformats.org/officeDocument/2006/relationships/hyperlink" Target="http://www.wordreference.com/engr/tradition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hyperlink" Target="http://www.wordreference.com/engr/shor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reference.com/engr/bishop" TargetMode="External"/><Relationship Id="rId2" Type="http://schemas.openxmlformats.org/officeDocument/2006/relationships/hyperlink" Target="http://www.wordreference.com/engr/ordain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hyperlink" Target="http://www.wordreference.com/engr/cradle" TargetMode="External"/><Relationship Id="rId4" Type="http://schemas.openxmlformats.org/officeDocument/2006/relationships/hyperlink" Target="http://www.wordreference.com/engr/settlement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wordreference.com/engr/heal" TargetMode="External"/><Relationship Id="rId7" Type="http://schemas.openxmlformats.org/officeDocument/2006/relationships/hyperlink" Target="http://www.wordreference.com/engr/crucifixion" TargetMode="External"/><Relationship Id="rId2" Type="http://schemas.openxmlformats.org/officeDocument/2006/relationships/hyperlink" Target="http://www.wordreference.com/engr/perform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wordreference.com/engr/sentence" TargetMode="External"/><Relationship Id="rId5" Type="http://schemas.openxmlformats.org/officeDocument/2006/relationships/hyperlink" Target="http://www.wordreference.com/engr/convert" TargetMode="External"/><Relationship Id="rId4" Type="http://schemas.openxmlformats.org/officeDocument/2006/relationships/hyperlink" Target="http://www.wordreference.com/engr/imprison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victory" TargetMode="External"/><Relationship Id="rId3" Type="http://schemas.openxmlformats.org/officeDocument/2006/relationships/hyperlink" Target="http://www.wordreference.com/engr/insist" TargetMode="External"/><Relationship Id="rId7" Type="http://schemas.openxmlformats.org/officeDocument/2006/relationships/hyperlink" Target="http://www.wordreference.com/engr/gain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wordreference.com/engr/recognize" TargetMode="External"/><Relationship Id="rId5" Type="http://schemas.openxmlformats.org/officeDocument/2006/relationships/hyperlink" Target="http://www.wordreference.com/engr/pure" TargetMode="External"/><Relationship Id="rId4" Type="http://schemas.openxmlformats.org/officeDocument/2006/relationships/hyperlink" Target="http://www.wordreference.com/engr/unworthy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Saint </a:t>
            </a:r>
            <a:r>
              <a:rPr lang="en-US" sz="6000" dirty="0" err="1" smtClean="0"/>
              <a:t>andrew</a:t>
            </a:r>
            <a:endParaRPr lang="el-GR" sz="6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4029075" y="4953000"/>
            <a:ext cx="5114925" cy="7620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</p:txBody>
      </p:sp>
      <p:pic>
        <p:nvPicPr>
          <p:cNvPr id="5" name="4 - Εικόνα" descr="and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752600"/>
            <a:ext cx="5791200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  <a:scene3d>
              <a:camera prst="orthographicFront"/>
              <a:lightRig rig="chilly" dir="t"/>
            </a:scene3d>
          </a:bodyPr>
          <a:lstStyle/>
          <a:p>
            <a:pPr lvl="0"/>
            <a:r>
              <a:rPr lang="en-US" sz="2800" b="1" dirty="0" smtClean="0"/>
              <a:t>Say whether the following sentences are True (T) or False (F).</a:t>
            </a:r>
            <a:endParaRPr lang="el-GR" sz="2800" dirty="0" smtClean="0"/>
          </a:p>
          <a:p>
            <a:pPr lvl="1"/>
            <a:r>
              <a:rPr lang="en-US" sz="2400" dirty="0" smtClean="0"/>
              <a:t>St. Andrew is the founder of the Orthodox church.</a:t>
            </a:r>
            <a:endParaRPr lang="en-US" sz="2400" dirty="0" smtClean="0">
              <a:solidFill>
                <a:schemeClr val="tx1">
                  <a:tint val="85000"/>
                  <a:alpha val="45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tx1">
                    <a:tint val="85000"/>
                    <a:alpha val="45000"/>
                  </a:schemeClr>
                </a:solidFill>
              </a:rPr>
              <a:t>T</a:t>
            </a:r>
            <a:endParaRPr lang="el-GR" sz="2400" dirty="0" smtClean="0">
              <a:solidFill>
                <a:schemeClr val="tx1">
                  <a:tint val="85000"/>
                  <a:alpha val="45000"/>
                </a:schemeClr>
              </a:solidFill>
            </a:endParaRPr>
          </a:p>
          <a:p>
            <a:pPr lvl="1"/>
            <a:r>
              <a:rPr lang="en-US" sz="2400" dirty="0" smtClean="0"/>
              <a:t>Simon, Andrew’s brother, introduced him to Jesus.</a:t>
            </a:r>
          </a:p>
          <a:p>
            <a:pPr lvl="1"/>
            <a:r>
              <a:rPr lang="en-US" sz="2400" dirty="0" smtClean="0"/>
              <a:t>F</a:t>
            </a:r>
            <a:endParaRPr lang="el-GR" sz="2400" dirty="0" smtClean="0"/>
          </a:p>
          <a:p>
            <a:pPr lvl="1"/>
            <a:r>
              <a:rPr lang="en-US" sz="2400" dirty="0" smtClean="0"/>
              <a:t>St. Andrew established the first Christian church in a small place  known as Constantinople. </a:t>
            </a:r>
          </a:p>
          <a:p>
            <a:pPr lvl="1"/>
            <a:r>
              <a:rPr lang="en-US" sz="2400" dirty="0" smtClean="0"/>
              <a:t>F</a:t>
            </a:r>
            <a:endParaRPr lang="el-GR" sz="2400" dirty="0" smtClean="0"/>
          </a:p>
          <a:p>
            <a:pPr lvl="1"/>
            <a:r>
              <a:rPr lang="en-US" sz="2400" dirty="0" smtClean="0"/>
              <a:t>St. Andrew was sentenced to death because he convinced a pagan woman to become a Christian. </a:t>
            </a:r>
          </a:p>
          <a:p>
            <a:pPr lvl="1"/>
            <a:r>
              <a:rPr lang="en-US" sz="2400" dirty="0" smtClean="0"/>
              <a:t>T</a:t>
            </a:r>
            <a:endParaRPr lang="el-GR" sz="2400" dirty="0" smtClean="0"/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err="1" smtClean="0"/>
              <a:t>i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ii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sz="2800" b="1" dirty="0" smtClean="0"/>
              <a:t>Find a word from the text for the following definitions:</a:t>
            </a:r>
            <a:endParaRPr lang="el-GR" sz="2800" dirty="0" smtClean="0"/>
          </a:p>
          <a:p>
            <a:pPr>
              <a:buNone/>
            </a:pPr>
            <a:r>
              <a:rPr lang="en-US" sz="2800" b="1" dirty="0" smtClean="0"/>
              <a:t> </a:t>
            </a:r>
            <a:endParaRPr lang="el-GR" sz="28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receive a title or property as an heir 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money or property given to </a:t>
            </a:r>
            <a:r>
              <a:rPr lang="en-US" sz="2400" dirty="0" err="1" smtClean="0"/>
              <a:t>sb</a:t>
            </a:r>
            <a:r>
              <a:rPr lang="en-US" sz="2400" dirty="0" smtClean="0"/>
              <a:t> in a will 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person or thing that succeeds another ________________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observe, see __________________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become a member of 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authorize to be a priest, invest with holy orders 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a place where people have come to live and make houses ________________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place where </a:t>
            </a:r>
            <a:r>
              <a:rPr lang="en-US" sz="2400" dirty="0" err="1" smtClean="0"/>
              <a:t>sth</a:t>
            </a:r>
            <a:r>
              <a:rPr lang="en-US" sz="2400" dirty="0" smtClean="0"/>
              <a:t> is born or begins 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to persuade to accept a particular religion, belief ________________</a:t>
            </a:r>
            <a:endParaRPr lang="el-G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400" dirty="0" smtClean="0"/>
              <a:t>say that </a:t>
            </a:r>
            <a:r>
              <a:rPr lang="en-US" sz="2400" dirty="0" err="1" smtClean="0"/>
              <a:t>sb</a:t>
            </a:r>
            <a:r>
              <a:rPr lang="en-US" sz="2400" dirty="0" smtClean="0"/>
              <a:t> is to have a certain punishment _________________</a:t>
            </a:r>
            <a:endParaRPr lang="el-GR" sz="2400" dirty="0" smtClean="0"/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inherit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legacy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successor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Behold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Ordain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Settlement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Cradle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sentence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Exercise iii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4102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Fill in the gaps in the following text using one suitable word: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l-GR" dirty="0" smtClean="0"/>
          </a:p>
          <a:p>
            <a:r>
              <a:rPr lang="en-US" sz="2900" dirty="0" smtClean="0"/>
              <a:t>In one of his several missionary journeys (1)____ Greece, Andrew visited the city of </a:t>
            </a:r>
            <a:r>
              <a:rPr lang="en-US" sz="2900" dirty="0" err="1" smtClean="0"/>
              <a:t>Patras</a:t>
            </a:r>
            <a:r>
              <a:rPr lang="en-US" sz="2900" dirty="0" smtClean="0"/>
              <a:t>. (2) __________ his preaching and the miracles of healing performed, in the (3) _______ of Jesus, many persons (4) ______ converted to Christianity. Among those healed was </a:t>
            </a:r>
            <a:r>
              <a:rPr lang="en-US" sz="2900" dirty="0" err="1" smtClean="0"/>
              <a:t>Maximilla</a:t>
            </a:r>
            <a:r>
              <a:rPr lang="en-US" sz="2900" dirty="0" smtClean="0"/>
              <a:t>, the (5) _________ of the Roman Proconsul, </a:t>
            </a:r>
            <a:r>
              <a:rPr lang="en-US" sz="2900" dirty="0" err="1" smtClean="0"/>
              <a:t>Aegeates</a:t>
            </a:r>
            <a:r>
              <a:rPr lang="en-US" sz="2900" dirty="0" smtClean="0"/>
              <a:t>. Seeing the miracle of (6) ____________, </a:t>
            </a:r>
            <a:r>
              <a:rPr lang="en-US" sz="2900" dirty="0" err="1" smtClean="0"/>
              <a:t>Stratoklis</a:t>
            </a:r>
            <a:r>
              <a:rPr lang="en-US" sz="2900" dirty="0" smtClean="0"/>
              <a:t>, the highly </a:t>
            </a:r>
            <a:r>
              <a:rPr lang="en-US" sz="2900" dirty="0" smtClean="0">
                <a:hlinkClick r:id="rId2"/>
              </a:rPr>
              <a:t>intellectual</a:t>
            </a:r>
            <a:r>
              <a:rPr lang="en-US" sz="2900" dirty="0" smtClean="0"/>
              <a:t> brother of the</a:t>
            </a:r>
            <a:r>
              <a:rPr lang="en-US" sz="2900" dirty="0" smtClean="0">
                <a:hlinkClick r:id="rId3"/>
              </a:rPr>
              <a:t> Proconsul</a:t>
            </a:r>
            <a:r>
              <a:rPr lang="en-US" sz="2900" dirty="0" smtClean="0"/>
              <a:t>, also (7) ____________ a Christian, and Andrew enthroned (8) __________ as the first Bishop of </a:t>
            </a:r>
            <a:r>
              <a:rPr lang="en-US" sz="2900" dirty="0" err="1" smtClean="0"/>
              <a:t>Patras</a:t>
            </a:r>
            <a:r>
              <a:rPr lang="en-US" sz="2900" dirty="0" smtClean="0"/>
              <a:t>.</a:t>
            </a:r>
            <a:endParaRPr lang="el-GR" sz="2900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1.  a. at			b. of		c. to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2.  a. through			b. because	c. when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3. a. title			b. face		c. name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4. a. was			b. were		c. has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5. a. wife			b. husband	c. aunt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6. a. healing			b. heal		c. healed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7. a. become			b. became	c. becoming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8. a. himself			b. his		c. him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https://youtu.be/HOv5fWJtXV4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https://youtu.be/jQjUBKAdR6I</a:t>
            </a:r>
            <a:endParaRPr lang="el-GR" dirty="0" smtClean="0"/>
          </a:p>
          <a:p>
            <a:r>
              <a:rPr lang="en-US" dirty="0" smtClean="0">
                <a:hlinkClick r:id="rId4"/>
              </a:rPr>
              <a:t>https://en.wikipedia.org/wiki/Andrew_the_Apostle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SAINT ANDREW – THE FIRST CALLED APOSTLE</a:t>
            </a:r>
            <a:endParaRPr lang="el-GR" dirty="0"/>
          </a:p>
        </p:txBody>
      </p:sp>
      <p:pic>
        <p:nvPicPr>
          <p:cNvPr id="4" name="3 - Θέση περιεχομένου" descr="saint_andrew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0737" y="1964531"/>
            <a:ext cx="2794000" cy="3797300"/>
          </a:xfrm>
        </p:spPr>
      </p:pic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038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The Apostle Andrew </a:t>
            </a:r>
            <a:r>
              <a:rPr lang="en-US" sz="2400" dirty="0" smtClean="0">
                <a:hlinkClick r:id="rId3"/>
              </a:rPr>
              <a:t>established</a:t>
            </a:r>
            <a:r>
              <a:rPr lang="en-US" sz="2400" dirty="0" smtClean="0"/>
              <a:t> the first Christian church in Byzantium which later </a:t>
            </a:r>
            <a:r>
              <a:rPr lang="en-US" sz="2400" dirty="0" smtClean="0">
                <a:hlinkClick r:id="rId4"/>
              </a:rPr>
              <a:t>developed</a:t>
            </a:r>
            <a:r>
              <a:rPr lang="en-US" sz="2400" dirty="0" smtClean="0"/>
              <a:t> into our Orthodox church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hlinkClick r:id="rId5"/>
              </a:rPr>
              <a:t>Ecumenical</a:t>
            </a:r>
            <a:r>
              <a:rPr lang="en-US" sz="2400" dirty="0" smtClean="0"/>
              <a:t> Patriarch Bartholomew has </a:t>
            </a:r>
            <a:r>
              <a:rPr lang="en-US" sz="2400" dirty="0" smtClean="0">
                <a:hlinkClick r:id="rId6"/>
              </a:rPr>
              <a:t>inherited</a:t>
            </a:r>
            <a:r>
              <a:rPr lang="en-US" sz="2400" dirty="0" smtClean="0"/>
              <a:t> the Apostle Andrew’s </a:t>
            </a:r>
            <a:r>
              <a:rPr lang="en-US" sz="2400" dirty="0" smtClean="0">
                <a:hlinkClick r:id="rId7"/>
              </a:rPr>
              <a:t>legacy</a:t>
            </a:r>
            <a:r>
              <a:rPr lang="en-US" sz="2400" dirty="0" smtClean="0"/>
              <a:t> as his 270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direct </a:t>
            </a:r>
            <a:r>
              <a:rPr lang="en-US" sz="2400" dirty="0" smtClean="0">
                <a:hlinkClick r:id="rId8"/>
              </a:rPr>
              <a:t>successor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</a:t>
            </a:r>
            <a:r>
              <a:rPr lang="en-US" dirty="0" smtClean="0"/>
              <a:t> - life facts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600" dirty="0" smtClean="0"/>
              <a:t>Andrew was a follower of John the Baptist until the day Jesus arrived to be baptized by John</a:t>
            </a:r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John told Andrew “</a:t>
            </a:r>
            <a:r>
              <a:rPr lang="en-US" sz="2600" dirty="0" smtClean="0">
                <a:hlinkClick r:id="rId2"/>
              </a:rPr>
              <a:t>Behold</a:t>
            </a:r>
            <a:r>
              <a:rPr lang="en-US" sz="2600" dirty="0" smtClean="0"/>
              <a:t> the </a:t>
            </a:r>
            <a:r>
              <a:rPr lang="en-US" sz="2600" dirty="0" smtClean="0">
                <a:hlinkClick r:id="rId3"/>
              </a:rPr>
              <a:t>Lamb</a:t>
            </a:r>
            <a:r>
              <a:rPr lang="en-US" sz="2600" dirty="0" smtClean="0"/>
              <a:t> of God” and Andrew believed that Jesus was the </a:t>
            </a:r>
            <a:r>
              <a:rPr lang="en-US" sz="2600" dirty="0" smtClean="0">
                <a:hlinkClick r:id="rId4"/>
              </a:rPr>
              <a:t>Saviour</a:t>
            </a:r>
            <a:r>
              <a:rPr lang="en-US" sz="2600" dirty="0" smtClean="0"/>
              <a:t> of whom John had </a:t>
            </a:r>
            <a:r>
              <a:rPr lang="en-US" sz="2600" dirty="0" smtClean="0">
                <a:hlinkClick r:id="rId5"/>
              </a:rPr>
              <a:t>foretold</a:t>
            </a:r>
            <a:endParaRPr lang="en-US" sz="2600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  <p:pic>
        <p:nvPicPr>
          <p:cNvPr id="5" name="4 - Θέση περιεχομένου" descr="st-andrew-icon-741.jpg"/>
          <p:cNvPicPr>
            <a:picLocks noGrp="1" noChangeAspect="1"/>
          </p:cNvPicPr>
          <p:nvPr>
            <p:ph sz="half" idx="2"/>
          </p:nvPr>
        </p:nvPicPr>
        <p:blipFill>
          <a:blip r:embed="rId6" cstate="print"/>
          <a:stretch>
            <a:fillRect/>
          </a:stretch>
        </p:blipFill>
        <p:spPr>
          <a:xfrm>
            <a:off x="4257675" y="1720056"/>
            <a:ext cx="3362325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</a:t>
            </a:r>
            <a:r>
              <a:rPr lang="en-US" dirty="0" smtClean="0"/>
              <a:t> – life facts</a:t>
            </a:r>
            <a:endParaRPr lang="el-GR" dirty="0"/>
          </a:p>
        </p:txBody>
      </p:sp>
      <p:pic>
        <p:nvPicPr>
          <p:cNvPr id="5" name="4 - Θέση περιεχομένου" descr="andrew (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087" y="1958181"/>
            <a:ext cx="2781300" cy="2309019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600" dirty="0" smtClean="0"/>
              <a:t>Jesus </a:t>
            </a:r>
            <a:r>
              <a:rPr lang="en-US" sz="2600" dirty="0" smtClean="0">
                <a:hlinkClick r:id="rId3"/>
              </a:rPr>
              <a:t>invited</a:t>
            </a:r>
            <a:r>
              <a:rPr lang="en-US" sz="2600" dirty="0" smtClean="0"/>
              <a:t> Andrew and his brother Simon to </a:t>
            </a:r>
            <a:r>
              <a:rPr lang="en-US" sz="2600" dirty="0" smtClean="0">
                <a:hlinkClick r:id="rId4"/>
              </a:rPr>
              <a:t>join</a:t>
            </a:r>
            <a:r>
              <a:rPr lang="en-US" sz="2600" dirty="0" smtClean="0"/>
              <a:t> him</a:t>
            </a:r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Andrew told his brother “we have found the Messiah”</a:t>
            </a:r>
          </a:p>
          <a:p>
            <a:pPr>
              <a:buFont typeface="Wingdings" pitchFamily="2" charset="2"/>
              <a:buChar char="v"/>
            </a:pPr>
            <a:r>
              <a:rPr lang="en-US" sz="2600" dirty="0" smtClean="0"/>
              <a:t>In the following days Jesus found the other men who became His twelve </a:t>
            </a:r>
            <a:r>
              <a:rPr lang="en-US" sz="2600" dirty="0" smtClean="0">
                <a:hlinkClick r:id="rId5"/>
              </a:rPr>
              <a:t>Apostles</a:t>
            </a:r>
            <a:endParaRPr lang="en-US" sz="2600" dirty="0" smtClean="0"/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  <p:pic>
        <p:nvPicPr>
          <p:cNvPr id="6" name="5 - Εικόνα" descr="220px-The_Calling_of_Saints_Peter_and_Andrew_-_Caravaggio_(1571-1610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200" y="4495800"/>
            <a:ext cx="27432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andrew’s</a:t>
            </a:r>
            <a:r>
              <a:rPr lang="en-US" dirty="0" smtClean="0"/>
              <a:t> ministry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According to ecclesiastical </a:t>
            </a:r>
            <a:r>
              <a:rPr lang="en-US" dirty="0" smtClean="0">
                <a:hlinkClick r:id="rId2"/>
              </a:rPr>
              <a:t>tradition</a:t>
            </a:r>
            <a:r>
              <a:rPr lang="en-US" dirty="0" smtClean="0"/>
              <a:t>, after the Pentecost Andrew began his </a:t>
            </a:r>
            <a:r>
              <a:rPr lang="en-US" dirty="0" smtClean="0">
                <a:hlinkClick r:id="rId3"/>
              </a:rPr>
              <a:t>missionary</a:t>
            </a:r>
            <a:r>
              <a:rPr lang="en-US" dirty="0" smtClean="0"/>
              <a:t> activities on the southern </a:t>
            </a:r>
            <a:r>
              <a:rPr lang="en-US" dirty="0" smtClean="0">
                <a:hlinkClick r:id="rId4"/>
              </a:rPr>
              <a:t>shores</a:t>
            </a:r>
            <a:r>
              <a:rPr lang="en-US" dirty="0" smtClean="0"/>
              <a:t> of the </a:t>
            </a:r>
            <a:r>
              <a:rPr lang="en-US" b="1" dirty="0" smtClean="0"/>
              <a:t>Black Sea </a:t>
            </a:r>
            <a:r>
              <a:rPr lang="en-US" dirty="0" smtClean="0"/>
              <a:t>and then on to </a:t>
            </a:r>
            <a:r>
              <a:rPr lang="en-US" b="1" dirty="0" smtClean="0"/>
              <a:t>Byzantium</a:t>
            </a:r>
            <a:endParaRPr lang="el-GR" b="1" dirty="0"/>
          </a:p>
        </p:txBody>
      </p:sp>
      <p:pic>
        <p:nvPicPr>
          <p:cNvPr id="5" name="4 - Θέση περιεχομένου" descr="black_sea_map.gif"/>
          <p:cNvPicPr>
            <a:picLocks noGrp="1" noChangeAspect="1"/>
          </p:cNvPicPr>
          <p:nvPr>
            <p:ph sz="half" idx="2"/>
          </p:nvPr>
        </p:nvPicPr>
        <p:blipFill>
          <a:blip r:embed="rId5" cstate="print"/>
          <a:stretch>
            <a:fillRect/>
          </a:stretch>
        </p:blipFill>
        <p:spPr>
          <a:xfrm>
            <a:off x="4191000" y="1524000"/>
            <a:ext cx="3521075" cy="3657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andrew’s</a:t>
            </a:r>
            <a:r>
              <a:rPr lang="en-US" dirty="0" smtClean="0"/>
              <a:t> ministry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He served there from c. 36-38 A.D.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He, then, </a:t>
            </a:r>
            <a:r>
              <a:rPr lang="en-US" sz="2400" dirty="0" smtClean="0">
                <a:hlinkClick r:id="rId2"/>
              </a:rPr>
              <a:t>ordained</a:t>
            </a:r>
            <a:r>
              <a:rPr lang="en-US" sz="2400" dirty="0" smtClean="0"/>
              <a:t> the Apostle </a:t>
            </a:r>
            <a:r>
              <a:rPr lang="en-US" sz="2400" dirty="0" err="1" smtClean="0"/>
              <a:t>Stachys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3"/>
              </a:rPr>
              <a:t>bishop</a:t>
            </a:r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This </a:t>
            </a:r>
            <a:r>
              <a:rPr lang="en-US" sz="2400" dirty="0" smtClean="0">
                <a:hlinkClick r:id="rId4"/>
              </a:rPr>
              <a:t>settlement</a:t>
            </a:r>
            <a:r>
              <a:rPr lang="en-US" sz="2400" dirty="0" smtClean="0"/>
              <a:t> later developed into Constantinople, the </a:t>
            </a:r>
            <a:r>
              <a:rPr lang="en-US" sz="2400" dirty="0" smtClean="0">
                <a:hlinkClick r:id="rId5"/>
              </a:rPr>
              <a:t>cradle </a:t>
            </a:r>
            <a:r>
              <a:rPr lang="en-US" sz="2400" dirty="0" smtClean="0"/>
              <a:t>of Orthodoxy</a:t>
            </a:r>
            <a:endParaRPr lang="el-GR" sz="2400" dirty="0"/>
          </a:p>
        </p:txBody>
      </p:sp>
      <p:pic>
        <p:nvPicPr>
          <p:cNvPr id="5" name="4 - Θέση περιεχομένου" descr="constantinople-835x467.jpg"/>
          <p:cNvPicPr>
            <a:picLocks noGrp="1" noChangeAspect="1"/>
          </p:cNvPicPr>
          <p:nvPr>
            <p:ph sz="half" idx="2"/>
          </p:nvPr>
        </p:nvPicPr>
        <p:blipFill>
          <a:blip r:embed="rId6" cstate="print"/>
          <a:stretch>
            <a:fillRect/>
          </a:stretch>
        </p:blipFill>
        <p:spPr>
          <a:xfrm>
            <a:off x="4178300" y="1828800"/>
            <a:ext cx="3521075" cy="3429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andrew’s</a:t>
            </a:r>
            <a:r>
              <a:rPr lang="en-US" dirty="0" smtClean="0"/>
              <a:t> ministry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Andrew continued his missionary work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He </a:t>
            </a:r>
            <a:r>
              <a:rPr lang="en-US" dirty="0" smtClean="0">
                <a:hlinkClick r:id="rId2"/>
              </a:rPr>
              <a:t>performed</a:t>
            </a:r>
            <a:r>
              <a:rPr lang="en-US" dirty="0" smtClean="0"/>
              <a:t> many miracles of </a:t>
            </a:r>
            <a:r>
              <a:rPr lang="en-US" dirty="0" smtClean="0">
                <a:hlinkClick r:id="rId3"/>
              </a:rPr>
              <a:t>healing</a:t>
            </a:r>
            <a:r>
              <a:rPr lang="en-US" dirty="0" smtClean="0"/>
              <a:t> in Greece and </a:t>
            </a:r>
            <a:r>
              <a:rPr lang="en-US" dirty="0" err="1" smtClean="0"/>
              <a:t>Peloponese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 </a:t>
            </a:r>
            <a:r>
              <a:rPr lang="en-US" dirty="0" err="1" smtClean="0"/>
              <a:t>Patras</a:t>
            </a:r>
            <a:r>
              <a:rPr lang="en-US" dirty="0" smtClean="0"/>
              <a:t> he was </a:t>
            </a:r>
            <a:r>
              <a:rPr lang="en-US" dirty="0" smtClean="0">
                <a:hlinkClick r:id="rId4"/>
              </a:rPr>
              <a:t>imprisoned</a:t>
            </a:r>
            <a:r>
              <a:rPr lang="en-US" dirty="0" smtClean="0"/>
              <a:t> for having </a:t>
            </a:r>
            <a:r>
              <a:rPr lang="en-US" dirty="0" smtClean="0">
                <a:hlinkClick r:id="rId5"/>
              </a:rPr>
              <a:t>converted</a:t>
            </a:r>
            <a:r>
              <a:rPr lang="en-US" dirty="0" smtClean="0"/>
              <a:t> a pagan official’s wife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He was </a:t>
            </a:r>
            <a:r>
              <a:rPr lang="en-US" dirty="0" smtClean="0">
                <a:hlinkClick r:id="rId6"/>
              </a:rPr>
              <a:t>sentenced</a:t>
            </a:r>
            <a:r>
              <a:rPr lang="en-US" dirty="0" smtClean="0"/>
              <a:t> to death by </a:t>
            </a:r>
            <a:r>
              <a:rPr lang="en-US" dirty="0" smtClean="0">
                <a:hlinkClick r:id="rId7"/>
              </a:rPr>
              <a:t>crucifixion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  <p:pic>
        <p:nvPicPr>
          <p:cNvPr id="5" name="4 - Θέση περιεχομένου" descr="agios-andreas-o-protoklitos.jpg"/>
          <p:cNvPicPr>
            <a:picLocks noGrp="1" noChangeAspect="1"/>
          </p:cNvPicPr>
          <p:nvPr>
            <p:ph sz="half" idx="2"/>
          </p:nvPr>
        </p:nvPicPr>
        <p:blipFill>
          <a:blip r:embed="rId8" cstate="print"/>
          <a:stretch>
            <a:fillRect/>
          </a:stretch>
        </p:blipFill>
        <p:spPr>
          <a:xfrm>
            <a:off x="4312465" y="1600200"/>
            <a:ext cx="325274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Saint </a:t>
            </a:r>
            <a:r>
              <a:rPr lang="en-US" dirty="0" err="1" smtClean="0"/>
              <a:t>andrew’s</a:t>
            </a:r>
            <a:r>
              <a:rPr lang="en-US" dirty="0" smtClean="0"/>
              <a:t> death and martyrdom</a:t>
            </a:r>
            <a:endParaRPr lang="el-GR" dirty="0"/>
          </a:p>
        </p:txBody>
      </p:sp>
      <p:pic>
        <p:nvPicPr>
          <p:cNvPr id="5" name="4 - Θέση περιεχομένου" descr="206202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3521075" cy="365760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He </a:t>
            </a:r>
            <a:r>
              <a:rPr lang="en-US" dirty="0" smtClean="0">
                <a:hlinkClick r:id="rId3"/>
              </a:rPr>
              <a:t>insisted</a:t>
            </a:r>
            <a:r>
              <a:rPr lang="en-US" dirty="0" smtClean="0"/>
              <a:t> to be crucified upside down as he felt </a:t>
            </a:r>
            <a:r>
              <a:rPr lang="en-US" dirty="0" smtClean="0">
                <a:hlinkClick r:id="rId4"/>
              </a:rPr>
              <a:t>unworthy</a:t>
            </a:r>
            <a:r>
              <a:rPr lang="en-US" dirty="0" smtClean="0"/>
              <a:t> to die the Lord’s death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He the </a:t>
            </a:r>
            <a:r>
              <a:rPr lang="en-US" dirty="0" smtClean="0">
                <a:hlinkClick r:id="rId5"/>
              </a:rPr>
              <a:t>pure</a:t>
            </a:r>
            <a:r>
              <a:rPr lang="en-US" dirty="0" smtClean="0"/>
              <a:t> of heart who immediately </a:t>
            </a:r>
            <a:r>
              <a:rPr lang="en-US" dirty="0" smtClean="0">
                <a:hlinkClick r:id="rId6"/>
              </a:rPr>
              <a:t>recognized</a:t>
            </a:r>
            <a:r>
              <a:rPr lang="en-US" dirty="0" smtClean="0"/>
              <a:t> Christ and </a:t>
            </a:r>
            <a:r>
              <a:rPr lang="en-US" dirty="0" smtClean="0">
                <a:hlinkClick r:id="rId7"/>
              </a:rPr>
              <a:t>gained</a:t>
            </a:r>
            <a:r>
              <a:rPr lang="en-US" dirty="0" smtClean="0"/>
              <a:t> the crown of </a:t>
            </a:r>
            <a:r>
              <a:rPr lang="en-US" dirty="0" smtClean="0">
                <a:hlinkClick r:id="rId8"/>
              </a:rPr>
              <a:t>victory</a:t>
            </a:r>
            <a:r>
              <a:rPr lang="en-US" dirty="0" smtClean="0"/>
              <a:t> died on November 30, 62 A.D.</a:t>
            </a:r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vocabulary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Ecumenical</a:t>
            </a:r>
            <a:r>
              <a:rPr lang="en-GB" dirty="0" smtClean="0"/>
              <a:t> (</a:t>
            </a:r>
            <a:r>
              <a:rPr lang="en-US" dirty="0" smtClean="0"/>
              <a:t>adj.) : general, universal, </a:t>
            </a:r>
            <a:r>
              <a:rPr lang="el-GR" i="1" dirty="0" smtClean="0"/>
              <a:t>οικουμενικός</a:t>
            </a:r>
            <a:endParaRPr lang="el-GR" dirty="0" smtClean="0"/>
          </a:p>
          <a:p>
            <a:r>
              <a:rPr lang="en-US" dirty="0" smtClean="0"/>
              <a:t>Inherit (v) : receive a title or property as heir, </a:t>
            </a:r>
            <a:r>
              <a:rPr lang="el-GR" i="1" dirty="0" smtClean="0"/>
              <a:t>κληρονομώ</a:t>
            </a:r>
            <a:endParaRPr lang="el-GR" dirty="0" smtClean="0"/>
          </a:p>
          <a:p>
            <a:r>
              <a:rPr lang="en-US" dirty="0" smtClean="0"/>
              <a:t>Legacy (n): money or property given to </a:t>
            </a:r>
            <a:r>
              <a:rPr lang="en-US" dirty="0" err="1" smtClean="0"/>
              <a:t>sb</a:t>
            </a:r>
            <a:r>
              <a:rPr lang="en-US" dirty="0" smtClean="0"/>
              <a:t> in a will, </a:t>
            </a:r>
            <a:r>
              <a:rPr lang="el-GR" i="1" dirty="0" smtClean="0"/>
              <a:t>κληρονομιά</a:t>
            </a:r>
            <a:r>
              <a:rPr lang="en-US" i="1" dirty="0" smtClean="0"/>
              <a:t>l</a:t>
            </a:r>
            <a:endParaRPr lang="el-GR" dirty="0" smtClean="0"/>
          </a:p>
          <a:p>
            <a:r>
              <a:rPr lang="en-US" dirty="0" smtClean="0"/>
              <a:t>Successor: person or thing that succeeds another, </a:t>
            </a:r>
            <a:r>
              <a:rPr lang="el-GR" i="1" dirty="0" smtClean="0"/>
              <a:t>διάδοχος</a:t>
            </a:r>
            <a:endParaRPr lang="el-GR" dirty="0" smtClean="0"/>
          </a:p>
          <a:p>
            <a:r>
              <a:rPr lang="en-US" dirty="0" smtClean="0"/>
              <a:t>Behold (v): observe, see, </a:t>
            </a:r>
            <a:r>
              <a:rPr lang="el-GR" i="1" dirty="0" smtClean="0"/>
              <a:t>βλέπω</a:t>
            </a:r>
            <a:r>
              <a:rPr lang="en-GB" i="1" dirty="0" smtClean="0"/>
              <a:t>, </a:t>
            </a:r>
            <a:r>
              <a:rPr lang="el-GR" i="1" dirty="0" smtClean="0"/>
              <a:t>παρακολουθώ</a:t>
            </a:r>
            <a:r>
              <a:rPr lang="el-GR" dirty="0" smtClean="0"/>
              <a:t> </a:t>
            </a:r>
          </a:p>
          <a:p>
            <a:r>
              <a:rPr lang="en-US" dirty="0" smtClean="0"/>
              <a:t>Join</a:t>
            </a:r>
            <a:r>
              <a:rPr lang="el-GR" dirty="0" smtClean="0"/>
              <a:t> (</a:t>
            </a:r>
            <a:r>
              <a:rPr lang="en-US" dirty="0" smtClean="0"/>
              <a:t>v</a:t>
            </a:r>
            <a:r>
              <a:rPr lang="el-GR" dirty="0" smtClean="0"/>
              <a:t>): </a:t>
            </a:r>
            <a:r>
              <a:rPr lang="en-US" dirty="0" smtClean="0"/>
              <a:t>become a member of</a:t>
            </a:r>
            <a:r>
              <a:rPr lang="el-GR" dirty="0" smtClean="0"/>
              <a:t>, </a:t>
            </a:r>
            <a:r>
              <a:rPr lang="el-GR" i="1" dirty="0" smtClean="0"/>
              <a:t>γίνομαι</a:t>
            </a:r>
            <a:r>
              <a:rPr lang="el-GR" dirty="0" smtClean="0"/>
              <a:t> </a:t>
            </a:r>
            <a:r>
              <a:rPr lang="el-GR" i="1" dirty="0" smtClean="0"/>
              <a:t>μέλος, ενώνομαι με, ακολουθώ</a:t>
            </a:r>
            <a:endParaRPr lang="el-GR" dirty="0" smtClean="0"/>
          </a:p>
          <a:p>
            <a:r>
              <a:rPr lang="en-US" dirty="0" smtClean="0"/>
              <a:t>Ordain (v): authorize to be a priest, invest with holy orders, </a:t>
            </a:r>
            <a:r>
              <a:rPr lang="el-GR" i="1" dirty="0" smtClean="0"/>
              <a:t>χειροτονώ</a:t>
            </a:r>
            <a:endParaRPr lang="el-GR" dirty="0" smtClean="0"/>
          </a:p>
          <a:p>
            <a:r>
              <a:rPr lang="en-US" dirty="0" smtClean="0"/>
              <a:t>Settlement (n): place where people come to live and make houses, </a:t>
            </a:r>
            <a:r>
              <a:rPr lang="el-GR" i="1" dirty="0" smtClean="0"/>
              <a:t>οικισμός</a:t>
            </a:r>
            <a:endParaRPr lang="el-GR" dirty="0" smtClean="0"/>
          </a:p>
          <a:p>
            <a:r>
              <a:rPr lang="en-US" dirty="0" smtClean="0"/>
              <a:t>Cradle (n): a) small low bed sometimes mounted on rockers for a newborn child,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l-GR" i="1" dirty="0" smtClean="0"/>
              <a:t>λίκνο</a:t>
            </a:r>
            <a:r>
              <a:rPr lang="en-GB" i="1" dirty="0" smtClean="0"/>
              <a:t>, </a:t>
            </a:r>
            <a:r>
              <a:rPr lang="el-GR" i="1" dirty="0" smtClean="0"/>
              <a:t>κούνια</a:t>
            </a:r>
            <a:endParaRPr lang="el-GR" dirty="0" smtClean="0"/>
          </a:p>
          <a:p>
            <a:pPr>
              <a:buNone/>
            </a:pPr>
            <a:r>
              <a:rPr lang="en-US" i="1" dirty="0" smtClean="0"/>
              <a:t>	     </a:t>
            </a:r>
            <a:r>
              <a:rPr lang="en-US" dirty="0" smtClean="0"/>
              <a:t>b) place where </a:t>
            </a:r>
            <a:r>
              <a:rPr lang="en-US" dirty="0" err="1" smtClean="0"/>
              <a:t>sth</a:t>
            </a:r>
            <a:r>
              <a:rPr lang="en-US" dirty="0" smtClean="0"/>
              <a:t> is born or begins</a:t>
            </a:r>
            <a:endParaRPr lang="el-GR" dirty="0" smtClean="0"/>
          </a:p>
          <a:p>
            <a:r>
              <a:rPr lang="en-US" dirty="0" smtClean="0"/>
              <a:t>convert (v): to persuade to accept a particular religion, belief, </a:t>
            </a:r>
            <a:r>
              <a:rPr lang="el-GR" i="1" dirty="0" smtClean="0"/>
              <a:t>προσηλυτίζω</a:t>
            </a:r>
            <a:endParaRPr lang="el-GR" dirty="0" smtClean="0"/>
          </a:p>
          <a:p>
            <a:r>
              <a:rPr lang="en-US" dirty="0" smtClean="0"/>
              <a:t>Sentence (v): say that </a:t>
            </a:r>
            <a:r>
              <a:rPr lang="en-US" dirty="0" err="1" smtClean="0"/>
              <a:t>sb</a:t>
            </a:r>
            <a:r>
              <a:rPr lang="en-US" dirty="0" smtClean="0"/>
              <a:t> is to have a certain punishment, </a:t>
            </a:r>
            <a:r>
              <a:rPr lang="el-GR" i="1" dirty="0" smtClean="0"/>
              <a:t>καταδικάζω</a:t>
            </a:r>
            <a:endParaRPr lang="el-GR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522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Αφθονία</vt:lpstr>
      <vt:lpstr>Saint andrew</vt:lpstr>
      <vt:lpstr>SAINT ANDREW – THE FIRST CALLED APOSTLE</vt:lpstr>
      <vt:lpstr>Saint andrew - life facts</vt:lpstr>
      <vt:lpstr>Saint andrew – life facts</vt:lpstr>
      <vt:lpstr>Saint andrew’s ministry</vt:lpstr>
      <vt:lpstr>Saint andrew’s ministry</vt:lpstr>
      <vt:lpstr>Saint andrew’s ministry</vt:lpstr>
      <vt:lpstr>Saint andrew’s death and martyrdom</vt:lpstr>
      <vt:lpstr>vocabulary</vt:lpstr>
      <vt:lpstr>Exercise i</vt:lpstr>
      <vt:lpstr>Exercise ii</vt:lpstr>
      <vt:lpstr>Exercise iii</vt:lpstr>
      <vt:lpstr>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Elga Georgousis</dc:creator>
  <cp:lastModifiedBy>Charis Panou</cp:lastModifiedBy>
  <cp:revision>25</cp:revision>
  <dcterms:created xsi:type="dcterms:W3CDTF">2017-12-03T19:49:44Z</dcterms:created>
  <dcterms:modified xsi:type="dcterms:W3CDTF">2020-04-04T09:27:21Z</dcterms:modified>
</cp:coreProperties>
</file>