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616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8495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127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703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04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00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1342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73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32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0603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879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D95F7-8E50-4816-9817-5B6981777AD3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C4567-BA46-450D-AFF4-BA338B5613B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201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327547"/>
            <a:ext cx="12192000" cy="3535144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15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ΥΠΕΡΒΑΣΗ ΤΟΥ ΓΝΩΜΙΚΟΥ ΘΕΛΗΜΑΤΟΣ</a:t>
            </a:r>
            <a:br>
              <a:rPr lang="el-GR" sz="3600" b="1" dirty="0"/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193-196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489141"/>
            <a:ext cx="9144000" cy="2041311"/>
          </a:xfrm>
        </p:spPr>
        <p:txBody>
          <a:bodyPr>
            <a:normAutofit lnSpcReduction="1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>
                <a:cs typeface="Times New Roman" panose="02020603050405020304" pitchFamily="18" charset="0"/>
              </a:rPr>
              <a:t>ΣΤ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n-US" sz="2400" dirty="0"/>
              <a:t>1</a:t>
            </a:r>
            <a:r>
              <a:rPr lang="el-GR" sz="2400" dirty="0"/>
              <a:t>-202</a:t>
            </a:r>
            <a:r>
              <a:rPr lang="en-US" sz="2400" dirty="0"/>
              <a:t>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8451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οι χριστιανοί παύουν να έχουν την αίσθηση της προσωπικής κοινωνίας με τον Θεό, οι θείες εντολές ή γίνονται ξεροί τύποι ή αυτονομούνται και ειδωλοποιούνται.</a:t>
            </a:r>
          </a:p>
          <a:p>
            <a:r>
              <a:rPr lang="el-GR" dirty="0"/>
              <a:t>Άμεσες συνέπειες αποτελούν η νέκρωση της ηθικής ζωής και η κυριαρχία του φαρισαϊκού πνεύματος. </a:t>
            </a:r>
          </a:p>
          <a:p>
            <a:r>
              <a:rPr lang="el-GR" dirty="0"/>
              <a:t>Ως αποτέλεσμα παρουσιάζεται η καιροσκοπική χρησιμοποίηση των εντολών και η αντικατάσταση του θείου θελήματος με τα ανθρώπινα θελήματα και τις επιθυμίες.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7473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440DC5-8C5B-4F08-B8FB-E1AE5A1A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752" y="0"/>
            <a:ext cx="11022496" cy="1325563"/>
          </a:xfrm>
        </p:spPr>
        <p:txBody>
          <a:bodyPr/>
          <a:lstStyle/>
          <a:p>
            <a:pPr algn="ctr"/>
            <a:r>
              <a:rPr lang="el-GR" sz="4400" dirty="0"/>
              <a:t>15. Η ΥΠΕΡΒΑΣΗ ΤΟΥ ΓΝΩΜΙΚΟΥ ΘΕΛΗΜΑΤΟΣ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DB8ADB-14CB-4004-AEF8-D55302DD5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174"/>
            <a:ext cx="10515600" cy="5797826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είναι για τον άνθρωπο το γνωμικό θέλημα;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ποιο λόγο τα μυστήρια παρουσιάζονται ως εντολές και οι εντολές </a:t>
            </a:r>
            <a:r>
              <a:rPr lang="el-GR"/>
              <a:t>ως μυστήρια;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συμβαίνει όταν ο άνθρωπος τηρεί τις εντολές;</a:t>
            </a:r>
          </a:p>
        </p:txBody>
      </p:sp>
    </p:spTree>
    <p:extLst>
      <p:ext uri="{BB962C8B-B14F-4D97-AF65-F5344CB8AC3E}">
        <p14:creationId xmlns:p14="http://schemas.microsoft.com/office/powerpoint/2010/main" val="336847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σάρκωση του Λόγου κατόρθωσε να συνάψει τη γνώμη με τη φύση. Η ελεύθερη βούληση του ανθρώπου παίρνει τη δύναμη να ακολουθήσει τη φυσική φορά της προκοπής. </a:t>
            </a:r>
          </a:p>
          <a:p>
            <a:r>
              <a:rPr lang="el-GR" dirty="0"/>
              <a:t>Η γνώμη δεν αφανίζεται αλλά θεραπεύεται, από στασιαστική και διαβρωτική γίνεται ειρηνική και αγαθοποιός.</a:t>
            </a:r>
          </a:p>
          <a:p>
            <a:r>
              <a:rPr lang="el-GR" dirty="0"/>
              <a:t>Αυτό συμβαίνει και στη ζωή των αγίων, οι οποίοι με την υποταγή στον Θεό πραγματώνουν τη σύναψη φύσης και γνώμης.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917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b="1" dirty="0"/>
              <a:t>γνωμικό θέλημα</a:t>
            </a:r>
            <a:r>
              <a:rPr lang="el-GR" dirty="0"/>
              <a:t> είναι το προνόμιο, η τραγωδία και το γνώρισμα της ανθρώπινης ύπαρξης. </a:t>
            </a:r>
          </a:p>
          <a:p>
            <a:r>
              <a:rPr lang="el-GR" dirty="0"/>
              <a:t>Η ύπαρξη του ανθρώπου είναι υποχρεωμένη: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να δοκιμαστεί,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να ξεπεράσει τις γνωμικές ετερότητες,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να συνειδητοποιήσει το δράμα της έκπτωσης και της απώλειας,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και τελικά να βρει τον δρόμο που οδηγεί στη σύναψη φύσης και γνώμης.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8383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όντα είναι δημιουργήματα του θείου θελήματος. Ο Θεός τα γνωρίζει «</a:t>
            </a:r>
            <a:r>
              <a:rPr lang="el-GR" i="1" dirty="0" err="1"/>
              <a:t>ὡς</a:t>
            </a:r>
            <a:r>
              <a:rPr lang="el-GR" i="1" dirty="0"/>
              <a:t> </a:t>
            </a:r>
            <a:r>
              <a:rPr lang="el-GR" i="1" dirty="0" err="1"/>
              <a:t>ἴδια</a:t>
            </a:r>
            <a:r>
              <a:rPr lang="el-GR" i="1" dirty="0"/>
              <a:t> θελήματα</a:t>
            </a:r>
            <a:r>
              <a:rPr lang="el-GR" dirty="0"/>
              <a:t>» εφόσον μένουν στο θέλημά του. Όταν το παραβαίνουν παύουν να γνωρίζονται από τον Θεό. </a:t>
            </a:r>
          </a:p>
          <a:p>
            <a:r>
              <a:rPr lang="el-GR" dirty="0"/>
              <a:t>Οι εντολές συνάπτουν την ενέργεια της θέλησης του ανθρώπου με τη θεία ενέργεια. </a:t>
            </a:r>
          </a:p>
          <a:p>
            <a:r>
              <a:rPr lang="el-GR" dirty="0"/>
              <a:t>Ο Θεός που κάλεσε τον άνθρωπο στο είναι με την άκτιστη ενέργειά Του, τον </a:t>
            </a:r>
            <a:r>
              <a:rPr lang="el-GR" b="1" dirty="0"/>
              <a:t>ανακαλεί από την πτώση</a:t>
            </a:r>
            <a:r>
              <a:rPr lang="el-GR" dirty="0"/>
              <a:t> του </a:t>
            </a:r>
            <a:r>
              <a:rPr lang="el-GR" u="sng" dirty="0"/>
              <a:t>με τις εντολές</a:t>
            </a:r>
            <a:r>
              <a:rPr lang="el-GR" dirty="0"/>
              <a:t> και τον </a:t>
            </a:r>
            <a:r>
              <a:rPr lang="el-GR" b="1" dirty="0"/>
              <a:t>ανακαινίζει</a:t>
            </a:r>
            <a:r>
              <a:rPr lang="el-GR" dirty="0"/>
              <a:t> με </a:t>
            </a:r>
            <a:r>
              <a:rPr lang="el-GR" u="sng" dirty="0"/>
              <a:t>τα μυστήρια της Εκκλησίας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808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 το Βάπτισμα, το Χρίσμα και τη θεία Ευχαριστία γίνεται ο άνθρωπος μέτοχος του σώματος του Χριστού και κοινωνός των χαρισμάτων του Αγίου Πνεύματος. </a:t>
            </a:r>
          </a:p>
          <a:p>
            <a:r>
              <a:rPr lang="el-GR" dirty="0"/>
              <a:t>Στο εξής ο άνθρωπος οφείλει να διατηρήσει και να ενεργοποιήσει τη χάρη που έλαβε. </a:t>
            </a:r>
          </a:p>
          <a:p>
            <a:r>
              <a:rPr lang="el-GR" dirty="0"/>
              <a:t>Η Ευχαριστιακή κοινωνία με τον Χριστό συμπληρώνεται με την ηθική συμμόρφωση με το θέλημά Του.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764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601" cy="4678206"/>
          </a:xfrm>
        </p:spPr>
        <p:txBody>
          <a:bodyPr/>
          <a:lstStyle/>
          <a:p>
            <a:r>
              <a:rPr lang="el-GR" dirty="0"/>
              <a:t>Τα μυστήρια της Εκκλησίας παρουσιάζονται και ως εντολές. Προβάλλουν στον πιστό το θείο ήθος. </a:t>
            </a:r>
          </a:p>
          <a:p>
            <a:r>
              <a:rPr lang="el-GR" dirty="0"/>
              <a:t>Το Βάπτισμα περιέχει την εντολή να βαδίσει ο νεοφώτιστος «</a:t>
            </a:r>
            <a:r>
              <a:rPr lang="el-GR" i="1" dirty="0" err="1"/>
              <a:t>ἐν</a:t>
            </a:r>
            <a:r>
              <a:rPr lang="el-GR" i="1" dirty="0"/>
              <a:t> </a:t>
            </a:r>
            <a:r>
              <a:rPr lang="el-GR" i="1" dirty="0" err="1"/>
              <a:t>καινότητι</a:t>
            </a:r>
            <a:r>
              <a:rPr lang="el-GR" i="1" dirty="0"/>
              <a:t> </a:t>
            </a:r>
            <a:r>
              <a:rPr lang="el-GR" i="1" dirty="0" err="1"/>
              <a:t>ζωῆς</a:t>
            </a:r>
            <a:r>
              <a:rPr lang="el-GR" dirty="0"/>
              <a:t>». </a:t>
            </a:r>
          </a:p>
          <a:p>
            <a:r>
              <a:rPr lang="el-GR" dirty="0"/>
              <a:t>Το μυστήριο της θείας Ευχαριστίας προσκαλεί τους πιστούς να γίνουν κοινωνοί των αρετών του Χριστού. </a:t>
            </a:r>
          </a:p>
          <a:p>
            <a:r>
              <a:rPr lang="el-GR" dirty="0"/>
              <a:t>Και οι εντολές όμως παρουσιάζονται ως μυστήρια. Μ’ αυτές φανερώνεται ο Θεός και με την τήρησή τους μυσταγωγείται η ενοίκηση του Θεού στον άνθρωπο.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2238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χάρη του Θεού</a:t>
            </a:r>
            <a:r>
              <a:rPr lang="el-GR" dirty="0"/>
              <a:t> προσφέρεται στον άνθρωπο για να μπορέσει να τηρήσει τις εντολές.</a:t>
            </a:r>
          </a:p>
          <a:p>
            <a:r>
              <a:rPr lang="el-GR" dirty="0"/>
              <a:t>Όταν ο άνθρωπος τηρεί τις εντολές: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συντονίζει τις ενέργειές του με τη θεία ενέργεια,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δέχεται τη χάρη του Θεού,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μετέχει στην αγάπη Του και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γνωρίζει τον Θεό. </a:t>
            </a:r>
          </a:p>
        </p:txBody>
      </p:sp>
    </p:spTree>
    <p:extLst>
      <p:ext uri="{BB962C8B-B14F-4D97-AF65-F5344CB8AC3E}">
        <p14:creationId xmlns:p14="http://schemas.microsoft.com/office/powerpoint/2010/main" val="406087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Στον αμαρτωλό άνθρωπο, που αδυνατεί να τηρήσει τη θεία εντολή, παρέχεται η χάρη των μυστηρίων της Εκκλησίας, για να καταστεί δυνατή η ένωση του θελήματός του με το θείο θέλημα. </a:t>
            </a:r>
          </a:p>
          <a:p>
            <a:r>
              <a:rPr lang="el-GR" dirty="0"/>
              <a:t>Όταν ο άνθρωπος εμπιστεύεται  τον εαυτό του στον Θεό και τηρεί την εντολή Του, αισθάνεται τη θεϊκή δύναμη.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9722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15. Η ΥΠΕΡΒΑΣΗ ΤΟΥ ΓΝΩΜΙΚΟΥ ΘΕΛΗΜΑΤΟΣ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4149" cy="4351338"/>
          </a:xfrm>
        </p:spPr>
        <p:txBody>
          <a:bodyPr>
            <a:normAutofit/>
          </a:bodyPr>
          <a:lstStyle/>
          <a:p>
            <a:r>
              <a:rPr lang="el-GR" dirty="0"/>
              <a:t>Η εντολή του Θεού, όπως και το όνομά Του, αποτελεί πνευματική πραγματικότητα. </a:t>
            </a:r>
          </a:p>
          <a:p>
            <a:r>
              <a:rPr lang="el-GR" dirty="0"/>
              <a:t>Οι Εβραίοι απέφευγαν να χρησιμοποιήσουν </a:t>
            </a:r>
            <a:r>
              <a:rPr lang="el-GR" b="1" dirty="0"/>
              <a:t>το όνομα του Θεού</a:t>
            </a:r>
            <a:r>
              <a:rPr lang="el-GR" dirty="0"/>
              <a:t> γιατί αισθάνονταν τον οντολογικό Του χαρακτήρα. </a:t>
            </a:r>
          </a:p>
          <a:p>
            <a:r>
              <a:rPr lang="el-GR" dirty="0"/>
              <a:t>Η λήθη του οντολογικού χαρακτήρα του ονόματος του Θεού ερημώνει την πνευματική ζωή.</a:t>
            </a:r>
          </a:p>
          <a:p>
            <a:r>
              <a:rPr lang="el-GR" dirty="0"/>
              <a:t>Το ίδιο ισχύει και με τις εντολές. </a:t>
            </a:r>
          </a:p>
          <a:p>
            <a:r>
              <a:rPr lang="el-GR" b="1" dirty="0"/>
              <a:t>Η λήθη του οντολογικού χαρακτήρα των εντολών διαστρέφει την ηθική ζωή των χριστιανών</a:t>
            </a:r>
            <a:r>
              <a:rPr lang="el-GR" dirty="0"/>
              <a:t>.  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75969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730</Words>
  <Application>Microsoft Office PowerPoint</Application>
  <PresentationFormat>Ευρεία οθόνη</PresentationFormat>
  <Paragraphs>54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15Η  Η ΥΠΕΡΒΑΣΗ ΤΟΥ ΓΝΩΜΙΚΟΥ ΘΕΛΗΜΑΤΟΣ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193-196 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  <vt:lpstr>15. Η ΥΠΕΡΒΑΣΗ ΤΟΥ ΓΝΩΜΙΚΟΥ ΘΕΛΗΜΑΤΟΣ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9</cp:revision>
  <dcterms:created xsi:type="dcterms:W3CDTF">2015-06-20T23:43:56Z</dcterms:created>
  <dcterms:modified xsi:type="dcterms:W3CDTF">2022-09-12T18:46:42Z</dcterms:modified>
</cp:coreProperties>
</file>