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0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0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86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376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304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5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079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92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893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77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263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21D7-1F20-4EFC-B5DC-D340CC460181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C1FF-3074-4C38-BC19-7EB0D617D7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244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1.9 Grammar for Speaking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992888" cy="79208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Present Simple and Past Simple: with be and other verbs</a:t>
            </a:r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Grammar Police: Simple Present Tense and Simple Past T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8064896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00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Students should be able to:</a:t>
            </a:r>
          </a:p>
          <a:p>
            <a:endParaRPr lang="en-US" dirty="0" smtClean="0"/>
          </a:p>
          <a:p>
            <a:r>
              <a:rPr lang="en-US" sz="2800" b="1" dirty="0"/>
              <a:t>p</a:t>
            </a:r>
            <a:r>
              <a:rPr lang="en-US" sz="2800" b="1" dirty="0" smtClean="0"/>
              <a:t>roduce sentences </a:t>
            </a:r>
            <a:r>
              <a:rPr lang="en-US" sz="2800" dirty="0" smtClean="0"/>
              <a:t>to talk about general facts </a:t>
            </a:r>
            <a:r>
              <a:rPr lang="en-US" sz="2800" b="1" dirty="0" smtClean="0"/>
              <a:t>using the present simple</a:t>
            </a:r>
            <a:r>
              <a:rPr lang="en-US" sz="2800" dirty="0" smtClean="0"/>
              <a:t>;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800" b="1" dirty="0"/>
              <a:t>p</a:t>
            </a:r>
            <a:r>
              <a:rPr lang="en-US" sz="2800" b="1" dirty="0" smtClean="0"/>
              <a:t>roduce sentences </a:t>
            </a:r>
            <a:r>
              <a:rPr lang="en-US" sz="2800" dirty="0" smtClean="0"/>
              <a:t>to talk about past facts </a:t>
            </a:r>
            <a:r>
              <a:rPr lang="en-US" sz="2800" b="1" dirty="0" smtClean="0"/>
              <a:t>using the past simple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6201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PRESENT SIMPLE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In English there are two kinds of verb, the verb </a:t>
            </a:r>
            <a:r>
              <a:rPr lang="en-US" i="1" dirty="0"/>
              <a:t>be</a:t>
            </a:r>
            <a:r>
              <a:rPr lang="en-US" dirty="0"/>
              <a:t> and other verbs.</a:t>
            </a:r>
            <a:endParaRPr lang="el-GR" dirty="0"/>
          </a:p>
          <a:p>
            <a:r>
              <a:rPr lang="en-US" dirty="0"/>
              <a:t>1. The verb </a:t>
            </a:r>
            <a:r>
              <a:rPr lang="en-US" i="1" dirty="0"/>
              <a:t>be</a:t>
            </a:r>
            <a:r>
              <a:rPr lang="en-US" dirty="0"/>
              <a:t>: present simple</a:t>
            </a:r>
            <a:endParaRPr lang="el-GR" dirty="0"/>
          </a:p>
          <a:p>
            <a:r>
              <a:rPr lang="en-US" dirty="0" smtClean="0"/>
              <a:t>THET</a:t>
            </a:r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386818"/>
              </p:ext>
            </p:extLst>
          </p:nvPr>
        </p:nvGraphicFramePr>
        <p:xfrm>
          <a:off x="683568" y="3344386"/>
          <a:ext cx="8064897" cy="2623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6615"/>
                <a:gridCol w="1843185"/>
                <a:gridCol w="1843185"/>
                <a:gridCol w="2531912"/>
              </a:tblGrid>
              <a:tr h="519288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l-GR" sz="2000" b="1" dirty="0" smtClean="0">
                          <a:effectLst/>
                        </a:rPr>
                        <a:t>subject</a:t>
                      </a:r>
                      <a:r>
                        <a:rPr lang="el-GR" sz="2000" b="1" dirty="0">
                          <a:effectLst/>
                        </a:rPr>
                        <a:t>	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complement</a:t>
                      </a:r>
                      <a:r>
                        <a:rPr lang="el-GR" sz="2000" b="1" dirty="0">
                          <a:effectLst/>
                        </a:rPr>
                        <a:t>*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extra </a:t>
                      </a:r>
                      <a:r>
                        <a:rPr lang="el-GR" sz="2000" b="1" dirty="0">
                          <a:effectLst/>
                        </a:rPr>
                        <a:t>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502237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The </a:t>
                      </a: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11+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an </a:t>
                      </a:r>
                      <a:r>
                        <a:rPr lang="el-GR" sz="2000" dirty="0">
                          <a:effectLst/>
                        </a:rPr>
                        <a:t>exam.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96037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 </a:t>
                      </a: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levels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are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exams</a:t>
                      </a:r>
                      <a:r>
                        <a:rPr lang="el-GR" sz="2000" dirty="0">
                          <a:effectLst/>
                        </a:rPr>
                        <a:t>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96037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School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sn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’</a:t>
                      </a: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compulsory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after </a:t>
                      </a:r>
                      <a:r>
                        <a:rPr lang="el-GR" sz="2000" dirty="0">
                          <a:effectLst/>
                        </a:rPr>
                        <a:t>16.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519288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Classes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aren't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icrosoft Sans Serif"/>
                        </a:rPr>
                        <a:t>small</a:t>
                      </a:r>
                      <a:endParaRPr lang="el-GR" sz="20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at </a:t>
                      </a:r>
                      <a:r>
                        <a:rPr lang="el-GR" sz="2000" dirty="0">
                          <a:effectLst/>
                        </a:rPr>
                        <a:t>secondary school.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ATTENTION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* </a:t>
            </a:r>
            <a:r>
              <a:rPr lang="en-US" sz="5400" b="1" dirty="0"/>
              <a:t>The correct name for any words after the verb </a:t>
            </a:r>
            <a:r>
              <a:rPr lang="en-US" sz="5400" b="1" i="1" dirty="0"/>
              <a:t>be</a:t>
            </a:r>
            <a:r>
              <a:rPr lang="en-US" sz="5400" b="1" dirty="0"/>
              <a:t> is the </a:t>
            </a:r>
            <a:r>
              <a:rPr lang="en-US" sz="6000" b="1" u="sng" dirty="0"/>
              <a:t>complement.</a:t>
            </a:r>
            <a:endParaRPr lang="el-GR" sz="6000" b="1" u="sng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47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dirty="0"/>
              <a:t>. Other verbs: present simple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843420"/>
              </p:ext>
            </p:extLst>
          </p:nvPr>
        </p:nvGraphicFramePr>
        <p:xfrm>
          <a:off x="827584" y="1844824"/>
          <a:ext cx="7776865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044"/>
                <a:gridCol w="1775253"/>
                <a:gridCol w="1775253"/>
                <a:gridCol w="2445315"/>
              </a:tblGrid>
              <a:tr h="818859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  </a:t>
                      </a:r>
                    </a:p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el-GR" sz="2000" b="1" dirty="0" smtClean="0">
                          <a:effectLst/>
                        </a:rPr>
                        <a:t>subject</a:t>
                      </a:r>
                      <a:r>
                        <a:rPr lang="el-GR" sz="2000" b="1" dirty="0">
                          <a:effectLst/>
                        </a:rPr>
                        <a:t>	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object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extra </a:t>
                      </a:r>
                      <a:r>
                        <a:rPr lang="el-GR" sz="2000" b="1" dirty="0">
                          <a:effectLst/>
                        </a:rPr>
                        <a:t>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801543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Many children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begin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school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at five.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791646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Primary school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lasts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six years,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from five to 11.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791646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Children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don't </a:t>
                      </a: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take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exams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at nursery school.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828754"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en-US" sz="1800" u="none" strike="noStrike" spc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Primary</a:t>
                      </a:r>
                      <a:endParaRPr lang="el-GR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rgbClr val="FF0000"/>
                          </a:solidFill>
                          <a:effectLst/>
                        </a:rPr>
                        <a:t>doesn't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</a:rPr>
                        <a:t>mean</a:t>
                      </a:r>
                      <a:endParaRPr lang="el-GR" sz="18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US" sz="1800" u="none" strike="noStrike" spc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second.</a:t>
                      </a:r>
                      <a:endParaRPr lang="el-GR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1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/>
              <a:t>A. Talking about general facts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Read the facts below about the education system in Britain.</a:t>
            </a:r>
            <a:endParaRPr lang="el-GR" dirty="0"/>
          </a:p>
          <a:p>
            <a:r>
              <a:rPr lang="en-US" dirty="0"/>
              <a:t>Give a general fact about the education system in your </a:t>
            </a:r>
            <a:r>
              <a:rPr lang="en-US" dirty="0" smtClean="0"/>
              <a:t>country.</a:t>
            </a:r>
          </a:p>
          <a:p>
            <a:r>
              <a:rPr lang="en-US" sz="3400" i="1" dirty="0"/>
              <a:t>My country has three kinds of school</a:t>
            </a:r>
            <a:r>
              <a:rPr lang="en-US" sz="3400" i="1" dirty="0" smtClean="0"/>
              <a:t>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dirty="0" smtClean="0"/>
              <a:t>1. Britain </a:t>
            </a:r>
            <a:r>
              <a:rPr lang="en-US" dirty="0"/>
              <a:t>has four kinds of </a:t>
            </a:r>
            <a:r>
              <a:rPr lang="en-US" dirty="0" smtClean="0"/>
              <a:t>school.</a:t>
            </a:r>
          </a:p>
          <a:p>
            <a:r>
              <a:rPr lang="en-US" dirty="0"/>
              <a:t>2. They are nursery, primary, secondary and sixth form.</a:t>
            </a:r>
          </a:p>
          <a:p>
            <a:r>
              <a:rPr lang="en-US" dirty="0"/>
              <a:t>3. Many British children start school at four or five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/>
              <a:t>Education is compulsory up to the age of 16.	</a:t>
            </a:r>
            <a:endParaRPr lang="en-US" dirty="0" smtClean="0"/>
          </a:p>
          <a:p>
            <a:r>
              <a:rPr lang="en-US" dirty="0" smtClean="0"/>
              <a:t>5. Pupils </a:t>
            </a:r>
            <a:r>
              <a:rPr lang="en-US" dirty="0"/>
              <a:t>can leave school at </a:t>
            </a:r>
            <a:r>
              <a:rPr lang="en-US" dirty="0" smtClean="0"/>
              <a:t>16.</a:t>
            </a:r>
            <a:endParaRPr lang="en-US" dirty="0"/>
          </a:p>
          <a:p>
            <a:r>
              <a:rPr lang="en-US" dirty="0" smtClean="0"/>
              <a:t>6. Many </a:t>
            </a:r>
            <a:r>
              <a:rPr lang="en-US" dirty="0"/>
              <a:t>pupils go on to sixth </a:t>
            </a:r>
            <a:r>
              <a:rPr lang="en-US" dirty="0" smtClean="0"/>
              <a:t>form.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7. There </a:t>
            </a:r>
            <a:r>
              <a:rPr lang="en-US" dirty="0"/>
              <a:t>are exams called A levels at 18.</a:t>
            </a:r>
            <a:endParaRPr lang="el-GR" dirty="0"/>
          </a:p>
          <a:p>
            <a:r>
              <a:rPr lang="en-US" dirty="0" smtClean="0"/>
              <a:t>8</a:t>
            </a:r>
            <a:r>
              <a:rPr lang="en-US" dirty="0"/>
              <a:t>. Fifty per cent of pupils go on to </a:t>
            </a:r>
            <a:r>
              <a:rPr lang="en-US" dirty="0" smtClean="0"/>
              <a:t>university.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50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. The verb </a:t>
            </a:r>
            <a:r>
              <a:rPr lang="en-US" i="1" dirty="0"/>
              <a:t>be</a:t>
            </a:r>
            <a:r>
              <a:rPr lang="en-US" dirty="0"/>
              <a:t>: past simple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16431"/>
              </p:ext>
            </p:extLst>
          </p:nvPr>
        </p:nvGraphicFramePr>
        <p:xfrm>
          <a:off x="683569" y="1916832"/>
          <a:ext cx="7920878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4296"/>
                <a:gridCol w="1804949"/>
                <a:gridCol w="1801578"/>
                <a:gridCol w="2870055"/>
              </a:tblGrid>
              <a:tr h="897502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subject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complement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extra </a:t>
                      </a:r>
                      <a:r>
                        <a:rPr lang="el-GR" sz="2000" b="1" dirty="0">
                          <a:effectLst/>
                        </a:rPr>
                        <a:t>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868033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was(n't)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good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at primary school.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857316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The exams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were(n't)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easy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at 16.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905541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was(n't)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a prefect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in the sixth form.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6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dirty="0"/>
              <a:t>. Other verbs: past simple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310180"/>
              </p:ext>
            </p:extLst>
          </p:nvPr>
        </p:nvGraphicFramePr>
        <p:xfrm>
          <a:off x="539552" y="2132857"/>
          <a:ext cx="8064896" cy="3744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9467"/>
                <a:gridCol w="1618128"/>
                <a:gridCol w="1615553"/>
                <a:gridCol w="3601748"/>
              </a:tblGrid>
              <a:tr h="954626">
                <a:tc>
                  <a:txBody>
                    <a:bodyPr/>
                    <a:lstStyle/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27000" indent="-228600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l-GR" sz="2000" b="1" dirty="0" smtClean="0">
                          <a:effectLst/>
                        </a:rPr>
                        <a:t>subject</a:t>
                      </a:r>
                      <a:r>
                        <a:rPr lang="el-GR" sz="2000" b="1" dirty="0">
                          <a:effectLst/>
                        </a:rPr>
                        <a:t>	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object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</a:endParaRPr>
                    </a:p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extra </a:t>
                      </a:r>
                      <a:r>
                        <a:rPr lang="el-GR" sz="2000" b="1" dirty="0">
                          <a:effectLst/>
                        </a:rPr>
                        <a:t>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923280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l-GR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started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school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at five.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911882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took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ten GCSEs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 the end of secondary school.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954626"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l-G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didn't leave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286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school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at 16.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1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/>
              <a:t>B. Talking about past facts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Read each fact about the education system in Britain. </a:t>
            </a:r>
            <a:endParaRPr lang="en-US" i="1" dirty="0" smtClean="0"/>
          </a:p>
          <a:p>
            <a:r>
              <a:rPr lang="en-US" i="1" u="sng" dirty="0"/>
              <a:t>I started school at four.</a:t>
            </a:r>
            <a:endParaRPr lang="el-GR" dirty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Give </a:t>
            </a:r>
            <a:r>
              <a:rPr lang="en-US" i="1" dirty="0"/>
              <a:t>true information about your own education in the past.</a:t>
            </a:r>
            <a:endParaRPr lang="el-GR" dirty="0"/>
          </a:p>
          <a:p>
            <a:pPr marL="0" lvl="0" indent="0">
              <a:buNone/>
            </a:pPr>
            <a:r>
              <a:rPr lang="en-US" dirty="0" smtClean="0"/>
              <a:t>1. Many </a:t>
            </a:r>
            <a:r>
              <a:rPr lang="en-US" dirty="0"/>
              <a:t>British children start school at four or five.</a:t>
            </a:r>
            <a:endParaRPr lang="el-GR" dirty="0"/>
          </a:p>
          <a:p>
            <a:pPr marL="0" lvl="0" indent="0">
              <a:buNone/>
            </a:pPr>
            <a:r>
              <a:rPr lang="en-US" dirty="0" smtClean="0"/>
              <a:t>2. Many </a:t>
            </a:r>
            <a:r>
              <a:rPr lang="en-US" dirty="0"/>
              <a:t>children like their first school.</a:t>
            </a:r>
            <a:endParaRPr lang="el-GR" dirty="0"/>
          </a:p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l-GR" dirty="0" smtClean="0"/>
              <a:t>Pupils </a:t>
            </a:r>
            <a:r>
              <a:rPr lang="el-GR" dirty="0"/>
              <a:t>take exams at 16.</a:t>
            </a:r>
          </a:p>
          <a:p>
            <a:pPr marL="0" lvl="0" indent="0">
              <a:buNone/>
            </a:pPr>
            <a:r>
              <a:rPr lang="en-US" dirty="0" smtClean="0"/>
              <a:t>4. Many </a:t>
            </a:r>
            <a:r>
              <a:rPr lang="en-US" dirty="0"/>
              <a:t>pupils don't like doing </a:t>
            </a:r>
            <a:r>
              <a:rPr lang="en-US" dirty="0" smtClean="0"/>
              <a:t>exams</a:t>
            </a:r>
            <a:r>
              <a:rPr lang="en-US" dirty="0"/>
              <a:t>.</a:t>
            </a:r>
            <a:endParaRPr lang="el-GR" dirty="0"/>
          </a:p>
          <a:p>
            <a:pPr marL="0" lvl="0" indent="0">
              <a:buNone/>
            </a:pPr>
            <a:r>
              <a:rPr lang="en-US" dirty="0" smtClean="0"/>
              <a:t>5. Some </a:t>
            </a:r>
            <a:r>
              <a:rPr lang="en-US" dirty="0"/>
              <a:t>pupils leave school at 16.</a:t>
            </a:r>
            <a:endParaRPr lang="el-GR" dirty="0"/>
          </a:p>
          <a:p>
            <a:pPr marL="0" lvl="0" indent="0">
              <a:buNone/>
            </a:pPr>
            <a:r>
              <a:rPr lang="en-US" smtClean="0"/>
              <a:t>6. Many </a:t>
            </a:r>
            <a:r>
              <a:rPr lang="en-US" dirty="0"/>
              <a:t>pupils stay at school up to the age of 18.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07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395</Words>
  <Application>Microsoft Office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1.9 Grammar for Speaking</vt:lpstr>
      <vt:lpstr>OBJECTIVES</vt:lpstr>
      <vt:lpstr>PRESENT SIMPLE</vt:lpstr>
      <vt:lpstr>ATTENTION</vt:lpstr>
      <vt:lpstr> 2. Other verbs: present simple </vt:lpstr>
      <vt:lpstr>A. Talking about general facts</vt:lpstr>
      <vt:lpstr> 1. The verb be: past simple </vt:lpstr>
      <vt:lpstr> 2. Other verbs: past simple </vt:lpstr>
      <vt:lpstr>B. Talking about past facts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1.9 Grammar for Speaking</dc:title>
  <dc:creator>Charis Panou</dc:creator>
  <cp:lastModifiedBy>Charis Panou</cp:lastModifiedBy>
  <cp:revision>11</cp:revision>
  <dcterms:created xsi:type="dcterms:W3CDTF">2020-04-05T14:40:57Z</dcterms:created>
  <dcterms:modified xsi:type="dcterms:W3CDTF">2020-04-21T16:31:23Z</dcterms:modified>
</cp:coreProperties>
</file>