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21D7-1F20-4EFC-B5DC-D340CC460181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BC1FF-3074-4C38-BC19-7EB0D617D7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0085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21D7-1F20-4EFC-B5DC-D340CC460181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BC1FF-3074-4C38-BC19-7EB0D617D7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2011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21D7-1F20-4EFC-B5DC-D340CC460181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BC1FF-3074-4C38-BC19-7EB0D617D7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9862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21D7-1F20-4EFC-B5DC-D340CC460181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BC1FF-3074-4C38-BC19-7EB0D617D7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3767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21D7-1F20-4EFC-B5DC-D340CC460181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BC1FF-3074-4C38-BC19-7EB0D617D7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3047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21D7-1F20-4EFC-B5DC-D340CC460181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BC1FF-3074-4C38-BC19-7EB0D617D7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0560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21D7-1F20-4EFC-B5DC-D340CC460181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BC1FF-3074-4C38-BC19-7EB0D617D7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30793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21D7-1F20-4EFC-B5DC-D340CC460181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BC1FF-3074-4C38-BC19-7EB0D617D7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9240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21D7-1F20-4EFC-B5DC-D340CC460181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BC1FF-3074-4C38-BC19-7EB0D617D7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8931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21D7-1F20-4EFC-B5DC-D340CC460181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BC1FF-3074-4C38-BC19-7EB0D617D7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7772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21D7-1F20-4EFC-B5DC-D340CC460181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BC1FF-3074-4C38-BC19-7EB0D617D7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2632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921D7-1F20-4EFC-B5DC-D340CC460181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BC1FF-3074-4C38-BC19-7EB0D617D7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2441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1080119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1.9 Grammar for Speaking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420888"/>
            <a:ext cx="7992888" cy="79208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Present Simple and Past Simple: with be and other verbs</a:t>
            </a:r>
            <a:endParaRPr lang="el-GR" sz="2400" dirty="0">
              <a:solidFill>
                <a:schemeClr val="tx1"/>
              </a:solidFill>
            </a:endParaRPr>
          </a:p>
        </p:txBody>
      </p:sp>
      <p:pic>
        <p:nvPicPr>
          <p:cNvPr id="1026" name="Picture 2" descr="Grammar Police: Simple Present Tense and Simple Past Ten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645024"/>
            <a:ext cx="8064896" cy="2664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4005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OBJECTIVES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Students should be able to:</a:t>
            </a:r>
          </a:p>
          <a:p>
            <a:endParaRPr lang="en-US" dirty="0" smtClean="0"/>
          </a:p>
          <a:p>
            <a:r>
              <a:rPr lang="en-US" sz="2800" b="1" dirty="0"/>
              <a:t>p</a:t>
            </a:r>
            <a:r>
              <a:rPr lang="en-US" sz="2800" b="1" dirty="0" smtClean="0"/>
              <a:t>roduce sentences </a:t>
            </a:r>
            <a:r>
              <a:rPr lang="en-US" sz="2800" dirty="0" smtClean="0"/>
              <a:t>to talk about general facts </a:t>
            </a:r>
            <a:r>
              <a:rPr lang="en-US" sz="2800" b="1" dirty="0" smtClean="0"/>
              <a:t>using the present simple</a:t>
            </a:r>
            <a:r>
              <a:rPr lang="en-US" sz="2800" dirty="0" smtClean="0"/>
              <a:t>;</a:t>
            </a:r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800" b="1" dirty="0"/>
              <a:t>p</a:t>
            </a:r>
            <a:r>
              <a:rPr lang="en-US" sz="2800" b="1" dirty="0" smtClean="0"/>
              <a:t>roduce sentences </a:t>
            </a:r>
            <a:r>
              <a:rPr lang="en-US" sz="2800" dirty="0" smtClean="0"/>
              <a:t>to talk about past facts </a:t>
            </a:r>
            <a:r>
              <a:rPr lang="en-US" sz="2800" b="1" dirty="0" smtClean="0"/>
              <a:t>using the past simple</a:t>
            </a:r>
            <a:r>
              <a:rPr lang="en-US" sz="2800" dirty="0" smtClean="0"/>
              <a:t>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262015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PRESENT SIMPLE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In English there are two kinds of verb, the verb </a:t>
            </a:r>
            <a:r>
              <a:rPr lang="en-US" i="1" dirty="0"/>
              <a:t>be</a:t>
            </a:r>
            <a:r>
              <a:rPr lang="en-US" dirty="0"/>
              <a:t> and other verbs.</a:t>
            </a:r>
            <a:endParaRPr lang="el-GR" dirty="0"/>
          </a:p>
          <a:p>
            <a:r>
              <a:rPr lang="en-US" dirty="0"/>
              <a:t>1. The verb </a:t>
            </a:r>
            <a:r>
              <a:rPr lang="en-US" i="1" dirty="0"/>
              <a:t>be</a:t>
            </a:r>
            <a:r>
              <a:rPr lang="en-US" dirty="0"/>
              <a:t>: present simple</a:t>
            </a:r>
            <a:endParaRPr lang="el-GR" dirty="0"/>
          </a:p>
          <a:p>
            <a:r>
              <a:rPr lang="en-US" dirty="0" smtClean="0"/>
              <a:t>THET</a:t>
            </a:r>
            <a:endParaRPr lang="el-GR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386818"/>
              </p:ext>
            </p:extLst>
          </p:nvPr>
        </p:nvGraphicFramePr>
        <p:xfrm>
          <a:off x="683568" y="3344386"/>
          <a:ext cx="8064897" cy="26231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46615"/>
                <a:gridCol w="1843185"/>
                <a:gridCol w="1843185"/>
                <a:gridCol w="2531912"/>
              </a:tblGrid>
              <a:tr h="519288">
                <a:tc>
                  <a:txBody>
                    <a:bodyPr/>
                    <a:lstStyle/>
                    <a:p>
                      <a:pPr marL="1270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90575" algn="l"/>
                        </a:tabLst>
                      </a:pPr>
                      <a:endParaRPr lang="en-US" sz="2000" b="1" dirty="0" smtClean="0">
                        <a:effectLst/>
                      </a:endParaRPr>
                    </a:p>
                    <a:p>
                      <a:pPr marL="1270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90575" algn="l"/>
                        </a:tabLst>
                      </a:pPr>
                      <a:r>
                        <a:rPr lang="el-GR" sz="2000" b="1" dirty="0" smtClean="0">
                          <a:effectLst/>
                        </a:rPr>
                        <a:t>subject</a:t>
                      </a:r>
                      <a:r>
                        <a:rPr lang="el-GR" sz="2000" b="1" dirty="0">
                          <a:effectLst/>
                        </a:rPr>
                        <a:t>	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270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</a:endParaRPr>
                    </a:p>
                    <a:p>
                      <a:pPr marL="1270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 b="1" dirty="0" smtClean="0">
                          <a:effectLst/>
                        </a:rPr>
                        <a:t>verb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</a:endParaRPr>
                    </a:p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 b="1" dirty="0" smtClean="0">
                          <a:effectLst/>
                        </a:rPr>
                        <a:t>complement</a:t>
                      </a:r>
                      <a:r>
                        <a:rPr lang="el-GR" sz="2000" b="1" dirty="0">
                          <a:effectLst/>
                        </a:rPr>
                        <a:t>*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</a:endParaRPr>
                    </a:p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 smtClean="0">
                          <a:effectLst/>
                        </a:rPr>
                        <a:t>extra </a:t>
                      </a:r>
                      <a:r>
                        <a:rPr lang="el-GR" sz="2000" b="1" dirty="0">
                          <a:effectLst/>
                        </a:rPr>
                        <a:t>information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502237">
                <a:tc>
                  <a:txBody>
                    <a:bodyPr/>
                    <a:lstStyle/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The </a:t>
                      </a:r>
                      <a:r>
                        <a:rPr lang="el-GR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11+</a:t>
                      </a:r>
                      <a:endParaRPr lang="el-GR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rgbClr val="FF0000"/>
                          </a:solidFill>
                          <a:effectLst/>
                        </a:rPr>
                        <a:t>is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an </a:t>
                      </a:r>
                      <a:r>
                        <a:rPr lang="el-GR" sz="2000" dirty="0">
                          <a:effectLst/>
                        </a:rPr>
                        <a:t>exam.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96037">
                <a:tc>
                  <a:txBody>
                    <a:bodyPr/>
                    <a:lstStyle/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A </a:t>
                      </a:r>
                      <a:r>
                        <a:rPr lang="el-GR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levels</a:t>
                      </a:r>
                      <a:endParaRPr lang="el-GR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rgbClr val="FF0000"/>
                          </a:solidFill>
                          <a:effectLst/>
                        </a:rPr>
                        <a:t>are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exams</a:t>
                      </a:r>
                      <a:r>
                        <a:rPr lang="el-GR" sz="2000" dirty="0">
                          <a:effectLst/>
                        </a:rPr>
                        <a:t>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96037">
                <a:tc>
                  <a:txBody>
                    <a:bodyPr/>
                    <a:lstStyle/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School</a:t>
                      </a:r>
                      <a:endParaRPr lang="el-GR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  <a:effectLst/>
                        </a:rPr>
                        <a:t>i</a:t>
                      </a:r>
                      <a:r>
                        <a:rPr lang="el-GR" sz="2000" dirty="0" smtClean="0">
                          <a:solidFill>
                            <a:srgbClr val="FF0000"/>
                          </a:solidFill>
                          <a:effectLst/>
                        </a:rPr>
                        <a:t>sn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effectLst/>
                        </a:rPr>
                        <a:t>’</a:t>
                      </a:r>
                      <a:r>
                        <a:rPr lang="el-GR" sz="2000" dirty="0" smtClean="0">
                          <a:solidFill>
                            <a:srgbClr val="FF0000"/>
                          </a:solidFill>
                          <a:effectLst/>
                        </a:rPr>
                        <a:t>t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r>
                        <a:rPr lang="en-US" sz="2000" dirty="0" smtClean="0">
                          <a:effectLst/>
                        </a:rPr>
                        <a:t>compulsory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after </a:t>
                      </a:r>
                      <a:r>
                        <a:rPr lang="el-GR" sz="2000" dirty="0">
                          <a:effectLst/>
                        </a:rPr>
                        <a:t>16.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519288">
                <a:tc>
                  <a:txBody>
                    <a:bodyPr/>
                    <a:lstStyle/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Classes</a:t>
                      </a:r>
                      <a:endParaRPr lang="el-GR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rgbClr val="FF0000"/>
                          </a:solidFill>
                          <a:effectLst/>
                        </a:rPr>
                        <a:t>aren't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Sans Serif"/>
                        </a:rPr>
                        <a:t>small</a:t>
                      </a:r>
                      <a:endParaRPr lang="el-GR" sz="2000" b="0" dirty="0">
                        <a:solidFill>
                          <a:srgbClr val="000000"/>
                        </a:solidFill>
                        <a:effectLst/>
                        <a:latin typeface="+mj-lt"/>
                        <a:ea typeface="Microsoft Sans Serif"/>
                      </a:endParaRPr>
                    </a:p>
                  </a:txBody>
                  <a:tcPr marL="6350" marR="635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at </a:t>
                      </a:r>
                      <a:r>
                        <a:rPr lang="el-GR" sz="2000" dirty="0">
                          <a:effectLst/>
                        </a:rPr>
                        <a:t>secondary school.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032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ATTENTION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* </a:t>
            </a:r>
            <a:r>
              <a:rPr lang="en-US" sz="5400" b="1" dirty="0"/>
              <a:t>The correct name for any words after the verb </a:t>
            </a:r>
            <a:r>
              <a:rPr lang="en-US" sz="5400" b="1" i="1" dirty="0"/>
              <a:t>be</a:t>
            </a:r>
            <a:r>
              <a:rPr lang="en-US" sz="5400" b="1" dirty="0"/>
              <a:t> is the </a:t>
            </a:r>
            <a:r>
              <a:rPr lang="en-US" sz="6000" b="1" u="sng" dirty="0"/>
              <a:t>complement.</a:t>
            </a:r>
            <a:endParaRPr lang="el-GR" sz="6000" b="1" u="sng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0471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</a:t>
            </a:r>
            <a:r>
              <a:rPr lang="en-US" dirty="0"/>
              <a:t>. Other verbs: present simple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9843420"/>
              </p:ext>
            </p:extLst>
          </p:nvPr>
        </p:nvGraphicFramePr>
        <p:xfrm>
          <a:off x="827584" y="1844824"/>
          <a:ext cx="7776865" cy="40324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81044"/>
                <a:gridCol w="1775253"/>
                <a:gridCol w="1775253"/>
                <a:gridCol w="2445315"/>
              </a:tblGrid>
              <a:tr h="818859">
                <a:tc>
                  <a:txBody>
                    <a:bodyPr/>
                    <a:lstStyle/>
                    <a:p>
                      <a:pPr marL="1270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62000" algn="l"/>
                        </a:tabLst>
                      </a:pPr>
                      <a:r>
                        <a:rPr lang="en-US" sz="2000" b="1" dirty="0" smtClean="0">
                          <a:effectLst/>
                        </a:rPr>
                        <a:t>  </a:t>
                      </a:r>
                    </a:p>
                    <a:p>
                      <a:pPr marL="1270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62000" algn="l"/>
                        </a:tabLst>
                      </a:pPr>
                      <a:r>
                        <a:rPr lang="el-GR" sz="2000" b="1" dirty="0" smtClean="0">
                          <a:effectLst/>
                        </a:rPr>
                        <a:t>subject</a:t>
                      </a:r>
                      <a:r>
                        <a:rPr lang="el-GR" sz="2000" b="1" dirty="0">
                          <a:effectLst/>
                        </a:rPr>
                        <a:t>	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</a:endParaRPr>
                    </a:p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 b="1" dirty="0" smtClean="0">
                          <a:effectLst/>
                        </a:rPr>
                        <a:t>verb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</a:endParaRPr>
                    </a:p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 smtClean="0">
                          <a:effectLst/>
                        </a:rPr>
                        <a:t>object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</a:endParaRPr>
                    </a:p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 smtClean="0">
                          <a:effectLst/>
                        </a:rPr>
                        <a:t>extra </a:t>
                      </a:r>
                      <a:r>
                        <a:rPr lang="el-GR" sz="2000" b="1" dirty="0">
                          <a:effectLst/>
                        </a:rPr>
                        <a:t>information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801543">
                <a:tc>
                  <a:txBody>
                    <a:bodyPr/>
                    <a:lstStyle/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Many children</a:t>
                      </a:r>
                      <a:endParaRPr lang="el-GR" sz="20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FF0000"/>
                          </a:solidFill>
                          <a:effectLst/>
                        </a:rPr>
                        <a:t>begin</a:t>
                      </a:r>
                      <a:endParaRPr lang="el-GR" sz="200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school</a:t>
                      </a:r>
                      <a:endParaRPr lang="el-GR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at five.</a:t>
                      </a:r>
                      <a:endParaRPr lang="el-GR" sz="20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791646">
                <a:tc>
                  <a:txBody>
                    <a:bodyPr/>
                    <a:lstStyle/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Primary school</a:t>
                      </a:r>
                      <a:endParaRPr lang="el-GR" sz="20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FF0000"/>
                          </a:solidFill>
                          <a:effectLst/>
                        </a:rPr>
                        <a:t>lasts</a:t>
                      </a:r>
                      <a:endParaRPr lang="el-GR" sz="200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six years,</a:t>
                      </a:r>
                      <a:endParaRPr lang="el-GR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from five to 11.</a:t>
                      </a:r>
                      <a:endParaRPr lang="el-GR" sz="20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791646">
                <a:tc>
                  <a:txBody>
                    <a:bodyPr/>
                    <a:lstStyle/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Children</a:t>
                      </a:r>
                      <a:endParaRPr lang="el-GR" sz="20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rgbClr val="FF0000"/>
                          </a:solidFill>
                          <a:effectLst/>
                        </a:rPr>
                        <a:t>don't </a:t>
                      </a:r>
                      <a:r>
                        <a:rPr lang="el-GR" sz="2000" dirty="0">
                          <a:solidFill>
                            <a:srgbClr val="FF0000"/>
                          </a:solidFill>
                          <a:effectLst/>
                        </a:rPr>
                        <a:t>take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exams</a:t>
                      </a:r>
                      <a:endParaRPr lang="el-GR" sz="20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at nursery school.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828754">
                <a:tc>
                  <a:txBody>
                    <a:bodyPr/>
                    <a:lstStyle/>
                    <a:p>
                      <a:pPr marL="127000">
                        <a:spcAft>
                          <a:spcPts val="0"/>
                        </a:spcAft>
                      </a:pPr>
                      <a:r>
                        <a:rPr lang="en-US" sz="1800" u="none" strike="noStrike" spc="5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Primary</a:t>
                      </a:r>
                      <a:endParaRPr lang="el-GR" sz="18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solidFill>
                            <a:srgbClr val="FF0000"/>
                          </a:solidFill>
                          <a:effectLst/>
                        </a:rPr>
                        <a:t>doesn't </a:t>
                      </a:r>
                      <a:r>
                        <a:rPr lang="el-GR" sz="1800" dirty="0">
                          <a:solidFill>
                            <a:srgbClr val="FF0000"/>
                          </a:solidFill>
                          <a:effectLst/>
                        </a:rPr>
                        <a:t>mean</a:t>
                      </a:r>
                      <a:endParaRPr lang="el-GR" sz="18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US" sz="1800" u="none" strike="noStrike" spc="5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second.</a:t>
                      </a:r>
                      <a:endParaRPr lang="el-GR" sz="18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</a:rPr>
                        <a:t> </a:t>
                      </a:r>
                      <a:endParaRPr lang="el-GR" sz="12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113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/>
              <a:t>A. Talking about general facts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en-US" dirty="0"/>
              <a:t>Read the facts below about the education system in Britain.</a:t>
            </a:r>
            <a:endParaRPr lang="el-GR" dirty="0"/>
          </a:p>
          <a:p>
            <a:r>
              <a:rPr lang="en-US" dirty="0"/>
              <a:t>Give a general fact about the education system in your </a:t>
            </a:r>
            <a:r>
              <a:rPr lang="en-US" dirty="0" smtClean="0"/>
              <a:t>country.</a:t>
            </a:r>
          </a:p>
          <a:p>
            <a:r>
              <a:rPr lang="en-US" sz="3400" i="1" dirty="0"/>
              <a:t>My country has three kinds of school</a:t>
            </a:r>
            <a:r>
              <a:rPr lang="en-US" sz="3400" i="1" dirty="0" smtClean="0"/>
              <a:t>.</a:t>
            </a:r>
          </a:p>
          <a:p>
            <a:pPr marL="0" indent="0">
              <a:buNone/>
            </a:pPr>
            <a:endParaRPr lang="en-US" sz="4400" dirty="0"/>
          </a:p>
          <a:p>
            <a:r>
              <a:rPr lang="en-US" dirty="0" smtClean="0"/>
              <a:t>1. Britain </a:t>
            </a:r>
            <a:r>
              <a:rPr lang="en-US" dirty="0"/>
              <a:t>has four kinds of </a:t>
            </a:r>
            <a:r>
              <a:rPr lang="en-US" dirty="0" smtClean="0"/>
              <a:t>school.</a:t>
            </a:r>
          </a:p>
          <a:p>
            <a:r>
              <a:rPr lang="en-US" dirty="0"/>
              <a:t>2. They are nursery, primary, secondary and sixth form.</a:t>
            </a:r>
          </a:p>
          <a:p>
            <a:r>
              <a:rPr lang="en-US" dirty="0"/>
              <a:t>3. Many British children start school at four or five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4. </a:t>
            </a:r>
            <a:r>
              <a:rPr lang="en-US" dirty="0"/>
              <a:t>Education is compulsory up to the age of 16.	</a:t>
            </a:r>
            <a:endParaRPr lang="en-US" dirty="0" smtClean="0"/>
          </a:p>
          <a:p>
            <a:r>
              <a:rPr lang="en-US" dirty="0" smtClean="0"/>
              <a:t>5. Pupils </a:t>
            </a:r>
            <a:r>
              <a:rPr lang="en-US" dirty="0"/>
              <a:t>can leave school at </a:t>
            </a:r>
            <a:r>
              <a:rPr lang="en-US" dirty="0" smtClean="0"/>
              <a:t>16.</a:t>
            </a:r>
            <a:endParaRPr lang="en-US" dirty="0"/>
          </a:p>
          <a:p>
            <a:r>
              <a:rPr lang="en-US" dirty="0" smtClean="0"/>
              <a:t>6. Many </a:t>
            </a:r>
            <a:r>
              <a:rPr lang="en-US" dirty="0"/>
              <a:t>pupils go on to sixth </a:t>
            </a:r>
            <a:r>
              <a:rPr lang="en-US" dirty="0" smtClean="0"/>
              <a:t>form.</a:t>
            </a:r>
            <a:r>
              <a:rPr lang="en-US" dirty="0"/>
              <a:t>	</a:t>
            </a:r>
            <a:endParaRPr lang="en-US" dirty="0" smtClean="0"/>
          </a:p>
          <a:p>
            <a:r>
              <a:rPr lang="en-US" dirty="0" smtClean="0"/>
              <a:t>7. There </a:t>
            </a:r>
            <a:r>
              <a:rPr lang="en-US" dirty="0"/>
              <a:t>are exams called A levels at 18.</a:t>
            </a:r>
            <a:endParaRPr lang="el-GR" dirty="0"/>
          </a:p>
          <a:p>
            <a:r>
              <a:rPr lang="en-US" dirty="0" smtClean="0"/>
              <a:t>8</a:t>
            </a:r>
            <a:r>
              <a:rPr lang="en-US" dirty="0"/>
              <a:t>. Fifty per cent of pupils go on to </a:t>
            </a:r>
            <a:r>
              <a:rPr lang="en-US" dirty="0" smtClean="0"/>
              <a:t>university.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0950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</a:t>
            </a:r>
            <a:r>
              <a:rPr lang="en-US" dirty="0"/>
              <a:t>. The verb </a:t>
            </a:r>
            <a:r>
              <a:rPr lang="en-US" i="1" dirty="0"/>
              <a:t>be</a:t>
            </a:r>
            <a:r>
              <a:rPr lang="en-US" dirty="0"/>
              <a:t>: past simple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7616431"/>
              </p:ext>
            </p:extLst>
          </p:nvPr>
        </p:nvGraphicFramePr>
        <p:xfrm>
          <a:off x="683569" y="1916832"/>
          <a:ext cx="7920878" cy="35283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4296"/>
                <a:gridCol w="1804949"/>
                <a:gridCol w="1801578"/>
                <a:gridCol w="2870055"/>
              </a:tblGrid>
              <a:tr h="897502">
                <a:tc>
                  <a:txBody>
                    <a:bodyPr/>
                    <a:lstStyle/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</a:endParaRPr>
                    </a:p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 smtClean="0">
                          <a:effectLst/>
                        </a:rPr>
                        <a:t>subject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</a:endParaRPr>
                    </a:p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 smtClean="0">
                          <a:effectLst/>
                        </a:rPr>
                        <a:t>verb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</a:endParaRPr>
                    </a:p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 smtClean="0">
                          <a:effectLst/>
                        </a:rPr>
                        <a:t>complement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</a:endParaRPr>
                    </a:p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 smtClean="0">
                          <a:effectLst/>
                        </a:rPr>
                        <a:t>extra </a:t>
                      </a:r>
                      <a:r>
                        <a:rPr lang="el-GR" sz="2000" b="1" dirty="0">
                          <a:effectLst/>
                        </a:rPr>
                        <a:t>information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868033">
                <a:tc>
                  <a:txBody>
                    <a:bodyPr/>
                    <a:lstStyle/>
                    <a:p>
                      <a:pPr marL="1270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I</a:t>
                      </a:r>
                      <a:endParaRPr lang="el-GR" sz="20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FF0000"/>
                          </a:solidFill>
                          <a:effectLst/>
                        </a:rPr>
                        <a:t>was(n't)</a:t>
                      </a:r>
                      <a:endParaRPr lang="el-GR" sz="200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good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at primary school.</a:t>
                      </a:r>
                      <a:endParaRPr lang="el-GR" sz="20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857316">
                <a:tc>
                  <a:txBody>
                    <a:bodyPr/>
                    <a:lstStyle/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The exams</a:t>
                      </a:r>
                      <a:endParaRPr lang="el-GR" sz="20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FF0000"/>
                          </a:solidFill>
                          <a:effectLst/>
                        </a:rPr>
                        <a:t>were(n't)</a:t>
                      </a:r>
                      <a:endParaRPr lang="el-GR" sz="200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easy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at 16.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905541">
                <a:tc>
                  <a:txBody>
                    <a:bodyPr/>
                    <a:lstStyle/>
                    <a:p>
                      <a:pPr marL="1270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I</a:t>
                      </a:r>
                      <a:endParaRPr lang="el-GR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FF0000"/>
                          </a:solidFill>
                          <a:effectLst/>
                        </a:rPr>
                        <a:t>was(n't)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a prefect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in the sixth form.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62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</a:t>
            </a:r>
            <a:r>
              <a:rPr lang="en-US" dirty="0"/>
              <a:t>. Other verbs: past simple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9310180"/>
              </p:ext>
            </p:extLst>
          </p:nvPr>
        </p:nvGraphicFramePr>
        <p:xfrm>
          <a:off x="539552" y="2132857"/>
          <a:ext cx="8064896" cy="37444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9467"/>
                <a:gridCol w="1618128"/>
                <a:gridCol w="1615553"/>
                <a:gridCol w="3601748"/>
              </a:tblGrid>
              <a:tr h="954626">
                <a:tc>
                  <a:txBody>
                    <a:bodyPr/>
                    <a:lstStyle/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  <a:tabLst>
                          <a:tab pos="781050" algn="l"/>
                        </a:tabLst>
                      </a:pPr>
                      <a:endParaRPr lang="en-US" sz="2000" b="1" dirty="0" smtClean="0">
                        <a:effectLst/>
                      </a:endParaRPr>
                    </a:p>
                    <a:p>
                      <a:pPr marL="127000" indent="-228600">
                        <a:lnSpc>
                          <a:spcPts val="1295"/>
                        </a:lnSpc>
                        <a:spcAft>
                          <a:spcPts val="0"/>
                        </a:spcAft>
                        <a:tabLst>
                          <a:tab pos="781050" algn="l"/>
                        </a:tabLst>
                      </a:pPr>
                      <a:r>
                        <a:rPr lang="el-GR" sz="2000" b="1" dirty="0" smtClean="0">
                          <a:effectLst/>
                        </a:rPr>
                        <a:t>subject</a:t>
                      </a:r>
                      <a:r>
                        <a:rPr lang="el-GR" sz="2000" b="1" dirty="0">
                          <a:effectLst/>
                        </a:rPr>
                        <a:t>	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</a:endParaRPr>
                    </a:p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 smtClean="0">
                          <a:effectLst/>
                        </a:rPr>
                        <a:t>verb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</a:endParaRPr>
                    </a:p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 smtClean="0">
                          <a:effectLst/>
                        </a:rPr>
                        <a:t>object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</a:endParaRPr>
                    </a:p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 smtClean="0">
                          <a:effectLst/>
                        </a:rPr>
                        <a:t>extra </a:t>
                      </a:r>
                      <a:r>
                        <a:rPr lang="el-GR" sz="2000" b="1" dirty="0">
                          <a:effectLst/>
                        </a:rPr>
                        <a:t>information</a:t>
                      </a:r>
                      <a:endParaRPr lang="el-GR" sz="2000" b="1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923280">
                <a:tc>
                  <a:txBody>
                    <a:bodyPr/>
                    <a:lstStyle/>
                    <a:p>
                      <a:pPr marL="1270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I</a:t>
                      </a:r>
                      <a:endParaRPr lang="el-GR" sz="20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FF0000"/>
                          </a:solidFill>
                          <a:effectLst/>
                        </a:rPr>
                        <a:t>started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school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at five.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911882">
                <a:tc>
                  <a:txBody>
                    <a:bodyPr/>
                    <a:lstStyle/>
                    <a:p>
                      <a:pPr marL="1270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I</a:t>
                      </a:r>
                      <a:endParaRPr lang="el-GR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FF0000"/>
                          </a:solidFill>
                          <a:effectLst/>
                        </a:rPr>
                        <a:t>took</a:t>
                      </a:r>
                      <a:endParaRPr lang="el-GR" sz="200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ten GCSEs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at the end of secondary school.</a:t>
                      </a:r>
                      <a:endParaRPr lang="el-GR" sz="20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954626">
                <a:tc>
                  <a:txBody>
                    <a:bodyPr/>
                    <a:lstStyle/>
                    <a:p>
                      <a:pPr marL="1270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I</a:t>
                      </a:r>
                      <a:endParaRPr lang="el-GR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FF0000"/>
                          </a:solidFill>
                          <a:effectLst/>
                        </a:rPr>
                        <a:t>didn't leave</a:t>
                      </a:r>
                      <a:endParaRPr lang="el-GR" sz="2000" dirty="0">
                        <a:solidFill>
                          <a:srgbClr val="FF0000"/>
                        </a:solidFill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14300" indent="-228600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school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 indent="-241300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at 16.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017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/>
              <a:t>B. Talking about past facts	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en-US" i="1" dirty="0"/>
              <a:t>Read each fact about the education system in Britain. </a:t>
            </a:r>
            <a:endParaRPr lang="en-US" i="1" dirty="0" smtClean="0"/>
          </a:p>
          <a:p>
            <a:r>
              <a:rPr lang="en-US" i="1" u="sng" dirty="0"/>
              <a:t>I started school at four.</a:t>
            </a:r>
            <a:endParaRPr lang="el-GR" dirty="0"/>
          </a:p>
          <a:p>
            <a:pPr marL="0" indent="0">
              <a:buNone/>
            </a:pPr>
            <a:endParaRPr lang="en-US" i="1" dirty="0" smtClean="0"/>
          </a:p>
          <a:p>
            <a:r>
              <a:rPr lang="en-US" i="1" dirty="0" smtClean="0"/>
              <a:t>Give </a:t>
            </a:r>
            <a:r>
              <a:rPr lang="en-US" i="1" dirty="0"/>
              <a:t>true information about your own education in the past.</a:t>
            </a:r>
            <a:endParaRPr lang="el-GR" dirty="0"/>
          </a:p>
          <a:p>
            <a:pPr marL="0" lvl="0" indent="0">
              <a:buNone/>
            </a:pPr>
            <a:r>
              <a:rPr lang="en-US" dirty="0" smtClean="0"/>
              <a:t>1. Many </a:t>
            </a:r>
            <a:r>
              <a:rPr lang="en-US" dirty="0"/>
              <a:t>British children start school at four or five.</a:t>
            </a:r>
            <a:endParaRPr lang="el-GR" dirty="0"/>
          </a:p>
          <a:p>
            <a:pPr marL="0" lvl="0" indent="0">
              <a:buNone/>
            </a:pPr>
            <a:r>
              <a:rPr lang="en-US" dirty="0" smtClean="0"/>
              <a:t>2. Many </a:t>
            </a:r>
            <a:r>
              <a:rPr lang="en-US" dirty="0"/>
              <a:t>children like their first school.</a:t>
            </a:r>
            <a:endParaRPr lang="el-GR" dirty="0"/>
          </a:p>
          <a:p>
            <a:pPr marL="0" lvl="0" indent="0">
              <a:buNone/>
            </a:pPr>
            <a:r>
              <a:rPr lang="en-US" dirty="0" smtClean="0"/>
              <a:t>3. </a:t>
            </a:r>
            <a:r>
              <a:rPr lang="el-GR" dirty="0" smtClean="0"/>
              <a:t>Pupils </a:t>
            </a:r>
            <a:r>
              <a:rPr lang="el-GR" dirty="0"/>
              <a:t>take exams at 16.</a:t>
            </a:r>
          </a:p>
          <a:p>
            <a:pPr marL="0" lvl="0" indent="0">
              <a:buNone/>
            </a:pPr>
            <a:r>
              <a:rPr lang="en-US" dirty="0" smtClean="0"/>
              <a:t>4. Many </a:t>
            </a:r>
            <a:r>
              <a:rPr lang="en-US" dirty="0"/>
              <a:t>pupils don't like doing </a:t>
            </a:r>
            <a:r>
              <a:rPr lang="en-US" dirty="0" smtClean="0"/>
              <a:t>exams</a:t>
            </a:r>
            <a:r>
              <a:rPr lang="en-US" dirty="0"/>
              <a:t>.</a:t>
            </a:r>
            <a:endParaRPr lang="el-GR" dirty="0"/>
          </a:p>
          <a:p>
            <a:pPr marL="0" lvl="0" indent="0">
              <a:buNone/>
            </a:pPr>
            <a:r>
              <a:rPr lang="en-US" dirty="0" smtClean="0"/>
              <a:t>5. Some </a:t>
            </a:r>
            <a:r>
              <a:rPr lang="en-US" dirty="0"/>
              <a:t>pupils leave school at 16.</a:t>
            </a:r>
            <a:endParaRPr lang="el-GR" dirty="0"/>
          </a:p>
          <a:p>
            <a:pPr marL="0" lvl="0" indent="0">
              <a:buNone/>
            </a:pPr>
            <a:r>
              <a:rPr lang="en-US" smtClean="0"/>
              <a:t>6. Many </a:t>
            </a:r>
            <a:r>
              <a:rPr lang="en-US" dirty="0"/>
              <a:t>pupils stay at school up to the age of 18.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4079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395</Words>
  <Application>Microsoft Office PowerPoint</Application>
  <PresentationFormat>On-screen Show (4:3)</PresentationFormat>
  <Paragraphs>143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1.9 Grammar for Speaking</vt:lpstr>
      <vt:lpstr>OBJECTIVES</vt:lpstr>
      <vt:lpstr>PRESENT SIMPLE</vt:lpstr>
      <vt:lpstr>ATTENTION</vt:lpstr>
      <vt:lpstr> 2. Other verbs: present simple </vt:lpstr>
      <vt:lpstr>A. Talking about general facts</vt:lpstr>
      <vt:lpstr> 1. The verb be: past simple </vt:lpstr>
      <vt:lpstr> 2. Other verbs: past simple </vt:lpstr>
      <vt:lpstr>B. Talking about past facts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1.9 Grammar for Speaking</dc:title>
  <dc:creator>Charis Panou</dc:creator>
  <cp:lastModifiedBy>Charis Panou</cp:lastModifiedBy>
  <cp:revision>11</cp:revision>
  <dcterms:created xsi:type="dcterms:W3CDTF">2020-04-05T14:40:57Z</dcterms:created>
  <dcterms:modified xsi:type="dcterms:W3CDTF">2020-04-21T16:31:23Z</dcterms:modified>
</cp:coreProperties>
</file>