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4" r:id="rId7"/>
    <p:sldId id="262" r:id="rId8"/>
    <p:sldId id="263" r:id="rId9"/>
    <p:sldId id="265" r:id="rId10"/>
    <p:sldId id="266" r:id="rId11"/>
    <p:sldId id="267" r:id="rId12"/>
    <p:sldId id="268" r:id="rId13"/>
    <p:sldId id="269" r:id="rId14"/>
    <p:sldId id="270" r:id="rId15"/>
    <p:sldId id="271" r:id="rId16"/>
    <p:sldId id="272" r:id="rId17"/>
    <p:sldId id="273" r:id="rId18"/>
    <p:sldId id="259" r:id="rId1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03170F-8CAF-4744-98EA-ED1A4B1AC6E9}" v="17" dt="2023-04-26T19:52:59.9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6803170F-8CAF-4744-98EA-ED1A4B1AC6E9}"/>
    <pc:docChg chg="undo custSel addSld modSld sldOrd">
      <pc:chgData name="MARIA KARAMPELIA" userId="9dfcc2cac66bf474" providerId="LiveId" clId="{6803170F-8CAF-4744-98EA-ED1A4B1AC6E9}" dt="2023-04-28T11:16:00.496" v="1063"/>
      <pc:docMkLst>
        <pc:docMk/>
      </pc:docMkLst>
      <pc:sldChg chg="modSp mod">
        <pc:chgData name="MARIA KARAMPELIA" userId="9dfcc2cac66bf474" providerId="LiveId" clId="{6803170F-8CAF-4744-98EA-ED1A4B1AC6E9}" dt="2023-04-26T19:53:35.313" v="1061" actId="1076"/>
        <pc:sldMkLst>
          <pc:docMk/>
          <pc:sldMk cId="1782387603" sldId="256"/>
        </pc:sldMkLst>
        <pc:spChg chg="mod">
          <ac:chgData name="MARIA KARAMPELIA" userId="9dfcc2cac66bf474" providerId="LiveId" clId="{6803170F-8CAF-4744-98EA-ED1A4B1AC6E9}" dt="2023-04-26T18:24:34.803" v="37" actId="14100"/>
          <ac:spMkLst>
            <pc:docMk/>
            <pc:sldMk cId="1782387603" sldId="256"/>
            <ac:spMk id="2" creationId="{BF19F029-4192-7EE0-BFBC-18AB377BEDBF}"/>
          </ac:spMkLst>
        </pc:spChg>
        <pc:spChg chg="mod">
          <ac:chgData name="MARIA KARAMPELIA" userId="9dfcc2cac66bf474" providerId="LiveId" clId="{6803170F-8CAF-4744-98EA-ED1A4B1AC6E9}" dt="2023-04-26T19:53:35.313" v="1061" actId="1076"/>
          <ac:spMkLst>
            <pc:docMk/>
            <pc:sldMk cId="1782387603" sldId="256"/>
            <ac:spMk id="3" creationId="{38AC2C30-45D8-9213-3AA4-E8D08FB38B00}"/>
          </ac:spMkLst>
        </pc:spChg>
      </pc:sldChg>
      <pc:sldChg chg="modSp new mod">
        <pc:chgData name="MARIA KARAMPELIA" userId="9dfcc2cac66bf474" providerId="LiveId" clId="{6803170F-8CAF-4744-98EA-ED1A4B1AC6E9}" dt="2023-04-26T18:52:04.011" v="444" actId="6549"/>
        <pc:sldMkLst>
          <pc:docMk/>
          <pc:sldMk cId="3852983607" sldId="257"/>
        </pc:sldMkLst>
        <pc:spChg chg="mod">
          <ac:chgData name="MARIA KARAMPELIA" userId="9dfcc2cac66bf474" providerId="LiveId" clId="{6803170F-8CAF-4744-98EA-ED1A4B1AC6E9}" dt="2023-04-26T18:32:02.563" v="184" actId="14100"/>
          <ac:spMkLst>
            <pc:docMk/>
            <pc:sldMk cId="3852983607" sldId="257"/>
            <ac:spMk id="2" creationId="{8687A197-AED0-2545-D829-E92DC350157C}"/>
          </ac:spMkLst>
        </pc:spChg>
        <pc:spChg chg="mod">
          <ac:chgData name="MARIA KARAMPELIA" userId="9dfcc2cac66bf474" providerId="LiveId" clId="{6803170F-8CAF-4744-98EA-ED1A4B1AC6E9}" dt="2023-04-26T18:52:04.011" v="444" actId="6549"/>
          <ac:spMkLst>
            <pc:docMk/>
            <pc:sldMk cId="3852983607" sldId="257"/>
            <ac:spMk id="3" creationId="{8954C419-0861-B1DB-59E9-C2BF1CCCF839}"/>
          </ac:spMkLst>
        </pc:spChg>
      </pc:sldChg>
      <pc:sldChg chg="modSp new mod">
        <pc:chgData name="MARIA KARAMPELIA" userId="9dfcc2cac66bf474" providerId="LiveId" clId="{6803170F-8CAF-4744-98EA-ED1A4B1AC6E9}" dt="2023-04-26T18:50:58.067" v="389"/>
        <pc:sldMkLst>
          <pc:docMk/>
          <pc:sldMk cId="3263190340" sldId="258"/>
        </pc:sldMkLst>
        <pc:spChg chg="mod">
          <ac:chgData name="MARIA KARAMPELIA" userId="9dfcc2cac66bf474" providerId="LiveId" clId="{6803170F-8CAF-4744-98EA-ED1A4B1AC6E9}" dt="2023-04-26T18:33:25.872" v="233" actId="27636"/>
          <ac:spMkLst>
            <pc:docMk/>
            <pc:sldMk cId="3263190340" sldId="258"/>
            <ac:spMk id="2" creationId="{66D7EC31-E2A1-62D7-4036-73D15CBAB0EE}"/>
          </ac:spMkLst>
        </pc:spChg>
        <pc:spChg chg="mod">
          <ac:chgData name="MARIA KARAMPELIA" userId="9dfcc2cac66bf474" providerId="LiveId" clId="{6803170F-8CAF-4744-98EA-ED1A4B1AC6E9}" dt="2023-04-26T18:50:58.067" v="389"/>
          <ac:spMkLst>
            <pc:docMk/>
            <pc:sldMk cId="3263190340" sldId="258"/>
            <ac:spMk id="3" creationId="{8770B601-E7CB-2754-48DA-8688A27198A4}"/>
          </ac:spMkLst>
        </pc:spChg>
      </pc:sldChg>
      <pc:sldChg chg="modSp new mod">
        <pc:chgData name="MARIA KARAMPELIA" userId="9dfcc2cac66bf474" providerId="LiveId" clId="{6803170F-8CAF-4744-98EA-ED1A4B1AC6E9}" dt="2023-04-26T18:41:54.046" v="297" actId="14100"/>
        <pc:sldMkLst>
          <pc:docMk/>
          <pc:sldMk cId="3679448859" sldId="259"/>
        </pc:sldMkLst>
        <pc:spChg chg="mod">
          <ac:chgData name="MARIA KARAMPELIA" userId="9dfcc2cac66bf474" providerId="LiveId" clId="{6803170F-8CAF-4744-98EA-ED1A4B1AC6E9}" dt="2023-04-26T18:24:43.431" v="50" actId="20577"/>
          <ac:spMkLst>
            <pc:docMk/>
            <pc:sldMk cId="3679448859" sldId="259"/>
            <ac:spMk id="2" creationId="{1F39BE5A-C190-94B2-E085-D5E44DEA982F}"/>
          </ac:spMkLst>
        </pc:spChg>
        <pc:spChg chg="mod">
          <ac:chgData name="MARIA KARAMPELIA" userId="9dfcc2cac66bf474" providerId="LiveId" clId="{6803170F-8CAF-4744-98EA-ED1A4B1AC6E9}" dt="2023-04-26T18:41:54.046" v="297" actId="14100"/>
          <ac:spMkLst>
            <pc:docMk/>
            <pc:sldMk cId="3679448859" sldId="259"/>
            <ac:spMk id="3" creationId="{5B1650E8-904A-936D-488E-1D5607101B5B}"/>
          </ac:spMkLst>
        </pc:spChg>
      </pc:sldChg>
      <pc:sldChg chg="modSp new mod ord">
        <pc:chgData name="MARIA KARAMPELIA" userId="9dfcc2cac66bf474" providerId="LiveId" clId="{6803170F-8CAF-4744-98EA-ED1A4B1AC6E9}" dt="2023-04-28T11:16:00.496" v="1063"/>
        <pc:sldMkLst>
          <pc:docMk/>
          <pc:sldMk cId="3302822082" sldId="260"/>
        </pc:sldMkLst>
        <pc:spChg chg="mod">
          <ac:chgData name="MARIA KARAMPELIA" userId="9dfcc2cac66bf474" providerId="LiveId" clId="{6803170F-8CAF-4744-98EA-ED1A4B1AC6E9}" dt="2023-04-26T18:38:08.028" v="280" actId="14100"/>
          <ac:spMkLst>
            <pc:docMk/>
            <pc:sldMk cId="3302822082" sldId="260"/>
            <ac:spMk id="2" creationId="{EF836A59-9039-D432-9F1E-50FF82CF83AB}"/>
          </ac:spMkLst>
        </pc:spChg>
        <pc:spChg chg="mod">
          <ac:chgData name="MARIA KARAMPELIA" userId="9dfcc2cac66bf474" providerId="LiveId" clId="{6803170F-8CAF-4744-98EA-ED1A4B1AC6E9}" dt="2023-04-26T18:47:11.321" v="346" actId="20577"/>
          <ac:spMkLst>
            <pc:docMk/>
            <pc:sldMk cId="3302822082" sldId="260"/>
            <ac:spMk id="3" creationId="{44BD0CAC-39C8-A6A6-AEE9-8DD8C47AE406}"/>
          </ac:spMkLst>
        </pc:spChg>
      </pc:sldChg>
      <pc:sldChg chg="modSp new mod">
        <pc:chgData name="MARIA KARAMPELIA" userId="9dfcc2cac66bf474" providerId="LiveId" clId="{6803170F-8CAF-4744-98EA-ED1A4B1AC6E9}" dt="2023-04-26T18:56:31.468" v="545" actId="115"/>
        <pc:sldMkLst>
          <pc:docMk/>
          <pc:sldMk cId="1040136952" sldId="261"/>
        </pc:sldMkLst>
        <pc:spChg chg="mod">
          <ac:chgData name="MARIA KARAMPELIA" userId="9dfcc2cac66bf474" providerId="LiveId" clId="{6803170F-8CAF-4744-98EA-ED1A4B1AC6E9}" dt="2023-04-26T18:55:09.921" v="531" actId="14100"/>
          <ac:spMkLst>
            <pc:docMk/>
            <pc:sldMk cId="1040136952" sldId="261"/>
            <ac:spMk id="2" creationId="{019FF17C-8095-CBF2-B6F4-8F47290BF677}"/>
          </ac:spMkLst>
        </pc:spChg>
        <pc:spChg chg="mod">
          <ac:chgData name="MARIA KARAMPELIA" userId="9dfcc2cac66bf474" providerId="LiveId" clId="{6803170F-8CAF-4744-98EA-ED1A4B1AC6E9}" dt="2023-04-26T18:56:31.468" v="545" actId="115"/>
          <ac:spMkLst>
            <pc:docMk/>
            <pc:sldMk cId="1040136952" sldId="261"/>
            <ac:spMk id="3" creationId="{D2073479-9CA2-3332-02CD-22010CF5BC98}"/>
          </ac:spMkLst>
        </pc:spChg>
      </pc:sldChg>
      <pc:sldChg chg="modSp new mod">
        <pc:chgData name="MARIA KARAMPELIA" userId="9dfcc2cac66bf474" providerId="LiveId" clId="{6803170F-8CAF-4744-98EA-ED1A4B1AC6E9}" dt="2023-04-26T19:18:02.014" v="749" actId="20577"/>
        <pc:sldMkLst>
          <pc:docMk/>
          <pc:sldMk cId="1406952411" sldId="262"/>
        </pc:sldMkLst>
        <pc:spChg chg="mod">
          <ac:chgData name="MARIA KARAMPELIA" userId="9dfcc2cac66bf474" providerId="LiveId" clId="{6803170F-8CAF-4744-98EA-ED1A4B1AC6E9}" dt="2023-04-26T19:08:10.196" v="670" actId="14100"/>
          <ac:spMkLst>
            <pc:docMk/>
            <pc:sldMk cId="1406952411" sldId="262"/>
            <ac:spMk id="2" creationId="{55198581-7E73-8C82-1E8A-76C17394D040}"/>
          </ac:spMkLst>
        </pc:spChg>
        <pc:spChg chg="mod">
          <ac:chgData name="MARIA KARAMPELIA" userId="9dfcc2cac66bf474" providerId="LiveId" clId="{6803170F-8CAF-4744-98EA-ED1A4B1AC6E9}" dt="2023-04-26T19:18:02.014" v="749" actId="20577"/>
          <ac:spMkLst>
            <pc:docMk/>
            <pc:sldMk cId="1406952411" sldId="262"/>
            <ac:spMk id="3" creationId="{F28D0E0B-1F61-0AF4-66CE-F62519F771EB}"/>
          </ac:spMkLst>
        </pc:spChg>
      </pc:sldChg>
      <pc:sldChg chg="modSp new mod">
        <pc:chgData name="MARIA KARAMPELIA" userId="9dfcc2cac66bf474" providerId="LiveId" clId="{6803170F-8CAF-4744-98EA-ED1A4B1AC6E9}" dt="2023-04-26T19:15:21.020" v="716" actId="27636"/>
        <pc:sldMkLst>
          <pc:docMk/>
          <pc:sldMk cId="446696617" sldId="263"/>
        </pc:sldMkLst>
        <pc:spChg chg="mod">
          <ac:chgData name="MARIA KARAMPELIA" userId="9dfcc2cac66bf474" providerId="LiveId" clId="{6803170F-8CAF-4744-98EA-ED1A4B1AC6E9}" dt="2023-04-26T19:15:21.020" v="716" actId="27636"/>
          <ac:spMkLst>
            <pc:docMk/>
            <pc:sldMk cId="446696617" sldId="263"/>
            <ac:spMk id="2" creationId="{B9EC41A9-351A-27CF-1DA0-AA07432EE67F}"/>
          </ac:spMkLst>
        </pc:spChg>
        <pc:spChg chg="mod">
          <ac:chgData name="MARIA KARAMPELIA" userId="9dfcc2cac66bf474" providerId="LiveId" clId="{6803170F-8CAF-4744-98EA-ED1A4B1AC6E9}" dt="2023-04-26T19:15:17.880" v="714" actId="1076"/>
          <ac:spMkLst>
            <pc:docMk/>
            <pc:sldMk cId="446696617" sldId="263"/>
            <ac:spMk id="3" creationId="{D9BE5C52-BA87-91F5-D9A8-BCA6A1C222E9}"/>
          </ac:spMkLst>
        </pc:spChg>
      </pc:sldChg>
      <pc:sldChg chg="modSp new mod ord">
        <pc:chgData name="MARIA KARAMPELIA" userId="9dfcc2cac66bf474" providerId="LiveId" clId="{6803170F-8CAF-4744-98EA-ED1A4B1AC6E9}" dt="2023-04-26T19:15:45.972" v="718"/>
        <pc:sldMkLst>
          <pc:docMk/>
          <pc:sldMk cId="321421002" sldId="264"/>
        </pc:sldMkLst>
        <pc:spChg chg="mod">
          <ac:chgData name="MARIA KARAMPELIA" userId="9dfcc2cac66bf474" providerId="LiveId" clId="{6803170F-8CAF-4744-98EA-ED1A4B1AC6E9}" dt="2023-04-26T19:04:52.778" v="641" actId="14100"/>
          <ac:spMkLst>
            <pc:docMk/>
            <pc:sldMk cId="321421002" sldId="264"/>
            <ac:spMk id="2" creationId="{669D8816-C9D7-A926-D883-8C19D66824BE}"/>
          </ac:spMkLst>
        </pc:spChg>
        <pc:spChg chg="mod">
          <ac:chgData name="MARIA KARAMPELIA" userId="9dfcc2cac66bf474" providerId="LiveId" clId="{6803170F-8CAF-4744-98EA-ED1A4B1AC6E9}" dt="2023-04-26T19:03:58.993" v="634" actId="255"/>
          <ac:spMkLst>
            <pc:docMk/>
            <pc:sldMk cId="321421002" sldId="264"/>
            <ac:spMk id="3" creationId="{C1DC95EF-F6C5-2A08-B32B-E5F7B5917586}"/>
          </ac:spMkLst>
        </pc:spChg>
      </pc:sldChg>
      <pc:sldChg chg="modSp new mod">
        <pc:chgData name="MARIA KARAMPELIA" userId="9dfcc2cac66bf474" providerId="LiveId" clId="{6803170F-8CAF-4744-98EA-ED1A4B1AC6E9}" dt="2023-04-26T19:19:26.366" v="754" actId="255"/>
        <pc:sldMkLst>
          <pc:docMk/>
          <pc:sldMk cId="163997591" sldId="265"/>
        </pc:sldMkLst>
        <pc:spChg chg="mod">
          <ac:chgData name="MARIA KARAMPELIA" userId="9dfcc2cac66bf474" providerId="LiveId" clId="{6803170F-8CAF-4744-98EA-ED1A4B1AC6E9}" dt="2023-04-26T19:17:30.829" v="737" actId="27636"/>
          <ac:spMkLst>
            <pc:docMk/>
            <pc:sldMk cId="163997591" sldId="265"/>
            <ac:spMk id="2" creationId="{224375A5-AE4B-1D48-AB21-ED23966449A4}"/>
          </ac:spMkLst>
        </pc:spChg>
        <pc:spChg chg="mod">
          <ac:chgData name="MARIA KARAMPELIA" userId="9dfcc2cac66bf474" providerId="LiveId" clId="{6803170F-8CAF-4744-98EA-ED1A4B1AC6E9}" dt="2023-04-26T19:19:26.366" v="754" actId="255"/>
          <ac:spMkLst>
            <pc:docMk/>
            <pc:sldMk cId="163997591" sldId="265"/>
            <ac:spMk id="3" creationId="{F6507BE4-B8F2-029F-2B19-A75B149430DA}"/>
          </ac:spMkLst>
        </pc:spChg>
      </pc:sldChg>
      <pc:sldChg chg="modSp new mod">
        <pc:chgData name="MARIA KARAMPELIA" userId="9dfcc2cac66bf474" providerId="LiveId" clId="{6803170F-8CAF-4744-98EA-ED1A4B1AC6E9}" dt="2023-04-26T19:23:12.020" v="791" actId="255"/>
        <pc:sldMkLst>
          <pc:docMk/>
          <pc:sldMk cId="768980751" sldId="266"/>
        </pc:sldMkLst>
        <pc:spChg chg="mod">
          <ac:chgData name="MARIA KARAMPELIA" userId="9dfcc2cac66bf474" providerId="LiveId" clId="{6803170F-8CAF-4744-98EA-ED1A4B1AC6E9}" dt="2023-04-26T19:19:50.452" v="757" actId="27636"/>
          <ac:spMkLst>
            <pc:docMk/>
            <pc:sldMk cId="768980751" sldId="266"/>
            <ac:spMk id="2" creationId="{A796617D-CC9A-9149-8F9D-1FC8DC174885}"/>
          </ac:spMkLst>
        </pc:spChg>
        <pc:spChg chg="mod">
          <ac:chgData name="MARIA KARAMPELIA" userId="9dfcc2cac66bf474" providerId="LiveId" clId="{6803170F-8CAF-4744-98EA-ED1A4B1AC6E9}" dt="2023-04-26T19:23:12.020" v="791" actId="255"/>
          <ac:spMkLst>
            <pc:docMk/>
            <pc:sldMk cId="768980751" sldId="266"/>
            <ac:spMk id="3" creationId="{8ADF7D6C-734A-DC59-0C91-89F6B5D9207B}"/>
          </ac:spMkLst>
        </pc:spChg>
      </pc:sldChg>
      <pc:sldChg chg="modSp new mod">
        <pc:chgData name="MARIA KARAMPELIA" userId="9dfcc2cac66bf474" providerId="LiveId" clId="{6803170F-8CAF-4744-98EA-ED1A4B1AC6E9}" dt="2023-04-26T19:29:41.229" v="826" actId="113"/>
        <pc:sldMkLst>
          <pc:docMk/>
          <pc:sldMk cId="3866810973" sldId="267"/>
        </pc:sldMkLst>
        <pc:spChg chg="mod">
          <ac:chgData name="MARIA KARAMPELIA" userId="9dfcc2cac66bf474" providerId="LiveId" clId="{6803170F-8CAF-4744-98EA-ED1A4B1AC6E9}" dt="2023-04-26T19:23:30.639" v="794" actId="27636"/>
          <ac:spMkLst>
            <pc:docMk/>
            <pc:sldMk cId="3866810973" sldId="267"/>
            <ac:spMk id="2" creationId="{3539F29B-5C0B-FED3-4E8F-D3CE53CA8418}"/>
          </ac:spMkLst>
        </pc:spChg>
        <pc:spChg chg="mod">
          <ac:chgData name="MARIA KARAMPELIA" userId="9dfcc2cac66bf474" providerId="LiveId" clId="{6803170F-8CAF-4744-98EA-ED1A4B1AC6E9}" dt="2023-04-26T19:29:41.229" v="826" actId="113"/>
          <ac:spMkLst>
            <pc:docMk/>
            <pc:sldMk cId="3866810973" sldId="267"/>
            <ac:spMk id="3" creationId="{0E4AB3BB-87B3-1676-F6ED-851158FDF4E9}"/>
          </ac:spMkLst>
        </pc:spChg>
      </pc:sldChg>
      <pc:sldChg chg="modSp new mod">
        <pc:chgData name="MARIA KARAMPELIA" userId="9dfcc2cac66bf474" providerId="LiveId" clId="{6803170F-8CAF-4744-98EA-ED1A4B1AC6E9}" dt="2023-04-26T19:34:17.903" v="866" actId="115"/>
        <pc:sldMkLst>
          <pc:docMk/>
          <pc:sldMk cId="3538951219" sldId="268"/>
        </pc:sldMkLst>
        <pc:spChg chg="mod">
          <ac:chgData name="MARIA KARAMPELIA" userId="9dfcc2cac66bf474" providerId="LiveId" clId="{6803170F-8CAF-4744-98EA-ED1A4B1AC6E9}" dt="2023-04-26T19:30:04.433" v="829" actId="27636"/>
          <ac:spMkLst>
            <pc:docMk/>
            <pc:sldMk cId="3538951219" sldId="268"/>
            <ac:spMk id="2" creationId="{1A82B63F-DA14-6B66-19AB-7214B5311282}"/>
          </ac:spMkLst>
        </pc:spChg>
        <pc:spChg chg="mod">
          <ac:chgData name="MARIA KARAMPELIA" userId="9dfcc2cac66bf474" providerId="LiveId" clId="{6803170F-8CAF-4744-98EA-ED1A4B1AC6E9}" dt="2023-04-26T19:34:17.903" v="866" actId="115"/>
          <ac:spMkLst>
            <pc:docMk/>
            <pc:sldMk cId="3538951219" sldId="268"/>
            <ac:spMk id="3" creationId="{3A78C445-D029-99CD-914F-3C7F8DBEB347}"/>
          </ac:spMkLst>
        </pc:spChg>
      </pc:sldChg>
      <pc:sldChg chg="modSp new mod">
        <pc:chgData name="MARIA KARAMPELIA" userId="9dfcc2cac66bf474" providerId="LiveId" clId="{6803170F-8CAF-4744-98EA-ED1A4B1AC6E9}" dt="2023-04-26T19:38:10.120" v="908" actId="20577"/>
        <pc:sldMkLst>
          <pc:docMk/>
          <pc:sldMk cId="204417897" sldId="269"/>
        </pc:sldMkLst>
        <pc:spChg chg="mod">
          <ac:chgData name="MARIA KARAMPELIA" userId="9dfcc2cac66bf474" providerId="LiveId" clId="{6803170F-8CAF-4744-98EA-ED1A4B1AC6E9}" dt="2023-04-26T19:34:55.339" v="873" actId="27636"/>
          <ac:spMkLst>
            <pc:docMk/>
            <pc:sldMk cId="204417897" sldId="269"/>
            <ac:spMk id="2" creationId="{96D14E9D-7098-A90B-DD72-5C77E3873EAE}"/>
          </ac:spMkLst>
        </pc:spChg>
        <pc:spChg chg="mod">
          <ac:chgData name="MARIA KARAMPELIA" userId="9dfcc2cac66bf474" providerId="LiveId" clId="{6803170F-8CAF-4744-98EA-ED1A4B1AC6E9}" dt="2023-04-26T19:38:10.120" v="908" actId="20577"/>
          <ac:spMkLst>
            <pc:docMk/>
            <pc:sldMk cId="204417897" sldId="269"/>
            <ac:spMk id="3" creationId="{6570A129-8A61-7DC4-9B8A-6669F0DBE068}"/>
          </ac:spMkLst>
        </pc:spChg>
      </pc:sldChg>
      <pc:sldChg chg="modSp new mod">
        <pc:chgData name="MARIA KARAMPELIA" userId="9dfcc2cac66bf474" providerId="LiveId" clId="{6803170F-8CAF-4744-98EA-ED1A4B1AC6E9}" dt="2023-04-26T19:42:46.148" v="948" actId="207"/>
        <pc:sldMkLst>
          <pc:docMk/>
          <pc:sldMk cId="2503631814" sldId="270"/>
        </pc:sldMkLst>
        <pc:spChg chg="mod">
          <ac:chgData name="MARIA KARAMPELIA" userId="9dfcc2cac66bf474" providerId="LiveId" clId="{6803170F-8CAF-4744-98EA-ED1A4B1AC6E9}" dt="2023-04-26T19:35:08.870" v="878" actId="27636"/>
          <ac:spMkLst>
            <pc:docMk/>
            <pc:sldMk cId="2503631814" sldId="270"/>
            <ac:spMk id="2" creationId="{DB1E2B09-CDD5-AFDD-D3F0-67E9A13266EF}"/>
          </ac:spMkLst>
        </pc:spChg>
        <pc:spChg chg="mod">
          <ac:chgData name="MARIA KARAMPELIA" userId="9dfcc2cac66bf474" providerId="LiveId" clId="{6803170F-8CAF-4744-98EA-ED1A4B1AC6E9}" dt="2023-04-26T19:42:46.148" v="948" actId="207"/>
          <ac:spMkLst>
            <pc:docMk/>
            <pc:sldMk cId="2503631814" sldId="270"/>
            <ac:spMk id="3" creationId="{802AF08B-5085-4A9B-E348-1F86442F2FC6}"/>
          </ac:spMkLst>
        </pc:spChg>
      </pc:sldChg>
      <pc:sldChg chg="modSp new mod">
        <pc:chgData name="MARIA KARAMPELIA" userId="9dfcc2cac66bf474" providerId="LiveId" clId="{6803170F-8CAF-4744-98EA-ED1A4B1AC6E9}" dt="2023-04-26T19:45:46.498" v="982" actId="113"/>
        <pc:sldMkLst>
          <pc:docMk/>
          <pc:sldMk cId="3887554781" sldId="271"/>
        </pc:sldMkLst>
        <pc:spChg chg="mod">
          <ac:chgData name="MARIA KARAMPELIA" userId="9dfcc2cac66bf474" providerId="LiveId" clId="{6803170F-8CAF-4744-98EA-ED1A4B1AC6E9}" dt="2023-04-26T19:43:42.374" v="955" actId="27636"/>
          <ac:spMkLst>
            <pc:docMk/>
            <pc:sldMk cId="3887554781" sldId="271"/>
            <ac:spMk id="2" creationId="{5B2643EA-CF36-14A2-E83E-6AB08F883F2B}"/>
          </ac:spMkLst>
        </pc:spChg>
        <pc:spChg chg="mod">
          <ac:chgData name="MARIA KARAMPELIA" userId="9dfcc2cac66bf474" providerId="LiveId" clId="{6803170F-8CAF-4744-98EA-ED1A4B1AC6E9}" dt="2023-04-26T19:45:46.498" v="982" actId="113"/>
          <ac:spMkLst>
            <pc:docMk/>
            <pc:sldMk cId="3887554781" sldId="271"/>
            <ac:spMk id="3" creationId="{2A65FB87-7301-2189-A3AF-AB735DD7A8FC}"/>
          </ac:spMkLst>
        </pc:spChg>
      </pc:sldChg>
      <pc:sldChg chg="modSp new mod">
        <pc:chgData name="MARIA KARAMPELIA" userId="9dfcc2cac66bf474" providerId="LiveId" clId="{6803170F-8CAF-4744-98EA-ED1A4B1AC6E9}" dt="2023-04-26T19:50:51.589" v="1047"/>
        <pc:sldMkLst>
          <pc:docMk/>
          <pc:sldMk cId="35893053" sldId="272"/>
        </pc:sldMkLst>
        <pc:spChg chg="mod">
          <ac:chgData name="MARIA KARAMPELIA" userId="9dfcc2cac66bf474" providerId="LiveId" clId="{6803170F-8CAF-4744-98EA-ED1A4B1AC6E9}" dt="2023-04-26T19:44:07.274" v="964" actId="27636"/>
          <ac:spMkLst>
            <pc:docMk/>
            <pc:sldMk cId="35893053" sldId="272"/>
            <ac:spMk id="2" creationId="{481104D5-5E86-DFB2-ABBF-C13821A50E8B}"/>
          </ac:spMkLst>
        </pc:spChg>
        <pc:spChg chg="mod">
          <ac:chgData name="MARIA KARAMPELIA" userId="9dfcc2cac66bf474" providerId="LiveId" clId="{6803170F-8CAF-4744-98EA-ED1A4B1AC6E9}" dt="2023-04-26T19:50:51.589" v="1047"/>
          <ac:spMkLst>
            <pc:docMk/>
            <pc:sldMk cId="35893053" sldId="272"/>
            <ac:spMk id="3" creationId="{8A7EB823-39E8-4FE5-45AB-24DC6089AC2B}"/>
          </ac:spMkLst>
        </pc:spChg>
      </pc:sldChg>
      <pc:sldChg chg="modSp new mod">
        <pc:chgData name="MARIA KARAMPELIA" userId="9dfcc2cac66bf474" providerId="LiveId" clId="{6803170F-8CAF-4744-98EA-ED1A4B1AC6E9}" dt="2023-04-26T19:52:59.967" v="1060"/>
        <pc:sldMkLst>
          <pc:docMk/>
          <pc:sldMk cId="1232254875" sldId="273"/>
        </pc:sldMkLst>
        <pc:spChg chg="mod">
          <ac:chgData name="MARIA KARAMPELIA" userId="9dfcc2cac66bf474" providerId="LiveId" clId="{6803170F-8CAF-4744-98EA-ED1A4B1AC6E9}" dt="2023-04-26T19:48:28.367" v="994" actId="1076"/>
          <ac:spMkLst>
            <pc:docMk/>
            <pc:sldMk cId="1232254875" sldId="273"/>
            <ac:spMk id="2" creationId="{2F2FB7E1-2474-E672-E0E5-73FBBFF36599}"/>
          </ac:spMkLst>
        </pc:spChg>
        <pc:spChg chg="mod">
          <ac:chgData name="MARIA KARAMPELIA" userId="9dfcc2cac66bf474" providerId="LiveId" clId="{6803170F-8CAF-4744-98EA-ED1A4B1AC6E9}" dt="2023-04-26T19:52:59.967" v="1060"/>
          <ac:spMkLst>
            <pc:docMk/>
            <pc:sldMk cId="1232254875" sldId="273"/>
            <ac:spMk id="3" creationId="{C73BB943-415C-219A-9589-21B9BFEDF53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B4039B-50DE-36B6-5D8F-D019E103DB2B}"/>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6AFB837B-407C-739D-78CB-60B8A99FFA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31332982-072D-7F22-4406-8E4CD45AE48B}"/>
              </a:ext>
            </a:extLst>
          </p:cNvPr>
          <p:cNvSpPr>
            <a:spLocks noGrp="1"/>
          </p:cNvSpPr>
          <p:nvPr>
            <p:ph type="dt" sz="half" idx="10"/>
          </p:nvPr>
        </p:nvSpPr>
        <p:spPr/>
        <p:txBody>
          <a:bodyPr/>
          <a:lstStyle/>
          <a:p>
            <a:fld id="{96F67504-4964-49BA-BCAD-B20D65076697}" type="datetimeFigureOut">
              <a:rPr lang="el-GR" smtClean="0"/>
              <a:t>28/4/2023</a:t>
            </a:fld>
            <a:endParaRPr lang="el-GR"/>
          </a:p>
        </p:txBody>
      </p:sp>
      <p:sp>
        <p:nvSpPr>
          <p:cNvPr id="5" name="Θέση υποσέλιδου 4">
            <a:extLst>
              <a:ext uri="{FF2B5EF4-FFF2-40B4-BE49-F238E27FC236}">
                <a16:creationId xmlns:a16="http://schemas.microsoft.com/office/drawing/2014/main" id="{4032EDD5-78F6-F9D6-C6A5-581E2E834A7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CFAB8CA-573E-8428-CBC8-D48BCC4050EA}"/>
              </a:ext>
            </a:extLst>
          </p:cNvPr>
          <p:cNvSpPr>
            <a:spLocks noGrp="1"/>
          </p:cNvSpPr>
          <p:nvPr>
            <p:ph type="sldNum" sz="quarter" idx="12"/>
          </p:nvPr>
        </p:nvSpPr>
        <p:spPr/>
        <p:txBody>
          <a:bodyPr/>
          <a:lstStyle/>
          <a:p>
            <a:fld id="{19EDC3A2-4E5A-453A-90B1-E692AA2C90A5}" type="slidenum">
              <a:rPr lang="el-GR" smtClean="0"/>
              <a:t>‹#›</a:t>
            </a:fld>
            <a:endParaRPr lang="el-GR"/>
          </a:p>
        </p:txBody>
      </p:sp>
    </p:spTree>
    <p:extLst>
      <p:ext uri="{BB962C8B-B14F-4D97-AF65-F5344CB8AC3E}">
        <p14:creationId xmlns:p14="http://schemas.microsoft.com/office/powerpoint/2010/main" val="2615687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7F282E-2302-40A3-740D-0A3856EF677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9A5E9FA0-559B-58FC-EF1A-A2A66D3AEBB1}"/>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2FD47AD-C1BA-0357-E232-22D123A37F8C}"/>
              </a:ext>
            </a:extLst>
          </p:cNvPr>
          <p:cNvSpPr>
            <a:spLocks noGrp="1"/>
          </p:cNvSpPr>
          <p:nvPr>
            <p:ph type="dt" sz="half" idx="10"/>
          </p:nvPr>
        </p:nvSpPr>
        <p:spPr/>
        <p:txBody>
          <a:bodyPr/>
          <a:lstStyle/>
          <a:p>
            <a:fld id="{96F67504-4964-49BA-BCAD-B20D65076697}" type="datetimeFigureOut">
              <a:rPr lang="el-GR" smtClean="0"/>
              <a:t>28/4/2023</a:t>
            </a:fld>
            <a:endParaRPr lang="el-GR"/>
          </a:p>
        </p:txBody>
      </p:sp>
      <p:sp>
        <p:nvSpPr>
          <p:cNvPr id="5" name="Θέση υποσέλιδου 4">
            <a:extLst>
              <a:ext uri="{FF2B5EF4-FFF2-40B4-BE49-F238E27FC236}">
                <a16:creationId xmlns:a16="http://schemas.microsoft.com/office/drawing/2014/main" id="{26EAE680-D8D5-5E28-B56C-814BD1B402E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55A82DF-6D9E-C80B-E182-4E97D7F3C6A8}"/>
              </a:ext>
            </a:extLst>
          </p:cNvPr>
          <p:cNvSpPr>
            <a:spLocks noGrp="1"/>
          </p:cNvSpPr>
          <p:nvPr>
            <p:ph type="sldNum" sz="quarter" idx="12"/>
          </p:nvPr>
        </p:nvSpPr>
        <p:spPr/>
        <p:txBody>
          <a:bodyPr/>
          <a:lstStyle/>
          <a:p>
            <a:fld id="{19EDC3A2-4E5A-453A-90B1-E692AA2C90A5}" type="slidenum">
              <a:rPr lang="el-GR" smtClean="0"/>
              <a:t>‹#›</a:t>
            </a:fld>
            <a:endParaRPr lang="el-GR"/>
          </a:p>
        </p:txBody>
      </p:sp>
    </p:spTree>
    <p:extLst>
      <p:ext uri="{BB962C8B-B14F-4D97-AF65-F5344CB8AC3E}">
        <p14:creationId xmlns:p14="http://schemas.microsoft.com/office/powerpoint/2010/main" val="752489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B36B642E-D902-E3C9-DC09-9DF5992C94D9}"/>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21F1CC4-13D8-38D9-1402-D98E1D31CBAA}"/>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5D8F75C-A46F-92C5-D835-7E9B3512CD4B}"/>
              </a:ext>
            </a:extLst>
          </p:cNvPr>
          <p:cNvSpPr>
            <a:spLocks noGrp="1"/>
          </p:cNvSpPr>
          <p:nvPr>
            <p:ph type="dt" sz="half" idx="10"/>
          </p:nvPr>
        </p:nvSpPr>
        <p:spPr/>
        <p:txBody>
          <a:bodyPr/>
          <a:lstStyle/>
          <a:p>
            <a:fld id="{96F67504-4964-49BA-BCAD-B20D65076697}" type="datetimeFigureOut">
              <a:rPr lang="el-GR" smtClean="0"/>
              <a:t>28/4/2023</a:t>
            </a:fld>
            <a:endParaRPr lang="el-GR"/>
          </a:p>
        </p:txBody>
      </p:sp>
      <p:sp>
        <p:nvSpPr>
          <p:cNvPr id="5" name="Θέση υποσέλιδου 4">
            <a:extLst>
              <a:ext uri="{FF2B5EF4-FFF2-40B4-BE49-F238E27FC236}">
                <a16:creationId xmlns:a16="http://schemas.microsoft.com/office/drawing/2014/main" id="{4F3F5A8B-0B40-1799-9AD5-4CAD14E6337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337708D-E9A0-DABC-1CDD-FF32DB9CBD2A}"/>
              </a:ext>
            </a:extLst>
          </p:cNvPr>
          <p:cNvSpPr>
            <a:spLocks noGrp="1"/>
          </p:cNvSpPr>
          <p:nvPr>
            <p:ph type="sldNum" sz="quarter" idx="12"/>
          </p:nvPr>
        </p:nvSpPr>
        <p:spPr/>
        <p:txBody>
          <a:bodyPr/>
          <a:lstStyle/>
          <a:p>
            <a:fld id="{19EDC3A2-4E5A-453A-90B1-E692AA2C90A5}" type="slidenum">
              <a:rPr lang="el-GR" smtClean="0"/>
              <a:t>‹#›</a:t>
            </a:fld>
            <a:endParaRPr lang="el-GR"/>
          </a:p>
        </p:txBody>
      </p:sp>
    </p:spTree>
    <p:extLst>
      <p:ext uri="{BB962C8B-B14F-4D97-AF65-F5344CB8AC3E}">
        <p14:creationId xmlns:p14="http://schemas.microsoft.com/office/powerpoint/2010/main" val="2064771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62A11F-70E0-A088-DE7C-2CF636D98D6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E2AE777-84B9-3025-1983-F08BA7C1AFF7}"/>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1B294F9-C9AD-E1D1-06AD-362139389965}"/>
              </a:ext>
            </a:extLst>
          </p:cNvPr>
          <p:cNvSpPr>
            <a:spLocks noGrp="1"/>
          </p:cNvSpPr>
          <p:nvPr>
            <p:ph type="dt" sz="half" idx="10"/>
          </p:nvPr>
        </p:nvSpPr>
        <p:spPr/>
        <p:txBody>
          <a:bodyPr/>
          <a:lstStyle/>
          <a:p>
            <a:fld id="{96F67504-4964-49BA-BCAD-B20D65076697}" type="datetimeFigureOut">
              <a:rPr lang="el-GR" smtClean="0"/>
              <a:t>28/4/2023</a:t>
            </a:fld>
            <a:endParaRPr lang="el-GR"/>
          </a:p>
        </p:txBody>
      </p:sp>
      <p:sp>
        <p:nvSpPr>
          <p:cNvPr id="5" name="Θέση υποσέλιδου 4">
            <a:extLst>
              <a:ext uri="{FF2B5EF4-FFF2-40B4-BE49-F238E27FC236}">
                <a16:creationId xmlns:a16="http://schemas.microsoft.com/office/drawing/2014/main" id="{CDD172DF-3E5F-2238-C5AC-13A694E93BD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EEB90A1-7705-13D3-2E1A-7C8273DD6447}"/>
              </a:ext>
            </a:extLst>
          </p:cNvPr>
          <p:cNvSpPr>
            <a:spLocks noGrp="1"/>
          </p:cNvSpPr>
          <p:nvPr>
            <p:ph type="sldNum" sz="quarter" idx="12"/>
          </p:nvPr>
        </p:nvSpPr>
        <p:spPr/>
        <p:txBody>
          <a:bodyPr/>
          <a:lstStyle/>
          <a:p>
            <a:fld id="{19EDC3A2-4E5A-453A-90B1-E692AA2C90A5}" type="slidenum">
              <a:rPr lang="el-GR" smtClean="0"/>
              <a:t>‹#›</a:t>
            </a:fld>
            <a:endParaRPr lang="el-GR"/>
          </a:p>
        </p:txBody>
      </p:sp>
    </p:spTree>
    <p:extLst>
      <p:ext uri="{BB962C8B-B14F-4D97-AF65-F5344CB8AC3E}">
        <p14:creationId xmlns:p14="http://schemas.microsoft.com/office/powerpoint/2010/main" val="1013582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74A6D0-13C5-4A17-206E-D2E4A932EEC1}"/>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4774C2C-5EB6-6054-A0F0-45675F7153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049DE762-DE31-804A-6AA5-C3260C7E0AE3}"/>
              </a:ext>
            </a:extLst>
          </p:cNvPr>
          <p:cNvSpPr>
            <a:spLocks noGrp="1"/>
          </p:cNvSpPr>
          <p:nvPr>
            <p:ph type="dt" sz="half" idx="10"/>
          </p:nvPr>
        </p:nvSpPr>
        <p:spPr/>
        <p:txBody>
          <a:bodyPr/>
          <a:lstStyle/>
          <a:p>
            <a:fld id="{96F67504-4964-49BA-BCAD-B20D65076697}" type="datetimeFigureOut">
              <a:rPr lang="el-GR" smtClean="0"/>
              <a:t>28/4/2023</a:t>
            </a:fld>
            <a:endParaRPr lang="el-GR"/>
          </a:p>
        </p:txBody>
      </p:sp>
      <p:sp>
        <p:nvSpPr>
          <p:cNvPr id="5" name="Θέση υποσέλιδου 4">
            <a:extLst>
              <a:ext uri="{FF2B5EF4-FFF2-40B4-BE49-F238E27FC236}">
                <a16:creationId xmlns:a16="http://schemas.microsoft.com/office/drawing/2014/main" id="{77DB1282-84E9-FA6B-1662-96A3EBAE863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3515D20-C07B-6472-0933-D4BDDB70B7C2}"/>
              </a:ext>
            </a:extLst>
          </p:cNvPr>
          <p:cNvSpPr>
            <a:spLocks noGrp="1"/>
          </p:cNvSpPr>
          <p:nvPr>
            <p:ph type="sldNum" sz="quarter" idx="12"/>
          </p:nvPr>
        </p:nvSpPr>
        <p:spPr/>
        <p:txBody>
          <a:bodyPr/>
          <a:lstStyle/>
          <a:p>
            <a:fld id="{19EDC3A2-4E5A-453A-90B1-E692AA2C90A5}" type="slidenum">
              <a:rPr lang="el-GR" smtClean="0"/>
              <a:t>‹#›</a:t>
            </a:fld>
            <a:endParaRPr lang="el-GR"/>
          </a:p>
        </p:txBody>
      </p:sp>
    </p:spTree>
    <p:extLst>
      <p:ext uri="{BB962C8B-B14F-4D97-AF65-F5344CB8AC3E}">
        <p14:creationId xmlns:p14="http://schemas.microsoft.com/office/powerpoint/2010/main" val="3359417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C6444B6-62A6-B1CD-DBEC-6644FA975C6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3222F70-D622-616F-67CF-FFFCF226FDC8}"/>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ACFD4A08-164B-B927-ACD7-60395B835F89}"/>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F1F65CFA-1D95-F4C2-8333-B91080844765}"/>
              </a:ext>
            </a:extLst>
          </p:cNvPr>
          <p:cNvSpPr>
            <a:spLocks noGrp="1"/>
          </p:cNvSpPr>
          <p:nvPr>
            <p:ph type="dt" sz="half" idx="10"/>
          </p:nvPr>
        </p:nvSpPr>
        <p:spPr/>
        <p:txBody>
          <a:bodyPr/>
          <a:lstStyle/>
          <a:p>
            <a:fld id="{96F67504-4964-49BA-BCAD-B20D65076697}" type="datetimeFigureOut">
              <a:rPr lang="el-GR" smtClean="0"/>
              <a:t>28/4/2023</a:t>
            </a:fld>
            <a:endParaRPr lang="el-GR"/>
          </a:p>
        </p:txBody>
      </p:sp>
      <p:sp>
        <p:nvSpPr>
          <p:cNvPr id="6" name="Θέση υποσέλιδου 5">
            <a:extLst>
              <a:ext uri="{FF2B5EF4-FFF2-40B4-BE49-F238E27FC236}">
                <a16:creationId xmlns:a16="http://schemas.microsoft.com/office/drawing/2014/main" id="{2910369C-579D-4942-0765-96C1A63BCC0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DA5130F0-BA75-C6EF-571C-209DF7DFDD23}"/>
              </a:ext>
            </a:extLst>
          </p:cNvPr>
          <p:cNvSpPr>
            <a:spLocks noGrp="1"/>
          </p:cNvSpPr>
          <p:nvPr>
            <p:ph type="sldNum" sz="quarter" idx="12"/>
          </p:nvPr>
        </p:nvSpPr>
        <p:spPr/>
        <p:txBody>
          <a:bodyPr/>
          <a:lstStyle/>
          <a:p>
            <a:fld id="{19EDC3A2-4E5A-453A-90B1-E692AA2C90A5}" type="slidenum">
              <a:rPr lang="el-GR" smtClean="0"/>
              <a:t>‹#›</a:t>
            </a:fld>
            <a:endParaRPr lang="el-GR"/>
          </a:p>
        </p:txBody>
      </p:sp>
    </p:spTree>
    <p:extLst>
      <p:ext uri="{BB962C8B-B14F-4D97-AF65-F5344CB8AC3E}">
        <p14:creationId xmlns:p14="http://schemas.microsoft.com/office/powerpoint/2010/main" val="2452109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6162269-642C-F2D5-9CB2-78DC8411DD97}"/>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186471C-C7E6-1204-A69D-40367D212B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C2E87905-80B8-8B03-CD7A-6E25AE1D352F}"/>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9D4509B2-BD94-65E1-FEF0-AB26BFFAB8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FFF47F70-7693-36F6-EA16-DE9251A12ECD}"/>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5AA2FF18-2A47-D2F0-1ABA-37E6A0697C54}"/>
              </a:ext>
            </a:extLst>
          </p:cNvPr>
          <p:cNvSpPr>
            <a:spLocks noGrp="1"/>
          </p:cNvSpPr>
          <p:nvPr>
            <p:ph type="dt" sz="half" idx="10"/>
          </p:nvPr>
        </p:nvSpPr>
        <p:spPr/>
        <p:txBody>
          <a:bodyPr/>
          <a:lstStyle/>
          <a:p>
            <a:fld id="{96F67504-4964-49BA-BCAD-B20D65076697}" type="datetimeFigureOut">
              <a:rPr lang="el-GR" smtClean="0"/>
              <a:t>28/4/2023</a:t>
            </a:fld>
            <a:endParaRPr lang="el-GR"/>
          </a:p>
        </p:txBody>
      </p:sp>
      <p:sp>
        <p:nvSpPr>
          <p:cNvPr id="8" name="Θέση υποσέλιδου 7">
            <a:extLst>
              <a:ext uri="{FF2B5EF4-FFF2-40B4-BE49-F238E27FC236}">
                <a16:creationId xmlns:a16="http://schemas.microsoft.com/office/drawing/2014/main" id="{B6A92E36-9793-A8E3-2725-60AC5B6A69F8}"/>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15BB1BF3-9D0D-11BE-ABF7-AC7535B6FDBE}"/>
              </a:ext>
            </a:extLst>
          </p:cNvPr>
          <p:cNvSpPr>
            <a:spLocks noGrp="1"/>
          </p:cNvSpPr>
          <p:nvPr>
            <p:ph type="sldNum" sz="quarter" idx="12"/>
          </p:nvPr>
        </p:nvSpPr>
        <p:spPr/>
        <p:txBody>
          <a:bodyPr/>
          <a:lstStyle/>
          <a:p>
            <a:fld id="{19EDC3A2-4E5A-453A-90B1-E692AA2C90A5}" type="slidenum">
              <a:rPr lang="el-GR" smtClean="0"/>
              <a:t>‹#›</a:t>
            </a:fld>
            <a:endParaRPr lang="el-GR"/>
          </a:p>
        </p:txBody>
      </p:sp>
    </p:spTree>
    <p:extLst>
      <p:ext uri="{BB962C8B-B14F-4D97-AF65-F5344CB8AC3E}">
        <p14:creationId xmlns:p14="http://schemas.microsoft.com/office/powerpoint/2010/main" val="3823297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EC23B2-8AB2-2BDD-18A3-7D0BC555430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CD65282C-5B27-5DD7-8E4D-D0000FDBBE89}"/>
              </a:ext>
            </a:extLst>
          </p:cNvPr>
          <p:cNvSpPr>
            <a:spLocks noGrp="1"/>
          </p:cNvSpPr>
          <p:nvPr>
            <p:ph type="dt" sz="half" idx="10"/>
          </p:nvPr>
        </p:nvSpPr>
        <p:spPr/>
        <p:txBody>
          <a:bodyPr/>
          <a:lstStyle/>
          <a:p>
            <a:fld id="{96F67504-4964-49BA-BCAD-B20D65076697}" type="datetimeFigureOut">
              <a:rPr lang="el-GR" smtClean="0"/>
              <a:t>28/4/2023</a:t>
            </a:fld>
            <a:endParaRPr lang="el-GR"/>
          </a:p>
        </p:txBody>
      </p:sp>
      <p:sp>
        <p:nvSpPr>
          <p:cNvPr id="4" name="Θέση υποσέλιδου 3">
            <a:extLst>
              <a:ext uri="{FF2B5EF4-FFF2-40B4-BE49-F238E27FC236}">
                <a16:creationId xmlns:a16="http://schemas.microsoft.com/office/drawing/2014/main" id="{1A112F08-A6CB-A7CB-97DC-6C2F82F70B3B}"/>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9B48FB8D-6B03-A0AD-2447-872002735966}"/>
              </a:ext>
            </a:extLst>
          </p:cNvPr>
          <p:cNvSpPr>
            <a:spLocks noGrp="1"/>
          </p:cNvSpPr>
          <p:nvPr>
            <p:ph type="sldNum" sz="quarter" idx="12"/>
          </p:nvPr>
        </p:nvSpPr>
        <p:spPr/>
        <p:txBody>
          <a:bodyPr/>
          <a:lstStyle/>
          <a:p>
            <a:fld id="{19EDC3A2-4E5A-453A-90B1-E692AA2C90A5}" type="slidenum">
              <a:rPr lang="el-GR" smtClean="0"/>
              <a:t>‹#›</a:t>
            </a:fld>
            <a:endParaRPr lang="el-GR"/>
          </a:p>
        </p:txBody>
      </p:sp>
    </p:spTree>
    <p:extLst>
      <p:ext uri="{BB962C8B-B14F-4D97-AF65-F5344CB8AC3E}">
        <p14:creationId xmlns:p14="http://schemas.microsoft.com/office/powerpoint/2010/main" val="4111934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AE929DF3-B123-5213-B11D-E86377C9D424}"/>
              </a:ext>
            </a:extLst>
          </p:cNvPr>
          <p:cNvSpPr>
            <a:spLocks noGrp="1"/>
          </p:cNvSpPr>
          <p:nvPr>
            <p:ph type="dt" sz="half" idx="10"/>
          </p:nvPr>
        </p:nvSpPr>
        <p:spPr/>
        <p:txBody>
          <a:bodyPr/>
          <a:lstStyle/>
          <a:p>
            <a:fld id="{96F67504-4964-49BA-BCAD-B20D65076697}" type="datetimeFigureOut">
              <a:rPr lang="el-GR" smtClean="0"/>
              <a:t>28/4/2023</a:t>
            </a:fld>
            <a:endParaRPr lang="el-GR"/>
          </a:p>
        </p:txBody>
      </p:sp>
      <p:sp>
        <p:nvSpPr>
          <p:cNvPr id="3" name="Θέση υποσέλιδου 2">
            <a:extLst>
              <a:ext uri="{FF2B5EF4-FFF2-40B4-BE49-F238E27FC236}">
                <a16:creationId xmlns:a16="http://schemas.microsoft.com/office/drawing/2014/main" id="{3D385265-425B-999F-31F3-FE151859C16B}"/>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2084630F-1DE0-346E-28DD-73AE78490E23}"/>
              </a:ext>
            </a:extLst>
          </p:cNvPr>
          <p:cNvSpPr>
            <a:spLocks noGrp="1"/>
          </p:cNvSpPr>
          <p:nvPr>
            <p:ph type="sldNum" sz="quarter" idx="12"/>
          </p:nvPr>
        </p:nvSpPr>
        <p:spPr/>
        <p:txBody>
          <a:bodyPr/>
          <a:lstStyle/>
          <a:p>
            <a:fld id="{19EDC3A2-4E5A-453A-90B1-E692AA2C90A5}" type="slidenum">
              <a:rPr lang="el-GR" smtClean="0"/>
              <a:t>‹#›</a:t>
            </a:fld>
            <a:endParaRPr lang="el-GR"/>
          </a:p>
        </p:txBody>
      </p:sp>
    </p:spTree>
    <p:extLst>
      <p:ext uri="{BB962C8B-B14F-4D97-AF65-F5344CB8AC3E}">
        <p14:creationId xmlns:p14="http://schemas.microsoft.com/office/powerpoint/2010/main" val="3184129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F251F5E-518C-A59C-8D9D-0F2A0F21A7B4}"/>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32C24A3-54D2-183B-4A95-43FEC38AE0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89736033-C8A3-81D1-2B27-DEB4D6FE32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0683F41-01BF-7017-ACA5-83110869D214}"/>
              </a:ext>
            </a:extLst>
          </p:cNvPr>
          <p:cNvSpPr>
            <a:spLocks noGrp="1"/>
          </p:cNvSpPr>
          <p:nvPr>
            <p:ph type="dt" sz="half" idx="10"/>
          </p:nvPr>
        </p:nvSpPr>
        <p:spPr/>
        <p:txBody>
          <a:bodyPr/>
          <a:lstStyle/>
          <a:p>
            <a:fld id="{96F67504-4964-49BA-BCAD-B20D65076697}" type="datetimeFigureOut">
              <a:rPr lang="el-GR" smtClean="0"/>
              <a:t>28/4/2023</a:t>
            </a:fld>
            <a:endParaRPr lang="el-GR"/>
          </a:p>
        </p:txBody>
      </p:sp>
      <p:sp>
        <p:nvSpPr>
          <p:cNvPr id="6" name="Θέση υποσέλιδου 5">
            <a:extLst>
              <a:ext uri="{FF2B5EF4-FFF2-40B4-BE49-F238E27FC236}">
                <a16:creationId xmlns:a16="http://schemas.microsoft.com/office/drawing/2014/main" id="{905E48D1-F489-DF94-8225-7B3294CC9B7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1840F98-0FC8-1591-BF1E-C7FEE34C591C}"/>
              </a:ext>
            </a:extLst>
          </p:cNvPr>
          <p:cNvSpPr>
            <a:spLocks noGrp="1"/>
          </p:cNvSpPr>
          <p:nvPr>
            <p:ph type="sldNum" sz="quarter" idx="12"/>
          </p:nvPr>
        </p:nvSpPr>
        <p:spPr/>
        <p:txBody>
          <a:bodyPr/>
          <a:lstStyle/>
          <a:p>
            <a:fld id="{19EDC3A2-4E5A-453A-90B1-E692AA2C90A5}" type="slidenum">
              <a:rPr lang="el-GR" smtClean="0"/>
              <a:t>‹#›</a:t>
            </a:fld>
            <a:endParaRPr lang="el-GR"/>
          </a:p>
        </p:txBody>
      </p:sp>
    </p:spTree>
    <p:extLst>
      <p:ext uri="{BB962C8B-B14F-4D97-AF65-F5344CB8AC3E}">
        <p14:creationId xmlns:p14="http://schemas.microsoft.com/office/powerpoint/2010/main" val="1317261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9D5D24-1ED1-A8C3-5734-25FB0069966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8DA9317C-9D0C-036C-01BF-C857AB70AA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376D1692-FD63-DCE2-3C08-DABDCFD061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606A1535-B64F-87E4-5B60-2DE1C5EEFD81}"/>
              </a:ext>
            </a:extLst>
          </p:cNvPr>
          <p:cNvSpPr>
            <a:spLocks noGrp="1"/>
          </p:cNvSpPr>
          <p:nvPr>
            <p:ph type="dt" sz="half" idx="10"/>
          </p:nvPr>
        </p:nvSpPr>
        <p:spPr/>
        <p:txBody>
          <a:bodyPr/>
          <a:lstStyle/>
          <a:p>
            <a:fld id="{96F67504-4964-49BA-BCAD-B20D65076697}" type="datetimeFigureOut">
              <a:rPr lang="el-GR" smtClean="0"/>
              <a:t>28/4/2023</a:t>
            </a:fld>
            <a:endParaRPr lang="el-GR"/>
          </a:p>
        </p:txBody>
      </p:sp>
      <p:sp>
        <p:nvSpPr>
          <p:cNvPr id="6" name="Θέση υποσέλιδου 5">
            <a:extLst>
              <a:ext uri="{FF2B5EF4-FFF2-40B4-BE49-F238E27FC236}">
                <a16:creationId xmlns:a16="http://schemas.microsoft.com/office/drawing/2014/main" id="{79579650-920B-6451-F44A-5EAD052087C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E2B82A2-661D-0AFB-7F77-9C801C8B384C}"/>
              </a:ext>
            </a:extLst>
          </p:cNvPr>
          <p:cNvSpPr>
            <a:spLocks noGrp="1"/>
          </p:cNvSpPr>
          <p:nvPr>
            <p:ph type="sldNum" sz="quarter" idx="12"/>
          </p:nvPr>
        </p:nvSpPr>
        <p:spPr/>
        <p:txBody>
          <a:bodyPr/>
          <a:lstStyle/>
          <a:p>
            <a:fld id="{19EDC3A2-4E5A-453A-90B1-E692AA2C90A5}" type="slidenum">
              <a:rPr lang="el-GR" smtClean="0"/>
              <a:t>‹#›</a:t>
            </a:fld>
            <a:endParaRPr lang="el-GR"/>
          </a:p>
        </p:txBody>
      </p:sp>
    </p:spTree>
    <p:extLst>
      <p:ext uri="{BB962C8B-B14F-4D97-AF65-F5344CB8AC3E}">
        <p14:creationId xmlns:p14="http://schemas.microsoft.com/office/powerpoint/2010/main" val="3601335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8794179-2923-D1D4-586C-A0AE40DA61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C4F5D65-5178-5430-FD1B-3118B20091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3C270B1-8CAB-B534-F211-601938DE3F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F67504-4964-49BA-BCAD-B20D65076697}" type="datetimeFigureOut">
              <a:rPr lang="el-GR" smtClean="0"/>
              <a:t>28/4/2023</a:t>
            </a:fld>
            <a:endParaRPr lang="el-GR"/>
          </a:p>
        </p:txBody>
      </p:sp>
      <p:sp>
        <p:nvSpPr>
          <p:cNvPr id="5" name="Θέση υποσέλιδου 4">
            <a:extLst>
              <a:ext uri="{FF2B5EF4-FFF2-40B4-BE49-F238E27FC236}">
                <a16:creationId xmlns:a16="http://schemas.microsoft.com/office/drawing/2014/main" id="{25493462-0288-E072-5EFF-FB77F629D1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06BC6447-B4B9-A045-F7C2-6421747491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EDC3A2-4E5A-453A-90B1-E692AA2C90A5}" type="slidenum">
              <a:rPr lang="el-GR" smtClean="0"/>
              <a:t>‹#›</a:t>
            </a:fld>
            <a:endParaRPr lang="el-GR"/>
          </a:p>
        </p:txBody>
      </p:sp>
    </p:spTree>
    <p:extLst>
      <p:ext uri="{BB962C8B-B14F-4D97-AF65-F5344CB8AC3E}">
        <p14:creationId xmlns:p14="http://schemas.microsoft.com/office/powerpoint/2010/main" val="25089095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kimisitheotokouilioup.gr/%ce%b1%ce%bd%ce%b1%ce%b3%ce%bd%cf%8e%cf%83%cf%84%ce%b5%cf%82-%ce%b9-%ce%bd%ce%b1%ce%bf%cf%8d/" TargetMode="External"/><Relationship Id="rId2" Type="http://schemas.openxmlformats.org/officeDocument/2006/relationships/hyperlink" Target="https://www.vimaorthodoxias.gr/peri-zois/%ce%bf-%ce%b8%ce%b5%cf%83%ce%bc%cf%8c%cf%82-%cf%84%ce%bf%cf%85-%ce%b1%ce%bd%ce%b1%ce%b3%ce%bd%cf%8e%cf%83%cf%84%ce%b7-%cf%83%cf%84%ce%b7%ce%bd-%ce%bf%cf%81%ce%b8%cf%8c%ce%b4%ce%bf%ce%be%ce%b7-%ce%b5/" TargetMode="External"/><Relationship Id="rId1" Type="http://schemas.openxmlformats.org/officeDocument/2006/relationships/slideLayout" Target="../slideLayouts/slideLayout2.xml"/><Relationship Id="rId4" Type="http://schemas.openxmlformats.org/officeDocument/2006/relationships/hyperlink" Target="https://www.ekklisiaonline.g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19F029-4192-7EE0-BFBC-18AB377BEDBF}"/>
              </a:ext>
            </a:extLst>
          </p:cNvPr>
          <p:cNvSpPr>
            <a:spLocks noGrp="1"/>
          </p:cNvSpPr>
          <p:nvPr>
            <p:ph type="ctrTitle"/>
          </p:nvPr>
        </p:nvSpPr>
        <p:spPr>
          <a:xfrm>
            <a:off x="0" y="0"/>
            <a:ext cx="12192000" cy="4036174"/>
          </a:xfrm>
        </p:spPr>
        <p:txBody>
          <a:bodyPr>
            <a:normAutofit fontScale="90000"/>
          </a:bodyPr>
          <a:lstStyle/>
          <a:p>
            <a:r>
              <a:rPr lang="el-GR" sz="6000" b="1" dirty="0"/>
              <a:t>ΕΚΚΛΗΣΙΑΣΤΙΚΗ ΕΘΙΜΟΤΥΠΙΑ</a:t>
            </a:r>
            <a:br>
              <a:rPr lang="el-GR" sz="6000" b="1" dirty="0"/>
            </a:br>
            <a:r>
              <a:rPr lang="el-GR" sz="6000" b="1" dirty="0"/>
              <a:t>ΕΝΟΤΗΤΑ 6</a:t>
            </a:r>
            <a:r>
              <a:rPr lang="el-GR" sz="6000" b="1" baseline="30000" dirty="0"/>
              <a:t>η</a:t>
            </a:r>
            <a:br>
              <a:rPr lang="el-GR" sz="6000" b="1" dirty="0"/>
            </a:br>
            <a:r>
              <a:rPr lang="el-GR" sz="6000" b="1" dirty="0"/>
              <a:t> Ο θεσμός του αναγνώστη</a:t>
            </a:r>
            <a:br>
              <a:rPr lang="el-GR" sz="6000" b="1" dirty="0"/>
            </a:br>
            <a:r>
              <a:rPr lang="el-GR" sz="6000" b="1" dirty="0"/>
              <a:t>στην Ορθόδοξη Εκκλησία</a:t>
            </a:r>
            <a:br>
              <a:rPr lang="el-GR" sz="6000" b="1" dirty="0"/>
            </a:br>
            <a:endParaRPr lang="el-GR" dirty="0"/>
          </a:p>
        </p:txBody>
      </p:sp>
      <p:sp>
        <p:nvSpPr>
          <p:cNvPr id="3" name="Υπότιτλος 2">
            <a:extLst>
              <a:ext uri="{FF2B5EF4-FFF2-40B4-BE49-F238E27FC236}">
                <a16:creationId xmlns:a16="http://schemas.microsoft.com/office/drawing/2014/main" id="{38AC2C30-45D8-9213-3AA4-E8D08FB38B00}"/>
              </a:ext>
            </a:extLst>
          </p:cNvPr>
          <p:cNvSpPr>
            <a:spLocks noGrp="1"/>
          </p:cNvSpPr>
          <p:nvPr>
            <p:ph type="subTitle" idx="1"/>
          </p:nvPr>
        </p:nvSpPr>
        <p:spPr>
          <a:xfrm>
            <a:off x="1239328" y="4412921"/>
            <a:ext cx="9144000" cy="1655762"/>
          </a:xfrm>
        </p:spPr>
        <p:txBody>
          <a:bodyPr>
            <a:normAutofit lnSpcReduction="10000"/>
          </a:bodyPr>
          <a:lstStyle/>
          <a:p>
            <a:r>
              <a:rPr lang="el-GR" dirty="0"/>
              <a:t>Διδάσκουσα Καθηγήτρια: Μαρία </a:t>
            </a:r>
            <a:r>
              <a:rPr lang="el-GR" dirty="0" err="1"/>
              <a:t>Καράμπελια</a:t>
            </a:r>
            <a:endParaRPr lang="el-GR" dirty="0"/>
          </a:p>
          <a:p>
            <a:r>
              <a:rPr lang="el-GR" dirty="0"/>
              <a:t>Β΄ εξάμηνο</a:t>
            </a:r>
          </a:p>
          <a:p>
            <a:r>
              <a:rPr lang="el-GR" dirty="0"/>
              <a:t>Ιερατικών Σπουδών</a:t>
            </a:r>
          </a:p>
          <a:p>
            <a:r>
              <a:rPr lang="el-GR" dirty="0"/>
              <a:t>ΑΕΑΑ</a:t>
            </a:r>
          </a:p>
        </p:txBody>
      </p:sp>
    </p:spTree>
    <p:extLst>
      <p:ext uri="{BB962C8B-B14F-4D97-AF65-F5344CB8AC3E}">
        <p14:creationId xmlns:p14="http://schemas.microsoft.com/office/powerpoint/2010/main" val="17823876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96617D-CC9A-9149-8F9D-1FC8DC174885}"/>
              </a:ext>
            </a:extLst>
          </p:cNvPr>
          <p:cNvSpPr>
            <a:spLocks noGrp="1"/>
          </p:cNvSpPr>
          <p:nvPr>
            <p:ph type="title"/>
          </p:nvPr>
        </p:nvSpPr>
        <p:spPr>
          <a:xfrm>
            <a:off x="838200" y="0"/>
            <a:ext cx="10515600" cy="681037"/>
          </a:xfrm>
        </p:spPr>
        <p:txBody>
          <a:bodyPr>
            <a:normAutofit fontScale="90000"/>
          </a:bodyPr>
          <a:lstStyle/>
          <a:p>
            <a:pPr algn="ctr"/>
            <a:r>
              <a:rPr lang="el-GR" sz="4400" b="1" i="1" kern="100" dirty="0">
                <a:solidFill>
                  <a:srgbClr val="FF0000"/>
                </a:solidFill>
                <a:effectLst/>
                <a:latin typeface="inherit"/>
                <a:ea typeface="Times New Roman" panose="02020603050405020304" pitchFamily="18" charset="0"/>
                <a:cs typeface="Arial" panose="020B0604020202020204" pitchFamily="34" charset="0"/>
              </a:rPr>
              <a:t>ΕΓΚΥΚΛΙΟΣ</a:t>
            </a:r>
            <a:r>
              <a:rPr lang="el-GR" sz="4400" b="1" i="1" kern="10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 </a:t>
            </a:r>
            <a:r>
              <a:rPr lang="el-GR" b="1" i="1" kern="10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 </a:t>
            </a:r>
            <a:r>
              <a:rPr lang="el-GR" sz="4400" b="1" kern="100" dirty="0" err="1">
                <a:solidFill>
                  <a:srgbClr val="000000"/>
                </a:solidFill>
                <a:effectLst/>
                <a:latin typeface="inherit"/>
                <a:ea typeface="Calibri" panose="020F0502020204030204" pitchFamily="34" charset="0"/>
                <a:cs typeface="Arial" panose="020B0604020202020204" pitchFamily="34" charset="0"/>
              </a:rPr>
              <a:t>Ἀριθμ</a:t>
            </a:r>
            <a:r>
              <a:rPr lang="el-GR" sz="4400" b="1" kern="100" dirty="0">
                <a:solidFill>
                  <a:srgbClr val="000000"/>
                </a:solidFill>
                <a:effectLst/>
                <a:latin typeface="inherit"/>
                <a:ea typeface="Calibri" panose="020F0502020204030204" pitchFamily="34" charset="0"/>
                <a:cs typeface="Arial" panose="020B0604020202020204" pitchFamily="34" charset="0"/>
              </a:rPr>
              <a:t>. </a:t>
            </a:r>
            <a:r>
              <a:rPr lang="el-GR" sz="4400" b="1" kern="100" dirty="0" err="1">
                <a:solidFill>
                  <a:srgbClr val="000000"/>
                </a:solidFill>
                <a:effectLst/>
                <a:latin typeface="inherit"/>
                <a:ea typeface="Calibri" panose="020F0502020204030204" pitchFamily="34" charset="0"/>
                <a:cs typeface="Arial" panose="020B0604020202020204" pitchFamily="34" charset="0"/>
              </a:rPr>
              <a:t>πρωτ</a:t>
            </a:r>
            <a:r>
              <a:rPr lang="el-GR" sz="4400" b="1" kern="100" dirty="0">
                <a:solidFill>
                  <a:srgbClr val="000000"/>
                </a:solidFill>
                <a:effectLst/>
                <a:latin typeface="inherit"/>
                <a:ea typeface="Calibri" panose="020F0502020204030204" pitchFamily="34" charset="0"/>
                <a:cs typeface="Arial" panose="020B0604020202020204" pitchFamily="34" charset="0"/>
              </a:rPr>
              <a:t>. 146/ΕΞ. /2002</a:t>
            </a:r>
            <a:endParaRPr lang="el-GR" dirty="0"/>
          </a:p>
        </p:txBody>
      </p:sp>
      <p:sp>
        <p:nvSpPr>
          <p:cNvPr id="3" name="Θέση περιεχομένου 2">
            <a:extLst>
              <a:ext uri="{FF2B5EF4-FFF2-40B4-BE49-F238E27FC236}">
                <a16:creationId xmlns:a16="http://schemas.microsoft.com/office/drawing/2014/main" id="{8ADF7D6C-734A-DC59-0C91-89F6B5D9207B}"/>
              </a:ext>
            </a:extLst>
          </p:cNvPr>
          <p:cNvSpPr>
            <a:spLocks noGrp="1"/>
          </p:cNvSpPr>
          <p:nvPr>
            <p:ph idx="1"/>
          </p:nvPr>
        </p:nvSpPr>
        <p:spPr>
          <a:xfrm>
            <a:off x="0" y="681036"/>
            <a:ext cx="12192000" cy="6176963"/>
          </a:xfrm>
        </p:spPr>
        <p:txBody>
          <a:bodyPr/>
          <a:lstStyle/>
          <a:p>
            <a:pPr marL="0" lvl="0" indent="0" fontAlgn="base">
              <a:lnSpc>
                <a:spcPct val="107000"/>
              </a:lnSpc>
              <a:spcAft>
                <a:spcPts val="800"/>
              </a:spcAft>
              <a:buNone/>
              <a:tabLst>
                <a:tab pos="457200" algn="l"/>
              </a:tabLst>
            </a:pPr>
            <a:r>
              <a:rPr lang="el-GR" sz="1800" b="1" kern="100" dirty="0">
                <a:solidFill>
                  <a:srgbClr val="993300"/>
                </a:solidFill>
                <a:effectLst/>
                <a:latin typeface="inherit"/>
                <a:ea typeface="Calibri" panose="020F0502020204030204" pitchFamily="34" charset="0"/>
                <a:cs typeface="Arial" panose="020B0604020202020204" pitchFamily="34" charset="0"/>
              </a:rPr>
              <a:t>         </a:t>
            </a:r>
            <a:r>
              <a:rPr lang="el-GR" sz="2400" b="1" kern="100" dirty="0">
                <a:solidFill>
                  <a:srgbClr val="993300"/>
                </a:solidFill>
                <a:effectLst/>
                <a:latin typeface="inherit"/>
                <a:ea typeface="Calibri" panose="020F0502020204030204" pitchFamily="34" charset="0"/>
                <a:cs typeface="Arial" panose="020B0604020202020204" pitchFamily="34" charset="0"/>
              </a:rPr>
              <a:t>2.  </a:t>
            </a:r>
            <a:r>
              <a:rPr lang="el-GR" sz="2400" b="1" kern="100" dirty="0" err="1">
                <a:solidFill>
                  <a:srgbClr val="993300"/>
                </a:solidFill>
                <a:effectLst/>
                <a:latin typeface="inherit"/>
                <a:ea typeface="Calibri" panose="020F0502020204030204" pitchFamily="34" charset="0"/>
                <a:cs typeface="Arial" panose="020B0604020202020204" pitchFamily="34" charset="0"/>
              </a:rPr>
              <a:t>Ἐμμελής</a:t>
            </a:r>
            <a:r>
              <a:rPr lang="el-GR" sz="2400" b="1" kern="100" dirty="0">
                <a:solidFill>
                  <a:srgbClr val="993300"/>
                </a:solidFill>
                <a:effectLst/>
                <a:latin typeface="inherit"/>
                <a:ea typeface="Calibri" panose="020F0502020204030204" pitchFamily="34" charset="0"/>
                <a:cs typeface="Arial" panose="020B0604020202020204" pitchFamily="34" charset="0"/>
              </a:rPr>
              <a:t> </a:t>
            </a:r>
            <a:r>
              <a:rPr lang="el-GR" sz="2400" b="1" kern="100" dirty="0" err="1">
                <a:solidFill>
                  <a:srgbClr val="993300"/>
                </a:solidFill>
                <a:effectLst/>
                <a:latin typeface="inherit"/>
                <a:ea typeface="Calibri" panose="020F0502020204030204" pitchFamily="34" charset="0"/>
                <a:cs typeface="Arial" panose="020B0604020202020204" pitchFamily="34" charset="0"/>
              </a:rPr>
              <a:t>ἀνάγνωση</a:t>
            </a:r>
            <a:endParaRPr lang="el-GR" sz="2400" b="1" kern="100" dirty="0">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800"/>
              </a:spcAft>
              <a:tabLst>
                <a:tab pos="457200" algn="l"/>
              </a:tabLst>
            </a:pPr>
            <a:r>
              <a:rPr lang="el-GR" sz="2400" dirty="0">
                <a:solidFill>
                  <a:srgbClr val="000000"/>
                </a:solidFill>
                <a:effectLst/>
                <a:latin typeface="inherit"/>
                <a:ea typeface="Times New Roman" panose="02020603050405020304" pitchFamily="18" charset="0"/>
                <a:cs typeface="Arial" panose="020B0604020202020204" pitchFamily="34" charset="0"/>
              </a:rPr>
              <a:t>Ἡ </a:t>
            </a:r>
            <a:r>
              <a:rPr lang="el-GR" sz="2400" dirty="0" err="1">
                <a:solidFill>
                  <a:srgbClr val="000000"/>
                </a:solidFill>
                <a:effectLst/>
                <a:latin typeface="inherit"/>
                <a:ea typeface="Times New Roman" panose="02020603050405020304" pitchFamily="18" charset="0"/>
                <a:cs typeface="Arial" panose="020B0604020202020204" pitchFamily="34" charset="0"/>
              </a:rPr>
              <a:t>λέξη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ἀνάγνωσμα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σημαίνει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κάτι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πού</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διαβάζεται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καί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ἑπομένως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δέν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ψάλλεται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Θά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μποροῦσε</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ἑπομένως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κάποιος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νά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καταλήξει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σέ</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ἕνα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πολύ</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ἁπλό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συμπέρασμα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ὅτι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δηλαδή</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ἀναγνώσματα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στήν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ἐκκλησία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διαβάζονται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ὅπως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διαβάζουμε</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φωναχτά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μιάν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ἐφημερίδα</a:t>
            </a:r>
            <a:r>
              <a:rPr lang="el-GR" sz="2400" dirty="0">
                <a:solidFill>
                  <a:srgbClr val="000000"/>
                </a:solidFill>
                <a:effectLst/>
                <a:latin typeface="inherit"/>
                <a:ea typeface="Times New Roman" panose="02020603050405020304" pitchFamily="18" charset="0"/>
                <a:cs typeface="Arial" panose="020B0604020202020204" pitchFamily="34" charset="0"/>
              </a:rPr>
              <a:t> ἤ </a:t>
            </a:r>
            <a:r>
              <a:rPr lang="el-GR" sz="2400" dirty="0" err="1">
                <a:solidFill>
                  <a:srgbClr val="000000"/>
                </a:solidFill>
                <a:effectLst/>
                <a:latin typeface="inherit"/>
                <a:ea typeface="Times New Roman" panose="02020603050405020304" pitchFamily="18" charset="0"/>
                <a:cs typeface="Arial" panose="020B0604020202020204" pitchFamily="34" charset="0"/>
              </a:rPr>
              <a:t>ἕνα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ὁποιοδήποτε</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κείμενο</a:t>
            </a:r>
            <a:r>
              <a:rPr lang="el-GR" sz="2400" dirty="0">
                <a:solidFill>
                  <a:srgbClr val="000000"/>
                </a:solidFill>
                <a:effectLst/>
                <a:latin typeface="inherit"/>
                <a:ea typeface="Times New Roman" panose="02020603050405020304" pitchFamily="18" charset="0"/>
                <a:cs typeface="Arial" panose="020B0604020202020204" pitchFamily="34" charset="0"/>
              </a:rPr>
              <a:t> ἤ </a:t>
            </a:r>
            <a:r>
              <a:rPr lang="el-GR" sz="2400" dirty="0" err="1">
                <a:solidFill>
                  <a:srgbClr val="000000"/>
                </a:solidFill>
                <a:effectLst/>
                <a:latin typeface="inherit"/>
                <a:ea typeface="Times New Roman" panose="02020603050405020304" pitchFamily="18" charset="0"/>
                <a:cs typeface="Arial" panose="020B0604020202020204" pitchFamily="34" charset="0"/>
              </a:rPr>
              <a:t>ἕνα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ποίημα</a:t>
            </a:r>
            <a:r>
              <a:rPr lang="el-GR" sz="2400" dirty="0">
                <a:solidFill>
                  <a:srgbClr val="000000"/>
                </a:solidFill>
                <a:effectLst/>
                <a:latin typeface="inherit"/>
                <a:ea typeface="Times New Roman" panose="02020603050405020304" pitchFamily="18" charset="0"/>
                <a:cs typeface="Arial" panose="020B0604020202020204" pitchFamily="34" charset="0"/>
              </a:rPr>
              <a:t>. </a:t>
            </a:r>
          </a:p>
          <a:p>
            <a:pPr fontAlgn="base">
              <a:lnSpc>
                <a:spcPct val="107000"/>
              </a:lnSpc>
              <a:spcAft>
                <a:spcPts val="800"/>
              </a:spcAft>
              <a:tabLst>
                <a:tab pos="457200" algn="l"/>
              </a:tabLst>
            </a:pPr>
            <a:r>
              <a:rPr lang="el-GR" sz="2400" dirty="0" err="1">
                <a:solidFill>
                  <a:srgbClr val="000000"/>
                </a:solidFill>
                <a:effectLst/>
                <a:latin typeface="inherit"/>
                <a:ea typeface="Times New Roman" panose="02020603050405020304" pitchFamily="18" charset="0"/>
                <a:cs typeface="Arial" panose="020B0604020202020204" pitchFamily="34" charset="0"/>
              </a:rPr>
              <a:t>Ἐν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τούτοις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θά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πρέπει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νά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ποῦμε</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ἐπικαλούμενοι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τήν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μακραίωνη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παράδοσή</a:t>
            </a:r>
            <a:r>
              <a:rPr lang="el-GR" sz="2400" dirty="0">
                <a:solidFill>
                  <a:srgbClr val="000000"/>
                </a:solidFill>
                <a:effectLst/>
                <a:latin typeface="inherit"/>
                <a:ea typeface="Times New Roman" panose="02020603050405020304" pitchFamily="18" charset="0"/>
                <a:cs typeface="Arial" panose="020B0604020202020204" pitchFamily="34" charset="0"/>
              </a:rPr>
              <a:t> μας, </a:t>
            </a:r>
            <a:r>
              <a:rPr lang="el-GR" sz="2400" dirty="0" err="1">
                <a:solidFill>
                  <a:srgbClr val="000000"/>
                </a:solidFill>
                <a:effectLst/>
                <a:latin typeface="inherit"/>
                <a:ea typeface="Times New Roman" panose="02020603050405020304" pitchFamily="18" charset="0"/>
                <a:cs typeface="Arial" panose="020B0604020202020204" pitchFamily="34" charset="0"/>
              </a:rPr>
              <a:t>ὅτι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ἐκκλησιαστικά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Παλαιοδιαθηκικά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καί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Καινοδιαθηκικά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ἀναγνώσματα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ἔχουν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ἕνα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ἰδιαίτερο</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τρόπο</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ἀπόδοσης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πού</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δέν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εἶναι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u="sng" dirty="0" err="1">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οὔτε</a:t>
            </a:r>
            <a:r>
              <a:rPr lang="el-GR" sz="2400" u="sng" dirty="0">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 </a:t>
            </a:r>
            <a:r>
              <a:rPr lang="el-GR" sz="2400" u="sng" dirty="0" err="1">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κοσμικό</a:t>
            </a:r>
            <a:r>
              <a:rPr lang="el-GR" sz="2400" u="sng" dirty="0">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 </a:t>
            </a:r>
            <a:r>
              <a:rPr lang="el-GR" sz="2400" u="sng" dirty="0" err="1">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διάβασμα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u="sng" dirty="0" err="1">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οὔτε</a:t>
            </a:r>
            <a:r>
              <a:rPr lang="el-GR" sz="2400" u="sng" dirty="0">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 </a:t>
            </a:r>
            <a:r>
              <a:rPr lang="el-GR" sz="2400" u="sng" dirty="0" err="1">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πλῆρες</a:t>
            </a:r>
            <a:r>
              <a:rPr lang="el-GR" sz="2400" u="sng" dirty="0">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 </a:t>
            </a:r>
            <a:r>
              <a:rPr lang="el-GR" sz="2400" u="sng" dirty="0" err="1">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ψάλσιμο</a:t>
            </a:r>
            <a:r>
              <a:rPr lang="el-GR" sz="2400" dirty="0">
                <a:solidFill>
                  <a:srgbClr val="000000"/>
                </a:solidFill>
                <a:effectLst/>
                <a:latin typeface="inherit"/>
                <a:ea typeface="Times New Roman" panose="02020603050405020304" pitchFamily="18" charset="0"/>
                <a:cs typeface="Arial" panose="020B0604020202020204" pitchFamily="34" charset="0"/>
              </a:rPr>
              <a:t>. Ὁ </a:t>
            </a:r>
            <a:r>
              <a:rPr lang="el-GR" sz="2400" dirty="0" err="1">
                <a:solidFill>
                  <a:srgbClr val="000000"/>
                </a:solidFill>
                <a:effectLst/>
                <a:latin typeface="inherit"/>
                <a:ea typeface="Times New Roman" panose="02020603050405020304" pitchFamily="18" charset="0"/>
                <a:cs typeface="Arial" panose="020B0604020202020204" pitchFamily="34" charset="0"/>
              </a:rPr>
              <a:t>τρόπος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αὐτός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λέγεται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b="1" dirty="0" err="1">
                <a:solidFill>
                  <a:srgbClr val="FF0000"/>
                </a:solidFill>
                <a:effectLst/>
                <a:latin typeface="inherit"/>
                <a:ea typeface="Times New Roman" panose="02020603050405020304" pitchFamily="18" charset="0"/>
                <a:cs typeface="Arial" panose="020B0604020202020204" pitchFamily="34" charset="0"/>
              </a:rPr>
              <a:t>ἐμμελής</a:t>
            </a:r>
            <a:r>
              <a:rPr lang="el-GR" sz="2400" b="1" dirty="0">
                <a:solidFill>
                  <a:srgbClr val="FF0000"/>
                </a:solidFill>
                <a:effectLst/>
                <a:latin typeface="inherit"/>
                <a:ea typeface="Times New Roman" panose="02020603050405020304" pitchFamily="18" charset="0"/>
                <a:cs typeface="Arial" panose="020B0604020202020204" pitchFamily="34" charset="0"/>
              </a:rPr>
              <a:t> </a:t>
            </a:r>
            <a:r>
              <a:rPr lang="el-GR" sz="2400" b="1" dirty="0" err="1">
                <a:solidFill>
                  <a:srgbClr val="FF0000"/>
                </a:solidFill>
                <a:effectLst/>
                <a:latin typeface="inherit"/>
                <a:ea typeface="Times New Roman" panose="02020603050405020304" pitchFamily="18" charset="0"/>
                <a:cs typeface="Arial" panose="020B0604020202020204" pitchFamily="34" charset="0"/>
              </a:rPr>
              <a:t>ἀπαγγελία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Δηλαδή</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διάβασμα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μέν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ἀλλά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μέ</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μιά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ἁπλή</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καί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λιτή</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μελωδικότητα</a:t>
            </a:r>
            <a:r>
              <a:rPr lang="el-GR" sz="2400" dirty="0">
                <a:solidFill>
                  <a:srgbClr val="000000"/>
                </a:solidFill>
                <a:effectLst/>
                <a:latin typeface="inherit"/>
                <a:ea typeface="Times New Roman" panose="02020603050405020304" pitchFamily="18" charset="0"/>
                <a:cs typeface="Arial" panose="020B0604020202020204" pitchFamily="34" charset="0"/>
              </a:rPr>
              <a:t>. </a:t>
            </a:r>
          </a:p>
          <a:p>
            <a:pPr fontAlgn="base">
              <a:lnSpc>
                <a:spcPct val="107000"/>
              </a:lnSpc>
              <a:spcAft>
                <a:spcPts val="800"/>
              </a:spcAft>
              <a:tabLst>
                <a:tab pos="457200" algn="l"/>
              </a:tabLst>
            </a:pPr>
            <a:r>
              <a:rPr lang="el-GR" sz="2400" dirty="0" err="1">
                <a:solidFill>
                  <a:srgbClr val="000000"/>
                </a:solidFill>
                <a:effectLst/>
                <a:latin typeface="inherit"/>
                <a:ea typeface="Times New Roman" panose="02020603050405020304" pitchFamily="18" charset="0"/>
                <a:cs typeface="Arial" panose="020B0604020202020204" pitchFamily="34" charset="0"/>
              </a:rPr>
              <a:t>Τό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εἶδος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αὐτό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τῆς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ἐκφωνητικῆς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ψαλμωδίας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ὀνομάζεται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b="1" dirty="0" err="1">
                <a:solidFill>
                  <a:srgbClr val="FF0000"/>
                </a:solidFill>
                <a:effectLst/>
                <a:latin typeface="inherit"/>
                <a:ea typeface="Times New Roman" panose="02020603050405020304" pitchFamily="18" charset="0"/>
                <a:cs typeface="Arial" panose="020B0604020202020204" pitchFamily="34" charset="0"/>
              </a:rPr>
              <a:t>λογαοιδικό</a:t>
            </a:r>
            <a:r>
              <a:rPr lang="el-GR" sz="2400" b="1" dirty="0">
                <a:solidFill>
                  <a:srgbClr val="FF0000"/>
                </a:solidFill>
                <a:effectLst/>
                <a:latin typeface="inherit"/>
                <a:ea typeface="Times New Roman" panose="02020603050405020304" pitchFamily="18" charset="0"/>
                <a:cs typeface="Arial" panose="020B0604020202020204" pitchFamily="34" charset="0"/>
              </a:rPr>
              <a:t> </a:t>
            </a:r>
            <a:r>
              <a:rPr lang="el-GR" sz="2400" b="1" dirty="0" err="1">
                <a:solidFill>
                  <a:srgbClr val="FF0000"/>
                </a:solidFill>
                <a:effectLst/>
                <a:latin typeface="inherit"/>
                <a:ea typeface="Times New Roman" panose="02020603050405020304" pitchFamily="18" charset="0"/>
                <a:cs typeface="Arial" panose="020B0604020202020204" pitchFamily="34" charset="0"/>
              </a:rPr>
              <a:t>μέλος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καί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εἶναι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ἀρχαιότατο</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Τοῦτο</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σήμερα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συμβαίνει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κατά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τήν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ἀπόδοση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κυρίως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τοῦ</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Ἀποστολικοῦ</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καί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τοῦ</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Εὐαγγελικοῦ</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ἀναγνώσματος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Χρειάζονται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ὅμως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καί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στό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σημεῖο</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αὐτό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κάποιες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διευκρινίσεις</a:t>
            </a:r>
            <a:r>
              <a:rPr lang="el-GR" sz="2400" dirty="0">
                <a:solidFill>
                  <a:srgbClr val="000000"/>
                </a:solidFill>
                <a:effectLst/>
                <a:latin typeface="inherit"/>
                <a:ea typeface="Times New Roman" panose="02020603050405020304" pitchFamily="18" charset="0"/>
                <a:cs typeface="Arial" panose="020B0604020202020204" pitchFamily="34" charset="0"/>
              </a:rPr>
              <a:t>.</a:t>
            </a:r>
            <a:endParaRPr lang="el-GR" sz="24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768980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39F29B-5C0B-FED3-4E8F-D3CE53CA8418}"/>
              </a:ext>
            </a:extLst>
          </p:cNvPr>
          <p:cNvSpPr>
            <a:spLocks noGrp="1"/>
          </p:cNvSpPr>
          <p:nvPr>
            <p:ph type="title"/>
          </p:nvPr>
        </p:nvSpPr>
        <p:spPr>
          <a:xfrm>
            <a:off x="838200" y="18255"/>
            <a:ext cx="10515600" cy="553245"/>
          </a:xfrm>
        </p:spPr>
        <p:txBody>
          <a:bodyPr>
            <a:normAutofit fontScale="90000"/>
          </a:bodyPr>
          <a:lstStyle/>
          <a:p>
            <a:pPr algn="ctr"/>
            <a:r>
              <a:rPr lang="el-GR" sz="4400" b="1" i="1" kern="100" dirty="0">
                <a:solidFill>
                  <a:srgbClr val="FF0000"/>
                </a:solidFill>
                <a:effectLst/>
                <a:latin typeface="inherit"/>
                <a:ea typeface="Times New Roman" panose="02020603050405020304" pitchFamily="18" charset="0"/>
                <a:cs typeface="Arial" panose="020B0604020202020204" pitchFamily="34" charset="0"/>
              </a:rPr>
              <a:t>ΕΓΚΥΚΛΙΟΣ</a:t>
            </a:r>
            <a:r>
              <a:rPr lang="el-GR" sz="4400" b="1" i="1" kern="10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 </a:t>
            </a:r>
            <a:r>
              <a:rPr lang="el-GR" b="1" i="1" kern="10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 </a:t>
            </a:r>
            <a:r>
              <a:rPr lang="el-GR" sz="4400" b="1" kern="100" dirty="0" err="1">
                <a:solidFill>
                  <a:srgbClr val="000000"/>
                </a:solidFill>
                <a:effectLst/>
                <a:latin typeface="inherit"/>
                <a:ea typeface="Calibri" panose="020F0502020204030204" pitchFamily="34" charset="0"/>
                <a:cs typeface="Arial" panose="020B0604020202020204" pitchFamily="34" charset="0"/>
              </a:rPr>
              <a:t>Ἀριθμ</a:t>
            </a:r>
            <a:r>
              <a:rPr lang="el-GR" sz="4400" b="1" kern="100" dirty="0">
                <a:solidFill>
                  <a:srgbClr val="000000"/>
                </a:solidFill>
                <a:effectLst/>
                <a:latin typeface="inherit"/>
                <a:ea typeface="Calibri" panose="020F0502020204030204" pitchFamily="34" charset="0"/>
                <a:cs typeface="Arial" panose="020B0604020202020204" pitchFamily="34" charset="0"/>
              </a:rPr>
              <a:t>. </a:t>
            </a:r>
            <a:r>
              <a:rPr lang="el-GR" sz="4400" b="1" kern="100" dirty="0" err="1">
                <a:solidFill>
                  <a:srgbClr val="000000"/>
                </a:solidFill>
                <a:effectLst/>
                <a:latin typeface="inherit"/>
                <a:ea typeface="Calibri" panose="020F0502020204030204" pitchFamily="34" charset="0"/>
                <a:cs typeface="Arial" panose="020B0604020202020204" pitchFamily="34" charset="0"/>
              </a:rPr>
              <a:t>πρωτ</a:t>
            </a:r>
            <a:r>
              <a:rPr lang="el-GR" sz="4400" b="1" kern="100" dirty="0">
                <a:solidFill>
                  <a:srgbClr val="000000"/>
                </a:solidFill>
                <a:effectLst/>
                <a:latin typeface="inherit"/>
                <a:ea typeface="Calibri" panose="020F0502020204030204" pitchFamily="34" charset="0"/>
                <a:cs typeface="Arial" panose="020B0604020202020204" pitchFamily="34" charset="0"/>
              </a:rPr>
              <a:t>. 146/ΕΞ. /2002</a:t>
            </a:r>
            <a:endParaRPr lang="el-GR" dirty="0"/>
          </a:p>
        </p:txBody>
      </p:sp>
      <p:sp>
        <p:nvSpPr>
          <p:cNvPr id="3" name="Θέση περιεχομένου 2">
            <a:extLst>
              <a:ext uri="{FF2B5EF4-FFF2-40B4-BE49-F238E27FC236}">
                <a16:creationId xmlns:a16="http://schemas.microsoft.com/office/drawing/2014/main" id="{0E4AB3BB-87B3-1676-F6ED-851158FDF4E9}"/>
              </a:ext>
            </a:extLst>
          </p:cNvPr>
          <p:cNvSpPr>
            <a:spLocks noGrp="1"/>
          </p:cNvSpPr>
          <p:nvPr>
            <p:ph idx="1"/>
          </p:nvPr>
        </p:nvSpPr>
        <p:spPr>
          <a:xfrm>
            <a:off x="0" y="571499"/>
            <a:ext cx="12192000" cy="6268245"/>
          </a:xfrm>
        </p:spPr>
        <p:txBody>
          <a:bodyPr>
            <a:normAutofit lnSpcReduction="10000"/>
          </a:bodyPr>
          <a:lstStyle/>
          <a:p>
            <a:pPr marL="457200" indent="-457200">
              <a:buAutoNum type="arabicPeriod"/>
            </a:pPr>
            <a:r>
              <a:rPr lang="el-GR" sz="2000" kern="100" dirty="0">
                <a:solidFill>
                  <a:srgbClr val="000000"/>
                </a:solidFill>
                <a:effectLst/>
                <a:latin typeface="inherit"/>
                <a:ea typeface="Calibri" panose="020F0502020204030204" pitchFamily="34" charset="0"/>
                <a:cs typeface="Arial" panose="020B0604020202020204" pitchFamily="34" charset="0"/>
              </a:rPr>
              <a:t>Ὁ </a:t>
            </a:r>
            <a:r>
              <a:rPr lang="el-GR" sz="2000" kern="100" dirty="0" err="1">
                <a:solidFill>
                  <a:srgbClr val="000000"/>
                </a:solidFill>
                <a:effectLst/>
                <a:latin typeface="inherit"/>
                <a:ea typeface="Calibri" panose="020F0502020204030204" pitchFamily="34" charset="0"/>
                <a:cs typeface="Arial" panose="020B0604020202020204" pitchFamily="34" charset="0"/>
              </a:rPr>
              <a:t>λογαοιδικός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τρόπος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ἀπαγγελίας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ἐφαρμόζεται</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στά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ἐν</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χρήσει</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στή</a:t>
            </a:r>
            <a:r>
              <a:rPr lang="el-GR" sz="2000" kern="100" dirty="0">
                <a:solidFill>
                  <a:srgbClr val="000000"/>
                </a:solidFill>
                <a:effectLst/>
                <a:latin typeface="inherit"/>
                <a:ea typeface="Calibri" panose="020F0502020204030204" pitchFamily="34" charset="0"/>
                <a:cs typeface="Arial" panose="020B0604020202020204" pitchFamily="34" charset="0"/>
              </a:rPr>
              <a:t> θ. </a:t>
            </a:r>
            <a:r>
              <a:rPr lang="el-GR" sz="2000" kern="100" dirty="0" err="1">
                <a:solidFill>
                  <a:srgbClr val="000000"/>
                </a:solidFill>
                <a:effectLst/>
                <a:latin typeface="inherit"/>
                <a:ea typeface="Calibri" panose="020F0502020204030204" pitchFamily="34" charset="0"/>
                <a:cs typeface="Arial" panose="020B0604020202020204" pitchFamily="34" charset="0"/>
              </a:rPr>
              <a:t>λατρεία</a:t>
            </a:r>
            <a:r>
              <a:rPr lang="el-GR" sz="2000" kern="100" dirty="0">
                <a:solidFill>
                  <a:srgbClr val="000000"/>
                </a:solidFill>
                <a:effectLst/>
                <a:latin typeface="inherit"/>
                <a:ea typeface="Calibri" panose="020F0502020204030204" pitchFamily="34" charset="0"/>
                <a:cs typeface="Arial" panose="020B0604020202020204" pitchFamily="34" charset="0"/>
              </a:rPr>
              <a:t> μας </a:t>
            </a:r>
            <a:r>
              <a:rPr lang="el-GR" sz="2000" kern="100" dirty="0" err="1">
                <a:solidFill>
                  <a:srgbClr val="000000"/>
                </a:solidFill>
                <a:effectLst/>
                <a:latin typeface="inherit"/>
                <a:ea typeface="Calibri" panose="020F0502020204030204" pitchFamily="34" charset="0"/>
                <a:cs typeface="Arial" panose="020B0604020202020204" pitchFamily="34" charset="0"/>
              </a:rPr>
              <a:t>κυρίως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ἁγιογραφικά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ἀναγνώσματα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ἐξαιρουμένων</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τῶν</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Ψαλμῶν</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καθώς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καί</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σέ</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ὡρισμένα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ἄλλα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ἱερά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κείμενα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ὅπως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εἶναι</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οἱ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Οἶκοι</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τοῦ</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Ἀκαθίστου</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Ὕμνου</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τό</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Ἄσπιλε</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τό</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Καί</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δός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ἡμῖν</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κ.ἄ</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Ἑπομένως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b="1" kern="100" dirty="0" err="1">
                <a:solidFill>
                  <a:srgbClr val="000000"/>
                </a:solidFill>
                <a:effectLst/>
                <a:latin typeface="inherit"/>
                <a:ea typeface="Calibri" panose="020F0502020204030204" pitchFamily="34" charset="0"/>
                <a:cs typeface="Arial" panose="020B0604020202020204" pitchFamily="34" charset="0"/>
              </a:rPr>
              <a:t>οἱ</a:t>
            </a:r>
            <a:r>
              <a:rPr lang="el-GR" sz="2000" b="1" kern="100" dirty="0">
                <a:solidFill>
                  <a:srgbClr val="000000"/>
                </a:solidFill>
                <a:effectLst/>
                <a:latin typeface="inherit"/>
                <a:ea typeface="Calibri" panose="020F0502020204030204" pitchFamily="34" charset="0"/>
                <a:cs typeface="Arial" panose="020B0604020202020204" pitchFamily="34" charset="0"/>
              </a:rPr>
              <a:t> </a:t>
            </a:r>
            <a:r>
              <a:rPr lang="el-GR" sz="2000" b="1" kern="100" dirty="0" err="1">
                <a:solidFill>
                  <a:srgbClr val="000000"/>
                </a:solidFill>
                <a:effectLst/>
                <a:latin typeface="inherit"/>
                <a:ea typeface="Calibri" panose="020F0502020204030204" pitchFamily="34" charset="0"/>
                <a:cs typeface="Arial" panose="020B0604020202020204" pitchFamily="34" charset="0"/>
              </a:rPr>
              <a:t>Προφητεῖες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b="1" kern="100" dirty="0" err="1">
                <a:solidFill>
                  <a:srgbClr val="000000"/>
                </a:solidFill>
                <a:effectLst/>
                <a:latin typeface="inherit"/>
                <a:ea typeface="Calibri" panose="020F0502020204030204" pitchFamily="34" charset="0"/>
                <a:cs typeface="Arial" panose="020B0604020202020204" pitchFamily="34" charset="0"/>
              </a:rPr>
              <a:t>οἱ</a:t>
            </a:r>
            <a:r>
              <a:rPr lang="el-GR" sz="2000" b="1" kern="100" dirty="0">
                <a:solidFill>
                  <a:srgbClr val="000000"/>
                </a:solidFill>
                <a:effectLst/>
                <a:latin typeface="inherit"/>
                <a:ea typeface="Calibri" panose="020F0502020204030204" pitchFamily="34" charset="0"/>
                <a:cs typeface="Arial" panose="020B0604020202020204" pitchFamily="34" charset="0"/>
              </a:rPr>
              <a:t> </a:t>
            </a:r>
            <a:r>
              <a:rPr lang="el-GR" sz="2000" b="1" kern="100" dirty="0" err="1">
                <a:solidFill>
                  <a:srgbClr val="000000"/>
                </a:solidFill>
                <a:effectLst/>
                <a:latin typeface="inherit"/>
                <a:ea typeface="Calibri" panose="020F0502020204030204" pitchFamily="34" charset="0"/>
                <a:cs typeface="Arial" panose="020B0604020202020204" pitchFamily="34" charset="0"/>
              </a:rPr>
              <a:t>Πραξαπόστολοι</a:t>
            </a:r>
            <a:r>
              <a:rPr lang="el-GR" sz="2000" b="1"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καί</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b="1" kern="100" dirty="0" err="1">
                <a:solidFill>
                  <a:srgbClr val="000000"/>
                </a:solidFill>
                <a:effectLst/>
                <a:latin typeface="inherit"/>
                <a:ea typeface="Calibri" panose="020F0502020204030204" pitchFamily="34" charset="0"/>
                <a:cs typeface="Arial" panose="020B0604020202020204" pitchFamily="34" charset="0"/>
              </a:rPr>
              <a:t>τά</a:t>
            </a:r>
            <a:r>
              <a:rPr lang="el-GR" sz="2000" b="1" kern="100" dirty="0">
                <a:solidFill>
                  <a:srgbClr val="000000"/>
                </a:solidFill>
                <a:effectLst/>
                <a:latin typeface="inherit"/>
                <a:ea typeface="Calibri" panose="020F0502020204030204" pitchFamily="34" charset="0"/>
                <a:cs typeface="Arial" panose="020B0604020202020204" pitchFamily="34" charset="0"/>
              </a:rPr>
              <a:t> </a:t>
            </a:r>
            <a:r>
              <a:rPr lang="el-GR" sz="2000" b="1" kern="100" dirty="0" err="1">
                <a:solidFill>
                  <a:srgbClr val="000000"/>
                </a:solidFill>
                <a:effectLst/>
                <a:latin typeface="inherit"/>
                <a:ea typeface="Calibri" panose="020F0502020204030204" pitchFamily="34" charset="0"/>
                <a:cs typeface="Arial" panose="020B0604020202020204" pitchFamily="34" charset="0"/>
              </a:rPr>
              <a:t>Εὐαγγέλια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κατά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βάσιν</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εἶναι</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αὐτά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πού</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ἀποδίδονται</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μέ</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τό</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σύστημα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τῆς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ἐμμελοῦς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ἀπαγγελίας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Καί</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ὡς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πρός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μέν</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τά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Ἀποστολικά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καί</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Εὐαγγελικά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ἀναγνώσματα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τοῦτο</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ἰσχύει</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Δέν</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τηρεῖται</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ὅμως</a:t>
            </a:r>
            <a:r>
              <a:rPr lang="el-GR" sz="2000" kern="100" dirty="0">
                <a:solidFill>
                  <a:srgbClr val="000000"/>
                </a:solidFill>
                <a:effectLst/>
                <a:latin typeface="inherit"/>
                <a:ea typeface="Calibri" panose="020F0502020204030204" pitchFamily="34" charset="0"/>
                <a:cs typeface="Arial" panose="020B0604020202020204" pitchFamily="34" charset="0"/>
              </a:rPr>
              <a:t> ὁ </a:t>
            </a:r>
            <a:r>
              <a:rPr lang="el-GR" sz="2000" kern="100" dirty="0" err="1">
                <a:solidFill>
                  <a:srgbClr val="000000"/>
                </a:solidFill>
                <a:effectLst/>
                <a:latin typeface="inherit"/>
                <a:ea typeface="Calibri" panose="020F0502020204030204" pitchFamily="34" charset="0"/>
                <a:cs typeface="Arial" panose="020B0604020202020204" pitchFamily="34" charset="0"/>
              </a:rPr>
              <a:t>τύπος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τῆς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λογαοιδικῆς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ἀποδόσεως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γιά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τίς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Προφητεῖες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πού</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διαβάζονται</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συνήθως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στόν</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Ἑσπερινό</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Καί</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τοῦτο</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εἶναι</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ἕνα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σημεῖο</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πού</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πρέπει</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νά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προσεχθῆ</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Πρέπει</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δηλαδή</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νά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ἐπανέλθει</a:t>
            </a:r>
            <a:r>
              <a:rPr lang="el-GR" sz="2000" kern="100" dirty="0">
                <a:solidFill>
                  <a:srgbClr val="000000"/>
                </a:solidFill>
                <a:effectLst/>
                <a:latin typeface="inherit"/>
                <a:ea typeface="Calibri" panose="020F0502020204030204" pitchFamily="34" charset="0"/>
                <a:cs typeface="Arial" panose="020B0604020202020204" pitchFamily="34" charset="0"/>
              </a:rPr>
              <a:t> ἡ </a:t>
            </a:r>
            <a:r>
              <a:rPr lang="el-GR" sz="2000" kern="100" dirty="0" err="1">
                <a:solidFill>
                  <a:srgbClr val="000000"/>
                </a:solidFill>
                <a:effectLst/>
                <a:latin typeface="inherit"/>
                <a:ea typeface="Calibri" panose="020F0502020204030204" pitchFamily="34" charset="0"/>
                <a:cs typeface="Arial" panose="020B0604020202020204" pitchFamily="34" charset="0"/>
              </a:rPr>
              <a:t>παλαιά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μέθοδος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ἀποδόσεως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καί</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τῶν</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Προφητειῶν</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μέ</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ἐμμελῆ</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ἀπαγγελία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Στήν</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ἴδια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βέβαια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κατηγορία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τῆς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ἐμμελοῦς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ἀπαγγελίας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ὑπάγονται</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καί</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οἱ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ἐκφωνητικές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μελωδίες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πού</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χρησιμοποιοῦν</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οἱ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διάκονοι</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καί</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οἱ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ἱερεῖς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γιά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τίς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ἰδικές</a:t>
            </a:r>
            <a:r>
              <a:rPr lang="el-GR" sz="2000" kern="100" dirty="0">
                <a:solidFill>
                  <a:srgbClr val="000000"/>
                </a:solidFill>
                <a:effectLst/>
                <a:latin typeface="inherit"/>
                <a:ea typeface="Calibri" panose="020F0502020204030204" pitchFamily="34" charset="0"/>
                <a:cs typeface="Arial" panose="020B0604020202020204" pitchFamily="34" charset="0"/>
              </a:rPr>
              <a:t> των </a:t>
            </a:r>
            <a:r>
              <a:rPr lang="el-GR" sz="2000" kern="100" dirty="0" err="1">
                <a:solidFill>
                  <a:srgbClr val="000000"/>
                </a:solidFill>
                <a:effectLst/>
                <a:latin typeface="inherit"/>
                <a:ea typeface="Calibri" panose="020F0502020204030204" pitchFamily="34" charset="0"/>
                <a:cs typeface="Arial" panose="020B0604020202020204" pitchFamily="34" charset="0"/>
              </a:rPr>
              <a:t>δεήσεις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καί</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ἐκφωνήσεις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Τά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Εἰρηνικά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τά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Πληρωτικά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οἱ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Ἐκτενεῖς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οἱ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ἄλλες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ἐκφωνήσεις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ἀνήκουν</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στά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ἐκφώνως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ἀποδιδόμενα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ἀναγνώσματα</a:t>
            </a:r>
            <a:r>
              <a:rPr lang="el-GR" sz="2000" kern="100" dirty="0">
                <a:solidFill>
                  <a:srgbClr val="000000"/>
                </a:solidFill>
                <a:effectLst/>
                <a:latin typeface="inherit"/>
                <a:ea typeface="Calibri" panose="020F0502020204030204" pitchFamily="34" charset="0"/>
                <a:cs typeface="Arial" panose="020B0604020202020204" pitchFamily="34" charset="0"/>
              </a:rPr>
              <a:t>.</a:t>
            </a:r>
          </a:p>
          <a:p>
            <a:pPr marL="457200" indent="-457200">
              <a:buAutoNum type="arabicPeriod"/>
            </a:pPr>
            <a:r>
              <a:rPr lang="el-GR" sz="2000" kern="100" dirty="0" err="1">
                <a:solidFill>
                  <a:srgbClr val="000000"/>
                </a:solidFill>
                <a:effectLst/>
                <a:latin typeface="inherit"/>
                <a:ea typeface="Calibri" panose="020F0502020204030204" pitchFamily="34" charset="0"/>
                <a:cs typeface="Arial" panose="020B0604020202020204" pitchFamily="34" charset="0"/>
              </a:rPr>
              <a:t>Μερικοί</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Ἀναγνῶστες</a:t>
            </a:r>
            <a:r>
              <a:rPr lang="el-GR" sz="2000" kern="100" dirty="0">
                <a:solidFill>
                  <a:srgbClr val="000000"/>
                </a:solidFill>
                <a:effectLst/>
                <a:latin typeface="inherit"/>
                <a:ea typeface="Calibri" panose="020F0502020204030204" pitchFamily="34" charset="0"/>
                <a:cs typeface="Arial" panose="020B0604020202020204" pitchFamily="34" charset="0"/>
              </a:rPr>
              <a:t> ἤ </a:t>
            </a:r>
            <a:r>
              <a:rPr lang="el-GR" sz="2000" kern="100" dirty="0" err="1">
                <a:solidFill>
                  <a:srgbClr val="000000"/>
                </a:solidFill>
                <a:effectLst/>
                <a:latin typeface="inherit"/>
                <a:ea typeface="Calibri" panose="020F0502020204030204" pitchFamily="34" charset="0"/>
                <a:cs typeface="Arial" panose="020B0604020202020204" pitchFamily="34" charset="0"/>
              </a:rPr>
              <a:t>Ἱερεῖς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ἀποδίδοντες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οἱ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μέν</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τά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Ἀποστολικά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οἱ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δέ</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τά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Εὐαγγελικά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ἀναγνώσματα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παρασύρονται</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ἀπό</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τόν</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οἶστρο</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τῆς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μουσικῆς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δεξιοτεχνίας</a:t>
            </a:r>
            <a:r>
              <a:rPr lang="el-GR" sz="2000" kern="100" dirty="0">
                <a:solidFill>
                  <a:srgbClr val="000000"/>
                </a:solidFill>
                <a:effectLst/>
                <a:latin typeface="inherit"/>
                <a:ea typeface="Calibri" panose="020F0502020204030204" pitchFamily="34" charset="0"/>
                <a:cs typeface="Arial" panose="020B0604020202020204" pitchFamily="34" charset="0"/>
              </a:rPr>
              <a:t> των, </a:t>
            </a:r>
            <a:r>
              <a:rPr lang="el-GR" sz="2000" kern="100" dirty="0" err="1">
                <a:solidFill>
                  <a:srgbClr val="000000"/>
                </a:solidFill>
                <a:effectLst/>
                <a:latin typeface="inherit"/>
                <a:ea typeface="Calibri" panose="020F0502020204030204" pitchFamily="34" charset="0"/>
                <a:cs typeface="Arial" panose="020B0604020202020204" pitchFamily="34" charset="0"/>
              </a:rPr>
              <a:t>καί</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μετατρέπουν</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τήν</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ἐμμελῆ</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ἀνάγνωση</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σέ</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σύνθετη</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στρυφνή</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καί</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ἐξεζητημένη</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μελωδική</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γραμμή</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πού</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συναγωνίζεται</a:t>
            </a:r>
            <a:r>
              <a:rPr lang="el-GR" sz="2000" kern="100" dirty="0">
                <a:solidFill>
                  <a:srgbClr val="000000"/>
                </a:solidFill>
                <a:effectLst/>
                <a:latin typeface="inherit"/>
                <a:ea typeface="Calibri" panose="020F0502020204030204" pitchFamily="34" charset="0"/>
                <a:cs typeface="Arial" panose="020B0604020202020204" pitchFamily="34" charset="0"/>
              </a:rPr>
              <a:t> κατ` </a:t>
            </a:r>
            <a:r>
              <a:rPr lang="el-GR" sz="2000" kern="100" dirty="0" err="1">
                <a:solidFill>
                  <a:srgbClr val="000000"/>
                </a:solidFill>
                <a:effectLst/>
                <a:latin typeface="inherit"/>
                <a:ea typeface="Calibri" panose="020F0502020204030204" pitchFamily="34" charset="0"/>
                <a:cs typeface="Arial" panose="020B0604020202020204" pitchFamily="34" charset="0"/>
              </a:rPr>
              <a:t>ἦχον</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τά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ψαλλόμενα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μέλη</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Τοῦτο</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συμβαίνει</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ἀπό</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κενοδοξία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γιά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ἐπίδειξη</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τέχνης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καί</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ἀπόσπαση</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ἐπαίνων</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Μόλις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ὅμως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καί</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εἶναι</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ἀνάγκη</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νά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τονίσουμε</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ὅτι</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εἶναι</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ἀπαράδεκτη</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μιά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τέτοια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ἐπιδίωξη</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καί</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μάλιστα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διαρκούσης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τῆς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θείας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λατρείας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ὅπου</a:t>
            </a:r>
            <a:r>
              <a:rPr lang="el-GR" sz="2000" kern="100" dirty="0">
                <a:solidFill>
                  <a:srgbClr val="000000"/>
                </a:solidFill>
                <a:effectLst/>
                <a:latin typeface="inherit"/>
                <a:ea typeface="Calibri" panose="020F0502020204030204" pitchFamily="34" charset="0"/>
                <a:cs typeface="Arial" panose="020B0604020202020204" pitchFamily="34" charset="0"/>
              </a:rPr>
              <a:t> ὁ </a:t>
            </a:r>
            <a:r>
              <a:rPr lang="el-GR" sz="2000" kern="100" dirty="0" err="1">
                <a:solidFill>
                  <a:srgbClr val="000000"/>
                </a:solidFill>
                <a:effectLst/>
                <a:latin typeface="inherit"/>
                <a:ea typeface="Calibri" panose="020F0502020204030204" pitchFamily="34" charset="0"/>
                <a:cs typeface="Arial" panose="020B0604020202020204" pitchFamily="34" charset="0"/>
              </a:rPr>
              <a:t>ἄνθρωπος</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ἀξιώνεται</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νά</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ἐπικοινωνήσει</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μέ</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τόν</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Θεό</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καί</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αἰσθάνεται</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τήν</a:t>
            </a:r>
            <a:r>
              <a:rPr lang="el-GR" sz="2000" kern="100" dirty="0">
                <a:solidFill>
                  <a:srgbClr val="000000"/>
                </a:solidFill>
                <a:effectLst/>
                <a:latin typeface="inherit"/>
                <a:ea typeface="Calibri" panose="020F0502020204030204" pitchFamily="34" charset="0"/>
                <a:cs typeface="Arial" panose="020B0604020202020204" pitchFamily="34" charset="0"/>
              </a:rPr>
              <a:t> </a:t>
            </a:r>
            <a:r>
              <a:rPr lang="el-GR" sz="2000" kern="100" dirty="0" err="1">
                <a:solidFill>
                  <a:srgbClr val="000000"/>
                </a:solidFill>
                <a:effectLst/>
                <a:latin typeface="inherit"/>
                <a:ea typeface="Calibri" panose="020F0502020204030204" pitchFamily="34" charset="0"/>
                <a:cs typeface="Arial" panose="020B0604020202020204" pitchFamily="34" charset="0"/>
              </a:rPr>
              <a:t>οὐτιδανότητά</a:t>
            </a:r>
            <a:r>
              <a:rPr lang="el-GR" sz="2000" kern="100" dirty="0">
                <a:solidFill>
                  <a:srgbClr val="000000"/>
                </a:solidFill>
                <a:effectLst/>
                <a:latin typeface="inherit"/>
                <a:ea typeface="Calibri" panose="020F0502020204030204" pitchFamily="34" charset="0"/>
                <a:cs typeface="Arial" panose="020B0604020202020204" pitchFamily="34" charset="0"/>
              </a:rPr>
              <a:t> του.</a:t>
            </a:r>
            <a:r>
              <a:rPr lang="el-GR" sz="2000" kern="100" dirty="0">
                <a:latin typeface="Calibri" panose="020F0502020204030204" pitchFamily="34" charset="0"/>
                <a:ea typeface="Calibri" panose="020F0502020204030204" pitchFamily="34" charset="0"/>
                <a:cs typeface="Times New Roman" panose="02020603050405020304" pitchFamily="18"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Θεολογικά</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μάλιστα</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λέγεται</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ὅτι</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τό</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θέμα</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τῆς</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ἐμμελοῦς</a:t>
            </a:r>
            <a:r>
              <a:rPr lang="el-GR" sz="2000" dirty="0">
                <a:solidFill>
                  <a:srgbClr val="000000"/>
                </a:solidFill>
                <a:effectLst/>
                <a:latin typeface="inherit"/>
                <a:ea typeface="Times New Roman" panose="02020603050405020304" pitchFamily="18" charset="0"/>
                <a:cs typeface="Arial" panose="020B0604020202020204" pitchFamily="34" charset="0"/>
              </a:rPr>
              <a:t> ἤ </a:t>
            </a:r>
            <a:r>
              <a:rPr lang="el-GR" sz="2000" dirty="0" err="1">
                <a:solidFill>
                  <a:srgbClr val="000000"/>
                </a:solidFill>
                <a:effectLst/>
                <a:latin typeface="inherit"/>
                <a:ea typeface="Times New Roman" panose="02020603050405020304" pitchFamily="18" charset="0"/>
                <a:cs typeface="Arial" panose="020B0604020202020204" pitchFamily="34" charset="0"/>
              </a:rPr>
              <a:t>μή</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ἀπαγγελίας</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τῶν</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ἁγιογραφικῶν</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ἀναγνωσμάτων</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κατά</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τή</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θεία</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λειτουργία</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δέν</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πρέπει</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νά</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εἶναι</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ἄσχετο</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μέ</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τήν</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ἐσχατολογική</a:t>
            </a:r>
            <a:r>
              <a:rPr lang="el-GR" sz="2000" dirty="0">
                <a:solidFill>
                  <a:srgbClr val="000000"/>
                </a:solidFill>
                <a:effectLst/>
                <a:latin typeface="inherit"/>
                <a:ea typeface="Times New Roman" panose="02020603050405020304" pitchFamily="18" charset="0"/>
                <a:cs typeface="Arial" panose="020B0604020202020204" pitchFamily="34" charset="0"/>
              </a:rPr>
              <a:t> ἤ </a:t>
            </a:r>
            <a:r>
              <a:rPr lang="el-GR" sz="2000" dirty="0" err="1">
                <a:solidFill>
                  <a:srgbClr val="000000"/>
                </a:solidFill>
                <a:effectLst/>
                <a:latin typeface="inherit"/>
                <a:ea typeface="Times New Roman" panose="02020603050405020304" pitchFamily="18" charset="0"/>
                <a:cs typeface="Arial" panose="020B0604020202020204" pitchFamily="34" charset="0"/>
              </a:rPr>
              <a:t>μή</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προσέγγιση</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τῆς</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Θείας</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Εὐχαριστίας</a:t>
            </a:r>
            <a:r>
              <a:rPr lang="el-GR" sz="2000" dirty="0">
                <a:solidFill>
                  <a:srgbClr val="000000"/>
                </a:solidFill>
                <a:effectLst/>
                <a:latin typeface="inherit"/>
                <a:ea typeface="Times New Roman" panose="02020603050405020304" pitchFamily="18" charset="0"/>
                <a:cs typeface="Arial" panose="020B0604020202020204" pitchFamily="34" charset="0"/>
              </a:rPr>
              <a:t>. Ἡ </a:t>
            </a:r>
            <a:r>
              <a:rPr lang="el-GR" sz="2000" dirty="0" err="1">
                <a:solidFill>
                  <a:srgbClr val="000000"/>
                </a:solidFill>
                <a:effectLst/>
                <a:latin typeface="inherit"/>
                <a:ea typeface="Times New Roman" panose="02020603050405020304" pitchFamily="18" charset="0"/>
                <a:cs typeface="Arial" panose="020B0604020202020204" pitchFamily="34" charset="0"/>
              </a:rPr>
              <a:t>ἀνάγνωση</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ἑνός</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κειμένου</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μέ</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σκοπό</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διδακτικό</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καί</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ἠθικοπλαστικό</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διαφέρει</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ριζικά</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ἀπό</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b="1" dirty="0" err="1">
                <a:solidFill>
                  <a:srgbClr val="000000"/>
                </a:solidFill>
                <a:effectLst/>
                <a:latin typeface="inherit"/>
                <a:ea typeface="Times New Roman" panose="02020603050405020304" pitchFamily="18" charset="0"/>
                <a:cs typeface="Arial" panose="020B0604020202020204" pitchFamily="34" charset="0"/>
              </a:rPr>
              <a:t>τήν</a:t>
            </a:r>
            <a:r>
              <a:rPr lang="el-GR" sz="2000" b="1" dirty="0">
                <a:solidFill>
                  <a:srgbClr val="000000"/>
                </a:solidFill>
                <a:effectLst/>
                <a:latin typeface="inherit"/>
                <a:ea typeface="Times New Roman" panose="02020603050405020304" pitchFamily="18" charset="0"/>
                <a:cs typeface="Arial" panose="020B0604020202020204" pitchFamily="34" charset="0"/>
              </a:rPr>
              <a:t> </a:t>
            </a:r>
            <a:r>
              <a:rPr lang="el-GR" sz="2000" b="1" dirty="0" err="1">
                <a:solidFill>
                  <a:srgbClr val="000000"/>
                </a:solidFill>
                <a:effectLst/>
                <a:latin typeface="inherit"/>
                <a:ea typeface="Times New Roman" panose="02020603050405020304" pitchFamily="18" charset="0"/>
                <a:cs typeface="Arial" panose="020B0604020202020204" pitchFamily="34" charset="0"/>
              </a:rPr>
              <a:t>ἀνάγνωσή</a:t>
            </a:r>
            <a:r>
              <a:rPr lang="el-GR" sz="2000" b="1" dirty="0">
                <a:solidFill>
                  <a:srgbClr val="000000"/>
                </a:solidFill>
                <a:effectLst/>
                <a:latin typeface="inherit"/>
                <a:ea typeface="Times New Roman" panose="02020603050405020304" pitchFamily="18" charset="0"/>
                <a:cs typeface="Arial" panose="020B0604020202020204" pitchFamily="34" charset="0"/>
              </a:rPr>
              <a:t> του </a:t>
            </a:r>
            <a:r>
              <a:rPr lang="el-GR" sz="2000" b="1" dirty="0" err="1">
                <a:solidFill>
                  <a:srgbClr val="000000"/>
                </a:solidFill>
                <a:effectLst/>
                <a:latin typeface="inherit"/>
                <a:ea typeface="Times New Roman" panose="02020603050405020304" pitchFamily="18" charset="0"/>
                <a:cs typeface="Arial" panose="020B0604020202020204" pitchFamily="34" charset="0"/>
              </a:rPr>
              <a:t>μέ</a:t>
            </a:r>
            <a:r>
              <a:rPr lang="el-GR" sz="2000" b="1" dirty="0">
                <a:solidFill>
                  <a:srgbClr val="000000"/>
                </a:solidFill>
                <a:effectLst/>
                <a:latin typeface="inherit"/>
                <a:ea typeface="Times New Roman" panose="02020603050405020304" pitchFamily="18" charset="0"/>
                <a:cs typeface="Arial" panose="020B0604020202020204" pitchFamily="34" charset="0"/>
              </a:rPr>
              <a:t> </a:t>
            </a:r>
            <a:r>
              <a:rPr lang="el-GR" sz="2000" b="1" dirty="0" err="1">
                <a:solidFill>
                  <a:srgbClr val="000000"/>
                </a:solidFill>
                <a:effectLst/>
                <a:latin typeface="inherit"/>
                <a:ea typeface="Times New Roman" panose="02020603050405020304" pitchFamily="18" charset="0"/>
                <a:cs typeface="Arial" panose="020B0604020202020204" pitchFamily="34" charset="0"/>
              </a:rPr>
              <a:t>πνεῦμα</a:t>
            </a:r>
            <a:r>
              <a:rPr lang="el-GR" sz="2000" b="1" dirty="0">
                <a:solidFill>
                  <a:srgbClr val="000000"/>
                </a:solidFill>
                <a:effectLst/>
                <a:latin typeface="inherit"/>
                <a:ea typeface="Times New Roman" panose="02020603050405020304" pitchFamily="18" charset="0"/>
                <a:cs typeface="Arial" panose="020B0604020202020204" pitchFamily="34" charset="0"/>
              </a:rPr>
              <a:t> </a:t>
            </a:r>
            <a:r>
              <a:rPr lang="el-GR" sz="2000" b="1" dirty="0" err="1">
                <a:solidFill>
                  <a:srgbClr val="000000"/>
                </a:solidFill>
                <a:effectLst/>
                <a:latin typeface="inherit"/>
                <a:ea typeface="Times New Roman" panose="02020603050405020304" pitchFamily="18" charset="0"/>
                <a:cs typeface="Arial" panose="020B0604020202020204" pitchFamily="34" charset="0"/>
              </a:rPr>
              <a:t>δοξολογικό</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Στή</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πρώτη</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περίπτωση</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οἱ</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λέξεις</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συλλαμβάνονται</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καί</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καταλαμβάνονται</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ἀπό</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τόν</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ἀνθρώπινο</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λόγο</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Στή</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δεύτερη</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περίπτωση</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οἱ</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λέξεις</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πλατύνονται</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γιά</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νά</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περιλάβουν</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καί</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καταλάβουν</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αὐτές</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τόν</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ἀνθρώπινο</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λόγο</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Εἶναι</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φανερό</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ὅτι</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τό</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δεύτερο</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αὐτό</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εἶδος</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ἀναγνώσεως</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προσκρούει</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εὐθέως</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στόν</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ὀρθολογισμό</a:t>
            </a:r>
            <a:r>
              <a:rPr lang="el-GR" sz="2000" dirty="0">
                <a:solidFill>
                  <a:srgbClr val="000000"/>
                </a:solidFill>
                <a:effectLst/>
                <a:latin typeface="inherit"/>
                <a:ea typeface="Times New Roman" panose="02020603050405020304" pitchFamily="18" charset="0"/>
                <a:cs typeface="Arial" panose="020B0604020202020204" pitchFamily="34" charset="0"/>
              </a:rPr>
              <a:t>, ὁ </a:t>
            </a:r>
            <a:r>
              <a:rPr lang="el-GR" sz="2000" dirty="0" err="1">
                <a:solidFill>
                  <a:srgbClr val="000000"/>
                </a:solidFill>
                <a:effectLst/>
                <a:latin typeface="inherit"/>
                <a:ea typeface="Times New Roman" panose="02020603050405020304" pitchFamily="18" charset="0"/>
                <a:cs typeface="Arial" panose="020B0604020202020204" pitchFamily="34" charset="0"/>
              </a:rPr>
              <a:t>ὁποῖος</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ἀξιώνει</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τήν</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κατάληψη</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τῆς</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ἀλήθειας</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ἀπό</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τόν</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ἀνθρώπινο</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λόγο</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Περγάμου</a:t>
            </a:r>
            <a:r>
              <a:rPr lang="el-GR" sz="2000" dirty="0">
                <a:solidFill>
                  <a:srgbClr val="000000"/>
                </a:solidFill>
                <a:effectLst/>
                <a:latin typeface="inherit"/>
                <a:ea typeface="Times New Roman" panose="02020603050405020304" pitchFamily="18" charset="0"/>
                <a:cs typeface="Arial" panose="020B0604020202020204" pitchFamily="34" charset="0"/>
              </a:rPr>
              <a:t> </a:t>
            </a:r>
            <a:r>
              <a:rPr lang="el-GR" sz="2000" dirty="0" err="1">
                <a:solidFill>
                  <a:srgbClr val="000000"/>
                </a:solidFill>
                <a:effectLst/>
                <a:latin typeface="inherit"/>
                <a:ea typeface="Times New Roman" panose="02020603050405020304" pitchFamily="18" charset="0"/>
                <a:cs typeface="Arial" panose="020B0604020202020204" pitchFamily="34" charset="0"/>
              </a:rPr>
              <a:t>Ἰωάννης</a:t>
            </a:r>
            <a:r>
              <a:rPr lang="el-GR" sz="2000" dirty="0">
                <a:solidFill>
                  <a:srgbClr val="000000"/>
                </a:solidFill>
                <a:effectLst/>
                <a:latin typeface="inherit"/>
                <a:ea typeface="Times New Roman" panose="02020603050405020304" pitchFamily="18" charset="0"/>
                <a:cs typeface="Arial" panose="020B0604020202020204" pitchFamily="34" charset="0"/>
              </a:rPr>
              <a:t>).</a:t>
            </a:r>
            <a:endParaRPr lang="el-GR" sz="20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38668109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82B63F-DA14-6B66-19AB-7214B5311282}"/>
              </a:ext>
            </a:extLst>
          </p:cNvPr>
          <p:cNvSpPr>
            <a:spLocks noGrp="1"/>
          </p:cNvSpPr>
          <p:nvPr>
            <p:ph type="title"/>
          </p:nvPr>
        </p:nvSpPr>
        <p:spPr>
          <a:xfrm>
            <a:off x="838200" y="18255"/>
            <a:ext cx="10515600" cy="477045"/>
          </a:xfrm>
        </p:spPr>
        <p:txBody>
          <a:bodyPr>
            <a:normAutofit fontScale="90000"/>
          </a:bodyPr>
          <a:lstStyle/>
          <a:p>
            <a:pPr algn="ctr"/>
            <a:r>
              <a:rPr lang="el-GR" sz="4400" b="1" i="1" kern="100" dirty="0">
                <a:solidFill>
                  <a:srgbClr val="FF0000"/>
                </a:solidFill>
                <a:effectLst/>
                <a:latin typeface="inherit"/>
                <a:ea typeface="Times New Roman" panose="02020603050405020304" pitchFamily="18" charset="0"/>
                <a:cs typeface="Arial" panose="020B0604020202020204" pitchFamily="34" charset="0"/>
              </a:rPr>
              <a:t>ΕΓΚΥΚΛΙΟΣ</a:t>
            </a:r>
            <a:r>
              <a:rPr lang="el-GR" sz="4400" b="1" i="1" kern="10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 </a:t>
            </a:r>
            <a:r>
              <a:rPr lang="el-GR" b="1" i="1" kern="10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 </a:t>
            </a:r>
            <a:r>
              <a:rPr lang="el-GR" sz="4400" b="1" kern="100" dirty="0" err="1">
                <a:solidFill>
                  <a:srgbClr val="000000"/>
                </a:solidFill>
                <a:effectLst/>
                <a:latin typeface="inherit"/>
                <a:ea typeface="Calibri" panose="020F0502020204030204" pitchFamily="34" charset="0"/>
                <a:cs typeface="Arial" panose="020B0604020202020204" pitchFamily="34" charset="0"/>
              </a:rPr>
              <a:t>Ἀριθμ</a:t>
            </a:r>
            <a:r>
              <a:rPr lang="el-GR" sz="4400" b="1" kern="100" dirty="0">
                <a:solidFill>
                  <a:srgbClr val="000000"/>
                </a:solidFill>
                <a:effectLst/>
                <a:latin typeface="inherit"/>
                <a:ea typeface="Calibri" panose="020F0502020204030204" pitchFamily="34" charset="0"/>
                <a:cs typeface="Arial" panose="020B0604020202020204" pitchFamily="34" charset="0"/>
              </a:rPr>
              <a:t>. </a:t>
            </a:r>
            <a:r>
              <a:rPr lang="el-GR" sz="4400" b="1" kern="100" dirty="0" err="1">
                <a:solidFill>
                  <a:srgbClr val="000000"/>
                </a:solidFill>
                <a:effectLst/>
                <a:latin typeface="inherit"/>
                <a:ea typeface="Calibri" panose="020F0502020204030204" pitchFamily="34" charset="0"/>
                <a:cs typeface="Arial" panose="020B0604020202020204" pitchFamily="34" charset="0"/>
              </a:rPr>
              <a:t>πρωτ</a:t>
            </a:r>
            <a:r>
              <a:rPr lang="el-GR" sz="4400" b="1" kern="100" dirty="0">
                <a:solidFill>
                  <a:srgbClr val="000000"/>
                </a:solidFill>
                <a:effectLst/>
                <a:latin typeface="inherit"/>
                <a:ea typeface="Calibri" panose="020F0502020204030204" pitchFamily="34" charset="0"/>
                <a:cs typeface="Arial" panose="020B0604020202020204" pitchFamily="34" charset="0"/>
              </a:rPr>
              <a:t>. 146/ΕΞ. /2002</a:t>
            </a:r>
            <a:endParaRPr lang="el-GR" dirty="0"/>
          </a:p>
        </p:txBody>
      </p:sp>
      <p:sp>
        <p:nvSpPr>
          <p:cNvPr id="3" name="Θέση περιεχομένου 2">
            <a:extLst>
              <a:ext uri="{FF2B5EF4-FFF2-40B4-BE49-F238E27FC236}">
                <a16:creationId xmlns:a16="http://schemas.microsoft.com/office/drawing/2014/main" id="{3A78C445-D029-99CD-914F-3C7F8DBEB347}"/>
              </a:ext>
            </a:extLst>
          </p:cNvPr>
          <p:cNvSpPr>
            <a:spLocks noGrp="1"/>
          </p:cNvSpPr>
          <p:nvPr>
            <p:ph idx="1"/>
          </p:nvPr>
        </p:nvSpPr>
        <p:spPr>
          <a:xfrm>
            <a:off x="0" y="495299"/>
            <a:ext cx="12192000" cy="6344445"/>
          </a:xfrm>
        </p:spPr>
        <p:txBody>
          <a:bodyPr>
            <a:normAutofit fontScale="92500" lnSpcReduction="10000"/>
          </a:bodyPr>
          <a:lstStyle/>
          <a:p>
            <a:pPr marL="457200" lvl="1" indent="0" fontAlgn="base">
              <a:lnSpc>
                <a:spcPct val="107000"/>
              </a:lnSpc>
              <a:spcAft>
                <a:spcPts val="800"/>
              </a:spcAft>
              <a:buNone/>
              <a:tabLst>
                <a:tab pos="914400" algn="l"/>
              </a:tabLst>
            </a:pPr>
            <a:r>
              <a:rPr lang="el-GR" sz="2600" kern="100" dirty="0">
                <a:solidFill>
                  <a:srgbClr val="000000"/>
                </a:solidFill>
                <a:effectLst/>
                <a:latin typeface="inherit"/>
                <a:ea typeface="Calibri" panose="020F0502020204030204" pitchFamily="34" charset="0"/>
                <a:cs typeface="Arial" panose="020B0604020202020204" pitchFamily="34" charset="0"/>
              </a:rPr>
              <a:t>3. </a:t>
            </a:r>
            <a:r>
              <a:rPr lang="el-GR" sz="2600" kern="100" dirty="0" err="1">
                <a:solidFill>
                  <a:srgbClr val="000000"/>
                </a:solidFill>
                <a:effectLst/>
                <a:latin typeface="inherit"/>
                <a:ea typeface="Calibri" panose="020F0502020204030204" pitchFamily="34" charset="0"/>
                <a:cs typeface="Arial" panose="020B0604020202020204" pitchFamily="34" charset="0"/>
              </a:rPr>
              <a:t>Κατά</a:t>
            </a:r>
            <a:r>
              <a:rPr lang="el-GR" sz="2600" kern="100" dirty="0">
                <a:solidFill>
                  <a:srgbClr val="000000"/>
                </a:solidFill>
                <a:effectLst/>
                <a:latin typeface="inherit"/>
                <a:ea typeface="Calibri" panose="020F0502020204030204" pitchFamily="34" charset="0"/>
                <a:cs typeface="Arial" panose="020B0604020202020204" pitchFamily="34" charset="0"/>
              </a:rPr>
              <a:t> </a:t>
            </a:r>
            <a:r>
              <a:rPr lang="el-GR" sz="2600" kern="100" dirty="0" err="1">
                <a:solidFill>
                  <a:srgbClr val="000000"/>
                </a:solidFill>
                <a:effectLst/>
                <a:latin typeface="inherit"/>
                <a:ea typeface="Calibri" panose="020F0502020204030204" pitchFamily="34" charset="0"/>
                <a:cs typeface="Arial" panose="020B0604020202020204" pitchFamily="34" charset="0"/>
              </a:rPr>
              <a:t>τά</a:t>
            </a:r>
            <a:r>
              <a:rPr lang="el-GR" sz="2600" kern="100" dirty="0">
                <a:solidFill>
                  <a:srgbClr val="000000"/>
                </a:solidFill>
                <a:effectLst/>
                <a:latin typeface="inherit"/>
                <a:ea typeface="Calibri" panose="020F0502020204030204" pitchFamily="34" charset="0"/>
                <a:cs typeface="Arial" panose="020B0604020202020204" pitchFamily="34" charset="0"/>
              </a:rPr>
              <a:t> </a:t>
            </a:r>
            <a:r>
              <a:rPr lang="el-GR" sz="2600" kern="100" dirty="0" err="1">
                <a:solidFill>
                  <a:srgbClr val="000000"/>
                </a:solidFill>
                <a:effectLst/>
                <a:latin typeface="inherit"/>
                <a:ea typeface="Calibri" panose="020F0502020204030204" pitchFamily="34" charset="0"/>
                <a:cs typeface="Arial" panose="020B0604020202020204" pitchFamily="34" charset="0"/>
              </a:rPr>
              <a:t>τελευταῖα</a:t>
            </a:r>
            <a:r>
              <a:rPr lang="el-GR" sz="2600" kern="100" dirty="0">
                <a:solidFill>
                  <a:srgbClr val="000000"/>
                </a:solidFill>
                <a:effectLst/>
                <a:latin typeface="inherit"/>
                <a:ea typeface="Calibri" panose="020F0502020204030204" pitchFamily="34" charset="0"/>
                <a:cs typeface="Arial" panose="020B0604020202020204" pitchFamily="34" charset="0"/>
              </a:rPr>
              <a:t> 100 </a:t>
            </a:r>
            <a:r>
              <a:rPr lang="el-GR" sz="2600" kern="100" dirty="0" err="1">
                <a:solidFill>
                  <a:srgbClr val="000000"/>
                </a:solidFill>
                <a:effectLst/>
                <a:latin typeface="inherit"/>
                <a:ea typeface="Calibri" panose="020F0502020204030204" pitchFamily="34" charset="0"/>
                <a:cs typeface="Arial" panose="020B0604020202020204" pitchFamily="34" charset="0"/>
              </a:rPr>
              <a:t>χρόνια</a:t>
            </a:r>
            <a:r>
              <a:rPr lang="el-GR" sz="2600" kern="100" dirty="0">
                <a:solidFill>
                  <a:srgbClr val="000000"/>
                </a:solidFill>
                <a:effectLst/>
                <a:latin typeface="inherit"/>
                <a:ea typeface="Calibri" panose="020F0502020204030204" pitchFamily="34" charset="0"/>
                <a:cs typeface="Arial" panose="020B0604020202020204" pitchFamily="34" charset="0"/>
              </a:rPr>
              <a:t> </a:t>
            </a:r>
            <a:r>
              <a:rPr lang="el-GR" sz="2600" kern="100" dirty="0" err="1">
                <a:solidFill>
                  <a:srgbClr val="000000"/>
                </a:solidFill>
                <a:effectLst/>
                <a:latin typeface="inherit"/>
                <a:ea typeface="Calibri" panose="020F0502020204030204" pitchFamily="34" charset="0"/>
                <a:cs typeface="Arial" panose="020B0604020202020204" pitchFamily="34" charset="0"/>
              </a:rPr>
              <a:t>ἄρχισε</a:t>
            </a:r>
            <a:r>
              <a:rPr lang="el-GR" sz="2600" kern="100" dirty="0">
                <a:solidFill>
                  <a:srgbClr val="000000"/>
                </a:solidFill>
                <a:effectLst/>
                <a:latin typeface="inherit"/>
                <a:ea typeface="Calibri" panose="020F0502020204030204" pitchFamily="34" charset="0"/>
                <a:cs typeface="Arial" panose="020B0604020202020204" pitchFamily="34" charset="0"/>
              </a:rPr>
              <a:t> </a:t>
            </a:r>
            <a:r>
              <a:rPr lang="el-GR" sz="2600" kern="100" dirty="0" err="1">
                <a:solidFill>
                  <a:srgbClr val="000000"/>
                </a:solidFill>
                <a:effectLst/>
                <a:latin typeface="inherit"/>
                <a:ea typeface="Calibri" panose="020F0502020204030204" pitchFamily="34" charset="0"/>
                <a:cs typeface="Arial" panose="020B0604020202020204" pitchFamily="34" charset="0"/>
              </a:rPr>
              <a:t>μιά</a:t>
            </a:r>
            <a:r>
              <a:rPr lang="el-GR" sz="2600" kern="100" dirty="0">
                <a:solidFill>
                  <a:srgbClr val="000000"/>
                </a:solidFill>
                <a:effectLst/>
                <a:latin typeface="inherit"/>
                <a:ea typeface="Calibri" panose="020F0502020204030204" pitchFamily="34" charset="0"/>
                <a:cs typeface="Arial" panose="020B0604020202020204" pitchFamily="34" charset="0"/>
              </a:rPr>
              <a:t> </a:t>
            </a:r>
            <a:r>
              <a:rPr lang="el-GR" sz="2600" kern="100" dirty="0" err="1">
                <a:solidFill>
                  <a:srgbClr val="000000"/>
                </a:solidFill>
                <a:effectLst/>
                <a:latin typeface="inherit"/>
                <a:ea typeface="Calibri" panose="020F0502020204030204" pitchFamily="34" charset="0"/>
                <a:cs typeface="Arial" panose="020B0604020202020204" pitchFamily="34" charset="0"/>
              </a:rPr>
              <a:t>κίνηση</a:t>
            </a:r>
            <a:r>
              <a:rPr lang="el-GR" sz="2600" kern="100" dirty="0">
                <a:solidFill>
                  <a:srgbClr val="000000"/>
                </a:solidFill>
                <a:effectLst/>
                <a:latin typeface="inherit"/>
                <a:ea typeface="Calibri" panose="020F0502020204030204" pitchFamily="34" charset="0"/>
                <a:cs typeface="Arial" panose="020B0604020202020204" pitchFamily="34" charset="0"/>
              </a:rPr>
              <a:t> </a:t>
            </a:r>
            <a:r>
              <a:rPr lang="el-GR" sz="2600" kern="100" dirty="0" err="1">
                <a:solidFill>
                  <a:srgbClr val="000000"/>
                </a:solidFill>
                <a:effectLst/>
                <a:latin typeface="inherit"/>
                <a:ea typeface="Calibri" panose="020F0502020204030204" pitchFamily="34" charset="0"/>
                <a:cs typeface="Arial" panose="020B0604020202020204" pitchFamily="34" charset="0"/>
              </a:rPr>
              <a:t>γιά</a:t>
            </a:r>
            <a:r>
              <a:rPr lang="el-GR" sz="2600" kern="100" dirty="0">
                <a:solidFill>
                  <a:srgbClr val="000000"/>
                </a:solidFill>
                <a:effectLst/>
                <a:latin typeface="inherit"/>
                <a:ea typeface="Calibri" panose="020F0502020204030204" pitchFamily="34" charset="0"/>
                <a:cs typeface="Arial" panose="020B0604020202020204" pitchFamily="34" charset="0"/>
              </a:rPr>
              <a:t> </a:t>
            </a:r>
            <a:r>
              <a:rPr lang="el-GR" sz="2600" kern="100" dirty="0" err="1">
                <a:solidFill>
                  <a:srgbClr val="000000"/>
                </a:solidFill>
                <a:effectLst/>
                <a:latin typeface="inherit"/>
                <a:ea typeface="Calibri" panose="020F0502020204030204" pitchFamily="34" charset="0"/>
                <a:cs typeface="Arial" panose="020B0604020202020204" pitchFamily="34" charset="0"/>
              </a:rPr>
              <a:t>κατάργηση</a:t>
            </a:r>
            <a:r>
              <a:rPr lang="el-GR" sz="2600" kern="100" dirty="0">
                <a:solidFill>
                  <a:srgbClr val="000000"/>
                </a:solidFill>
                <a:effectLst/>
                <a:latin typeface="inherit"/>
                <a:ea typeface="Calibri" panose="020F0502020204030204" pitchFamily="34" charset="0"/>
                <a:cs typeface="Arial" panose="020B0604020202020204" pitchFamily="34" charset="0"/>
              </a:rPr>
              <a:t> </a:t>
            </a:r>
            <a:r>
              <a:rPr lang="el-GR" sz="2600" kern="100" dirty="0" err="1">
                <a:solidFill>
                  <a:srgbClr val="000000"/>
                </a:solidFill>
                <a:effectLst/>
                <a:latin typeface="inherit"/>
                <a:ea typeface="Calibri" panose="020F0502020204030204" pitchFamily="34" charset="0"/>
                <a:cs typeface="Arial" panose="020B0604020202020204" pitchFamily="34" charset="0"/>
              </a:rPr>
              <a:t>τοῦ</a:t>
            </a:r>
            <a:r>
              <a:rPr lang="el-GR" sz="2600" kern="100" dirty="0">
                <a:solidFill>
                  <a:srgbClr val="000000"/>
                </a:solidFill>
                <a:effectLst/>
                <a:latin typeface="inherit"/>
                <a:ea typeface="Calibri" panose="020F0502020204030204" pitchFamily="34" charset="0"/>
                <a:cs typeface="Arial" panose="020B0604020202020204" pitchFamily="34" charset="0"/>
              </a:rPr>
              <a:t> </a:t>
            </a:r>
            <a:r>
              <a:rPr lang="el-GR" sz="2600" kern="100" dirty="0" err="1">
                <a:solidFill>
                  <a:srgbClr val="000000"/>
                </a:solidFill>
                <a:effectLst/>
                <a:latin typeface="inherit"/>
                <a:ea typeface="Calibri" panose="020F0502020204030204" pitchFamily="34" charset="0"/>
                <a:cs typeface="Arial" panose="020B0604020202020204" pitchFamily="34" charset="0"/>
              </a:rPr>
              <a:t>λογαοιδικοῦ</a:t>
            </a:r>
            <a:r>
              <a:rPr lang="el-GR" sz="2600" kern="100" dirty="0">
                <a:solidFill>
                  <a:srgbClr val="000000"/>
                </a:solidFill>
                <a:effectLst/>
                <a:latin typeface="inherit"/>
                <a:ea typeface="Calibri" panose="020F0502020204030204" pitchFamily="34" charset="0"/>
                <a:cs typeface="Arial" panose="020B0604020202020204" pitchFamily="34" charset="0"/>
              </a:rPr>
              <a:t> τρόπου </a:t>
            </a:r>
            <a:r>
              <a:rPr lang="el-GR" sz="2600" kern="100" dirty="0" err="1">
                <a:solidFill>
                  <a:srgbClr val="000000"/>
                </a:solidFill>
                <a:effectLst/>
                <a:latin typeface="inherit"/>
                <a:ea typeface="Calibri" panose="020F0502020204030204" pitchFamily="34" charset="0"/>
                <a:cs typeface="Arial" panose="020B0604020202020204" pitchFamily="34" charset="0"/>
              </a:rPr>
              <a:t>ἐκφορᾶς</a:t>
            </a:r>
            <a:r>
              <a:rPr lang="el-GR" sz="2600" kern="100" dirty="0">
                <a:solidFill>
                  <a:srgbClr val="000000"/>
                </a:solidFill>
                <a:effectLst/>
                <a:latin typeface="inherit"/>
                <a:ea typeface="Calibri" panose="020F0502020204030204" pitchFamily="34" charset="0"/>
                <a:cs typeface="Arial" panose="020B0604020202020204" pitchFamily="34" charset="0"/>
              </a:rPr>
              <a:t> </a:t>
            </a:r>
            <a:r>
              <a:rPr lang="el-GR" sz="2600" kern="100" dirty="0" err="1">
                <a:solidFill>
                  <a:srgbClr val="000000"/>
                </a:solidFill>
                <a:effectLst/>
                <a:latin typeface="inherit"/>
                <a:ea typeface="Calibri" panose="020F0502020204030204" pitchFamily="34" charset="0"/>
                <a:cs typeface="Arial" panose="020B0604020202020204" pitchFamily="34" charset="0"/>
              </a:rPr>
              <a:t>τῶν</a:t>
            </a:r>
            <a:r>
              <a:rPr lang="el-GR" sz="2600" kern="100" dirty="0">
                <a:solidFill>
                  <a:srgbClr val="000000"/>
                </a:solidFill>
                <a:effectLst/>
                <a:latin typeface="inherit"/>
                <a:ea typeface="Calibri" panose="020F0502020204030204" pitchFamily="34" charset="0"/>
                <a:cs typeface="Arial" panose="020B0604020202020204" pitchFamily="34" charset="0"/>
              </a:rPr>
              <a:t> </a:t>
            </a:r>
            <a:r>
              <a:rPr lang="el-GR" sz="2600" kern="100" dirty="0" err="1">
                <a:solidFill>
                  <a:srgbClr val="000000"/>
                </a:solidFill>
                <a:effectLst/>
                <a:latin typeface="inherit"/>
                <a:ea typeface="Calibri" panose="020F0502020204030204" pitchFamily="34" charset="0"/>
                <a:cs typeface="Arial" panose="020B0604020202020204" pitchFamily="34" charset="0"/>
              </a:rPr>
              <a:t>ἀναγνωσμάτων</a:t>
            </a:r>
            <a:r>
              <a:rPr lang="el-GR" sz="2600" kern="100" dirty="0">
                <a:solidFill>
                  <a:srgbClr val="000000"/>
                </a:solidFill>
                <a:effectLst/>
                <a:latin typeface="inherit"/>
                <a:ea typeface="Calibri" panose="020F0502020204030204" pitchFamily="34" charset="0"/>
                <a:cs typeface="Arial" panose="020B0604020202020204" pitchFamily="34" charset="0"/>
              </a:rPr>
              <a:t>, </a:t>
            </a:r>
            <a:r>
              <a:rPr lang="el-GR" sz="2600" kern="100" dirty="0" err="1">
                <a:solidFill>
                  <a:srgbClr val="000000"/>
                </a:solidFill>
                <a:effectLst/>
                <a:latin typeface="inherit"/>
                <a:ea typeface="Calibri" panose="020F0502020204030204" pitchFamily="34" charset="0"/>
                <a:cs typeface="Arial" panose="020B0604020202020204" pitchFamily="34" charset="0"/>
              </a:rPr>
              <a:t>μέ</a:t>
            </a:r>
            <a:r>
              <a:rPr lang="el-GR" sz="2600" kern="100" dirty="0">
                <a:solidFill>
                  <a:srgbClr val="000000"/>
                </a:solidFill>
                <a:effectLst/>
                <a:latin typeface="inherit"/>
                <a:ea typeface="Calibri" panose="020F0502020204030204" pitchFamily="34" charset="0"/>
                <a:cs typeface="Arial" panose="020B0604020202020204" pitchFamily="34" charset="0"/>
              </a:rPr>
              <a:t> </a:t>
            </a:r>
            <a:r>
              <a:rPr lang="el-GR" sz="2600" kern="100" dirty="0" err="1">
                <a:solidFill>
                  <a:srgbClr val="000000"/>
                </a:solidFill>
                <a:effectLst/>
                <a:latin typeface="inherit"/>
                <a:ea typeface="Calibri" panose="020F0502020204030204" pitchFamily="34" charset="0"/>
                <a:cs typeface="Arial" panose="020B0604020202020204" pitchFamily="34" charset="0"/>
              </a:rPr>
              <a:t>τήν</a:t>
            </a:r>
            <a:r>
              <a:rPr lang="el-GR" sz="2600" kern="100" dirty="0">
                <a:solidFill>
                  <a:srgbClr val="000000"/>
                </a:solidFill>
                <a:effectLst/>
                <a:latin typeface="inherit"/>
                <a:ea typeface="Calibri" panose="020F0502020204030204" pitchFamily="34" charset="0"/>
                <a:cs typeface="Arial" panose="020B0604020202020204" pitchFamily="34" charset="0"/>
              </a:rPr>
              <a:t> πρόφαση </a:t>
            </a:r>
            <a:r>
              <a:rPr lang="el-GR" sz="2600" kern="100" dirty="0" err="1">
                <a:solidFill>
                  <a:srgbClr val="000000"/>
                </a:solidFill>
                <a:effectLst/>
                <a:latin typeface="inherit"/>
                <a:ea typeface="Calibri" panose="020F0502020204030204" pitchFamily="34" charset="0"/>
                <a:cs typeface="Arial" panose="020B0604020202020204" pitchFamily="34" charset="0"/>
              </a:rPr>
              <a:t>ὅτι</a:t>
            </a:r>
            <a:r>
              <a:rPr lang="el-GR" sz="2600" kern="100" dirty="0">
                <a:solidFill>
                  <a:srgbClr val="000000"/>
                </a:solidFill>
                <a:effectLst/>
                <a:latin typeface="inherit"/>
                <a:ea typeface="Calibri" panose="020F0502020204030204" pitchFamily="34" charset="0"/>
                <a:cs typeface="Arial" panose="020B0604020202020204" pitchFamily="34" charset="0"/>
              </a:rPr>
              <a:t> </a:t>
            </a:r>
            <a:r>
              <a:rPr lang="el-GR" sz="2600" kern="100" dirty="0" err="1">
                <a:solidFill>
                  <a:srgbClr val="000000"/>
                </a:solidFill>
                <a:effectLst/>
                <a:latin typeface="inherit"/>
                <a:ea typeface="Calibri" panose="020F0502020204030204" pitchFamily="34" charset="0"/>
                <a:cs typeface="Arial" panose="020B0604020202020204" pitchFamily="34" charset="0"/>
              </a:rPr>
              <a:t>εἶναι</a:t>
            </a:r>
            <a:r>
              <a:rPr lang="el-GR" sz="2600" kern="100" dirty="0">
                <a:solidFill>
                  <a:srgbClr val="000000"/>
                </a:solidFill>
                <a:effectLst/>
                <a:latin typeface="inherit"/>
                <a:ea typeface="Calibri" panose="020F0502020204030204" pitchFamily="34" charset="0"/>
                <a:cs typeface="Arial" panose="020B0604020202020204" pitchFamily="34" charset="0"/>
              </a:rPr>
              <a:t> τρόπος ” </a:t>
            </a:r>
            <a:r>
              <a:rPr lang="el-GR" sz="2600" kern="100" dirty="0" err="1">
                <a:solidFill>
                  <a:srgbClr val="000000"/>
                </a:solidFill>
                <a:effectLst/>
                <a:latin typeface="inherit"/>
                <a:ea typeface="Calibri" panose="020F0502020204030204" pitchFamily="34" charset="0"/>
                <a:cs typeface="Arial" panose="020B0604020202020204" pitchFamily="34" charset="0"/>
              </a:rPr>
              <a:t>ἐπίρρινος</a:t>
            </a:r>
            <a:r>
              <a:rPr lang="el-GR" sz="2600" kern="100" dirty="0">
                <a:solidFill>
                  <a:srgbClr val="000000"/>
                </a:solidFill>
                <a:effectLst/>
                <a:latin typeface="inherit"/>
                <a:ea typeface="Calibri" panose="020F0502020204030204" pitchFamily="34" charset="0"/>
                <a:cs typeface="Arial" panose="020B0604020202020204" pitchFamily="34" charset="0"/>
              </a:rPr>
              <a:t>” </a:t>
            </a:r>
            <a:r>
              <a:rPr lang="el-GR" sz="2600" kern="100" dirty="0" err="1">
                <a:solidFill>
                  <a:srgbClr val="000000"/>
                </a:solidFill>
                <a:effectLst/>
                <a:latin typeface="inherit"/>
                <a:ea typeface="Calibri" panose="020F0502020204030204" pitchFamily="34" charset="0"/>
                <a:cs typeface="Arial" panose="020B0604020202020204" pitchFamily="34" charset="0"/>
              </a:rPr>
              <a:t>καί</a:t>
            </a:r>
            <a:r>
              <a:rPr lang="el-GR" sz="2600" kern="100" dirty="0">
                <a:solidFill>
                  <a:srgbClr val="000000"/>
                </a:solidFill>
                <a:effectLst/>
                <a:latin typeface="inherit"/>
                <a:ea typeface="Calibri" panose="020F0502020204030204" pitchFamily="34" charset="0"/>
                <a:cs typeface="Arial" panose="020B0604020202020204" pitchFamily="34" charset="0"/>
              </a:rPr>
              <a:t> κακόζηλος, </a:t>
            </a:r>
            <a:r>
              <a:rPr lang="el-GR" sz="2600" kern="100" dirty="0" err="1">
                <a:solidFill>
                  <a:srgbClr val="000000"/>
                </a:solidFill>
                <a:effectLst/>
                <a:latin typeface="inherit"/>
                <a:ea typeface="Calibri" panose="020F0502020204030204" pitchFamily="34" charset="0"/>
                <a:cs typeface="Arial" panose="020B0604020202020204" pitchFamily="34" charset="0"/>
              </a:rPr>
              <a:t>ὡς</a:t>
            </a:r>
            <a:r>
              <a:rPr lang="el-GR" sz="2600" kern="100" dirty="0">
                <a:solidFill>
                  <a:srgbClr val="000000"/>
                </a:solidFill>
                <a:effectLst/>
                <a:latin typeface="inherit"/>
                <a:ea typeface="Calibri" panose="020F0502020204030204" pitchFamily="34" charset="0"/>
                <a:cs typeface="Arial" panose="020B0604020202020204" pitchFamily="34" charset="0"/>
              </a:rPr>
              <a:t> γράφει ὁ </a:t>
            </a:r>
            <a:r>
              <a:rPr lang="el-GR" sz="2600" kern="100" dirty="0" err="1">
                <a:solidFill>
                  <a:srgbClr val="000000"/>
                </a:solidFill>
                <a:effectLst/>
                <a:latin typeface="inherit"/>
                <a:ea typeface="Calibri" panose="020F0502020204030204" pitchFamily="34" charset="0"/>
                <a:cs typeface="Arial" panose="020B0604020202020204" pitchFamily="34" charset="0"/>
              </a:rPr>
              <a:t>Ἀλ</a:t>
            </a:r>
            <a:r>
              <a:rPr lang="el-GR" sz="2600" kern="100" dirty="0">
                <a:solidFill>
                  <a:srgbClr val="000000"/>
                </a:solidFill>
                <a:effectLst/>
                <a:latin typeface="inherit"/>
                <a:ea typeface="Calibri" panose="020F0502020204030204" pitchFamily="34" charset="0"/>
                <a:cs typeface="Arial" panose="020B0604020202020204" pitchFamily="34" charset="0"/>
              </a:rPr>
              <a:t>. Παπαδιαμάντης. Γράφει μεταξύ </a:t>
            </a:r>
            <a:r>
              <a:rPr lang="el-GR" sz="2600" kern="100" dirty="0" err="1">
                <a:solidFill>
                  <a:srgbClr val="000000"/>
                </a:solidFill>
                <a:effectLst/>
                <a:latin typeface="inherit"/>
                <a:ea typeface="Calibri" panose="020F0502020204030204" pitchFamily="34" charset="0"/>
                <a:cs typeface="Arial" panose="020B0604020202020204" pitchFamily="34" charset="0"/>
              </a:rPr>
              <a:t>ἄλλων</a:t>
            </a:r>
            <a:r>
              <a:rPr lang="el-GR" sz="2600" kern="100" dirty="0">
                <a:solidFill>
                  <a:srgbClr val="000000"/>
                </a:solidFill>
                <a:effectLst/>
                <a:latin typeface="inherit"/>
                <a:ea typeface="Calibri" panose="020F0502020204030204" pitchFamily="34" charset="0"/>
                <a:cs typeface="Arial" panose="020B0604020202020204" pitchFamily="34" charset="0"/>
              </a:rPr>
              <a:t> ὁ πολύς κοσμοκαλόγερος: “</a:t>
            </a:r>
            <a:r>
              <a:rPr lang="el-GR" sz="2600" i="1" kern="100" dirty="0" err="1">
                <a:solidFill>
                  <a:srgbClr val="000000"/>
                </a:solidFill>
                <a:effectLst/>
                <a:latin typeface="inherit"/>
                <a:ea typeface="Calibri" panose="020F0502020204030204" pitchFamily="34" charset="0"/>
                <a:cs typeface="Arial" panose="020B0604020202020204" pitchFamily="34" charset="0"/>
              </a:rPr>
              <a:t>Εὗρον</a:t>
            </a:r>
            <a:r>
              <a:rPr lang="el-GR" sz="2600" i="1" kern="100" dirty="0">
                <a:solidFill>
                  <a:srgbClr val="000000"/>
                </a:solidFill>
                <a:effectLst/>
                <a:latin typeface="inherit"/>
                <a:ea typeface="Calibri" panose="020F0502020204030204" pitchFamily="34" charset="0"/>
                <a:cs typeface="Arial" panose="020B0604020202020204" pitchFamily="34" charset="0"/>
              </a:rPr>
              <a:t> </a:t>
            </a:r>
            <a:r>
              <a:rPr lang="el-GR" sz="2600" i="1" kern="100" dirty="0" err="1">
                <a:solidFill>
                  <a:srgbClr val="000000"/>
                </a:solidFill>
                <a:effectLst/>
                <a:latin typeface="inherit"/>
                <a:ea typeface="Calibri" panose="020F0502020204030204" pitchFamily="34" charset="0"/>
                <a:cs typeface="Arial" panose="020B0604020202020204" pitchFamily="34" charset="0"/>
              </a:rPr>
              <a:t>δέ</a:t>
            </a:r>
            <a:r>
              <a:rPr lang="el-GR" sz="2600" i="1" kern="100" dirty="0">
                <a:solidFill>
                  <a:srgbClr val="000000"/>
                </a:solidFill>
                <a:effectLst/>
                <a:latin typeface="inherit"/>
                <a:ea typeface="Calibri" panose="020F0502020204030204" pitchFamily="34" charset="0"/>
                <a:cs typeface="Arial" panose="020B0604020202020204" pitchFamily="34" charset="0"/>
              </a:rPr>
              <a:t> </a:t>
            </a:r>
            <a:r>
              <a:rPr lang="el-GR" sz="2600" i="1" kern="100" dirty="0" err="1">
                <a:solidFill>
                  <a:srgbClr val="000000"/>
                </a:solidFill>
                <a:effectLst/>
                <a:latin typeface="inherit"/>
                <a:ea typeface="Calibri" panose="020F0502020204030204" pitchFamily="34" charset="0"/>
                <a:cs typeface="Arial" panose="020B0604020202020204" pitchFamily="34" charset="0"/>
              </a:rPr>
              <a:t>καί</a:t>
            </a:r>
            <a:r>
              <a:rPr lang="el-GR" sz="2600" i="1" kern="100" dirty="0">
                <a:solidFill>
                  <a:srgbClr val="000000"/>
                </a:solidFill>
                <a:effectLst/>
                <a:latin typeface="inherit"/>
                <a:ea typeface="Calibri" panose="020F0502020204030204" pitchFamily="34" charset="0"/>
                <a:cs typeface="Arial" panose="020B0604020202020204" pitchFamily="34" charset="0"/>
              </a:rPr>
              <a:t> </a:t>
            </a:r>
            <a:r>
              <a:rPr lang="el-GR" sz="2600" i="1" kern="100" dirty="0" err="1">
                <a:solidFill>
                  <a:srgbClr val="000000"/>
                </a:solidFill>
                <a:effectLst/>
                <a:latin typeface="inherit"/>
                <a:ea typeface="Calibri" panose="020F0502020204030204" pitchFamily="34" charset="0"/>
                <a:cs typeface="Arial" panose="020B0604020202020204" pitchFamily="34" charset="0"/>
              </a:rPr>
              <a:t>τινας</a:t>
            </a:r>
            <a:r>
              <a:rPr lang="el-GR" sz="2600" i="1" kern="100" dirty="0">
                <a:solidFill>
                  <a:srgbClr val="000000"/>
                </a:solidFill>
                <a:effectLst/>
                <a:latin typeface="inherit"/>
                <a:ea typeface="Calibri" panose="020F0502020204030204" pitchFamily="34" charset="0"/>
                <a:cs typeface="Arial" panose="020B0604020202020204" pitchFamily="34" charset="0"/>
              </a:rPr>
              <a:t> </a:t>
            </a:r>
            <a:r>
              <a:rPr lang="el-GR" sz="2600" i="1" kern="100" dirty="0" err="1">
                <a:solidFill>
                  <a:srgbClr val="000000"/>
                </a:solidFill>
                <a:effectLst/>
                <a:latin typeface="inherit"/>
                <a:ea typeface="Calibri" panose="020F0502020204030204" pitchFamily="34" charset="0"/>
                <a:cs typeface="Arial" panose="020B0604020202020204" pitchFamily="34" charset="0"/>
              </a:rPr>
              <a:t>ἱερεῖς</a:t>
            </a:r>
            <a:r>
              <a:rPr lang="el-GR" sz="2600" i="1" kern="100" dirty="0">
                <a:solidFill>
                  <a:srgbClr val="000000"/>
                </a:solidFill>
                <a:effectLst/>
                <a:latin typeface="inherit"/>
                <a:ea typeface="Calibri" panose="020F0502020204030204" pitchFamily="34" charset="0"/>
                <a:cs typeface="Arial" panose="020B0604020202020204" pitchFamily="34" charset="0"/>
              </a:rPr>
              <a:t> </a:t>
            </a:r>
            <a:r>
              <a:rPr lang="el-GR" sz="2600" i="1" kern="100" dirty="0" err="1">
                <a:solidFill>
                  <a:srgbClr val="000000"/>
                </a:solidFill>
                <a:effectLst/>
                <a:latin typeface="inherit"/>
                <a:ea typeface="Calibri" panose="020F0502020204030204" pitchFamily="34" charset="0"/>
                <a:cs typeface="Arial" panose="020B0604020202020204" pitchFamily="34" charset="0"/>
              </a:rPr>
              <a:t>πεισθέντας</a:t>
            </a:r>
            <a:r>
              <a:rPr lang="el-GR" sz="2600" i="1" kern="100" dirty="0">
                <a:solidFill>
                  <a:srgbClr val="000000"/>
                </a:solidFill>
                <a:effectLst/>
                <a:latin typeface="inherit"/>
                <a:ea typeface="Calibri" panose="020F0502020204030204" pitchFamily="34" charset="0"/>
                <a:cs typeface="Arial" panose="020B0604020202020204" pitchFamily="34" charset="0"/>
              </a:rPr>
              <a:t> </a:t>
            </a:r>
            <a:r>
              <a:rPr lang="el-GR" sz="2600" i="1" kern="100" dirty="0" err="1">
                <a:solidFill>
                  <a:srgbClr val="000000"/>
                </a:solidFill>
                <a:effectLst/>
                <a:latin typeface="inherit"/>
                <a:ea typeface="Calibri" panose="020F0502020204030204" pitchFamily="34" charset="0"/>
                <a:cs typeface="Arial" panose="020B0604020202020204" pitchFamily="34" charset="0"/>
              </a:rPr>
              <a:t>εἰς</a:t>
            </a:r>
            <a:r>
              <a:rPr lang="el-GR" sz="2600" i="1" kern="100" dirty="0">
                <a:solidFill>
                  <a:srgbClr val="000000"/>
                </a:solidFill>
                <a:effectLst/>
                <a:latin typeface="inherit"/>
                <a:ea typeface="Calibri" panose="020F0502020204030204" pitchFamily="34" charset="0"/>
                <a:cs typeface="Arial" panose="020B0604020202020204" pitchFamily="34" charset="0"/>
              </a:rPr>
              <a:t> </a:t>
            </a:r>
            <a:r>
              <a:rPr lang="el-GR" sz="2600" i="1" kern="100" dirty="0" err="1">
                <a:solidFill>
                  <a:srgbClr val="000000"/>
                </a:solidFill>
                <a:effectLst/>
                <a:latin typeface="inherit"/>
                <a:ea typeface="Calibri" panose="020F0502020204030204" pitchFamily="34" charset="0"/>
                <a:cs typeface="Arial" panose="020B0604020202020204" pitchFamily="34" charset="0"/>
              </a:rPr>
              <a:t>τάς</a:t>
            </a:r>
            <a:r>
              <a:rPr lang="el-GR" sz="2600" i="1" kern="100" dirty="0">
                <a:solidFill>
                  <a:srgbClr val="000000"/>
                </a:solidFill>
                <a:effectLst/>
                <a:latin typeface="inherit"/>
                <a:ea typeface="Calibri" panose="020F0502020204030204" pitchFamily="34" charset="0"/>
                <a:cs typeface="Arial" panose="020B0604020202020204" pitchFamily="34" charset="0"/>
              </a:rPr>
              <a:t> </a:t>
            </a:r>
            <a:r>
              <a:rPr lang="el-GR" sz="2600" i="1" kern="100" dirty="0" err="1">
                <a:solidFill>
                  <a:srgbClr val="000000"/>
                </a:solidFill>
                <a:effectLst/>
                <a:latin typeface="inherit"/>
                <a:ea typeface="Calibri" panose="020F0502020204030204" pitchFamily="34" charset="0"/>
                <a:cs typeface="Arial" panose="020B0604020202020204" pitchFamily="34" charset="0"/>
              </a:rPr>
              <a:t>εἰσηγήσεις</a:t>
            </a:r>
            <a:r>
              <a:rPr lang="el-GR" sz="2600" i="1" kern="100" dirty="0">
                <a:solidFill>
                  <a:srgbClr val="000000"/>
                </a:solidFill>
                <a:effectLst/>
                <a:latin typeface="inherit"/>
                <a:ea typeface="Calibri" panose="020F0502020204030204" pitchFamily="34" charset="0"/>
                <a:cs typeface="Arial" panose="020B0604020202020204" pitchFamily="34" charset="0"/>
              </a:rPr>
              <a:t> </a:t>
            </a:r>
            <a:r>
              <a:rPr lang="el-GR" sz="2600" i="1" kern="100" dirty="0" err="1">
                <a:solidFill>
                  <a:srgbClr val="000000"/>
                </a:solidFill>
                <a:effectLst/>
                <a:latin typeface="inherit"/>
                <a:ea typeface="Calibri" panose="020F0502020204030204" pitchFamily="34" charset="0"/>
                <a:cs typeface="Arial" panose="020B0604020202020204" pitchFamily="34" charset="0"/>
              </a:rPr>
              <a:t>τῶν</a:t>
            </a:r>
            <a:r>
              <a:rPr lang="el-GR" sz="2600" i="1" kern="100" dirty="0">
                <a:solidFill>
                  <a:srgbClr val="000000"/>
                </a:solidFill>
                <a:effectLst/>
                <a:latin typeface="inherit"/>
                <a:ea typeface="Calibri" panose="020F0502020204030204" pitchFamily="34" charset="0"/>
                <a:cs typeface="Arial" panose="020B0604020202020204" pitchFamily="34" charset="0"/>
              </a:rPr>
              <a:t> </a:t>
            </a:r>
            <a:r>
              <a:rPr lang="el-GR" sz="2600" i="1" kern="100" dirty="0" err="1">
                <a:solidFill>
                  <a:srgbClr val="000000"/>
                </a:solidFill>
                <a:effectLst/>
                <a:latin typeface="inherit"/>
                <a:ea typeface="Calibri" panose="020F0502020204030204" pitchFamily="34" charset="0"/>
                <a:cs typeface="Arial" panose="020B0604020202020204" pitchFamily="34" charset="0"/>
              </a:rPr>
              <a:t>ξενοφρόνων</a:t>
            </a:r>
            <a:r>
              <a:rPr lang="el-GR" sz="2600" i="1" kern="100" dirty="0">
                <a:solidFill>
                  <a:srgbClr val="000000"/>
                </a:solidFill>
                <a:effectLst/>
                <a:latin typeface="inherit"/>
                <a:ea typeface="Calibri" panose="020F0502020204030204" pitchFamily="34" charset="0"/>
                <a:cs typeface="Arial" panose="020B0604020202020204" pitchFamily="34" charset="0"/>
              </a:rPr>
              <a:t> </a:t>
            </a:r>
            <a:r>
              <a:rPr lang="el-GR" sz="2600" i="1" kern="100" dirty="0" err="1">
                <a:solidFill>
                  <a:srgbClr val="000000"/>
                </a:solidFill>
                <a:effectLst/>
                <a:latin typeface="inherit"/>
                <a:ea typeface="Calibri" panose="020F0502020204030204" pitchFamily="34" charset="0"/>
                <a:cs typeface="Arial" panose="020B0604020202020204" pitchFamily="34" charset="0"/>
              </a:rPr>
              <a:t>ἐκείνων</a:t>
            </a:r>
            <a:r>
              <a:rPr lang="el-GR" sz="2600" i="1" kern="100" dirty="0">
                <a:solidFill>
                  <a:srgbClr val="000000"/>
                </a:solidFill>
                <a:effectLst/>
                <a:latin typeface="inherit"/>
                <a:ea typeface="Calibri" panose="020F0502020204030204" pitchFamily="34" charset="0"/>
                <a:cs typeface="Arial" panose="020B0604020202020204" pitchFamily="34" charset="0"/>
              </a:rPr>
              <a:t> κατήργησαν </a:t>
            </a:r>
            <a:r>
              <a:rPr lang="el-GR" sz="2600" i="1" kern="100" dirty="0" err="1">
                <a:solidFill>
                  <a:srgbClr val="000000"/>
                </a:solidFill>
                <a:effectLst/>
                <a:latin typeface="inherit"/>
                <a:ea typeface="Calibri" panose="020F0502020204030204" pitchFamily="34" charset="0"/>
                <a:cs typeface="Arial" panose="020B0604020202020204" pitchFamily="34" charset="0"/>
              </a:rPr>
              <a:t>αὐθαιρέτως</a:t>
            </a:r>
            <a:r>
              <a:rPr lang="el-GR" sz="2600" i="1" kern="100" dirty="0">
                <a:solidFill>
                  <a:srgbClr val="000000"/>
                </a:solidFill>
                <a:effectLst/>
                <a:latin typeface="inherit"/>
                <a:ea typeface="Calibri" panose="020F0502020204030204" pitchFamily="34" charset="0"/>
                <a:cs typeface="Arial" panose="020B0604020202020204" pitchFamily="34" charset="0"/>
              </a:rPr>
              <a:t> </a:t>
            </a:r>
            <a:r>
              <a:rPr lang="el-GR" sz="2600" i="1" kern="100" dirty="0" err="1">
                <a:solidFill>
                  <a:srgbClr val="000000"/>
                </a:solidFill>
                <a:effectLst/>
                <a:latin typeface="inherit"/>
                <a:ea typeface="Calibri" panose="020F0502020204030204" pitchFamily="34" charset="0"/>
                <a:cs typeface="Arial" panose="020B0604020202020204" pitchFamily="34" charset="0"/>
              </a:rPr>
              <a:t>τόν</a:t>
            </a:r>
            <a:r>
              <a:rPr lang="el-GR" sz="2600" i="1" kern="100" dirty="0">
                <a:solidFill>
                  <a:srgbClr val="000000"/>
                </a:solidFill>
                <a:effectLst/>
                <a:latin typeface="inherit"/>
                <a:ea typeface="Calibri" panose="020F0502020204030204" pitchFamily="34" charset="0"/>
                <a:cs typeface="Arial" panose="020B0604020202020204" pitchFamily="34" charset="0"/>
              </a:rPr>
              <a:t> </a:t>
            </a:r>
            <a:r>
              <a:rPr lang="el-GR" sz="2600" i="1" kern="100" dirty="0" err="1">
                <a:solidFill>
                  <a:srgbClr val="000000"/>
                </a:solidFill>
                <a:effectLst/>
                <a:latin typeface="inherit"/>
                <a:ea typeface="Calibri" panose="020F0502020204030204" pitchFamily="34" charset="0"/>
                <a:cs typeface="Arial" panose="020B0604020202020204" pitchFamily="34" charset="0"/>
              </a:rPr>
              <a:t>λογαοιδικόν</a:t>
            </a:r>
            <a:r>
              <a:rPr lang="el-GR" sz="2600" i="1" kern="100" dirty="0">
                <a:solidFill>
                  <a:srgbClr val="000000"/>
                </a:solidFill>
                <a:effectLst/>
                <a:latin typeface="inherit"/>
                <a:ea typeface="Calibri" panose="020F0502020204030204" pitchFamily="34" charset="0"/>
                <a:cs typeface="Arial" panose="020B0604020202020204" pitchFamily="34" charset="0"/>
              </a:rPr>
              <a:t> τρόπον </a:t>
            </a:r>
            <a:r>
              <a:rPr lang="el-GR" sz="2600" i="1" kern="100" dirty="0" err="1">
                <a:solidFill>
                  <a:srgbClr val="000000"/>
                </a:solidFill>
                <a:effectLst/>
                <a:latin typeface="inherit"/>
                <a:ea typeface="Calibri" panose="020F0502020204030204" pitchFamily="34" charset="0"/>
                <a:cs typeface="Arial" panose="020B0604020202020204" pitchFamily="34" charset="0"/>
              </a:rPr>
              <a:t>καί</a:t>
            </a:r>
            <a:r>
              <a:rPr lang="el-GR" sz="2600" i="1" kern="100" dirty="0">
                <a:solidFill>
                  <a:srgbClr val="000000"/>
                </a:solidFill>
                <a:effectLst/>
                <a:latin typeface="inherit"/>
                <a:ea typeface="Calibri" panose="020F0502020204030204" pitchFamily="34" charset="0"/>
                <a:cs typeface="Arial" panose="020B0604020202020204" pitchFamily="34" charset="0"/>
              </a:rPr>
              <a:t> </a:t>
            </a:r>
            <a:r>
              <a:rPr lang="el-GR" sz="2600" i="1" kern="100" dirty="0" err="1">
                <a:solidFill>
                  <a:srgbClr val="000000"/>
                </a:solidFill>
                <a:effectLst/>
                <a:latin typeface="inherit"/>
                <a:ea typeface="Calibri" panose="020F0502020204030204" pitchFamily="34" charset="0"/>
                <a:cs typeface="Arial" panose="020B0604020202020204" pitchFamily="34" charset="0"/>
              </a:rPr>
              <a:t>ἀπαγγέλλουσι</a:t>
            </a:r>
            <a:r>
              <a:rPr lang="el-GR" sz="2600" i="1" kern="100" dirty="0">
                <a:solidFill>
                  <a:srgbClr val="000000"/>
                </a:solidFill>
                <a:effectLst/>
                <a:latin typeface="inherit"/>
                <a:ea typeface="Calibri" panose="020F0502020204030204" pitchFamily="34" charset="0"/>
                <a:cs typeface="Arial" panose="020B0604020202020204" pitchFamily="34" charset="0"/>
              </a:rPr>
              <a:t> </a:t>
            </a:r>
            <a:r>
              <a:rPr lang="el-GR" sz="2600" i="1" kern="100" dirty="0" err="1">
                <a:solidFill>
                  <a:srgbClr val="000000"/>
                </a:solidFill>
                <a:effectLst/>
                <a:latin typeface="inherit"/>
                <a:ea typeface="Calibri" panose="020F0502020204030204" pitchFamily="34" charset="0"/>
                <a:cs typeface="Arial" panose="020B0604020202020204" pitchFamily="34" charset="0"/>
              </a:rPr>
              <a:t>τάς</a:t>
            </a:r>
            <a:r>
              <a:rPr lang="el-GR" sz="2600" i="1" kern="100" dirty="0">
                <a:solidFill>
                  <a:srgbClr val="000000"/>
                </a:solidFill>
                <a:effectLst/>
                <a:latin typeface="inherit"/>
                <a:ea typeface="Calibri" panose="020F0502020204030204" pitchFamily="34" charset="0"/>
                <a:cs typeface="Arial" panose="020B0604020202020204" pitchFamily="34" charset="0"/>
              </a:rPr>
              <a:t> </a:t>
            </a:r>
            <a:r>
              <a:rPr lang="el-GR" sz="2600" i="1" kern="100" dirty="0" err="1">
                <a:solidFill>
                  <a:srgbClr val="000000"/>
                </a:solidFill>
                <a:effectLst/>
                <a:latin typeface="inherit"/>
                <a:ea typeface="Calibri" panose="020F0502020204030204" pitchFamily="34" charset="0"/>
                <a:cs typeface="Arial" panose="020B0604020202020204" pitchFamily="34" charset="0"/>
              </a:rPr>
              <a:t>περικοπάς</a:t>
            </a:r>
            <a:r>
              <a:rPr lang="el-GR" sz="2600" i="1" kern="100" dirty="0">
                <a:solidFill>
                  <a:srgbClr val="000000"/>
                </a:solidFill>
                <a:effectLst/>
                <a:latin typeface="inherit"/>
                <a:ea typeface="Calibri" panose="020F0502020204030204" pitchFamily="34" charset="0"/>
                <a:cs typeface="Arial" panose="020B0604020202020204" pitchFamily="34" charset="0"/>
              </a:rPr>
              <a:t> </a:t>
            </a:r>
            <a:r>
              <a:rPr lang="el-GR" sz="2600" i="1" kern="100" dirty="0" err="1">
                <a:solidFill>
                  <a:srgbClr val="000000"/>
                </a:solidFill>
                <a:effectLst/>
                <a:latin typeface="inherit"/>
                <a:ea typeface="Calibri" panose="020F0502020204030204" pitchFamily="34" charset="0"/>
                <a:cs typeface="Arial" panose="020B0604020202020204" pitchFamily="34" charset="0"/>
              </a:rPr>
              <a:t>τῶν</a:t>
            </a:r>
            <a:r>
              <a:rPr lang="el-GR" sz="2600" i="1" kern="100" dirty="0">
                <a:solidFill>
                  <a:srgbClr val="000000"/>
                </a:solidFill>
                <a:effectLst/>
                <a:latin typeface="inherit"/>
                <a:ea typeface="Calibri" panose="020F0502020204030204" pitchFamily="34" charset="0"/>
                <a:cs typeface="Arial" panose="020B0604020202020204" pitchFamily="34" charset="0"/>
              </a:rPr>
              <a:t> θείων ρημάτων δι’ </a:t>
            </a:r>
            <a:r>
              <a:rPr lang="el-GR" sz="2600" i="1" kern="100" dirty="0" err="1">
                <a:solidFill>
                  <a:srgbClr val="000000"/>
                </a:solidFill>
                <a:effectLst/>
                <a:latin typeface="inherit"/>
                <a:ea typeface="Calibri" panose="020F0502020204030204" pitchFamily="34" charset="0"/>
                <a:cs typeface="Arial" panose="020B0604020202020204" pitchFamily="34" charset="0"/>
              </a:rPr>
              <a:t>ἁπλῆς</a:t>
            </a:r>
            <a:r>
              <a:rPr lang="el-GR" sz="2600" i="1" kern="100" dirty="0">
                <a:solidFill>
                  <a:srgbClr val="000000"/>
                </a:solidFill>
                <a:effectLst/>
                <a:latin typeface="inherit"/>
                <a:ea typeface="Calibri" panose="020F0502020204030204" pitchFamily="34" charset="0"/>
                <a:cs typeface="Arial" panose="020B0604020202020204" pitchFamily="34" charset="0"/>
              </a:rPr>
              <a:t> </a:t>
            </a:r>
            <a:r>
              <a:rPr lang="el-GR" sz="2600" i="1" kern="100" dirty="0" err="1">
                <a:solidFill>
                  <a:srgbClr val="000000"/>
                </a:solidFill>
                <a:effectLst/>
                <a:latin typeface="inherit"/>
                <a:ea typeface="Calibri" panose="020F0502020204030204" pitchFamily="34" charset="0"/>
                <a:cs typeface="Arial" panose="020B0604020202020204" pitchFamily="34" charset="0"/>
              </a:rPr>
              <a:t>ἀναγνώσεως</a:t>
            </a:r>
            <a:r>
              <a:rPr lang="el-GR" sz="2600" i="1" kern="100" dirty="0">
                <a:solidFill>
                  <a:srgbClr val="000000"/>
                </a:solidFill>
                <a:effectLst/>
                <a:latin typeface="inherit"/>
                <a:ea typeface="Calibri" panose="020F0502020204030204" pitchFamily="34" charset="0"/>
                <a:cs typeface="Arial" panose="020B0604020202020204" pitchFamily="34" charset="0"/>
              </a:rPr>
              <a:t>. </a:t>
            </a:r>
            <a:r>
              <a:rPr lang="el-GR" sz="2600" i="1" kern="100" dirty="0" err="1">
                <a:solidFill>
                  <a:srgbClr val="000000"/>
                </a:solidFill>
                <a:effectLst/>
                <a:latin typeface="inherit"/>
                <a:ea typeface="Calibri" panose="020F0502020204030204" pitchFamily="34" charset="0"/>
                <a:cs typeface="Arial" panose="020B0604020202020204" pitchFamily="34" charset="0"/>
              </a:rPr>
              <a:t>Εἰς</a:t>
            </a:r>
            <a:r>
              <a:rPr lang="el-GR" sz="2600" i="1" kern="100" dirty="0">
                <a:solidFill>
                  <a:srgbClr val="000000"/>
                </a:solidFill>
                <a:effectLst/>
                <a:latin typeface="inherit"/>
                <a:ea typeface="Calibri" panose="020F0502020204030204" pitchFamily="34" charset="0"/>
                <a:cs typeface="Arial" panose="020B0604020202020204" pitchFamily="34" charset="0"/>
              </a:rPr>
              <a:t> τούς τοιούτους </a:t>
            </a:r>
            <a:r>
              <a:rPr lang="el-GR" sz="2600" i="1" kern="100" dirty="0" err="1">
                <a:solidFill>
                  <a:srgbClr val="000000"/>
                </a:solidFill>
                <a:effectLst/>
                <a:latin typeface="inherit"/>
                <a:ea typeface="Calibri" panose="020F0502020204030204" pitchFamily="34" charset="0"/>
                <a:cs typeface="Arial" panose="020B0604020202020204" pitchFamily="34" charset="0"/>
              </a:rPr>
              <a:t>ἱερεῖς</a:t>
            </a:r>
            <a:r>
              <a:rPr lang="el-GR" sz="2600" i="1" kern="100" dirty="0">
                <a:solidFill>
                  <a:srgbClr val="000000"/>
                </a:solidFill>
                <a:effectLst/>
                <a:latin typeface="inherit"/>
                <a:ea typeface="Calibri" panose="020F0502020204030204" pitchFamily="34" charset="0"/>
                <a:cs typeface="Arial" panose="020B0604020202020204" pitchFamily="34" charset="0"/>
              </a:rPr>
              <a:t> πρέπει ν’ </a:t>
            </a:r>
            <a:r>
              <a:rPr lang="el-GR" sz="2600" i="1" kern="100" dirty="0" err="1">
                <a:solidFill>
                  <a:srgbClr val="000000"/>
                </a:solidFill>
                <a:effectLst/>
                <a:latin typeface="inherit"/>
                <a:ea typeface="Calibri" panose="020F0502020204030204" pitchFamily="34" charset="0"/>
                <a:cs typeface="Arial" panose="020B0604020202020204" pitchFamily="34" charset="0"/>
              </a:rPr>
              <a:t>ἀπαγορευθῆ</a:t>
            </a:r>
            <a:r>
              <a:rPr lang="el-GR" sz="2600" i="1" kern="100" dirty="0">
                <a:solidFill>
                  <a:srgbClr val="000000"/>
                </a:solidFill>
                <a:effectLst/>
                <a:latin typeface="inherit"/>
                <a:ea typeface="Calibri" panose="020F0502020204030204" pitchFamily="34" charset="0"/>
                <a:cs typeface="Arial" panose="020B0604020202020204" pitchFamily="34" charset="0"/>
              </a:rPr>
              <a:t> </a:t>
            </a:r>
            <a:r>
              <a:rPr lang="el-GR" sz="2600" i="1" kern="100" dirty="0" err="1">
                <a:solidFill>
                  <a:srgbClr val="000000"/>
                </a:solidFill>
                <a:effectLst/>
                <a:latin typeface="inherit"/>
                <a:ea typeface="Calibri" panose="020F0502020204030204" pitchFamily="34" charset="0"/>
                <a:cs typeface="Arial" panose="020B0604020202020204" pitchFamily="34" charset="0"/>
              </a:rPr>
              <a:t>ἁρμοδίως</a:t>
            </a:r>
            <a:r>
              <a:rPr lang="el-GR" sz="2600" i="1" kern="100" dirty="0">
                <a:solidFill>
                  <a:srgbClr val="000000"/>
                </a:solidFill>
                <a:effectLst/>
                <a:latin typeface="inherit"/>
                <a:ea typeface="Calibri" panose="020F0502020204030204" pitchFamily="34" charset="0"/>
                <a:cs typeface="Arial" panose="020B0604020202020204" pitchFamily="34" charset="0"/>
              </a:rPr>
              <a:t> ἡ καινοτομία </a:t>
            </a:r>
            <a:r>
              <a:rPr lang="el-GR" sz="2600" i="1" kern="100" dirty="0" err="1">
                <a:solidFill>
                  <a:srgbClr val="000000"/>
                </a:solidFill>
                <a:effectLst/>
                <a:latin typeface="inherit"/>
                <a:ea typeface="Calibri" panose="020F0502020204030204" pitchFamily="34" charset="0"/>
                <a:cs typeface="Arial" panose="020B0604020202020204" pitchFamily="34" charset="0"/>
              </a:rPr>
              <a:t>αὕτη</a:t>
            </a:r>
            <a:r>
              <a:rPr lang="el-GR" sz="2600" kern="100" dirty="0">
                <a:solidFill>
                  <a:srgbClr val="000000"/>
                </a:solidFill>
                <a:effectLst/>
                <a:latin typeface="inherit"/>
                <a:ea typeface="Calibri" panose="020F0502020204030204" pitchFamily="34" charset="0"/>
                <a:cs typeface="Arial" panose="020B0604020202020204" pitchFamily="34" charset="0"/>
              </a:rPr>
              <a:t>”. Πρόκειται </a:t>
            </a:r>
            <a:r>
              <a:rPr lang="el-GR" sz="2600" kern="100" dirty="0" err="1">
                <a:solidFill>
                  <a:srgbClr val="000000"/>
                </a:solidFill>
                <a:effectLst/>
                <a:latin typeface="inherit"/>
                <a:ea typeface="Calibri" panose="020F0502020204030204" pitchFamily="34" charset="0"/>
                <a:cs typeface="Arial" panose="020B0604020202020204" pitchFamily="34" charset="0"/>
              </a:rPr>
              <a:t>γιά</a:t>
            </a:r>
            <a:r>
              <a:rPr lang="el-GR" sz="2600" kern="100" dirty="0">
                <a:solidFill>
                  <a:srgbClr val="000000"/>
                </a:solidFill>
                <a:effectLst/>
                <a:latin typeface="inherit"/>
                <a:ea typeface="Calibri" panose="020F0502020204030204" pitchFamily="34" charset="0"/>
                <a:cs typeface="Arial" panose="020B0604020202020204" pitchFamily="34" charset="0"/>
              </a:rPr>
              <a:t> </a:t>
            </a:r>
            <a:r>
              <a:rPr lang="el-GR" sz="2600" kern="100" dirty="0" err="1">
                <a:solidFill>
                  <a:srgbClr val="000000"/>
                </a:solidFill>
                <a:effectLst/>
                <a:latin typeface="inherit"/>
                <a:ea typeface="Calibri" panose="020F0502020204030204" pitchFamily="34" charset="0"/>
                <a:cs typeface="Arial" panose="020B0604020202020204" pitchFamily="34" charset="0"/>
              </a:rPr>
              <a:t>ἀντιπαραδοσιακή</a:t>
            </a:r>
            <a:r>
              <a:rPr lang="el-GR" sz="2600" kern="100" dirty="0">
                <a:solidFill>
                  <a:srgbClr val="000000"/>
                </a:solidFill>
                <a:effectLst/>
                <a:latin typeface="inherit"/>
                <a:ea typeface="Calibri" panose="020F0502020204030204" pitchFamily="34" charset="0"/>
                <a:cs typeface="Arial" panose="020B0604020202020204" pitchFamily="34" charset="0"/>
              </a:rPr>
              <a:t> παρέκκλιση, </a:t>
            </a:r>
            <a:r>
              <a:rPr lang="el-GR" sz="2600" kern="100" dirty="0" err="1">
                <a:solidFill>
                  <a:srgbClr val="000000"/>
                </a:solidFill>
                <a:effectLst/>
                <a:latin typeface="inherit"/>
                <a:ea typeface="Calibri" panose="020F0502020204030204" pitchFamily="34" charset="0"/>
                <a:cs typeface="Arial" panose="020B0604020202020204" pitchFamily="34" charset="0"/>
              </a:rPr>
              <a:t>ὅπως</a:t>
            </a:r>
            <a:r>
              <a:rPr lang="el-GR" sz="2600" kern="100" dirty="0">
                <a:solidFill>
                  <a:srgbClr val="000000"/>
                </a:solidFill>
                <a:effectLst/>
                <a:latin typeface="inherit"/>
                <a:ea typeface="Calibri" panose="020F0502020204030204" pitchFamily="34" charset="0"/>
                <a:cs typeface="Arial" panose="020B0604020202020204" pitchFamily="34" charset="0"/>
              </a:rPr>
              <a:t> </a:t>
            </a:r>
            <a:r>
              <a:rPr lang="el-GR" sz="2600" kern="100" dirty="0" err="1">
                <a:solidFill>
                  <a:srgbClr val="000000"/>
                </a:solidFill>
                <a:effectLst/>
                <a:latin typeface="inherit"/>
                <a:ea typeface="Calibri" panose="020F0502020204030204" pitchFamily="34" charset="0"/>
                <a:cs typeface="Arial" panose="020B0604020202020204" pitchFamily="34" charset="0"/>
              </a:rPr>
              <a:t>ἐπίσης</a:t>
            </a:r>
            <a:r>
              <a:rPr lang="el-GR" sz="2600" kern="100" dirty="0">
                <a:solidFill>
                  <a:srgbClr val="000000"/>
                </a:solidFill>
                <a:effectLst/>
                <a:latin typeface="inherit"/>
                <a:ea typeface="Calibri" panose="020F0502020204030204" pitchFamily="34" charset="0"/>
                <a:cs typeface="Arial" panose="020B0604020202020204" pitchFamily="34" charset="0"/>
              </a:rPr>
              <a:t> τέτοια παρέκκλιση </a:t>
            </a:r>
            <a:r>
              <a:rPr lang="el-GR" sz="2600" kern="100" dirty="0" err="1">
                <a:solidFill>
                  <a:srgbClr val="000000"/>
                </a:solidFill>
                <a:effectLst/>
                <a:latin typeface="inherit"/>
                <a:ea typeface="Calibri" panose="020F0502020204030204" pitchFamily="34" charset="0"/>
                <a:cs typeface="Arial" panose="020B0604020202020204" pitchFamily="34" charset="0"/>
              </a:rPr>
              <a:t>εἶναι</a:t>
            </a:r>
            <a:r>
              <a:rPr lang="el-GR" sz="2600" kern="100" dirty="0">
                <a:solidFill>
                  <a:srgbClr val="000000"/>
                </a:solidFill>
                <a:effectLst/>
                <a:latin typeface="inherit"/>
                <a:ea typeface="Calibri" panose="020F0502020204030204" pitchFamily="34" charset="0"/>
                <a:cs typeface="Arial" panose="020B0604020202020204" pitchFamily="34" charset="0"/>
              </a:rPr>
              <a:t> </a:t>
            </a:r>
            <a:r>
              <a:rPr lang="el-GR" sz="2600" kern="100" dirty="0" err="1">
                <a:solidFill>
                  <a:srgbClr val="000000"/>
                </a:solidFill>
                <a:effectLst/>
                <a:latin typeface="inherit"/>
                <a:ea typeface="Calibri" panose="020F0502020204030204" pitchFamily="34" charset="0"/>
                <a:cs typeface="Arial" panose="020B0604020202020204" pitchFamily="34" charset="0"/>
              </a:rPr>
              <a:t>καί</a:t>
            </a:r>
            <a:r>
              <a:rPr lang="el-GR" sz="2600" kern="100" dirty="0">
                <a:solidFill>
                  <a:srgbClr val="000000"/>
                </a:solidFill>
                <a:effectLst/>
                <a:latin typeface="inherit"/>
                <a:ea typeface="Calibri" panose="020F0502020204030204" pitchFamily="34" charset="0"/>
                <a:cs typeface="Arial" panose="020B0604020202020204" pitchFamily="34" charset="0"/>
              </a:rPr>
              <a:t> ἡ </a:t>
            </a:r>
            <a:r>
              <a:rPr lang="el-GR" sz="2600" kern="100" dirty="0" err="1">
                <a:solidFill>
                  <a:srgbClr val="000000"/>
                </a:solidFill>
                <a:effectLst/>
                <a:latin typeface="inherit"/>
                <a:ea typeface="Calibri" panose="020F0502020204030204" pitchFamily="34" charset="0"/>
                <a:cs typeface="Arial" panose="020B0604020202020204" pitchFamily="34" charset="0"/>
              </a:rPr>
              <a:t>ἄλογη</a:t>
            </a:r>
            <a:r>
              <a:rPr lang="el-GR" sz="2600" kern="100" dirty="0">
                <a:solidFill>
                  <a:srgbClr val="000000"/>
                </a:solidFill>
                <a:effectLst/>
                <a:latin typeface="inherit"/>
                <a:ea typeface="Calibri" panose="020F0502020204030204" pitchFamily="34" charset="0"/>
                <a:cs typeface="Arial" panose="020B0604020202020204" pitchFamily="34" charset="0"/>
              </a:rPr>
              <a:t> </a:t>
            </a:r>
            <a:r>
              <a:rPr lang="el-GR" sz="2600" kern="100" dirty="0" err="1">
                <a:solidFill>
                  <a:srgbClr val="000000"/>
                </a:solidFill>
                <a:effectLst/>
                <a:latin typeface="inherit"/>
                <a:ea typeface="Calibri" panose="020F0502020204030204" pitchFamily="34" charset="0"/>
                <a:cs typeface="Arial" panose="020B0604020202020204" pitchFamily="34" charset="0"/>
              </a:rPr>
              <a:t>ἐπιφόρτιση</a:t>
            </a:r>
            <a:r>
              <a:rPr lang="el-GR" sz="2600" kern="100" dirty="0">
                <a:solidFill>
                  <a:srgbClr val="000000"/>
                </a:solidFill>
                <a:effectLst/>
                <a:latin typeface="inherit"/>
                <a:ea typeface="Calibri" panose="020F0502020204030204" pitchFamily="34" charset="0"/>
                <a:cs typeface="Arial" panose="020B0604020202020204" pitchFamily="34" charset="0"/>
              </a:rPr>
              <a:t> </a:t>
            </a:r>
            <a:r>
              <a:rPr lang="el-GR" sz="2600" kern="100" dirty="0" err="1">
                <a:solidFill>
                  <a:srgbClr val="000000"/>
                </a:solidFill>
                <a:effectLst/>
                <a:latin typeface="inherit"/>
                <a:ea typeface="Calibri" panose="020F0502020204030204" pitchFamily="34" charset="0"/>
                <a:cs typeface="Arial" panose="020B0604020202020204" pitchFamily="34" charset="0"/>
              </a:rPr>
              <a:t>τῆς</a:t>
            </a:r>
            <a:r>
              <a:rPr lang="el-GR" sz="2600" kern="100" dirty="0">
                <a:solidFill>
                  <a:srgbClr val="000000"/>
                </a:solidFill>
                <a:effectLst/>
                <a:latin typeface="inherit"/>
                <a:ea typeface="Calibri" panose="020F0502020204030204" pitchFamily="34" charset="0"/>
                <a:cs typeface="Arial" panose="020B0604020202020204" pitchFamily="34" charset="0"/>
              </a:rPr>
              <a:t> </a:t>
            </a:r>
            <a:r>
              <a:rPr lang="el-GR" sz="2600" kern="100" dirty="0" err="1">
                <a:solidFill>
                  <a:srgbClr val="000000"/>
                </a:solidFill>
                <a:effectLst/>
                <a:latin typeface="inherit"/>
                <a:ea typeface="Calibri" panose="020F0502020204030204" pitchFamily="34" charset="0"/>
                <a:cs typeface="Arial" panose="020B0604020202020204" pitchFamily="34" charset="0"/>
              </a:rPr>
              <a:t>ἐμμελοῦς</a:t>
            </a:r>
            <a:r>
              <a:rPr lang="el-GR" sz="2600" kern="100" dirty="0">
                <a:solidFill>
                  <a:srgbClr val="000000"/>
                </a:solidFill>
                <a:effectLst/>
                <a:latin typeface="inherit"/>
                <a:ea typeface="Calibri" panose="020F0502020204030204" pitchFamily="34" charset="0"/>
                <a:cs typeface="Arial" panose="020B0604020202020204" pitchFamily="34" charset="0"/>
              </a:rPr>
              <a:t> </a:t>
            </a:r>
            <a:r>
              <a:rPr lang="el-GR" sz="2600" kern="100" dirty="0" err="1">
                <a:solidFill>
                  <a:srgbClr val="000000"/>
                </a:solidFill>
                <a:effectLst/>
                <a:latin typeface="inherit"/>
                <a:ea typeface="Calibri" panose="020F0502020204030204" pitchFamily="34" charset="0"/>
                <a:cs typeface="Arial" panose="020B0604020202020204" pitchFamily="34" charset="0"/>
              </a:rPr>
              <a:t>ἀπαγγελίας</a:t>
            </a:r>
            <a:r>
              <a:rPr lang="el-GR" sz="2600" kern="100" dirty="0">
                <a:solidFill>
                  <a:srgbClr val="000000"/>
                </a:solidFill>
                <a:effectLst/>
                <a:latin typeface="inherit"/>
                <a:ea typeface="Calibri" panose="020F0502020204030204" pitchFamily="34" charset="0"/>
                <a:cs typeface="Arial" panose="020B0604020202020204" pitchFamily="34" charset="0"/>
              </a:rPr>
              <a:t> </a:t>
            </a:r>
            <a:r>
              <a:rPr lang="el-GR" sz="2600" kern="100" dirty="0" err="1">
                <a:solidFill>
                  <a:srgbClr val="000000"/>
                </a:solidFill>
                <a:effectLst/>
                <a:latin typeface="inherit"/>
                <a:ea typeface="Calibri" panose="020F0502020204030204" pitchFamily="34" charset="0"/>
                <a:cs typeface="Arial" panose="020B0604020202020204" pitchFamily="34" charset="0"/>
              </a:rPr>
              <a:t>μέ</a:t>
            </a:r>
            <a:r>
              <a:rPr lang="el-GR" sz="2600" kern="100" dirty="0">
                <a:solidFill>
                  <a:srgbClr val="000000"/>
                </a:solidFill>
                <a:effectLst/>
                <a:latin typeface="inherit"/>
                <a:ea typeface="Calibri" panose="020F0502020204030204" pitchFamily="34" charset="0"/>
                <a:cs typeface="Arial" panose="020B0604020202020204" pitchFamily="34" charset="0"/>
              </a:rPr>
              <a:t> </a:t>
            </a:r>
            <a:r>
              <a:rPr lang="el-GR" sz="2600" kern="100" dirty="0" err="1">
                <a:solidFill>
                  <a:srgbClr val="000000"/>
                </a:solidFill>
                <a:effectLst/>
                <a:latin typeface="inherit"/>
                <a:ea typeface="Calibri" panose="020F0502020204030204" pitchFamily="34" charset="0"/>
                <a:cs typeface="Arial" panose="020B0604020202020204" pitchFamily="34" charset="0"/>
              </a:rPr>
              <a:t>ἄμετρους</a:t>
            </a:r>
            <a:r>
              <a:rPr lang="el-GR" sz="2600" kern="100" dirty="0">
                <a:solidFill>
                  <a:srgbClr val="000000"/>
                </a:solidFill>
                <a:effectLst/>
                <a:latin typeface="inherit"/>
                <a:ea typeface="Calibri" panose="020F0502020204030204" pitchFamily="34" charset="0"/>
                <a:cs typeface="Arial" panose="020B0604020202020204" pitchFamily="34" charset="0"/>
              </a:rPr>
              <a:t> </a:t>
            </a:r>
            <a:r>
              <a:rPr lang="el-GR" sz="2600" kern="100" dirty="0" err="1">
                <a:solidFill>
                  <a:srgbClr val="000000"/>
                </a:solidFill>
                <a:effectLst/>
                <a:latin typeface="inherit"/>
                <a:ea typeface="Calibri" panose="020F0502020204030204" pitchFamily="34" charset="0"/>
                <a:cs typeface="Arial" panose="020B0604020202020204" pitchFamily="34" charset="0"/>
              </a:rPr>
              <a:t>μελισματικούς</a:t>
            </a:r>
            <a:r>
              <a:rPr lang="el-GR" sz="2600" kern="100" dirty="0">
                <a:solidFill>
                  <a:srgbClr val="000000"/>
                </a:solidFill>
                <a:effectLst/>
                <a:latin typeface="inherit"/>
                <a:ea typeface="Calibri" panose="020F0502020204030204" pitchFamily="34" charset="0"/>
                <a:cs typeface="Arial" panose="020B0604020202020204" pitchFamily="34" charset="0"/>
              </a:rPr>
              <a:t> </a:t>
            </a:r>
            <a:r>
              <a:rPr lang="el-GR" sz="2600" kern="100" dirty="0" err="1">
                <a:solidFill>
                  <a:srgbClr val="000000"/>
                </a:solidFill>
                <a:effectLst/>
                <a:latin typeface="inherit"/>
                <a:ea typeface="Calibri" panose="020F0502020204030204" pitchFamily="34" charset="0"/>
                <a:cs typeface="Arial" panose="020B0604020202020204" pitchFamily="34" charset="0"/>
              </a:rPr>
              <a:t>ἐμπλουτισμούς</a:t>
            </a:r>
            <a:r>
              <a:rPr lang="el-GR" sz="2600" kern="100" dirty="0">
                <a:solidFill>
                  <a:srgbClr val="000000"/>
                </a:solidFill>
                <a:effectLst/>
                <a:latin typeface="inherit"/>
                <a:ea typeface="Calibri" panose="020F0502020204030204" pitchFamily="34" charset="0"/>
                <a:cs typeface="Arial" panose="020B0604020202020204" pitchFamily="34" charset="0"/>
              </a:rPr>
              <a:t>, πού </a:t>
            </a:r>
            <a:r>
              <a:rPr lang="el-GR" sz="2600" kern="100" dirty="0" err="1">
                <a:solidFill>
                  <a:srgbClr val="000000"/>
                </a:solidFill>
                <a:effectLst/>
                <a:latin typeface="inherit"/>
                <a:ea typeface="Calibri" panose="020F0502020204030204" pitchFamily="34" charset="0"/>
                <a:cs typeface="Arial" panose="020B0604020202020204" pitchFamily="34" charset="0"/>
              </a:rPr>
              <a:t>ὀφείλονται</a:t>
            </a:r>
            <a:r>
              <a:rPr lang="el-GR" sz="2600" kern="100" dirty="0">
                <a:solidFill>
                  <a:srgbClr val="000000"/>
                </a:solidFill>
                <a:effectLst/>
                <a:latin typeface="inherit"/>
                <a:ea typeface="Calibri" panose="020F0502020204030204" pitchFamily="34" charset="0"/>
                <a:cs typeface="Arial" panose="020B0604020202020204" pitchFamily="34" charset="0"/>
              </a:rPr>
              <a:t> – </a:t>
            </a:r>
            <a:r>
              <a:rPr lang="el-GR" sz="2600" kern="100" dirty="0" err="1">
                <a:solidFill>
                  <a:srgbClr val="000000"/>
                </a:solidFill>
                <a:effectLst/>
                <a:latin typeface="inherit"/>
                <a:ea typeface="Calibri" panose="020F0502020204030204" pitchFamily="34" charset="0"/>
                <a:cs typeface="Arial" panose="020B0604020202020204" pitchFamily="34" charset="0"/>
              </a:rPr>
              <a:t>ὡς</a:t>
            </a:r>
            <a:r>
              <a:rPr lang="el-GR" sz="2600" kern="100" dirty="0">
                <a:solidFill>
                  <a:srgbClr val="000000"/>
                </a:solidFill>
                <a:effectLst/>
                <a:latin typeface="inherit"/>
                <a:ea typeface="Calibri" panose="020F0502020204030204" pitchFamily="34" charset="0"/>
                <a:cs typeface="Arial" panose="020B0604020202020204" pitchFamily="34" charset="0"/>
              </a:rPr>
              <a:t> </a:t>
            </a:r>
            <a:r>
              <a:rPr lang="el-GR" sz="2600" kern="100" dirty="0" err="1">
                <a:solidFill>
                  <a:srgbClr val="000000"/>
                </a:solidFill>
                <a:effectLst/>
                <a:latin typeface="inherit"/>
                <a:ea typeface="Calibri" panose="020F0502020204030204" pitchFamily="34" charset="0"/>
                <a:cs typeface="Arial" panose="020B0604020202020204" pitchFamily="34" charset="0"/>
              </a:rPr>
              <a:t>προελέχθη</a:t>
            </a:r>
            <a:r>
              <a:rPr lang="el-GR" sz="2600" kern="100" dirty="0">
                <a:solidFill>
                  <a:srgbClr val="000000"/>
                </a:solidFill>
                <a:effectLst/>
                <a:latin typeface="inherit"/>
                <a:ea typeface="Calibri" panose="020F0502020204030204" pitchFamily="34" charset="0"/>
                <a:cs typeface="Arial" panose="020B0604020202020204" pitchFamily="34" charset="0"/>
              </a:rPr>
              <a:t> – </a:t>
            </a:r>
            <a:r>
              <a:rPr lang="el-GR" sz="2600" kern="100" dirty="0" err="1">
                <a:solidFill>
                  <a:srgbClr val="000000"/>
                </a:solidFill>
                <a:effectLst/>
                <a:latin typeface="inherit"/>
                <a:ea typeface="Calibri" panose="020F0502020204030204" pitchFamily="34" charset="0"/>
                <a:cs typeface="Arial" panose="020B0604020202020204" pitchFamily="34" charset="0"/>
              </a:rPr>
              <a:t>στήν</a:t>
            </a:r>
            <a:r>
              <a:rPr lang="el-GR" sz="2600" kern="100" dirty="0">
                <a:solidFill>
                  <a:srgbClr val="000000"/>
                </a:solidFill>
                <a:effectLst/>
                <a:latin typeface="inherit"/>
                <a:ea typeface="Calibri" panose="020F0502020204030204" pitchFamily="34" charset="0"/>
                <a:cs typeface="Arial" panose="020B0604020202020204" pitchFamily="34" charset="0"/>
              </a:rPr>
              <a:t> κενόδοξη προβολή </a:t>
            </a:r>
            <a:r>
              <a:rPr lang="el-GR" sz="2600" kern="100" dirty="0" err="1">
                <a:solidFill>
                  <a:srgbClr val="000000"/>
                </a:solidFill>
                <a:effectLst/>
                <a:latin typeface="inherit"/>
                <a:ea typeface="Calibri" panose="020F0502020204030204" pitchFamily="34" charset="0"/>
                <a:cs typeface="Arial" panose="020B0604020202020204" pitchFamily="34" charset="0"/>
              </a:rPr>
              <a:t>φωνητικῆς</a:t>
            </a:r>
            <a:r>
              <a:rPr lang="el-GR" sz="2600" kern="100" dirty="0">
                <a:solidFill>
                  <a:srgbClr val="000000"/>
                </a:solidFill>
                <a:effectLst/>
                <a:latin typeface="inherit"/>
                <a:ea typeface="Calibri" panose="020F0502020204030204" pitchFamily="34" charset="0"/>
                <a:cs typeface="Arial" panose="020B0604020202020204" pitchFamily="34" charset="0"/>
              </a:rPr>
              <a:t> </a:t>
            </a:r>
            <a:r>
              <a:rPr lang="el-GR" sz="2600" kern="100" dirty="0" err="1">
                <a:solidFill>
                  <a:srgbClr val="000000"/>
                </a:solidFill>
                <a:effectLst/>
                <a:latin typeface="inherit"/>
                <a:ea typeface="Calibri" panose="020F0502020204030204" pitchFamily="34" charset="0"/>
                <a:cs typeface="Arial" panose="020B0604020202020204" pitchFamily="34" charset="0"/>
              </a:rPr>
              <a:t>καί</a:t>
            </a:r>
            <a:r>
              <a:rPr lang="el-GR" sz="2600" kern="100" dirty="0">
                <a:solidFill>
                  <a:srgbClr val="000000"/>
                </a:solidFill>
                <a:effectLst/>
                <a:latin typeface="inherit"/>
                <a:ea typeface="Calibri" panose="020F0502020204030204" pitchFamily="34" charset="0"/>
                <a:cs typeface="Arial" panose="020B0604020202020204" pitchFamily="34" charset="0"/>
              </a:rPr>
              <a:t> </a:t>
            </a:r>
            <a:r>
              <a:rPr lang="el-GR" sz="2600" kern="100" dirty="0" err="1">
                <a:solidFill>
                  <a:srgbClr val="000000"/>
                </a:solidFill>
                <a:effectLst/>
                <a:latin typeface="inherit"/>
                <a:ea typeface="Calibri" panose="020F0502020204030204" pitchFamily="34" charset="0"/>
                <a:cs typeface="Arial" panose="020B0604020202020204" pitchFamily="34" charset="0"/>
              </a:rPr>
              <a:t>μουσικῆς</a:t>
            </a:r>
            <a:r>
              <a:rPr lang="el-GR" sz="2600" kern="100" dirty="0">
                <a:solidFill>
                  <a:srgbClr val="000000"/>
                </a:solidFill>
                <a:effectLst/>
                <a:latin typeface="inherit"/>
                <a:ea typeface="Calibri" panose="020F0502020204030204" pitchFamily="34" charset="0"/>
                <a:cs typeface="Arial" panose="020B0604020202020204" pitchFamily="34" charset="0"/>
              </a:rPr>
              <a:t> δεξιοτεχνίας </a:t>
            </a:r>
            <a:r>
              <a:rPr lang="el-GR" sz="2600" kern="100" dirty="0" err="1">
                <a:solidFill>
                  <a:srgbClr val="000000"/>
                </a:solidFill>
                <a:effectLst/>
                <a:latin typeface="inherit"/>
                <a:ea typeface="Calibri" panose="020F0502020204030204" pitchFamily="34" charset="0"/>
                <a:cs typeface="Arial" panose="020B0604020202020204" pitchFamily="34" charset="0"/>
              </a:rPr>
              <a:t>τοῦ</a:t>
            </a:r>
            <a:r>
              <a:rPr lang="el-GR" sz="2600" kern="100" dirty="0">
                <a:solidFill>
                  <a:srgbClr val="000000"/>
                </a:solidFill>
                <a:effectLst/>
                <a:latin typeface="inherit"/>
                <a:ea typeface="Calibri" panose="020F0502020204030204" pitchFamily="34" charset="0"/>
                <a:cs typeface="Arial" panose="020B0604020202020204" pitchFamily="34" charset="0"/>
              </a:rPr>
              <a:t> </a:t>
            </a:r>
            <a:r>
              <a:rPr lang="el-GR" sz="2600" kern="100" dirty="0" err="1">
                <a:solidFill>
                  <a:srgbClr val="000000"/>
                </a:solidFill>
                <a:effectLst/>
                <a:latin typeface="inherit"/>
                <a:ea typeface="Calibri" panose="020F0502020204030204" pitchFamily="34" charset="0"/>
                <a:cs typeface="Arial" panose="020B0604020202020204" pitchFamily="34" charset="0"/>
              </a:rPr>
              <a:t>Ἀναγνώστη</a:t>
            </a:r>
            <a:r>
              <a:rPr lang="el-GR" sz="2600" kern="100" dirty="0">
                <a:solidFill>
                  <a:srgbClr val="000000"/>
                </a:solidFill>
                <a:effectLst/>
                <a:latin typeface="inherit"/>
                <a:ea typeface="Calibri" panose="020F0502020204030204" pitchFamily="34" charset="0"/>
                <a:cs typeface="Arial" panose="020B0604020202020204" pitchFamily="34" charset="0"/>
              </a:rPr>
              <a:t>.</a:t>
            </a:r>
            <a:r>
              <a:rPr lang="el-GR" sz="2600" kern="100" dirty="0">
                <a:latin typeface="Calibri" panose="020F0502020204030204" pitchFamily="34" charset="0"/>
                <a:ea typeface="Calibri" panose="020F0502020204030204" pitchFamily="34" charset="0"/>
                <a:cs typeface="Times New Roman" panose="02020603050405020304" pitchFamily="18" charset="0"/>
              </a:rPr>
              <a:t> </a:t>
            </a:r>
            <a:r>
              <a:rPr lang="el-GR" sz="2600" u="sng" dirty="0">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Κάποιες </a:t>
            </a:r>
            <a:r>
              <a:rPr lang="el-GR" sz="2600" u="sng" dirty="0" err="1">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ἐλαφρές</a:t>
            </a:r>
            <a:r>
              <a:rPr lang="el-GR" sz="2600" u="sng" dirty="0">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 παραλλαγές </a:t>
            </a:r>
            <a:r>
              <a:rPr lang="el-GR" sz="2600" u="sng" dirty="0" err="1">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ἀπό</a:t>
            </a:r>
            <a:r>
              <a:rPr lang="el-GR" sz="2600" u="sng" dirty="0">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 </a:t>
            </a:r>
            <a:r>
              <a:rPr lang="el-GR" sz="2600" u="sng" dirty="0" err="1">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τήν</a:t>
            </a:r>
            <a:r>
              <a:rPr lang="el-GR" sz="2600" u="sng" dirty="0">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 </a:t>
            </a:r>
            <a:r>
              <a:rPr lang="el-GR" sz="2600" u="sng" dirty="0" err="1">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ἀρχική</a:t>
            </a:r>
            <a:r>
              <a:rPr lang="el-GR" sz="2600" u="sng" dirty="0">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 </a:t>
            </a:r>
            <a:r>
              <a:rPr lang="el-GR" sz="2600" u="sng" dirty="0" err="1">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ἁπλῆ</a:t>
            </a:r>
            <a:r>
              <a:rPr lang="el-GR" sz="2600" u="sng" dirty="0">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 μουσική γραμμή </a:t>
            </a:r>
            <a:r>
              <a:rPr lang="el-GR" sz="2600" u="sng" dirty="0" err="1">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θά</a:t>
            </a:r>
            <a:r>
              <a:rPr lang="el-GR" sz="2600" u="sng" dirty="0">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 </a:t>
            </a:r>
            <a:r>
              <a:rPr lang="el-GR" sz="2600" u="sng" dirty="0" err="1">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μποροῦσαν</a:t>
            </a:r>
            <a:r>
              <a:rPr lang="el-GR" sz="2600" u="sng" dirty="0">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 </a:t>
            </a:r>
            <a:r>
              <a:rPr lang="el-GR" sz="2600" u="sng" dirty="0" err="1">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νά</a:t>
            </a:r>
            <a:r>
              <a:rPr lang="el-GR" sz="2600" u="sng" dirty="0">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 γίνονται </a:t>
            </a:r>
            <a:r>
              <a:rPr lang="el-GR" sz="2600" u="sng" dirty="0" err="1">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ἀνεκτές</a:t>
            </a:r>
            <a:r>
              <a:rPr lang="el-GR" sz="2600" u="sng" dirty="0">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 </a:t>
            </a:r>
            <a:r>
              <a:rPr lang="el-GR" sz="2600" dirty="0">
                <a:solidFill>
                  <a:srgbClr val="000000"/>
                </a:solidFill>
                <a:effectLst/>
                <a:latin typeface="inherit"/>
                <a:ea typeface="Times New Roman" panose="02020603050405020304" pitchFamily="18" charset="0"/>
                <a:cs typeface="Arial" panose="020B0604020202020204" pitchFamily="34" charset="0"/>
              </a:rPr>
              <a:t>κατ’ </a:t>
            </a:r>
            <a:r>
              <a:rPr lang="el-GR" sz="2600" dirty="0" err="1">
                <a:solidFill>
                  <a:srgbClr val="000000"/>
                </a:solidFill>
                <a:effectLst/>
                <a:latin typeface="inherit"/>
                <a:ea typeface="Times New Roman" panose="02020603050405020304" pitchFamily="18" charset="0"/>
                <a:cs typeface="Arial" panose="020B0604020202020204" pitchFamily="34" charset="0"/>
              </a:rPr>
              <a:t>ἀραιά</a:t>
            </a:r>
            <a:r>
              <a:rPr lang="el-GR" sz="2600" dirty="0">
                <a:solidFill>
                  <a:srgbClr val="000000"/>
                </a:solidFill>
                <a:effectLst/>
                <a:latin typeface="inherit"/>
                <a:ea typeface="Times New Roman" panose="02020603050405020304" pitchFamily="18" charset="0"/>
                <a:cs typeface="Arial" panose="020B0604020202020204" pitchFamily="34" charset="0"/>
              </a:rPr>
              <a:t> διαστήματα </a:t>
            </a:r>
            <a:r>
              <a:rPr lang="el-GR" sz="2600" dirty="0" err="1">
                <a:solidFill>
                  <a:srgbClr val="000000"/>
                </a:solidFill>
                <a:effectLst/>
                <a:latin typeface="inherit"/>
                <a:ea typeface="Times New Roman" panose="02020603050405020304" pitchFamily="18" charset="0"/>
                <a:cs typeface="Arial" panose="020B0604020202020204" pitchFamily="34" charset="0"/>
              </a:rPr>
              <a:t>πρός</a:t>
            </a:r>
            <a:r>
              <a:rPr lang="el-GR" sz="2600" dirty="0">
                <a:solidFill>
                  <a:srgbClr val="000000"/>
                </a:solidFill>
                <a:effectLst/>
                <a:latin typeface="inherit"/>
                <a:ea typeface="Times New Roman" panose="02020603050405020304" pitchFamily="18" charset="0"/>
                <a:cs typeface="Arial" panose="020B0604020202020204" pitchFamily="34" charset="0"/>
              </a:rPr>
              <a:t> </a:t>
            </a:r>
            <a:r>
              <a:rPr lang="el-GR" sz="2600" dirty="0" err="1">
                <a:solidFill>
                  <a:srgbClr val="000000"/>
                </a:solidFill>
                <a:effectLst/>
                <a:latin typeface="inherit"/>
                <a:ea typeface="Times New Roman" panose="02020603050405020304" pitchFamily="18" charset="0"/>
                <a:cs typeface="Arial" panose="020B0604020202020204" pitchFamily="34" charset="0"/>
              </a:rPr>
              <a:t>ποικιλίαν</a:t>
            </a:r>
            <a:r>
              <a:rPr lang="el-GR" sz="2600" dirty="0">
                <a:solidFill>
                  <a:srgbClr val="000000"/>
                </a:solidFill>
                <a:effectLst/>
                <a:latin typeface="inherit"/>
                <a:ea typeface="Times New Roman" panose="02020603050405020304" pitchFamily="18" charset="0"/>
                <a:cs typeface="Arial" panose="020B0604020202020204" pitchFamily="34" charset="0"/>
              </a:rPr>
              <a:t> </a:t>
            </a:r>
            <a:r>
              <a:rPr lang="el-GR" sz="2600" dirty="0" err="1">
                <a:solidFill>
                  <a:srgbClr val="000000"/>
                </a:solidFill>
                <a:effectLst/>
                <a:latin typeface="inherit"/>
                <a:ea typeface="Times New Roman" panose="02020603050405020304" pitchFamily="18" charset="0"/>
                <a:cs typeface="Arial" panose="020B0604020202020204" pitchFamily="34" charset="0"/>
              </a:rPr>
              <a:t>τῆς</a:t>
            </a:r>
            <a:r>
              <a:rPr lang="el-GR" sz="2600" dirty="0">
                <a:solidFill>
                  <a:srgbClr val="000000"/>
                </a:solidFill>
                <a:effectLst/>
                <a:latin typeface="inherit"/>
                <a:ea typeface="Times New Roman" panose="02020603050405020304" pitchFamily="18" charset="0"/>
                <a:cs typeface="Arial" panose="020B0604020202020204" pitchFamily="34" charset="0"/>
              </a:rPr>
              <a:t> </a:t>
            </a:r>
            <a:r>
              <a:rPr lang="el-GR" sz="2600" dirty="0" err="1">
                <a:solidFill>
                  <a:srgbClr val="000000"/>
                </a:solidFill>
                <a:effectLst/>
                <a:latin typeface="inherit"/>
                <a:ea typeface="Times New Roman" panose="02020603050405020304" pitchFamily="18" charset="0"/>
                <a:cs typeface="Arial" panose="020B0604020202020204" pitchFamily="34" charset="0"/>
              </a:rPr>
              <a:t>φωνητικῆς</a:t>
            </a:r>
            <a:r>
              <a:rPr lang="el-GR" sz="2600" dirty="0">
                <a:solidFill>
                  <a:srgbClr val="000000"/>
                </a:solidFill>
                <a:effectLst/>
                <a:latin typeface="inherit"/>
                <a:ea typeface="Times New Roman" panose="02020603050405020304" pitchFamily="18" charset="0"/>
                <a:cs typeface="Arial" panose="020B0604020202020204" pitchFamily="34" charset="0"/>
              </a:rPr>
              <a:t> μονοτονίας, </a:t>
            </a:r>
            <a:r>
              <a:rPr lang="el-GR" sz="2600" dirty="0" err="1">
                <a:solidFill>
                  <a:srgbClr val="000000"/>
                </a:solidFill>
                <a:effectLst/>
                <a:latin typeface="inherit"/>
                <a:ea typeface="Times New Roman" panose="02020603050405020304" pitchFamily="18" charset="0"/>
                <a:cs typeface="Arial" panose="020B0604020202020204" pitchFamily="34" charset="0"/>
              </a:rPr>
              <a:t>ἀλλά</a:t>
            </a:r>
            <a:r>
              <a:rPr lang="el-GR" sz="2600" dirty="0">
                <a:solidFill>
                  <a:srgbClr val="000000"/>
                </a:solidFill>
                <a:effectLst/>
                <a:latin typeface="inherit"/>
                <a:ea typeface="Times New Roman" panose="02020603050405020304" pitchFamily="18" charset="0"/>
                <a:cs typeface="Arial" panose="020B0604020202020204" pitchFamily="34" charset="0"/>
              </a:rPr>
              <a:t> </a:t>
            </a:r>
            <a:r>
              <a:rPr lang="el-GR" sz="2600" u="sng" dirty="0">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χωρίς </a:t>
            </a:r>
            <a:r>
              <a:rPr lang="el-GR" sz="2600" u="sng" dirty="0" err="1">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νά</a:t>
            </a:r>
            <a:r>
              <a:rPr lang="el-GR" sz="2600" u="sng" dirty="0">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 μετατρέπουν </a:t>
            </a:r>
            <a:r>
              <a:rPr lang="el-GR" sz="2600" u="sng" dirty="0" err="1">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τήν</a:t>
            </a:r>
            <a:r>
              <a:rPr lang="el-GR" sz="2600" u="sng" dirty="0">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 </a:t>
            </a:r>
            <a:r>
              <a:rPr lang="el-GR" sz="2600" u="sng" dirty="0" err="1">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ἐμμελῆ</a:t>
            </a:r>
            <a:r>
              <a:rPr lang="el-GR" sz="2600" u="sng" dirty="0">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 </a:t>
            </a:r>
            <a:r>
              <a:rPr lang="el-GR" sz="2600" u="sng" dirty="0" err="1">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ἀνάγνωση</a:t>
            </a:r>
            <a:r>
              <a:rPr lang="el-GR" sz="2600" u="sng" dirty="0">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 σέ ψάλσιμο</a:t>
            </a:r>
            <a:r>
              <a:rPr lang="el-GR" sz="2600" dirty="0">
                <a:solidFill>
                  <a:srgbClr val="000000"/>
                </a:solidFill>
                <a:effectLst/>
                <a:latin typeface="inherit"/>
                <a:ea typeface="Times New Roman" panose="02020603050405020304" pitchFamily="18" charset="0"/>
                <a:cs typeface="Arial" panose="020B0604020202020204" pitchFamily="34" charset="0"/>
              </a:rPr>
              <a:t>. Τέτοιες παραλλαγές </a:t>
            </a:r>
            <a:r>
              <a:rPr lang="el-GR" sz="2600" dirty="0" err="1">
                <a:solidFill>
                  <a:srgbClr val="000000"/>
                </a:solidFill>
                <a:effectLst/>
                <a:latin typeface="inherit"/>
                <a:ea typeface="Times New Roman" panose="02020603050405020304" pitchFamily="18" charset="0"/>
                <a:cs typeface="Arial" panose="020B0604020202020204" pitchFamily="34" charset="0"/>
              </a:rPr>
              <a:t>θά</a:t>
            </a:r>
            <a:r>
              <a:rPr lang="el-GR" sz="2600" dirty="0">
                <a:solidFill>
                  <a:srgbClr val="000000"/>
                </a:solidFill>
                <a:effectLst/>
                <a:latin typeface="inherit"/>
                <a:ea typeface="Times New Roman" panose="02020603050405020304" pitchFamily="18" charset="0"/>
                <a:cs typeface="Arial" panose="020B0604020202020204" pitchFamily="34" charset="0"/>
              </a:rPr>
              <a:t> </a:t>
            </a:r>
            <a:r>
              <a:rPr lang="el-GR" sz="2600" dirty="0" err="1">
                <a:solidFill>
                  <a:srgbClr val="000000"/>
                </a:solidFill>
                <a:effectLst/>
                <a:latin typeface="inherit"/>
                <a:ea typeface="Times New Roman" panose="02020603050405020304" pitchFamily="18" charset="0"/>
                <a:cs typeface="Arial" panose="020B0604020202020204" pitchFamily="34" charset="0"/>
              </a:rPr>
              <a:t>μποροῦσε</a:t>
            </a:r>
            <a:r>
              <a:rPr lang="el-GR" sz="2600" dirty="0">
                <a:solidFill>
                  <a:srgbClr val="000000"/>
                </a:solidFill>
                <a:effectLst/>
                <a:latin typeface="inherit"/>
                <a:ea typeface="Times New Roman" panose="02020603050405020304" pitchFamily="18" charset="0"/>
                <a:cs typeface="Arial" panose="020B0604020202020204" pitchFamily="34" charset="0"/>
              </a:rPr>
              <a:t> </a:t>
            </a:r>
            <a:r>
              <a:rPr lang="el-GR" sz="2600" dirty="0" err="1">
                <a:solidFill>
                  <a:srgbClr val="000000"/>
                </a:solidFill>
                <a:effectLst/>
                <a:latin typeface="inherit"/>
                <a:ea typeface="Times New Roman" panose="02020603050405020304" pitchFamily="18" charset="0"/>
                <a:cs typeface="Arial" panose="020B0604020202020204" pitchFamily="34" charset="0"/>
              </a:rPr>
              <a:t>νά</a:t>
            </a:r>
            <a:r>
              <a:rPr lang="el-GR" sz="2600" dirty="0">
                <a:solidFill>
                  <a:srgbClr val="000000"/>
                </a:solidFill>
                <a:effectLst/>
                <a:latin typeface="inherit"/>
                <a:ea typeface="Times New Roman" panose="02020603050405020304" pitchFamily="18" charset="0"/>
                <a:cs typeface="Arial" panose="020B0604020202020204" pitchFamily="34" charset="0"/>
              </a:rPr>
              <a:t> </a:t>
            </a:r>
            <a:r>
              <a:rPr lang="el-GR" sz="2600" dirty="0" err="1">
                <a:solidFill>
                  <a:srgbClr val="000000"/>
                </a:solidFill>
                <a:effectLst/>
                <a:latin typeface="inherit"/>
                <a:ea typeface="Times New Roman" panose="02020603050405020304" pitchFamily="18" charset="0"/>
                <a:cs typeface="Arial" panose="020B0604020202020204" pitchFamily="34" charset="0"/>
              </a:rPr>
              <a:t>πῆ</a:t>
            </a:r>
            <a:r>
              <a:rPr lang="el-GR" sz="2600" dirty="0">
                <a:solidFill>
                  <a:srgbClr val="000000"/>
                </a:solidFill>
                <a:effectLst/>
                <a:latin typeface="inherit"/>
                <a:ea typeface="Times New Roman" panose="02020603050405020304" pitchFamily="18" charset="0"/>
                <a:cs typeface="Arial" panose="020B0604020202020204" pitchFamily="34" charset="0"/>
              </a:rPr>
              <a:t> κανείς </a:t>
            </a:r>
            <a:r>
              <a:rPr lang="el-GR" sz="2600" dirty="0" err="1">
                <a:solidFill>
                  <a:srgbClr val="000000"/>
                </a:solidFill>
                <a:effectLst/>
                <a:latin typeface="inherit"/>
                <a:ea typeface="Times New Roman" panose="02020603050405020304" pitchFamily="18" charset="0"/>
                <a:cs typeface="Arial" panose="020B0604020202020204" pitchFamily="34" charset="0"/>
              </a:rPr>
              <a:t>ὅτι</a:t>
            </a:r>
            <a:r>
              <a:rPr lang="el-GR" sz="2600" dirty="0">
                <a:solidFill>
                  <a:srgbClr val="000000"/>
                </a:solidFill>
                <a:effectLst/>
                <a:latin typeface="inherit"/>
                <a:ea typeface="Times New Roman" panose="02020603050405020304" pitchFamily="18" charset="0"/>
                <a:cs typeface="Arial" panose="020B0604020202020204" pitchFamily="34" charset="0"/>
              </a:rPr>
              <a:t> </a:t>
            </a:r>
            <a:r>
              <a:rPr lang="el-GR" sz="2600" dirty="0" err="1">
                <a:solidFill>
                  <a:srgbClr val="000000"/>
                </a:solidFill>
                <a:effectLst/>
                <a:latin typeface="inherit"/>
                <a:ea typeface="Times New Roman" panose="02020603050405020304" pitchFamily="18" charset="0"/>
                <a:cs typeface="Arial" panose="020B0604020202020204" pitchFamily="34" charset="0"/>
              </a:rPr>
              <a:t>εἶναι</a:t>
            </a:r>
            <a:r>
              <a:rPr lang="el-GR" sz="2600" dirty="0">
                <a:solidFill>
                  <a:srgbClr val="000000"/>
                </a:solidFill>
                <a:effectLst/>
                <a:latin typeface="inherit"/>
                <a:ea typeface="Times New Roman" panose="02020603050405020304" pitchFamily="18" charset="0"/>
                <a:cs typeface="Arial" panose="020B0604020202020204" pitchFamily="34" charset="0"/>
              </a:rPr>
              <a:t> </a:t>
            </a:r>
            <a:r>
              <a:rPr lang="el-GR" sz="2600" dirty="0" err="1">
                <a:solidFill>
                  <a:srgbClr val="000000"/>
                </a:solidFill>
                <a:effectLst/>
                <a:latin typeface="inherit"/>
                <a:ea typeface="Times New Roman" panose="02020603050405020304" pitchFamily="18" charset="0"/>
                <a:cs typeface="Arial" panose="020B0604020202020204" pitchFamily="34" charset="0"/>
              </a:rPr>
              <a:t>εὔλογες</a:t>
            </a:r>
            <a:r>
              <a:rPr lang="el-GR" sz="2600" dirty="0">
                <a:solidFill>
                  <a:srgbClr val="000000"/>
                </a:solidFill>
                <a:effectLst/>
                <a:latin typeface="inherit"/>
                <a:ea typeface="Times New Roman" panose="02020603050405020304" pitchFamily="18" charset="0"/>
                <a:cs typeface="Arial" panose="020B0604020202020204" pitchFamily="34" charset="0"/>
              </a:rPr>
              <a:t> </a:t>
            </a:r>
            <a:r>
              <a:rPr lang="el-GR" sz="2600" dirty="0" err="1">
                <a:solidFill>
                  <a:srgbClr val="000000"/>
                </a:solidFill>
                <a:effectLst/>
                <a:latin typeface="inherit"/>
                <a:ea typeface="Times New Roman" panose="02020603050405020304" pitchFamily="18" charset="0"/>
                <a:cs typeface="Arial" panose="020B0604020202020204" pitchFamily="34" charset="0"/>
              </a:rPr>
              <a:t>στίς</a:t>
            </a:r>
            <a:r>
              <a:rPr lang="el-GR" sz="2600" dirty="0">
                <a:solidFill>
                  <a:srgbClr val="000000"/>
                </a:solidFill>
                <a:effectLst/>
                <a:latin typeface="inherit"/>
                <a:ea typeface="Times New Roman" panose="02020603050405020304" pitchFamily="18" charset="0"/>
                <a:cs typeface="Arial" panose="020B0604020202020204" pitchFamily="34" charset="0"/>
              </a:rPr>
              <a:t> </a:t>
            </a:r>
            <a:r>
              <a:rPr lang="el-GR" sz="2600" dirty="0" err="1">
                <a:solidFill>
                  <a:srgbClr val="000000"/>
                </a:solidFill>
                <a:effectLst/>
                <a:latin typeface="inherit"/>
                <a:ea typeface="Times New Roman" panose="02020603050405020304" pitchFamily="18" charset="0"/>
                <a:cs typeface="Arial" panose="020B0604020202020204" pitchFamily="34" charset="0"/>
              </a:rPr>
              <a:t>περιπτώσεις</a:t>
            </a:r>
            <a:r>
              <a:rPr lang="el-GR" sz="2600" dirty="0">
                <a:solidFill>
                  <a:srgbClr val="000000"/>
                </a:solidFill>
                <a:effectLst/>
                <a:latin typeface="inherit"/>
                <a:ea typeface="Times New Roman" panose="02020603050405020304" pitchFamily="18" charset="0"/>
                <a:cs typeface="Arial" panose="020B0604020202020204" pitchFamily="34" charset="0"/>
              </a:rPr>
              <a:t> πού θέλει κανείς </a:t>
            </a:r>
            <a:r>
              <a:rPr lang="el-GR" sz="2600" dirty="0" err="1">
                <a:solidFill>
                  <a:srgbClr val="000000"/>
                </a:solidFill>
                <a:effectLst/>
                <a:latin typeface="inherit"/>
                <a:ea typeface="Times New Roman" panose="02020603050405020304" pitchFamily="18" charset="0"/>
                <a:cs typeface="Arial" panose="020B0604020202020204" pitchFamily="34" charset="0"/>
              </a:rPr>
              <a:t>νά</a:t>
            </a:r>
            <a:r>
              <a:rPr lang="el-GR" sz="2600" dirty="0">
                <a:solidFill>
                  <a:srgbClr val="000000"/>
                </a:solidFill>
                <a:effectLst/>
                <a:latin typeface="inherit"/>
                <a:ea typeface="Times New Roman" panose="02020603050405020304" pitchFamily="18" charset="0"/>
                <a:cs typeface="Arial" panose="020B0604020202020204" pitchFamily="34" charset="0"/>
              </a:rPr>
              <a:t> </a:t>
            </a:r>
            <a:r>
              <a:rPr lang="el-GR" sz="2600" dirty="0" err="1">
                <a:solidFill>
                  <a:srgbClr val="000000"/>
                </a:solidFill>
                <a:effectLst/>
                <a:latin typeface="inherit"/>
                <a:ea typeface="Times New Roman" panose="02020603050405020304" pitchFamily="18" charset="0"/>
                <a:cs typeface="Arial" panose="020B0604020202020204" pitchFamily="34" charset="0"/>
              </a:rPr>
              <a:t>ἀποδώσει</a:t>
            </a:r>
            <a:r>
              <a:rPr lang="el-GR" sz="2600" dirty="0">
                <a:solidFill>
                  <a:srgbClr val="000000"/>
                </a:solidFill>
                <a:effectLst/>
                <a:latin typeface="inherit"/>
                <a:ea typeface="Times New Roman" panose="02020603050405020304" pitchFamily="18" charset="0"/>
                <a:cs typeface="Arial" panose="020B0604020202020204" pitchFamily="34" charset="0"/>
              </a:rPr>
              <a:t> </a:t>
            </a:r>
            <a:r>
              <a:rPr lang="el-GR" sz="2600" dirty="0" err="1">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τό</a:t>
            </a:r>
            <a:r>
              <a:rPr lang="el-GR" sz="2600" dirty="0">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 </a:t>
            </a:r>
            <a:r>
              <a:rPr lang="el-GR" sz="2600" dirty="0" err="1">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ἐρωτηματικό</a:t>
            </a:r>
            <a:r>
              <a:rPr lang="el-GR" sz="2600" dirty="0">
                <a:solidFill>
                  <a:srgbClr val="000000"/>
                </a:solidFill>
                <a:effectLst/>
                <a:latin typeface="inherit"/>
                <a:ea typeface="Times New Roman" panose="02020603050405020304" pitchFamily="18" charset="0"/>
                <a:cs typeface="Arial" panose="020B0604020202020204" pitchFamily="34" charset="0"/>
              </a:rPr>
              <a:t>, ἤ </a:t>
            </a:r>
            <a:r>
              <a:rPr lang="el-GR" sz="2600" dirty="0" err="1">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μιάν</a:t>
            </a:r>
            <a:r>
              <a:rPr lang="el-GR" sz="2600" dirty="0">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 </a:t>
            </a:r>
            <a:r>
              <a:rPr lang="el-GR" sz="2600" dirty="0" err="1">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ἱκεσία</a:t>
            </a:r>
            <a:r>
              <a:rPr lang="el-GR" sz="2600" dirty="0">
                <a:solidFill>
                  <a:srgbClr val="000000"/>
                </a:solidFill>
                <a:effectLst/>
                <a:latin typeface="inherit"/>
                <a:ea typeface="Times New Roman" panose="02020603050405020304" pitchFamily="18" charset="0"/>
                <a:cs typeface="Arial" panose="020B0604020202020204" pitchFamily="34" charset="0"/>
              </a:rPr>
              <a:t>, ἤ </a:t>
            </a:r>
            <a:r>
              <a:rPr lang="el-GR" sz="2600" dirty="0" err="1">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νά</a:t>
            </a:r>
            <a:r>
              <a:rPr lang="el-GR" sz="2600" dirty="0">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 τονίσει </a:t>
            </a:r>
            <a:r>
              <a:rPr lang="el-GR" sz="2600" dirty="0" err="1">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ἀξιοχρέως</a:t>
            </a:r>
            <a:r>
              <a:rPr lang="el-GR" sz="2600" dirty="0">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 </a:t>
            </a:r>
            <a:r>
              <a:rPr lang="el-GR" sz="2600" dirty="0" err="1">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μιά</a:t>
            </a:r>
            <a:r>
              <a:rPr lang="el-GR" sz="2600" dirty="0">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 λέξη ἤ </a:t>
            </a:r>
            <a:r>
              <a:rPr lang="el-GR" sz="2600" dirty="0" err="1">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μιά</a:t>
            </a:r>
            <a:r>
              <a:rPr lang="el-GR" sz="2600" dirty="0">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 φράση </a:t>
            </a:r>
            <a:r>
              <a:rPr lang="el-GR" sz="2600" dirty="0" err="1">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τοῦ</a:t>
            </a:r>
            <a:r>
              <a:rPr lang="el-GR" sz="2600" dirty="0">
                <a:solidFill>
                  <a:srgbClr val="000000"/>
                </a:solidFill>
                <a:effectLst>
                  <a:outerShdw blurRad="38100" dist="38100" dir="2700000" algn="tl">
                    <a:srgbClr val="000000">
                      <a:alpha val="43137"/>
                    </a:srgbClr>
                  </a:outerShdw>
                </a:effectLst>
                <a:latin typeface="inherit"/>
                <a:ea typeface="Times New Roman" panose="02020603050405020304" pitchFamily="18" charset="0"/>
                <a:cs typeface="Arial" panose="020B0604020202020204" pitchFamily="34" charset="0"/>
              </a:rPr>
              <a:t> κειμένου</a:t>
            </a:r>
            <a:r>
              <a:rPr lang="el-GR" sz="2600" dirty="0">
                <a:solidFill>
                  <a:srgbClr val="000000"/>
                </a:solidFill>
                <a:effectLst/>
                <a:latin typeface="inherit"/>
                <a:ea typeface="Times New Roman" panose="02020603050405020304" pitchFamily="18" charset="0"/>
                <a:cs typeface="Arial" panose="020B0604020202020204" pitchFamily="34" charset="0"/>
              </a:rPr>
              <a:t>, </a:t>
            </a:r>
            <a:r>
              <a:rPr lang="el-GR" sz="2600" dirty="0" err="1">
                <a:solidFill>
                  <a:srgbClr val="000000"/>
                </a:solidFill>
                <a:effectLst/>
                <a:latin typeface="inherit"/>
                <a:ea typeface="Times New Roman" panose="02020603050405020304" pitchFamily="18" charset="0"/>
                <a:cs typeface="Arial" panose="020B0604020202020204" pitchFamily="34" charset="0"/>
              </a:rPr>
              <a:t>πρός</a:t>
            </a:r>
            <a:r>
              <a:rPr lang="el-GR" sz="2600" dirty="0">
                <a:solidFill>
                  <a:srgbClr val="000000"/>
                </a:solidFill>
                <a:effectLst/>
                <a:latin typeface="inherit"/>
                <a:ea typeface="Times New Roman" panose="02020603050405020304" pitchFamily="18" charset="0"/>
                <a:cs typeface="Arial" panose="020B0604020202020204" pitchFamily="34" charset="0"/>
              </a:rPr>
              <a:t> πληρέστερη κατανόησή της. </a:t>
            </a:r>
            <a:r>
              <a:rPr lang="el-GR" sz="2600" dirty="0" err="1">
                <a:solidFill>
                  <a:srgbClr val="000000"/>
                </a:solidFill>
                <a:effectLst/>
                <a:latin typeface="inherit"/>
                <a:ea typeface="Times New Roman" panose="02020603050405020304" pitchFamily="18" charset="0"/>
                <a:cs typeface="Arial" panose="020B0604020202020204" pitchFamily="34" charset="0"/>
              </a:rPr>
              <a:t>Ἄλλες</a:t>
            </a:r>
            <a:r>
              <a:rPr lang="el-GR" sz="2600" dirty="0">
                <a:solidFill>
                  <a:srgbClr val="000000"/>
                </a:solidFill>
                <a:effectLst/>
                <a:latin typeface="inherit"/>
                <a:ea typeface="Times New Roman" panose="02020603050405020304" pitchFamily="18" charset="0"/>
                <a:cs typeface="Arial" panose="020B0604020202020204" pitchFamily="34" charset="0"/>
              </a:rPr>
              <a:t> </a:t>
            </a:r>
            <a:r>
              <a:rPr lang="el-GR" sz="2600" dirty="0" err="1">
                <a:solidFill>
                  <a:srgbClr val="000000"/>
                </a:solidFill>
                <a:effectLst/>
                <a:latin typeface="inherit"/>
                <a:ea typeface="Times New Roman" panose="02020603050405020304" pitchFamily="18" charset="0"/>
                <a:cs typeface="Arial" panose="020B0604020202020204" pitchFamily="34" charset="0"/>
              </a:rPr>
              <a:t>ὅμως</a:t>
            </a:r>
            <a:r>
              <a:rPr lang="el-GR" sz="2600" dirty="0">
                <a:solidFill>
                  <a:srgbClr val="000000"/>
                </a:solidFill>
                <a:effectLst/>
                <a:latin typeface="inherit"/>
                <a:ea typeface="Times New Roman" panose="02020603050405020304" pitchFamily="18" charset="0"/>
                <a:cs typeface="Arial" panose="020B0604020202020204" pitchFamily="34" charset="0"/>
              </a:rPr>
              <a:t> περιπτώσεις </a:t>
            </a:r>
            <a:r>
              <a:rPr lang="el-GR" sz="2600" dirty="0" err="1">
                <a:solidFill>
                  <a:srgbClr val="000000"/>
                </a:solidFill>
                <a:effectLst/>
                <a:latin typeface="inherit"/>
                <a:ea typeface="Times New Roman" panose="02020603050405020304" pitchFamily="18" charset="0"/>
                <a:cs typeface="Arial" panose="020B0604020202020204" pitchFamily="34" charset="0"/>
              </a:rPr>
              <a:t>θά</a:t>
            </a:r>
            <a:r>
              <a:rPr lang="el-GR" sz="2600" dirty="0">
                <a:solidFill>
                  <a:srgbClr val="000000"/>
                </a:solidFill>
                <a:effectLst/>
                <a:latin typeface="inherit"/>
                <a:ea typeface="Times New Roman" panose="02020603050405020304" pitchFamily="18" charset="0"/>
                <a:cs typeface="Arial" panose="020B0604020202020204" pitchFamily="34" charset="0"/>
              </a:rPr>
              <a:t> πρέπει </a:t>
            </a:r>
            <a:r>
              <a:rPr lang="el-GR" sz="2600" dirty="0" err="1">
                <a:solidFill>
                  <a:srgbClr val="000000"/>
                </a:solidFill>
                <a:effectLst/>
                <a:latin typeface="inherit"/>
                <a:ea typeface="Times New Roman" panose="02020603050405020304" pitchFamily="18" charset="0"/>
                <a:cs typeface="Arial" panose="020B0604020202020204" pitchFamily="34" charset="0"/>
              </a:rPr>
              <a:t>νά</a:t>
            </a:r>
            <a:r>
              <a:rPr lang="el-GR" sz="2600" dirty="0">
                <a:solidFill>
                  <a:srgbClr val="000000"/>
                </a:solidFill>
                <a:effectLst/>
                <a:latin typeface="inherit"/>
                <a:ea typeface="Times New Roman" panose="02020603050405020304" pitchFamily="18" charset="0"/>
                <a:cs typeface="Arial" panose="020B0604020202020204" pitchFamily="34" charset="0"/>
              </a:rPr>
              <a:t> </a:t>
            </a:r>
            <a:r>
              <a:rPr lang="el-GR" sz="2600" dirty="0" err="1">
                <a:solidFill>
                  <a:srgbClr val="000000"/>
                </a:solidFill>
                <a:effectLst/>
                <a:latin typeface="inherit"/>
                <a:ea typeface="Times New Roman" panose="02020603050405020304" pitchFamily="18" charset="0"/>
                <a:cs typeface="Arial" panose="020B0604020202020204" pitchFamily="34" charset="0"/>
              </a:rPr>
              <a:t>ἀποκλεισθοῦν</a:t>
            </a:r>
            <a:r>
              <a:rPr lang="el-GR" sz="2600" dirty="0">
                <a:solidFill>
                  <a:srgbClr val="000000"/>
                </a:solidFill>
                <a:effectLst/>
                <a:latin typeface="inherit"/>
                <a:ea typeface="Times New Roman" panose="02020603050405020304" pitchFamily="18" charset="0"/>
                <a:cs typeface="Arial" panose="020B0604020202020204" pitchFamily="34" charset="0"/>
              </a:rPr>
              <a:t>.</a:t>
            </a:r>
            <a:endParaRPr lang="el-GR" sz="2600" dirty="0">
              <a:effectLst/>
              <a:latin typeface="Times New Roman" panose="02020603050405020304" pitchFamily="18" charset="0"/>
              <a:ea typeface="Times New Roman" panose="02020603050405020304" pitchFamily="18" charset="0"/>
            </a:endParaRPr>
          </a:p>
          <a:p>
            <a:pPr marL="0" indent="0">
              <a:buNone/>
            </a:pPr>
            <a:r>
              <a:rPr lang="el-GR" dirty="0"/>
              <a:t> </a:t>
            </a:r>
          </a:p>
        </p:txBody>
      </p:sp>
    </p:spTree>
    <p:extLst>
      <p:ext uri="{BB962C8B-B14F-4D97-AF65-F5344CB8AC3E}">
        <p14:creationId xmlns:p14="http://schemas.microsoft.com/office/powerpoint/2010/main" val="35389512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6D14E9D-7098-A90B-DD72-5C77E3873EAE}"/>
              </a:ext>
            </a:extLst>
          </p:cNvPr>
          <p:cNvSpPr>
            <a:spLocks noGrp="1"/>
          </p:cNvSpPr>
          <p:nvPr>
            <p:ph type="title"/>
          </p:nvPr>
        </p:nvSpPr>
        <p:spPr>
          <a:xfrm>
            <a:off x="838200" y="0"/>
            <a:ext cx="10515600" cy="681037"/>
          </a:xfrm>
        </p:spPr>
        <p:txBody>
          <a:bodyPr>
            <a:normAutofit fontScale="90000"/>
          </a:bodyPr>
          <a:lstStyle/>
          <a:p>
            <a:pPr algn="ctr"/>
            <a:r>
              <a:rPr lang="el-GR" sz="4400" b="1" i="1" kern="100" dirty="0">
                <a:solidFill>
                  <a:srgbClr val="FF0000"/>
                </a:solidFill>
                <a:effectLst/>
                <a:latin typeface="inherit"/>
                <a:ea typeface="Times New Roman" panose="02020603050405020304" pitchFamily="18" charset="0"/>
                <a:cs typeface="Arial" panose="020B0604020202020204" pitchFamily="34" charset="0"/>
              </a:rPr>
              <a:t>ΕΓΚΥΚΛΙΟΣ</a:t>
            </a:r>
            <a:r>
              <a:rPr lang="el-GR" sz="4400" b="1" i="1" kern="10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 </a:t>
            </a:r>
            <a:r>
              <a:rPr lang="el-GR" b="1" i="1" kern="10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 </a:t>
            </a:r>
            <a:r>
              <a:rPr lang="el-GR" sz="4400" b="1" kern="100" dirty="0" err="1">
                <a:solidFill>
                  <a:srgbClr val="000000"/>
                </a:solidFill>
                <a:effectLst/>
                <a:latin typeface="inherit"/>
                <a:ea typeface="Calibri" panose="020F0502020204030204" pitchFamily="34" charset="0"/>
                <a:cs typeface="Arial" panose="020B0604020202020204" pitchFamily="34" charset="0"/>
              </a:rPr>
              <a:t>Ἀριθμ</a:t>
            </a:r>
            <a:r>
              <a:rPr lang="el-GR" sz="4400" b="1" kern="100" dirty="0">
                <a:solidFill>
                  <a:srgbClr val="000000"/>
                </a:solidFill>
                <a:effectLst/>
                <a:latin typeface="inherit"/>
                <a:ea typeface="Calibri" panose="020F0502020204030204" pitchFamily="34" charset="0"/>
                <a:cs typeface="Arial" panose="020B0604020202020204" pitchFamily="34" charset="0"/>
              </a:rPr>
              <a:t>. </a:t>
            </a:r>
            <a:r>
              <a:rPr lang="el-GR" sz="4400" b="1" kern="100" dirty="0" err="1">
                <a:solidFill>
                  <a:srgbClr val="000000"/>
                </a:solidFill>
                <a:effectLst/>
                <a:latin typeface="inherit"/>
                <a:ea typeface="Calibri" panose="020F0502020204030204" pitchFamily="34" charset="0"/>
                <a:cs typeface="Arial" panose="020B0604020202020204" pitchFamily="34" charset="0"/>
              </a:rPr>
              <a:t>πρωτ</a:t>
            </a:r>
            <a:r>
              <a:rPr lang="el-GR" sz="4400" b="1" kern="100" dirty="0">
                <a:solidFill>
                  <a:srgbClr val="000000"/>
                </a:solidFill>
                <a:effectLst/>
                <a:latin typeface="inherit"/>
                <a:ea typeface="Calibri" panose="020F0502020204030204" pitchFamily="34" charset="0"/>
                <a:cs typeface="Arial" panose="020B0604020202020204" pitchFamily="34" charset="0"/>
              </a:rPr>
              <a:t>. 146/ΕΞ. /2002</a:t>
            </a:r>
            <a:endParaRPr lang="el-GR" dirty="0"/>
          </a:p>
        </p:txBody>
      </p:sp>
      <p:sp>
        <p:nvSpPr>
          <p:cNvPr id="3" name="Θέση περιεχομένου 2">
            <a:extLst>
              <a:ext uri="{FF2B5EF4-FFF2-40B4-BE49-F238E27FC236}">
                <a16:creationId xmlns:a16="http://schemas.microsoft.com/office/drawing/2014/main" id="{6570A129-8A61-7DC4-9B8A-6669F0DBE068}"/>
              </a:ext>
            </a:extLst>
          </p:cNvPr>
          <p:cNvSpPr>
            <a:spLocks noGrp="1"/>
          </p:cNvSpPr>
          <p:nvPr>
            <p:ph idx="1"/>
          </p:nvPr>
        </p:nvSpPr>
        <p:spPr>
          <a:xfrm>
            <a:off x="0" y="579630"/>
            <a:ext cx="12192000" cy="6278370"/>
          </a:xfrm>
        </p:spPr>
        <p:txBody>
          <a:bodyPr>
            <a:normAutofit lnSpcReduction="10000"/>
          </a:bodyPr>
          <a:lstStyle/>
          <a:p>
            <a:pPr marL="457200" lvl="1" indent="0" fontAlgn="base">
              <a:lnSpc>
                <a:spcPct val="107000"/>
              </a:lnSpc>
              <a:spcAft>
                <a:spcPts val="800"/>
              </a:spcAft>
              <a:buNone/>
              <a:tabLst>
                <a:tab pos="914400" algn="l"/>
              </a:tabLst>
            </a:pPr>
            <a:r>
              <a:rPr lang="el-GR" sz="2800" kern="100" dirty="0">
                <a:solidFill>
                  <a:srgbClr val="000000"/>
                </a:solidFill>
                <a:effectLst/>
                <a:latin typeface="inherit"/>
                <a:ea typeface="Calibri" panose="020F0502020204030204" pitchFamily="34" charset="0"/>
                <a:cs typeface="Arial" panose="020B0604020202020204" pitchFamily="34" charset="0"/>
              </a:rPr>
              <a:t>4. </a:t>
            </a:r>
            <a:r>
              <a:rPr lang="el-GR" sz="2800" kern="100" dirty="0" err="1">
                <a:solidFill>
                  <a:srgbClr val="000000"/>
                </a:solidFill>
                <a:effectLst/>
                <a:latin typeface="inherit"/>
                <a:ea typeface="Calibri" panose="020F0502020204030204" pitchFamily="34" charset="0"/>
                <a:cs typeface="Arial" panose="020B0604020202020204" pitchFamily="34" charset="0"/>
              </a:rPr>
              <a:t>Οἱ</a:t>
            </a:r>
            <a:r>
              <a:rPr lang="el-GR" sz="2800" kern="100" dirty="0">
                <a:solidFill>
                  <a:srgbClr val="000000"/>
                </a:solidFill>
                <a:effectLst/>
                <a:latin typeface="inherit"/>
                <a:ea typeface="Calibri" panose="020F0502020204030204" pitchFamily="34" charset="0"/>
                <a:cs typeface="Arial" panose="020B0604020202020204" pitchFamily="34" charset="0"/>
              </a:rPr>
              <a:t> ” </a:t>
            </a:r>
            <a:r>
              <a:rPr lang="el-GR" sz="2800" kern="100" dirty="0" err="1">
                <a:solidFill>
                  <a:srgbClr val="000000"/>
                </a:solidFill>
                <a:effectLst/>
                <a:latin typeface="inherit"/>
                <a:ea typeface="Calibri" panose="020F0502020204030204" pitchFamily="34" charset="0"/>
                <a:cs typeface="Arial" panose="020B0604020202020204" pitchFamily="34" charset="0"/>
              </a:rPr>
              <a:t>χῦμα</a:t>
            </a:r>
            <a:r>
              <a:rPr lang="el-GR" sz="2800" kern="100" dirty="0">
                <a:solidFill>
                  <a:srgbClr val="000000"/>
                </a:solidFill>
                <a:effectLst/>
                <a:latin typeface="inherit"/>
                <a:ea typeface="Calibri" panose="020F0502020204030204" pitchFamily="34" charset="0"/>
                <a:cs typeface="Arial" panose="020B0604020202020204" pitchFamily="34" charset="0"/>
              </a:rPr>
              <a:t> ” </a:t>
            </a:r>
            <a:r>
              <a:rPr lang="el-GR" sz="2800" kern="100" dirty="0" err="1">
                <a:solidFill>
                  <a:srgbClr val="000000"/>
                </a:solidFill>
                <a:effectLst/>
                <a:latin typeface="inherit"/>
                <a:ea typeface="Calibri" panose="020F0502020204030204" pitchFamily="34" charset="0"/>
                <a:cs typeface="Arial" panose="020B0604020202020204" pitchFamily="34" charset="0"/>
              </a:rPr>
              <a:t>ἀναγνώσεις</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ἀφοροῦν</a:t>
            </a:r>
            <a:r>
              <a:rPr lang="el-GR" sz="2800" kern="100" dirty="0">
                <a:solidFill>
                  <a:srgbClr val="000000"/>
                </a:solidFill>
                <a:effectLst/>
                <a:latin typeface="inherit"/>
                <a:ea typeface="Calibri" panose="020F0502020204030204" pitchFamily="34" charset="0"/>
                <a:cs typeface="Arial" panose="020B0604020202020204" pitchFamily="34" charset="0"/>
              </a:rPr>
              <a:t> κυρίως </a:t>
            </a:r>
            <a:r>
              <a:rPr lang="el-GR" sz="2800" kern="100" dirty="0" err="1">
                <a:solidFill>
                  <a:srgbClr val="000000"/>
                </a:solidFill>
                <a:effectLst/>
                <a:latin typeface="inherit"/>
                <a:ea typeface="Calibri" panose="020F0502020204030204" pitchFamily="34" charset="0"/>
                <a:cs typeface="Arial" panose="020B0604020202020204" pitchFamily="34" charset="0"/>
              </a:rPr>
              <a:t>στό</a:t>
            </a:r>
            <a:r>
              <a:rPr lang="el-GR" sz="2800" kern="100" dirty="0">
                <a:solidFill>
                  <a:srgbClr val="000000"/>
                </a:solidFill>
                <a:effectLst/>
                <a:latin typeface="inherit"/>
                <a:ea typeface="Calibri" panose="020F0502020204030204" pitchFamily="34" charset="0"/>
                <a:cs typeface="Arial" panose="020B0604020202020204" pitchFamily="34" charset="0"/>
              </a:rPr>
              <a:t> Ψαλτήριο, </a:t>
            </a:r>
            <a:r>
              <a:rPr lang="el-GR" sz="2800" kern="100" dirty="0" err="1">
                <a:solidFill>
                  <a:srgbClr val="000000"/>
                </a:solidFill>
                <a:effectLst/>
                <a:latin typeface="inherit"/>
                <a:ea typeface="Calibri" panose="020F0502020204030204" pitchFamily="34" charset="0"/>
                <a:cs typeface="Arial" panose="020B0604020202020204" pitchFamily="34" charset="0"/>
              </a:rPr>
              <a:t>μπορεῖ</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ὅμως</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νά</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ἀφοροῦν</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καί</a:t>
            </a:r>
            <a:r>
              <a:rPr lang="el-GR" sz="2800" kern="100" dirty="0">
                <a:solidFill>
                  <a:srgbClr val="000000"/>
                </a:solidFill>
                <a:effectLst/>
                <a:latin typeface="inherit"/>
                <a:ea typeface="Calibri" panose="020F0502020204030204" pitchFamily="34" charset="0"/>
                <a:cs typeface="Arial" panose="020B0604020202020204" pitchFamily="34" charset="0"/>
              </a:rPr>
              <a:t> διάφορες </a:t>
            </a:r>
            <a:r>
              <a:rPr lang="el-GR" sz="2800" kern="100" dirty="0" err="1">
                <a:solidFill>
                  <a:srgbClr val="000000"/>
                </a:solidFill>
                <a:effectLst/>
                <a:latin typeface="inherit"/>
                <a:ea typeface="Calibri" panose="020F0502020204030204" pitchFamily="34" charset="0"/>
                <a:cs typeface="Arial" panose="020B0604020202020204" pitchFamily="34" charset="0"/>
              </a:rPr>
              <a:t>εὐχές</a:t>
            </a:r>
            <a:r>
              <a:rPr lang="el-GR" sz="2800" kern="100" dirty="0">
                <a:solidFill>
                  <a:srgbClr val="000000"/>
                </a:solidFill>
                <a:effectLst/>
                <a:latin typeface="inherit"/>
                <a:ea typeface="Calibri" panose="020F0502020204030204" pitchFamily="34" charset="0"/>
                <a:cs typeface="Arial" panose="020B0604020202020204" pitchFamily="34" charset="0"/>
              </a:rPr>
              <a:t> ἤ </a:t>
            </a:r>
            <a:r>
              <a:rPr lang="el-GR" sz="2800" kern="100" dirty="0" err="1">
                <a:solidFill>
                  <a:srgbClr val="000000"/>
                </a:solidFill>
                <a:effectLst/>
                <a:latin typeface="inherit"/>
                <a:ea typeface="Calibri" panose="020F0502020204030204" pitchFamily="34" charset="0"/>
                <a:cs typeface="Arial" panose="020B0604020202020204" pitchFamily="34" charset="0"/>
              </a:rPr>
              <a:t>καί</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ὕμνους</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ἀκόμη</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ὅταν</a:t>
            </a:r>
            <a:r>
              <a:rPr lang="el-GR" sz="2800" kern="100" dirty="0">
                <a:solidFill>
                  <a:srgbClr val="000000"/>
                </a:solidFill>
                <a:effectLst/>
                <a:latin typeface="inherit"/>
                <a:ea typeface="Calibri" panose="020F0502020204030204" pitchFamily="34" charset="0"/>
                <a:cs typeface="Arial" panose="020B0604020202020204" pitchFamily="34" charset="0"/>
              </a:rPr>
              <a:t> πρόκειται </a:t>
            </a:r>
            <a:r>
              <a:rPr lang="el-GR" sz="2800" kern="100" dirty="0" err="1">
                <a:solidFill>
                  <a:srgbClr val="000000"/>
                </a:solidFill>
                <a:effectLst/>
                <a:latin typeface="inherit"/>
                <a:ea typeface="Calibri" panose="020F0502020204030204" pitchFamily="34" charset="0"/>
                <a:cs typeface="Arial" panose="020B0604020202020204" pitchFamily="34" charset="0"/>
              </a:rPr>
              <a:t>γιά</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ἀνεπίσημες</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Ἀκολουθίες</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ὡς</a:t>
            </a:r>
            <a:r>
              <a:rPr lang="el-GR" sz="2800" kern="100" dirty="0">
                <a:solidFill>
                  <a:srgbClr val="000000"/>
                </a:solidFill>
                <a:effectLst/>
                <a:latin typeface="inherit"/>
                <a:ea typeface="Calibri" panose="020F0502020204030204" pitchFamily="34" charset="0"/>
                <a:cs typeface="Arial" panose="020B0604020202020204" pitchFamily="34" charset="0"/>
              </a:rPr>
              <a:t> λ.χ. Μικρούς </a:t>
            </a:r>
            <a:r>
              <a:rPr lang="el-GR" sz="2800" kern="100" dirty="0" err="1">
                <a:solidFill>
                  <a:srgbClr val="000000"/>
                </a:solidFill>
                <a:effectLst/>
                <a:latin typeface="inherit"/>
                <a:ea typeface="Calibri" panose="020F0502020204030204" pitchFamily="34" charset="0"/>
                <a:cs typeface="Arial" panose="020B0604020202020204" pitchFamily="34" charset="0"/>
              </a:rPr>
              <a:t>Ἑσπερινούς</a:t>
            </a:r>
            <a:r>
              <a:rPr lang="el-GR" sz="2800" kern="100" dirty="0">
                <a:solidFill>
                  <a:srgbClr val="000000"/>
                </a:solidFill>
                <a:effectLst/>
                <a:latin typeface="inherit"/>
                <a:ea typeface="Calibri" panose="020F0502020204030204" pitchFamily="34" charset="0"/>
                <a:cs typeface="Arial" panose="020B0604020202020204" pitchFamily="34" charset="0"/>
              </a:rPr>
              <a:t>. Γενικά </a:t>
            </a:r>
            <a:r>
              <a:rPr lang="el-GR" sz="2800" kern="100" dirty="0" err="1">
                <a:solidFill>
                  <a:srgbClr val="000000"/>
                </a:solidFill>
                <a:effectLst/>
                <a:latin typeface="inherit"/>
                <a:ea typeface="Calibri" panose="020F0502020204030204" pitchFamily="34" charset="0"/>
                <a:cs typeface="Arial" panose="020B0604020202020204" pitchFamily="34" charset="0"/>
              </a:rPr>
              <a:t>θά</a:t>
            </a:r>
            <a:r>
              <a:rPr lang="el-GR" sz="2800" kern="100" dirty="0">
                <a:solidFill>
                  <a:srgbClr val="000000"/>
                </a:solidFill>
                <a:effectLst/>
                <a:latin typeface="inherit"/>
                <a:ea typeface="Calibri" panose="020F0502020204030204" pitchFamily="34" charset="0"/>
                <a:cs typeface="Arial" panose="020B0604020202020204" pitchFamily="34" charset="0"/>
              </a:rPr>
              <a:t> πρέπει </a:t>
            </a:r>
            <a:r>
              <a:rPr lang="el-GR" sz="2800" kern="100" dirty="0" err="1">
                <a:solidFill>
                  <a:srgbClr val="000000"/>
                </a:solidFill>
                <a:effectLst/>
                <a:latin typeface="inherit"/>
                <a:ea typeface="Calibri" panose="020F0502020204030204" pitchFamily="34" charset="0"/>
                <a:cs typeface="Arial" panose="020B0604020202020204" pitchFamily="34" charset="0"/>
              </a:rPr>
              <a:t>νά</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ποῦμε</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ὅτι</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γιά</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τήν</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ἐκφωνητική</a:t>
            </a:r>
            <a:r>
              <a:rPr lang="el-GR" sz="2800" kern="100" dirty="0">
                <a:solidFill>
                  <a:srgbClr val="000000"/>
                </a:solidFill>
                <a:effectLst/>
                <a:latin typeface="inherit"/>
                <a:ea typeface="Calibri" panose="020F0502020204030204" pitchFamily="34" charset="0"/>
                <a:cs typeface="Arial" panose="020B0604020202020204" pitchFamily="34" charset="0"/>
              </a:rPr>
              <a:t> ἤ </a:t>
            </a:r>
            <a:r>
              <a:rPr lang="el-GR" sz="2800" kern="100" dirty="0" err="1">
                <a:solidFill>
                  <a:srgbClr val="000000"/>
                </a:solidFill>
                <a:effectLst/>
                <a:latin typeface="inherit"/>
                <a:ea typeface="Calibri" panose="020F0502020204030204" pitchFamily="34" charset="0"/>
                <a:cs typeface="Arial" panose="020B0604020202020204" pitchFamily="34" charset="0"/>
              </a:rPr>
              <a:t>τήν</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χῦμα</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ἀπόδοση</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τῶν</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ἀναγνωσμάτων</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ἔχουν</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δημιουργηθῆ</a:t>
            </a:r>
            <a:r>
              <a:rPr lang="el-GR" sz="2800" kern="100" dirty="0">
                <a:solidFill>
                  <a:srgbClr val="000000"/>
                </a:solidFill>
                <a:effectLst/>
                <a:latin typeface="inherit"/>
                <a:ea typeface="Calibri" panose="020F0502020204030204" pitchFamily="34" charset="0"/>
                <a:cs typeface="Arial" panose="020B0604020202020204" pitchFamily="34" charset="0"/>
              </a:rPr>
              <a:t> δύο σχολές, </a:t>
            </a:r>
          </a:p>
          <a:p>
            <a:pPr lvl="2" fontAlgn="base">
              <a:lnSpc>
                <a:spcPct val="107000"/>
              </a:lnSpc>
              <a:spcAft>
                <a:spcPts val="800"/>
              </a:spcAft>
              <a:buFont typeface="Wingdings" panose="05000000000000000000" pitchFamily="2" charset="2"/>
              <a:buChar char="v"/>
              <a:tabLst>
                <a:tab pos="914400" algn="l"/>
              </a:tabLst>
            </a:pPr>
            <a:r>
              <a:rPr lang="el-GR" sz="2400" b="1" kern="100" dirty="0">
                <a:solidFill>
                  <a:srgbClr val="000000"/>
                </a:solidFill>
                <a:effectLst/>
                <a:latin typeface="inherit"/>
                <a:ea typeface="Calibri" panose="020F0502020204030204" pitchFamily="34" charset="0"/>
                <a:cs typeface="Arial" panose="020B0604020202020204" pitchFamily="34" charset="0"/>
              </a:rPr>
              <a:t>ἡ </a:t>
            </a:r>
            <a:r>
              <a:rPr lang="el-GR" sz="2400" b="1" kern="100" dirty="0" err="1">
                <a:solidFill>
                  <a:srgbClr val="000000"/>
                </a:solidFill>
                <a:effectLst/>
                <a:latin typeface="inherit"/>
                <a:ea typeface="Calibri" panose="020F0502020204030204" pitchFamily="34" charset="0"/>
                <a:cs typeface="Arial" panose="020B0604020202020204" pitchFamily="34" charset="0"/>
              </a:rPr>
              <a:t>τῆς</a:t>
            </a:r>
            <a:r>
              <a:rPr lang="el-GR" sz="2400" b="1" kern="100" dirty="0">
                <a:solidFill>
                  <a:srgbClr val="000000"/>
                </a:solidFill>
                <a:effectLst/>
                <a:latin typeface="inherit"/>
                <a:ea typeface="Calibri" panose="020F0502020204030204" pitchFamily="34" charset="0"/>
                <a:cs typeface="Arial" panose="020B0604020202020204" pitchFamily="34" charset="0"/>
              </a:rPr>
              <a:t> Κωνσταντινουπόλεως </a:t>
            </a:r>
            <a:r>
              <a:rPr lang="el-GR" sz="2400" kern="100" dirty="0">
                <a:solidFill>
                  <a:srgbClr val="000000"/>
                </a:solidFill>
                <a:effectLst/>
                <a:latin typeface="inherit"/>
                <a:ea typeface="Calibri" panose="020F0502020204030204" pitchFamily="34" charset="0"/>
                <a:cs typeface="Arial" panose="020B0604020202020204" pitchFamily="34" charset="0"/>
              </a:rPr>
              <a:t>πού </a:t>
            </a:r>
            <a:r>
              <a:rPr lang="el-GR" sz="2400" kern="100" dirty="0" err="1">
                <a:solidFill>
                  <a:srgbClr val="000000"/>
                </a:solidFill>
                <a:effectLst/>
                <a:latin typeface="inherit"/>
                <a:ea typeface="Calibri" panose="020F0502020204030204" pitchFamily="34" charset="0"/>
                <a:cs typeface="Arial" panose="020B0604020202020204" pitchFamily="34" charset="0"/>
              </a:rPr>
              <a:t>ἐκπροσωπεῖται</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ἀπό</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τόν</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Ἰάκωβο</a:t>
            </a:r>
            <a:r>
              <a:rPr lang="el-GR" sz="2400" kern="100" dirty="0">
                <a:solidFill>
                  <a:srgbClr val="000000"/>
                </a:solidFill>
                <a:effectLst/>
                <a:latin typeface="inherit"/>
                <a:ea typeface="Calibri" panose="020F0502020204030204" pitchFamily="34" charset="0"/>
                <a:cs typeface="Arial" panose="020B0604020202020204" pitchFamily="34" charset="0"/>
              </a:rPr>
              <a:t> Ναυπλιώτη, </a:t>
            </a:r>
            <a:r>
              <a:rPr lang="el-GR" sz="2400" kern="100" dirty="0" err="1">
                <a:solidFill>
                  <a:srgbClr val="000000"/>
                </a:solidFill>
                <a:effectLst/>
                <a:latin typeface="inherit"/>
                <a:ea typeface="Calibri" panose="020F0502020204030204" pitchFamily="34" charset="0"/>
                <a:cs typeface="Arial" panose="020B0604020202020204" pitchFamily="34" charset="0"/>
              </a:rPr>
              <a:t>τόν</a:t>
            </a:r>
            <a:r>
              <a:rPr lang="el-GR" sz="2400" kern="100" dirty="0">
                <a:solidFill>
                  <a:srgbClr val="000000"/>
                </a:solidFill>
                <a:effectLst/>
                <a:latin typeface="inherit"/>
                <a:ea typeface="Calibri" panose="020F0502020204030204" pitchFamily="34" charset="0"/>
                <a:cs typeface="Arial" panose="020B0604020202020204" pitchFamily="34" charset="0"/>
              </a:rPr>
              <a:t> Κ. </a:t>
            </a:r>
            <a:r>
              <a:rPr lang="el-GR" sz="2400" kern="100" dirty="0" err="1">
                <a:solidFill>
                  <a:srgbClr val="000000"/>
                </a:solidFill>
                <a:effectLst/>
                <a:latin typeface="inherit"/>
                <a:ea typeface="Calibri" panose="020F0502020204030204" pitchFamily="34" charset="0"/>
                <a:cs typeface="Arial" panose="020B0604020202020204" pitchFamily="34" charset="0"/>
              </a:rPr>
              <a:t>Ψάχο</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τόν</a:t>
            </a:r>
            <a:r>
              <a:rPr lang="el-GR" sz="2400" kern="100" dirty="0">
                <a:solidFill>
                  <a:srgbClr val="000000"/>
                </a:solidFill>
                <a:effectLst/>
                <a:latin typeface="inherit"/>
                <a:ea typeface="Calibri" panose="020F0502020204030204" pitchFamily="34" charset="0"/>
                <a:cs typeface="Arial" panose="020B0604020202020204" pitchFamily="34" charset="0"/>
              </a:rPr>
              <a:t> Σίμωνα </a:t>
            </a:r>
            <a:r>
              <a:rPr lang="el-GR" sz="2400" kern="100" dirty="0" err="1">
                <a:solidFill>
                  <a:srgbClr val="000000"/>
                </a:solidFill>
                <a:effectLst/>
                <a:latin typeface="inherit"/>
                <a:ea typeface="Calibri" panose="020F0502020204030204" pitchFamily="34" charset="0"/>
                <a:cs typeface="Arial" panose="020B0604020202020204" pitchFamily="34" charset="0"/>
              </a:rPr>
              <a:t>Καρρᾶ</a:t>
            </a:r>
            <a:r>
              <a:rPr lang="el-GR" sz="2400" kern="100" dirty="0">
                <a:solidFill>
                  <a:srgbClr val="000000"/>
                </a:solidFill>
                <a:effectLst/>
                <a:latin typeface="inherit"/>
                <a:ea typeface="Calibri" panose="020F0502020204030204" pitchFamily="34" charset="0"/>
                <a:cs typeface="Arial" panose="020B0604020202020204" pitchFamily="34" charset="0"/>
              </a:rPr>
              <a:t> κ. ἄ., </a:t>
            </a:r>
            <a:r>
              <a:rPr lang="el-GR" sz="2400" kern="100" dirty="0" err="1">
                <a:solidFill>
                  <a:srgbClr val="000000"/>
                </a:solidFill>
                <a:effectLst/>
                <a:latin typeface="inherit"/>
                <a:ea typeface="Calibri" panose="020F0502020204030204" pitchFamily="34" charset="0"/>
                <a:cs typeface="Arial" panose="020B0604020202020204" pitchFamily="34" charset="0"/>
              </a:rPr>
              <a:t>καί</a:t>
            </a:r>
            <a:r>
              <a:rPr lang="el-GR" sz="2400" kern="100" dirty="0">
                <a:solidFill>
                  <a:srgbClr val="000000"/>
                </a:solidFill>
                <a:effectLst/>
                <a:latin typeface="inherit"/>
                <a:ea typeface="Calibri" panose="020F0502020204030204" pitchFamily="34" charset="0"/>
                <a:cs typeface="Arial" panose="020B0604020202020204" pitchFamily="34" charset="0"/>
              </a:rPr>
              <a:t> </a:t>
            </a:r>
          </a:p>
          <a:p>
            <a:pPr lvl="2" fontAlgn="base">
              <a:lnSpc>
                <a:spcPct val="107000"/>
              </a:lnSpc>
              <a:spcAft>
                <a:spcPts val="800"/>
              </a:spcAft>
              <a:buFont typeface="Wingdings" panose="05000000000000000000" pitchFamily="2" charset="2"/>
              <a:buChar char="v"/>
              <a:tabLst>
                <a:tab pos="914400" algn="l"/>
              </a:tabLst>
            </a:pPr>
            <a:r>
              <a:rPr lang="el-GR" sz="2400" b="1" kern="100" dirty="0">
                <a:solidFill>
                  <a:srgbClr val="000000"/>
                </a:solidFill>
                <a:effectLst/>
                <a:latin typeface="inherit"/>
                <a:ea typeface="Calibri" panose="020F0502020204030204" pitchFamily="34" charset="0"/>
                <a:cs typeface="Arial" panose="020B0604020202020204" pitchFamily="34" charset="0"/>
              </a:rPr>
              <a:t>ἡ </a:t>
            </a:r>
            <a:r>
              <a:rPr lang="el-GR" sz="2400" b="1" kern="100" dirty="0" err="1">
                <a:solidFill>
                  <a:srgbClr val="000000"/>
                </a:solidFill>
                <a:effectLst/>
                <a:latin typeface="inherit"/>
                <a:ea typeface="Calibri" panose="020F0502020204030204" pitchFamily="34" charset="0"/>
                <a:cs typeface="Arial" panose="020B0604020202020204" pitchFamily="34" charset="0"/>
              </a:rPr>
              <a:t>Ἀθηναϊκή</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μέ</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ἐκπροσώπους</a:t>
            </a:r>
            <a:r>
              <a:rPr lang="el-GR" sz="2400" kern="100" dirty="0">
                <a:solidFill>
                  <a:srgbClr val="000000"/>
                </a:solidFill>
                <a:effectLst/>
                <a:latin typeface="inherit"/>
                <a:ea typeface="Calibri" panose="020F0502020204030204" pitchFamily="34" charset="0"/>
                <a:cs typeface="Arial" panose="020B0604020202020204" pitchFamily="34" charset="0"/>
              </a:rPr>
              <a:t> της </a:t>
            </a:r>
            <a:r>
              <a:rPr lang="el-GR" sz="2400" kern="100" dirty="0" err="1">
                <a:solidFill>
                  <a:srgbClr val="000000"/>
                </a:solidFill>
                <a:effectLst/>
                <a:latin typeface="inherit"/>
                <a:ea typeface="Calibri" panose="020F0502020204030204" pitchFamily="34" charset="0"/>
                <a:cs typeface="Arial" panose="020B0604020202020204" pitchFamily="34" charset="0"/>
              </a:rPr>
              <a:t>τόν</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Σπ</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Περιστέρη</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καί</a:t>
            </a:r>
            <a:r>
              <a:rPr lang="el-GR" sz="2400" kern="100" dirty="0">
                <a:solidFill>
                  <a:srgbClr val="000000"/>
                </a:solidFill>
                <a:effectLst/>
                <a:latin typeface="inherit"/>
                <a:ea typeface="Calibri" panose="020F0502020204030204" pitchFamily="34" charset="0"/>
                <a:cs typeface="Arial" panose="020B0604020202020204" pitchFamily="34" charset="0"/>
              </a:rPr>
              <a:t> τούς π. Γ. </a:t>
            </a:r>
            <a:r>
              <a:rPr lang="el-GR" sz="2400" kern="100" dirty="0" err="1">
                <a:solidFill>
                  <a:srgbClr val="000000"/>
                </a:solidFill>
                <a:effectLst/>
                <a:latin typeface="inherit"/>
                <a:ea typeface="Calibri" panose="020F0502020204030204" pitchFamily="34" charset="0"/>
                <a:cs typeface="Arial" panose="020B0604020202020204" pitchFamily="34" charset="0"/>
              </a:rPr>
              <a:t>Βαλληνδρᾶ</a:t>
            </a:r>
            <a:r>
              <a:rPr lang="el-GR" sz="2400" kern="100" dirty="0">
                <a:solidFill>
                  <a:srgbClr val="000000"/>
                </a:solidFill>
                <a:effectLst/>
                <a:latin typeface="inherit"/>
                <a:ea typeface="Calibri" panose="020F0502020204030204" pitchFamily="34" charset="0"/>
                <a:cs typeface="Arial" panose="020B0604020202020204" pitchFamily="34" charset="0"/>
              </a:rPr>
              <a:t>, Ε. </a:t>
            </a:r>
            <a:r>
              <a:rPr lang="el-GR" sz="2400" kern="100" dirty="0" err="1">
                <a:solidFill>
                  <a:srgbClr val="000000"/>
                </a:solidFill>
                <a:effectLst/>
                <a:latin typeface="inherit"/>
                <a:ea typeface="Calibri" panose="020F0502020204030204" pitchFamily="34" charset="0"/>
                <a:cs typeface="Arial" panose="020B0604020202020204" pitchFamily="34" charset="0"/>
              </a:rPr>
              <a:t>Μπονώρη</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Ἀθαν</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Τσούμαρη</a:t>
            </a:r>
            <a:r>
              <a:rPr lang="el-GR" sz="2400" kern="100" dirty="0">
                <a:solidFill>
                  <a:srgbClr val="000000"/>
                </a:solidFill>
                <a:effectLst/>
                <a:latin typeface="inherit"/>
                <a:ea typeface="Calibri" panose="020F0502020204030204" pitchFamily="34" charset="0"/>
                <a:cs typeface="Arial" panose="020B0604020202020204" pitchFamily="34" charset="0"/>
              </a:rPr>
              <a:t> κ. ἄ.</a:t>
            </a:r>
            <a:endParaRPr lang="el-GR"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fontAlgn="base">
              <a:lnSpc>
                <a:spcPct val="107000"/>
              </a:lnSpc>
              <a:spcAft>
                <a:spcPts val="800"/>
              </a:spcAft>
              <a:buNone/>
              <a:tabLst>
                <a:tab pos="914400" algn="l"/>
              </a:tabLst>
            </a:pPr>
            <a:r>
              <a:rPr lang="el-GR" sz="2800" kern="100" dirty="0">
                <a:solidFill>
                  <a:srgbClr val="000000"/>
                </a:solidFill>
                <a:effectLst/>
                <a:latin typeface="inherit"/>
                <a:ea typeface="Calibri" panose="020F0502020204030204" pitchFamily="34" charset="0"/>
                <a:cs typeface="Arial" panose="020B0604020202020204" pitchFamily="34" charset="0"/>
              </a:rPr>
              <a:t>5. </a:t>
            </a:r>
            <a:r>
              <a:rPr lang="el-GR" sz="2800" kern="100" dirty="0" err="1">
                <a:solidFill>
                  <a:srgbClr val="000000"/>
                </a:solidFill>
                <a:effectLst/>
                <a:latin typeface="inherit"/>
                <a:ea typeface="Calibri" panose="020F0502020204030204" pitchFamily="34" charset="0"/>
                <a:cs typeface="Arial" panose="020B0604020202020204" pitchFamily="34" charset="0"/>
              </a:rPr>
              <a:t>Τό</a:t>
            </a:r>
            <a:r>
              <a:rPr lang="el-GR" sz="2800" kern="100" dirty="0">
                <a:solidFill>
                  <a:srgbClr val="000000"/>
                </a:solidFill>
                <a:effectLst/>
                <a:latin typeface="inherit"/>
                <a:ea typeface="Calibri" panose="020F0502020204030204" pitchFamily="34" charset="0"/>
                <a:cs typeface="Arial" panose="020B0604020202020204" pitchFamily="34" charset="0"/>
              </a:rPr>
              <a:t> Β’ Πανελλήνιο Μουσικολογικό Συνέδριο, πού </a:t>
            </a:r>
            <a:r>
              <a:rPr lang="el-GR" sz="2800" kern="100" dirty="0" err="1">
                <a:solidFill>
                  <a:srgbClr val="000000"/>
                </a:solidFill>
                <a:effectLst/>
                <a:latin typeface="inherit"/>
                <a:ea typeface="Calibri" panose="020F0502020204030204" pitchFamily="34" charset="0"/>
                <a:cs typeface="Arial" panose="020B0604020202020204" pitchFamily="34" charset="0"/>
              </a:rPr>
              <a:t>συγκλήθηκε</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στήν</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Ἀθήνα</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τόν</a:t>
            </a:r>
            <a:r>
              <a:rPr lang="el-GR" sz="2800" kern="100" dirty="0">
                <a:solidFill>
                  <a:srgbClr val="000000"/>
                </a:solidFill>
                <a:effectLst/>
                <a:latin typeface="inherit"/>
                <a:ea typeface="Calibri" panose="020F0502020204030204" pitchFamily="34" charset="0"/>
                <a:cs typeface="Arial" panose="020B0604020202020204" pitchFamily="34" charset="0"/>
              </a:rPr>
              <a:t> Νοέμβριο </a:t>
            </a:r>
            <a:r>
              <a:rPr lang="el-GR" sz="2800" kern="100" dirty="0" err="1">
                <a:solidFill>
                  <a:srgbClr val="000000"/>
                </a:solidFill>
                <a:effectLst/>
                <a:latin typeface="inherit"/>
                <a:ea typeface="Calibri" panose="020F0502020204030204" pitchFamily="34" charset="0"/>
                <a:cs typeface="Arial" panose="020B0604020202020204" pitchFamily="34" charset="0"/>
              </a:rPr>
              <a:t>τοῦ</a:t>
            </a:r>
            <a:r>
              <a:rPr lang="el-GR" sz="2800" kern="100" dirty="0">
                <a:solidFill>
                  <a:srgbClr val="000000"/>
                </a:solidFill>
                <a:effectLst/>
                <a:latin typeface="inherit"/>
                <a:ea typeface="Calibri" panose="020F0502020204030204" pitchFamily="34" charset="0"/>
                <a:cs typeface="Arial" panose="020B0604020202020204" pitchFamily="34" charset="0"/>
              </a:rPr>
              <a:t> 2001, </a:t>
            </a:r>
            <a:r>
              <a:rPr lang="el-GR" sz="2800" kern="100" dirty="0" err="1">
                <a:solidFill>
                  <a:srgbClr val="000000"/>
                </a:solidFill>
                <a:effectLst/>
                <a:latin typeface="inherit"/>
                <a:ea typeface="Calibri" panose="020F0502020204030204" pitchFamily="34" charset="0"/>
                <a:cs typeface="Arial" panose="020B0604020202020204" pitchFamily="34" charset="0"/>
              </a:rPr>
              <a:t>ἀπό</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τό</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Ἵδρυμα</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Βυζαντινῆς</a:t>
            </a:r>
            <a:r>
              <a:rPr lang="el-GR" sz="2800" kern="100" dirty="0">
                <a:solidFill>
                  <a:srgbClr val="000000"/>
                </a:solidFill>
                <a:effectLst/>
                <a:latin typeface="inherit"/>
                <a:ea typeface="Calibri" panose="020F0502020204030204" pitchFamily="34" charset="0"/>
                <a:cs typeface="Arial" panose="020B0604020202020204" pitchFamily="34" charset="0"/>
              </a:rPr>
              <a:t> Μουσικολογίας </a:t>
            </a:r>
            <a:r>
              <a:rPr lang="el-GR" sz="2800" kern="100" dirty="0" err="1">
                <a:solidFill>
                  <a:srgbClr val="000000"/>
                </a:solidFill>
                <a:effectLst/>
                <a:latin typeface="inherit"/>
                <a:ea typeface="Calibri" panose="020F0502020204030204" pitchFamily="34" charset="0"/>
                <a:cs typeface="Arial" panose="020B0604020202020204" pitchFamily="34" charset="0"/>
              </a:rPr>
              <a:t>τῆς</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Ἱ.Συνόδου</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εἶχε</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ὡς</a:t>
            </a:r>
            <a:r>
              <a:rPr lang="el-GR" sz="2800" kern="100" dirty="0">
                <a:solidFill>
                  <a:srgbClr val="000000"/>
                </a:solidFill>
                <a:effectLst/>
                <a:latin typeface="inherit"/>
                <a:ea typeface="Calibri" panose="020F0502020204030204" pitchFamily="34" charset="0"/>
                <a:cs typeface="Arial" panose="020B0604020202020204" pitchFamily="34" charset="0"/>
              </a:rPr>
              <a:t> θέμα του </a:t>
            </a:r>
            <a:r>
              <a:rPr lang="el-GR" sz="2800" kern="100" dirty="0" err="1">
                <a:solidFill>
                  <a:srgbClr val="000000"/>
                </a:solidFill>
                <a:effectLst/>
                <a:latin typeface="inherit"/>
                <a:ea typeface="Calibri" panose="020F0502020204030204" pitchFamily="34" charset="0"/>
                <a:cs typeface="Arial" panose="020B0604020202020204" pitchFamily="34" charset="0"/>
              </a:rPr>
              <a:t>τήν</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ἐκφωνητική</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ἀπόδοση</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τῶν</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ἀναγνωσμάτων</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Προμηθευθῆτε</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τόν</a:t>
            </a:r>
            <a:r>
              <a:rPr lang="el-GR" sz="2800" kern="100" dirty="0">
                <a:solidFill>
                  <a:srgbClr val="000000"/>
                </a:solidFill>
                <a:effectLst/>
                <a:latin typeface="inherit"/>
                <a:ea typeface="Calibri" panose="020F0502020204030204" pitchFamily="34" charset="0"/>
                <a:cs typeface="Arial" panose="020B0604020202020204" pitchFamily="34" charset="0"/>
              </a:rPr>
              <a:t> τόμο </a:t>
            </a:r>
            <a:r>
              <a:rPr lang="el-GR" sz="2800" kern="100" dirty="0" err="1">
                <a:solidFill>
                  <a:srgbClr val="000000"/>
                </a:solidFill>
                <a:effectLst/>
                <a:latin typeface="inherit"/>
                <a:ea typeface="Calibri" panose="020F0502020204030204" pitchFamily="34" charset="0"/>
                <a:cs typeface="Arial" panose="020B0604020202020204" pitchFamily="34" charset="0"/>
              </a:rPr>
              <a:t>τῶν</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Πρακτικῶν</a:t>
            </a:r>
            <a:r>
              <a:rPr lang="el-GR" sz="2800" kern="100" dirty="0">
                <a:solidFill>
                  <a:srgbClr val="000000"/>
                </a:solidFill>
                <a:effectLst/>
                <a:latin typeface="inherit"/>
                <a:ea typeface="Calibri" panose="020F0502020204030204" pitchFamily="34" charset="0"/>
                <a:cs typeface="Arial" panose="020B0604020202020204" pitchFamily="34" charset="0"/>
              </a:rPr>
              <a:t> του – </a:t>
            </a:r>
            <a:r>
              <a:rPr lang="el-GR" sz="2800" kern="100" dirty="0" err="1">
                <a:solidFill>
                  <a:srgbClr val="000000"/>
                </a:solidFill>
                <a:effectLst/>
                <a:latin typeface="inherit"/>
                <a:ea typeface="Calibri" panose="020F0502020204030204" pitchFamily="34" charset="0"/>
                <a:cs typeface="Arial" panose="020B0604020202020204" pitchFamily="34" charset="0"/>
              </a:rPr>
              <a:t>εὐθύς</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ὡς</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κυκλοφορηθοῦν</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γιά</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νά</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ἐνημερωθῆτε</a:t>
            </a:r>
            <a:r>
              <a:rPr lang="el-GR" sz="2800" kern="100" dirty="0">
                <a:solidFill>
                  <a:srgbClr val="000000"/>
                </a:solidFill>
                <a:effectLst/>
                <a:latin typeface="inherit"/>
                <a:ea typeface="Calibri" panose="020F0502020204030204" pitchFamily="34" charset="0"/>
                <a:cs typeface="Arial" panose="020B0604020202020204" pitchFamily="34" charset="0"/>
              </a:rPr>
              <a:t> πληρέστερα </a:t>
            </a:r>
            <a:r>
              <a:rPr lang="el-GR" sz="2800" kern="100" dirty="0" err="1">
                <a:solidFill>
                  <a:srgbClr val="000000"/>
                </a:solidFill>
                <a:effectLst/>
                <a:latin typeface="inherit"/>
                <a:ea typeface="Calibri" panose="020F0502020204030204" pitchFamily="34" charset="0"/>
                <a:cs typeface="Arial" panose="020B0604020202020204" pitchFamily="34" charset="0"/>
              </a:rPr>
              <a:t>ἐπί</a:t>
            </a:r>
            <a:r>
              <a:rPr lang="el-GR" sz="2800" kern="100" dirty="0">
                <a:solidFill>
                  <a:srgbClr val="000000"/>
                </a:solidFill>
                <a:effectLst/>
                <a:latin typeface="inherit"/>
                <a:ea typeface="Calibri" panose="020F0502020204030204" pitchFamily="34" charset="0"/>
                <a:cs typeface="Arial" panose="020B0604020202020204" pitchFamily="34" charset="0"/>
              </a:rPr>
              <a:t> </a:t>
            </a:r>
            <a:r>
              <a:rPr lang="el-GR" sz="2800" kern="100" dirty="0" err="1">
                <a:solidFill>
                  <a:srgbClr val="000000"/>
                </a:solidFill>
                <a:effectLst/>
                <a:latin typeface="inherit"/>
                <a:ea typeface="Calibri" panose="020F0502020204030204" pitchFamily="34" charset="0"/>
                <a:cs typeface="Arial" panose="020B0604020202020204" pitchFamily="34" charset="0"/>
              </a:rPr>
              <a:t>τοῦ</a:t>
            </a:r>
            <a:r>
              <a:rPr lang="el-GR" sz="2800" kern="100" dirty="0">
                <a:solidFill>
                  <a:srgbClr val="000000"/>
                </a:solidFill>
                <a:effectLst/>
                <a:latin typeface="inherit"/>
                <a:ea typeface="Calibri" panose="020F0502020204030204" pitchFamily="34" charset="0"/>
                <a:cs typeface="Arial" panose="020B0604020202020204" pitchFamily="34" charset="0"/>
              </a:rPr>
              <a:t> θέματος </a:t>
            </a:r>
            <a:r>
              <a:rPr lang="el-GR" sz="2800" kern="100" dirty="0" err="1">
                <a:solidFill>
                  <a:srgbClr val="000000"/>
                </a:solidFill>
                <a:effectLst/>
                <a:latin typeface="inherit"/>
                <a:ea typeface="Calibri" panose="020F0502020204030204" pitchFamily="34" charset="0"/>
                <a:cs typeface="Arial" panose="020B0604020202020204" pitchFamily="34" charset="0"/>
              </a:rPr>
              <a:t>αὐτοῦ</a:t>
            </a:r>
            <a:r>
              <a:rPr lang="el-GR" sz="2800" kern="100" dirty="0">
                <a:solidFill>
                  <a:srgbClr val="000000"/>
                </a:solidFill>
                <a:effectLst/>
                <a:latin typeface="inherit"/>
                <a:ea typeface="Calibri" panose="020F0502020204030204" pitchFamily="34" charset="0"/>
                <a:cs typeface="Arial" panose="020B0604020202020204" pitchFamily="34" charset="0"/>
              </a:rPr>
              <a:t>. </a:t>
            </a:r>
            <a:endParaRPr lang="el-GR"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04417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B1E2B09-CDD5-AFDD-D3F0-67E9A13266EF}"/>
              </a:ext>
            </a:extLst>
          </p:cNvPr>
          <p:cNvSpPr>
            <a:spLocks noGrp="1"/>
          </p:cNvSpPr>
          <p:nvPr>
            <p:ph type="title"/>
          </p:nvPr>
        </p:nvSpPr>
        <p:spPr>
          <a:xfrm>
            <a:off x="838200" y="18256"/>
            <a:ext cx="10515600" cy="662782"/>
          </a:xfrm>
        </p:spPr>
        <p:txBody>
          <a:bodyPr>
            <a:normAutofit fontScale="90000"/>
          </a:bodyPr>
          <a:lstStyle/>
          <a:p>
            <a:pPr algn="ctr"/>
            <a:r>
              <a:rPr lang="el-GR" sz="4400" b="1" i="1" kern="100" dirty="0">
                <a:solidFill>
                  <a:srgbClr val="FF0000"/>
                </a:solidFill>
                <a:effectLst/>
                <a:latin typeface="inherit"/>
                <a:ea typeface="Times New Roman" panose="02020603050405020304" pitchFamily="18" charset="0"/>
                <a:cs typeface="Arial" panose="020B0604020202020204" pitchFamily="34" charset="0"/>
              </a:rPr>
              <a:t>ΕΓΚΥΚΛΙΟΣ</a:t>
            </a:r>
            <a:r>
              <a:rPr lang="el-GR" sz="4400" b="1" i="1" kern="10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 </a:t>
            </a:r>
            <a:r>
              <a:rPr lang="el-GR" b="1" i="1" kern="10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 </a:t>
            </a:r>
            <a:r>
              <a:rPr lang="el-GR" sz="4400" b="1" kern="100" dirty="0" err="1">
                <a:solidFill>
                  <a:srgbClr val="000000"/>
                </a:solidFill>
                <a:effectLst/>
                <a:latin typeface="inherit"/>
                <a:ea typeface="Calibri" panose="020F0502020204030204" pitchFamily="34" charset="0"/>
                <a:cs typeface="Arial" panose="020B0604020202020204" pitchFamily="34" charset="0"/>
              </a:rPr>
              <a:t>Ἀριθμ</a:t>
            </a:r>
            <a:r>
              <a:rPr lang="el-GR" sz="4400" b="1" kern="100" dirty="0">
                <a:solidFill>
                  <a:srgbClr val="000000"/>
                </a:solidFill>
                <a:effectLst/>
                <a:latin typeface="inherit"/>
                <a:ea typeface="Calibri" panose="020F0502020204030204" pitchFamily="34" charset="0"/>
                <a:cs typeface="Arial" panose="020B0604020202020204" pitchFamily="34" charset="0"/>
              </a:rPr>
              <a:t>. </a:t>
            </a:r>
            <a:r>
              <a:rPr lang="el-GR" sz="4400" b="1" kern="100" dirty="0" err="1">
                <a:solidFill>
                  <a:srgbClr val="000000"/>
                </a:solidFill>
                <a:effectLst/>
                <a:latin typeface="inherit"/>
                <a:ea typeface="Calibri" panose="020F0502020204030204" pitchFamily="34" charset="0"/>
                <a:cs typeface="Arial" panose="020B0604020202020204" pitchFamily="34" charset="0"/>
              </a:rPr>
              <a:t>πρωτ</a:t>
            </a:r>
            <a:r>
              <a:rPr lang="el-GR" sz="4400" b="1" kern="100" dirty="0">
                <a:solidFill>
                  <a:srgbClr val="000000"/>
                </a:solidFill>
                <a:effectLst/>
                <a:latin typeface="inherit"/>
                <a:ea typeface="Calibri" panose="020F0502020204030204" pitchFamily="34" charset="0"/>
                <a:cs typeface="Arial" panose="020B0604020202020204" pitchFamily="34" charset="0"/>
              </a:rPr>
              <a:t>. 146/ΕΞ. /2002</a:t>
            </a:r>
            <a:endParaRPr lang="el-GR" dirty="0"/>
          </a:p>
        </p:txBody>
      </p:sp>
      <p:sp>
        <p:nvSpPr>
          <p:cNvPr id="3" name="Θέση περιεχομένου 2">
            <a:extLst>
              <a:ext uri="{FF2B5EF4-FFF2-40B4-BE49-F238E27FC236}">
                <a16:creationId xmlns:a16="http://schemas.microsoft.com/office/drawing/2014/main" id="{802AF08B-5085-4A9B-E348-1F86442F2FC6}"/>
              </a:ext>
            </a:extLst>
          </p:cNvPr>
          <p:cNvSpPr>
            <a:spLocks noGrp="1"/>
          </p:cNvSpPr>
          <p:nvPr>
            <p:ph idx="1"/>
          </p:nvPr>
        </p:nvSpPr>
        <p:spPr>
          <a:xfrm>
            <a:off x="0" y="569580"/>
            <a:ext cx="12192000" cy="6270163"/>
          </a:xfrm>
        </p:spPr>
        <p:txBody>
          <a:bodyPr/>
          <a:lstStyle/>
          <a:p>
            <a:pPr marL="0" lvl="0" indent="0" fontAlgn="base">
              <a:lnSpc>
                <a:spcPct val="107000"/>
              </a:lnSpc>
              <a:spcAft>
                <a:spcPts val="800"/>
              </a:spcAft>
              <a:buNone/>
              <a:tabLst>
                <a:tab pos="457200" algn="l"/>
              </a:tabLst>
            </a:pPr>
            <a:r>
              <a:rPr lang="el-GR" sz="1800" b="1" kern="100" dirty="0">
                <a:solidFill>
                  <a:srgbClr val="993300"/>
                </a:solidFill>
                <a:effectLst/>
                <a:latin typeface="inherit"/>
                <a:ea typeface="Calibri" panose="020F0502020204030204" pitchFamily="34" charset="0"/>
                <a:cs typeface="Arial" panose="020B0604020202020204" pitchFamily="34" charset="0"/>
              </a:rPr>
              <a:t>           3. </a:t>
            </a:r>
            <a:r>
              <a:rPr lang="el-GR" sz="1800" b="1" kern="100" dirty="0" err="1">
                <a:solidFill>
                  <a:srgbClr val="993300"/>
                </a:solidFill>
                <a:effectLst/>
                <a:latin typeface="inherit"/>
                <a:ea typeface="Calibri" panose="020F0502020204030204" pitchFamily="34" charset="0"/>
                <a:cs typeface="Arial" panose="020B0604020202020204" pitchFamily="34" charset="0"/>
              </a:rPr>
              <a:t>Εἰδικές</a:t>
            </a:r>
            <a:r>
              <a:rPr lang="el-GR" sz="1800" b="1" kern="100" dirty="0">
                <a:solidFill>
                  <a:srgbClr val="993300"/>
                </a:solidFill>
                <a:effectLst/>
                <a:latin typeface="inherit"/>
                <a:ea typeface="Calibri" panose="020F0502020204030204" pitchFamily="34" charset="0"/>
                <a:cs typeface="Arial" panose="020B0604020202020204" pitchFamily="34" charset="0"/>
              </a:rPr>
              <a:t> Τελετουργικές </a:t>
            </a:r>
            <a:r>
              <a:rPr lang="el-GR" sz="1800" b="1" kern="100" dirty="0" err="1">
                <a:solidFill>
                  <a:srgbClr val="993300"/>
                </a:solidFill>
                <a:effectLst/>
                <a:latin typeface="inherit"/>
                <a:ea typeface="Calibri" panose="020F0502020204030204" pitchFamily="34" charset="0"/>
                <a:cs typeface="Arial" panose="020B0604020202020204" pitchFamily="34" charset="0"/>
              </a:rPr>
              <a:t>ὁδηγίες</a:t>
            </a:r>
            <a:r>
              <a:rPr lang="el-GR" sz="1800" b="1" kern="100" dirty="0">
                <a:solidFill>
                  <a:srgbClr val="993300"/>
                </a:solidFill>
                <a:effectLst/>
                <a:latin typeface="inherit"/>
                <a:ea typeface="Calibri" panose="020F0502020204030204" pitchFamily="34" charset="0"/>
                <a:cs typeface="Arial" panose="020B0604020202020204" pitchFamily="34" charset="0"/>
              </a:rPr>
              <a:t>.</a:t>
            </a:r>
            <a:endParaRPr lang="el-GR" sz="1800" b="1"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07000"/>
              </a:lnSpc>
              <a:spcAft>
                <a:spcPts val="800"/>
              </a:spcAft>
              <a:buAutoNum type="arabicPeriod"/>
              <a:tabLst>
                <a:tab pos="457200" algn="l"/>
              </a:tabLst>
            </a:pPr>
            <a:r>
              <a:rPr lang="el-GR" sz="1800" kern="100" dirty="0">
                <a:solidFill>
                  <a:srgbClr val="000000"/>
                </a:solidFill>
                <a:effectLst/>
                <a:latin typeface="inherit"/>
                <a:ea typeface="Calibri" panose="020F0502020204030204" pitchFamily="34" charset="0"/>
                <a:cs typeface="Arial" panose="020B0604020202020204" pitchFamily="34" charset="0"/>
              </a:rPr>
              <a:t>Ὁ </a:t>
            </a:r>
            <a:r>
              <a:rPr lang="el-GR" sz="1800" kern="100" dirty="0" err="1">
                <a:solidFill>
                  <a:srgbClr val="000000"/>
                </a:solidFill>
                <a:effectLst/>
                <a:latin typeface="inherit"/>
                <a:ea typeface="Calibri" panose="020F0502020204030204" pitchFamily="34" charset="0"/>
                <a:cs typeface="Arial" panose="020B0604020202020204" pitchFamily="34" charset="0"/>
              </a:rPr>
              <a:t>Ἀναγνώστης</a:t>
            </a:r>
            <a:r>
              <a:rPr lang="el-GR" sz="1800" kern="100" dirty="0">
                <a:solidFill>
                  <a:srgbClr val="000000"/>
                </a:solidFill>
                <a:effectLst/>
                <a:latin typeface="inherit"/>
                <a:ea typeface="Calibri" panose="020F0502020204030204" pitchFamily="34" charset="0"/>
                <a:cs typeface="Arial" panose="020B0604020202020204" pitchFamily="34" charset="0"/>
              </a:rPr>
              <a:t> προκειμένου </a:t>
            </a:r>
            <a:r>
              <a:rPr lang="el-GR" sz="1800" kern="100" dirty="0" err="1">
                <a:solidFill>
                  <a:srgbClr val="000000"/>
                </a:solidFill>
                <a:effectLst/>
                <a:latin typeface="inherit"/>
                <a:ea typeface="Calibri" panose="020F0502020204030204" pitchFamily="34" charset="0"/>
                <a:cs typeface="Arial" panose="020B0604020202020204" pitchFamily="34" charset="0"/>
              </a:rPr>
              <a:t>νά</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ἀποδώσει</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τό</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ἀνάγνωσμά</a:t>
            </a:r>
            <a:r>
              <a:rPr lang="el-GR" sz="1800" kern="100" dirty="0">
                <a:solidFill>
                  <a:srgbClr val="000000"/>
                </a:solidFill>
                <a:effectLst/>
                <a:latin typeface="inherit"/>
                <a:ea typeface="Calibri" panose="020F0502020204030204" pitchFamily="34" charset="0"/>
                <a:cs typeface="Arial" panose="020B0604020202020204" pitchFamily="34" charset="0"/>
              </a:rPr>
              <a:t> του </a:t>
            </a:r>
            <a:r>
              <a:rPr lang="el-GR" sz="1800" b="1" kern="100" dirty="0">
                <a:solidFill>
                  <a:srgbClr val="000000"/>
                </a:solidFill>
                <a:effectLst/>
                <a:latin typeface="inherit"/>
                <a:ea typeface="Calibri" panose="020F0502020204030204" pitchFamily="34" charset="0"/>
                <a:cs typeface="Arial" panose="020B0604020202020204" pitchFamily="34" charset="0"/>
              </a:rPr>
              <a:t>πρέπει </a:t>
            </a:r>
            <a:r>
              <a:rPr lang="el-GR" sz="1800" b="1" kern="100" dirty="0" err="1">
                <a:solidFill>
                  <a:srgbClr val="000000"/>
                </a:solidFill>
                <a:effectLst/>
                <a:latin typeface="inherit"/>
                <a:ea typeface="Calibri" panose="020F0502020204030204" pitchFamily="34" charset="0"/>
                <a:cs typeface="Arial" panose="020B0604020202020204" pitchFamily="34" charset="0"/>
              </a:rPr>
              <a:t>νά</a:t>
            </a:r>
            <a:r>
              <a:rPr lang="el-GR" sz="1800" b="1" kern="100" dirty="0">
                <a:solidFill>
                  <a:srgbClr val="000000"/>
                </a:solidFill>
                <a:effectLst/>
                <a:latin typeface="inherit"/>
                <a:ea typeface="Calibri" panose="020F0502020204030204" pitchFamily="34" charset="0"/>
                <a:cs typeface="Arial" panose="020B0604020202020204" pitchFamily="34" charset="0"/>
              </a:rPr>
              <a:t> </a:t>
            </a:r>
            <a:r>
              <a:rPr lang="el-GR" sz="1800" b="1" kern="100" dirty="0" err="1">
                <a:solidFill>
                  <a:srgbClr val="000000"/>
                </a:solidFill>
                <a:effectLst/>
                <a:latin typeface="inherit"/>
                <a:ea typeface="Calibri" panose="020F0502020204030204" pitchFamily="34" charset="0"/>
                <a:cs typeface="Arial" panose="020B0604020202020204" pitchFamily="34" charset="0"/>
              </a:rPr>
              <a:t>ἔχει</a:t>
            </a:r>
            <a:r>
              <a:rPr lang="el-GR" sz="1800" b="1" kern="100" dirty="0">
                <a:solidFill>
                  <a:srgbClr val="000000"/>
                </a:solidFill>
                <a:effectLst/>
                <a:latin typeface="inherit"/>
                <a:ea typeface="Calibri" panose="020F0502020204030204" pitchFamily="34" charset="0"/>
                <a:cs typeface="Arial" panose="020B0604020202020204" pitchFamily="34" charset="0"/>
              </a:rPr>
              <a:t> </a:t>
            </a:r>
            <a:r>
              <a:rPr lang="el-GR" sz="1800" b="1" kern="100" dirty="0" err="1">
                <a:solidFill>
                  <a:srgbClr val="000000"/>
                </a:solidFill>
                <a:effectLst/>
                <a:latin typeface="inherit"/>
                <a:ea typeface="Calibri" panose="020F0502020204030204" pitchFamily="34" charset="0"/>
                <a:cs typeface="Arial" panose="020B0604020202020204" pitchFamily="34" charset="0"/>
              </a:rPr>
              <a:t>περιβληθῆ</a:t>
            </a:r>
            <a:r>
              <a:rPr lang="el-GR" sz="1800" b="1" kern="100" dirty="0">
                <a:solidFill>
                  <a:srgbClr val="000000"/>
                </a:solidFill>
                <a:effectLst/>
                <a:latin typeface="inherit"/>
                <a:ea typeface="Calibri" panose="020F0502020204030204" pitchFamily="34" charset="0"/>
                <a:cs typeface="Arial" panose="020B0604020202020204" pitchFamily="34" charset="0"/>
              </a:rPr>
              <a:t> </a:t>
            </a:r>
            <a:r>
              <a:rPr lang="el-GR" sz="1800" b="1" kern="100" dirty="0" err="1">
                <a:solidFill>
                  <a:srgbClr val="000000"/>
                </a:solidFill>
                <a:effectLst/>
                <a:latin typeface="inherit"/>
                <a:ea typeface="Calibri" panose="020F0502020204030204" pitchFamily="34" charset="0"/>
                <a:cs typeface="Arial" panose="020B0604020202020204" pitchFamily="34" charset="0"/>
              </a:rPr>
              <a:t>τό</a:t>
            </a:r>
            <a:r>
              <a:rPr lang="el-GR" sz="1800" b="1" kern="100" dirty="0">
                <a:solidFill>
                  <a:srgbClr val="000000"/>
                </a:solidFill>
                <a:effectLst/>
                <a:latin typeface="inherit"/>
                <a:ea typeface="Calibri" panose="020F0502020204030204" pitchFamily="34" charset="0"/>
                <a:cs typeface="Arial" panose="020B0604020202020204" pitchFamily="34" charset="0"/>
              </a:rPr>
              <a:t> </a:t>
            </a:r>
            <a:r>
              <a:rPr lang="el-GR" sz="1800" b="1" kern="100" dirty="0" err="1">
                <a:solidFill>
                  <a:srgbClr val="000000"/>
                </a:solidFill>
                <a:effectLst/>
                <a:latin typeface="inherit"/>
                <a:ea typeface="Calibri" panose="020F0502020204030204" pitchFamily="34" charset="0"/>
                <a:cs typeface="Arial" panose="020B0604020202020204" pitchFamily="34" charset="0"/>
              </a:rPr>
              <a:t>ἱερό</a:t>
            </a:r>
            <a:r>
              <a:rPr lang="el-GR" sz="1800" b="1" kern="100" dirty="0">
                <a:solidFill>
                  <a:srgbClr val="000000"/>
                </a:solidFill>
                <a:effectLst/>
                <a:latin typeface="inherit"/>
                <a:ea typeface="Calibri" panose="020F0502020204030204" pitchFamily="34" charset="0"/>
                <a:cs typeface="Arial" panose="020B0604020202020204" pitchFamily="34" charset="0"/>
              </a:rPr>
              <a:t> ράσο </a:t>
            </a:r>
            <a:r>
              <a:rPr lang="el-GR" sz="1800" b="1" kern="100" dirty="0" err="1">
                <a:solidFill>
                  <a:srgbClr val="000000"/>
                </a:solidFill>
                <a:effectLst/>
                <a:latin typeface="inherit"/>
                <a:ea typeface="Calibri" panose="020F0502020204030204" pitchFamily="34" charset="0"/>
                <a:cs typeface="Arial" panose="020B0604020202020204" pitchFamily="34" charset="0"/>
              </a:rPr>
              <a:t>γιά</a:t>
            </a:r>
            <a:r>
              <a:rPr lang="el-GR" sz="1800" b="1" kern="100" dirty="0">
                <a:solidFill>
                  <a:srgbClr val="000000"/>
                </a:solidFill>
                <a:effectLst/>
                <a:latin typeface="inherit"/>
                <a:ea typeface="Calibri" panose="020F0502020204030204" pitchFamily="34" charset="0"/>
                <a:cs typeface="Arial" panose="020B0604020202020204" pitchFamily="34" charset="0"/>
              </a:rPr>
              <a:t> λόγους </a:t>
            </a:r>
            <a:r>
              <a:rPr lang="el-GR" sz="1800" b="1" kern="100" dirty="0" err="1">
                <a:solidFill>
                  <a:srgbClr val="000000"/>
                </a:solidFill>
                <a:effectLst/>
                <a:latin typeface="inherit"/>
                <a:ea typeface="Calibri" panose="020F0502020204030204" pitchFamily="34" charset="0"/>
                <a:cs typeface="Arial" panose="020B0604020202020204" pitchFamily="34" charset="0"/>
              </a:rPr>
              <a:t>λειτουργικῆς</a:t>
            </a:r>
            <a:r>
              <a:rPr lang="el-GR" sz="1800" b="1" kern="100" dirty="0">
                <a:solidFill>
                  <a:srgbClr val="000000"/>
                </a:solidFill>
                <a:effectLst/>
                <a:latin typeface="inherit"/>
                <a:ea typeface="Calibri" panose="020F0502020204030204" pitchFamily="34" charset="0"/>
                <a:cs typeface="Arial" panose="020B0604020202020204" pitchFamily="34" charset="0"/>
              </a:rPr>
              <a:t> </a:t>
            </a:r>
            <a:r>
              <a:rPr lang="el-GR" sz="1800" b="1" kern="100" dirty="0" err="1">
                <a:solidFill>
                  <a:srgbClr val="000000"/>
                </a:solidFill>
                <a:effectLst/>
                <a:latin typeface="inherit"/>
                <a:ea typeface="Calibri" panose="020F0502020204030204" pitchFamily="34" charset="0"/>
                <a:cs typeface="Arial" panose="020B0604020202020204" pitchFamily="34" charset="0"/>
              </a:rPr>
              <a:t>εὐπρέπειας</a:t>
            </a:r>
            <a:r>
              <a:rPr lang="el-GR" sz="1800" b="1" kern="100" dirty="0">
                <a:solidFill>
                  <a:srgbClr val="000000"/>
                </a:solidFill>
                <a:effectLst/>
                <a:latin typeface="inherit"/>
                <a:ea typeface="Calibri" panose="020F0502020204030204" pitchFamily="34" charset="0"/>
                <a:cs typeface="Arial" panose="020B0604020202020204" pitchFamily="34" charset="0"/>
              </a:rPr>
              <a:t>, </a:t>
            </a:r>
            <a:r>
              <a:rPr lang="el-GR" sz="1800" b="1" kern="100" dirty="0" err="1">
                <a:solidFill>
                  <a:srgbClr val="000000"/>
                </a:solidFill>
                <a:effectLst/>
                <a:latin typeface="inherit"/>
                <a:ea typeface="Calibri" panose="020F0502020204030204" pitchFamily="34" charset="0"/>
                <a:cs typeface="Arial" panose="020B0604020202020204" pitchFamily="34" charset="0"/>
              </a:rPr>
              <a:t>ἱεροπρέπειας</a:t>
            </a:r>
            <a:r>
              <a:rPr lang="el-GR" sz="1800" b="1" kern="100" dirty="0">
                <a:solidFill>
                  <a:srgbClr val="000000"/>
                </a:solidFill>
                <a:effectLst/>
                <a:latin typeface="inherit"/>
                <a:ea typeface="Calibri" panose="020F0502020204030204" pitchFamily="34" charset="0"/>
                <a:cs typeface="Arial" panose="020B0604020202020204" pitchFamily="34" charset="0"/>
              </a:rPr>
              <a:t>, </a:t>
            </a:r>
            <a:r>
              <a:rPr lang="el-GR" sz="1800" b="1" kern="100" dirty="0" err="1">
                <a:solidFill>
                  <a:srgbClr val="000000"/>
                </a:solidFill>
                <a:effectLst/>
                <a:latin typeface="inherit"/>
                <a:ea typeface="Calibri" panose="020F0502020204030204" pitchFamily="34" charset="0"/>
                <a:cs typeface="Arial" panose="020B0604020202020204" pitchFamily="34" charset="0"/>
              </a:rPr>
              <a:t>σεμνότητος</a:t>
            </a:r>
            <a:r>
              <a:rPr lang="el-GR" sz="1800" b="1" kern="100" dirty="0">
                <a:solidFill>
                  <a:srgbClr val="000000"/>
                </a:solidFill>
                <a:effectLst/>
                <a:latin typeface="inherit"/>
                <a:ea typeface="Calibri" panose="020F0502020204030204" pitchFamily="34" charset="0"/>
                <a:cs typeface="Arial" panose="020B0604020202020204" pitchFamily="34" charset="0"/>
              </a:rPr>
              <a:t> </a:t>
            </a:r>
            <a:r>
              <a:rPr lang="el-GR" sz="1800" b="1" kern="100" dirty="0" err="1">
                <a:solidFill>
                  <a:srgbClr val="000000"/>
                </a:solidFill>
                <a:effectLst/>
                <a:latin typeface="inherit"/>
                <a:ea typeface="Calibri" panose="020F0502020204030204" pitchFamily="34" charset="0"/>
                <a:cs typeface="Arial" panose="020B0604020202020204" pitchFamily="34" charset="0"/>
              </a:rPr>
              <a:t>καί</a:t>
            </a:r>
            <a:r>
              <a:rPr lang="el-GR" sz="1800" b="1" kern="100" dirty="0">
                <a:solidFill>
                  <a:srgbClr val="000000"/>
                </a:solidFill>
                <a:effectLst/>
                <a:latin typeface="inherit"/>
                <a:ea typeface="Calibri" panose="020F0502020204030204" pitchFamily="34" charset="0"/>
                <a:cs typeface="Arial" panose="020B0604020202020204" pitchFamily="34" charset="0"/>
              </a:rPr>
              <a:t> </a:t>
            </a:r>
            <a:r>
              <a:rPr lang="el-GR" sz="1800" b="1" kern="100" dirty="0" err="1">
                <a:solidFill>
                  <a:srgbClr val="000000"/>
                </a:solidFill>
                <a:effectLst/>
                <a:latin typeface="inherit"/>
                <a:ea typeface="Calibri" panose="020F0502020204030204" pitchFamily="34" charset="0"/>
                <a:cs typeface="Arial" panose="020B0604020202020204" pitchFamily="34" charset="0"/>
              </a:rPr>
              <a:t>παραδοσιακότητος</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Δέν</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εἶναι</a:t>
            </a:r>
            <a:r>
              <a:rPr lang="el-GR" sz="1800" kern="100" dirty="0">
                <a:solidFill>
                  <a:srgbClr val="000000"/>
                </a:solidFill>
                <a:effectLst/>
                <a:latin typeface="inherit"/>
                <a:ea typeface="Calibri" panose="020F0502020204030204" pitchFamily="34" charset="0"/>
                <a:cs typeface="Arial" panose="020B0604020202020204" pitchFamily="34" charset="0"/>
              </a:rPr>
              <a:t> σωστό </a:t>
            </a:r>
            <a:r>
              <a:rPr lang="el-GR" sz="1800" kern="100" dirty="0" err="1">
                <a:solidFill>
                  <a:srgbClr val="000000"/>
                </a:solidFill>
                <a:effectLst/>
                <a:latin typeface="inherit"/>
                <a:ea typeface="Calibri" panose="020F0502020204030204" pitchFamily="34" charset="0"/>
                <a:cs typeface="Arial" panose="020B0604020202020204" pitchFamily="34" charset="0"/>
              </a:rPr>
              <a:t>νά</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εἶναι</a:t>
            </a:r>
            <a:r>
              <a:rPr lang="el-GR" sz="1800" kern="100" dirty="0">
                <a:solidFill>
                  <a:srgbClr val="000000"/>
                </a:solidFill>
                <a:effectLst/>
                <a:latin typeface="inherit"/>
                <a:ea typeface="Calibri" panose="020F0502020204030204" pitchFamily="34" charset="0"/>
                <a:cs typeface="Arial" panose="020B0604020202020204" pitchFamily="34" charset="0"/>
              </a:rPr>
              <a:t> κάποιος </a:t>
            </a:r>
            <a:r>
              <a:rPr lang="el-GR" sz="1800" kern="100" dirty="0" err="1">
                <a:solidFill>
                  <a:srgbClr val="000000"/>
                </a:solidFill>
                <a:effectLst/>
                <a:latin typeface="inherit"/>
                <a:ea typeface="Calibri" panose="020F0502020204030204" pitchFamily="34" charset="0"/>
                <a:cs typeface="Arial" panose="020B0604020202020204" pitchFamily="34" charset="0"/>
              </a:rPr>
              <a:t>Ἀναγνώστης</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καί</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νά</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μή</a:t>
            </a:r>
            <a:r>
              <a:rPr lang="el-GR" sz="1800" kern="100" dirty="0">
                <a:solidFill>
                  <a:srgbClr val="000000"/>
                </a:solidFill>
                <a:effectLst/>
                <a:latin typeface="inherit"/>
                <a:ea typeface="Calibri" panose="020F0502020204030204" pitchFamily="34" charset="0"/>
                <a:cs typeface="Arial" panose="020B0604020202020204" pitchFamily="34" charset="0"/>
              </a:rPr>
              <a:t> διαθέτει ράσο. </a:t>
            </a:r>
            <a:r>
              <a:rPr lang="el-GR" sz="1800" kern="100" dirty="0" err="1">
                <a:solidFill>
                  <a:srgbClr val="000000"/>
                </a:solidFill>
                <a:effectLst/>
                <a:latin typeface="inherit"/>
                <a:ea typeface="Calibri" panose="020F0502020204030204" pitchFamily="34" charset="0"/>
                <a:cs typeface="Arial" panose="020B0604020202020204" pitchFamily="34" charset="0"/>
              </a:rPr>
              <a:t>Ἀρκετοί</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Ἀναγνῶστες</a:t>
            </a:r>
            <a:r>
              <a:rPr lang="el-GR" sz="1800" kern="100" dirty="0">
                <a:solidFill>
                  <a:srgbClr val="000000"/>
                </a:solidFill>
                <a:effectLst/>
                <a:latin typeface="inherit"/>
                <a:ea typeface="Calibri" panose="020F0502020204030204" pitchFamily="34" charset="0"/>
                <a:cs typeface="Arial" panose="020B0604020202020204" pitchFamily="34" charset="0"/>
              </a:rPr>
              <a:t> φαίνεται </a:t>
            </a:r>
            <a:r>
              <a:rPr lang="el-GR" sz="1800" kern="100" dirty="0" err="1">
                <a:solidFill>
                  <a:srgbClr val="000000"/>
                </a:solidFill>
                <a:effectLst/>
                <a:latin typeface="inherit"/>
                <a:ea typeface="Calibri" panose="020F0502020204030204" pitchFamily="34" charset="0"/>
                <a:cs typeface="Arial" panose="020B0604020202020204" pitchFamily="34" charset="0"/>
              </a:rPr>
              <a:t>ὡς</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νά</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ἐντρέπονται</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νά</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περιβληθοῦν</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μέ</a:t>
            </a:r>
            <a:r>
              <a:rPr lang="el-GR" sz="1800" kern="100" dirty="0">
                <a:solidFill>
                  <a:srgbClr val="000000"/>
                </a:solidFill>
                <a:effectLst/>
                <a:latin typeface="inherit"/>
                <a:ea typeface="Calibri" panose="020F0502020204030204" pitchFamily="34" charset="0"/>
                <a:cs typeface="Arial" panose="020B0604020202020204" pitchFamily="34" charset="0"/>
              </a:rPr>
              <a:t> ράσο. </a:t>
            </a:r>
            <a:r>
              <a:rPr lang="el-GR" sz="1800" kern="100" dirty="0" err="1">
                <a:solidFill>
                  <a:srgbClr val="000000"/>
                </a:solidFill>
                <a:effectLst/>
                <a:latin typeface="inherit"/>
                <a:ea typeface="Calibri" panose="020F0502020204030204" pitchFamily="34" charset="0"/>
                <a:cs typeface="Arial" panose="020B0604020202020204" pitchFamily="34" charset="0"/>
              </a:rPr>
              <a:t>Τό</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ἴδιο</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δυστυχῶς</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ἰσχύει</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καί</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γιά</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ὡρισμένους</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Ἱεροψάλτες</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Ὅλα</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αὐτά</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εἶναι</a:t>
            </a:r>
            <a:r>
              <a:rPr lang="el-GR" sz="1800" kern="100" dirty="0">
                <a:solidFill>
                  <a:srgbClr val="000000"/>
                </a:solidFill>
                <a:effectLst/>
                <a:latin typeface="inherit"/>
                <a:ea typeface="Calibri" panose="020F0502020204030204" pitchFamily="34" charset="0"/>
                <a:cs typeface="Arial" panose="020B0604020202020204" pitchFamily="34" charset="0"/>
              </a:rPr>
              <a:t> φαινόμενα </a:t>
            </a:r>
            <a:r>
              <a:rPr lang="el-GR" sz="1800" kern="100" dirty="0" err="1">
                <a:solidFill>
                  <a:srgbClr val="000000"/>
                </a:solidFill>
                <a:effectLst/>
                <a:latin typeface="inherit"/>
                <a:ea typeface="Calibri" panose="020F0502020204030204" pitchFamily="34" charset="0"/>
                <a:cs typeface="Arial" panose="020B0604020202020204" pitchFamily="34" charset="0"/>
              </a:rPr>
              <a:t>παρακμῆς</a:t>
            </a:r>
            <a:r>
              <a:rPr lang="el-GR" sz="1800" kern="100" dirty="0">
                <a:solidFill>
                  <a:srgbClr val="000000"/>
                </a:solidFill>
                <a:effectLst/>
                <a:latin typeface="inherit"/>
                <a:ea typeface="Calibri" panose="020F0502020204030204" pitchFamily="34" charset="0"/>
                <a:cs typeface="Arial" panose="020B0604020202020204" pitchFamily="34" charset="0"/>
              </a:rPr>
              <a:t> πού πρέπει </a:t>
            </a:r>
            <a:r>
              <a:rPr lang="el-GR" sz="1800" kern="100" dirty="0" err="1">
                <a:solidFill>
                  <a:srgbClr val="000000"/>
                </a:solidFill>
                <a:effectLst/>
                <a:latin typeface="inherit"/>
                <a:ea typeface="Calibri" panose="020F0502020204030204" pitchFamily="34" charset="0"/>
                <a:cs typeface="Arial" panose="020B0604020202020204" pitchFamily="34" charset="0"/>
              </a:rPr>
              <a:t>νά</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ἐκλείψουν</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τό</a:t>
            </a:r>
            <a:r>
              <a:rPr lang="el-GR" sz="1800" kern="100" dirty="0">
                <a:solidFill>
                  <a:srgbClr val="000000"/>
                </a:solidFill>
                <a:effectLst/>
                <a:latin typeface="inherit"/>
                <a:ea typeface="Calibri" panose="020F0502020204030204" pitchFamily="34" charset="0"/>
                <a:cs typeface="Arial" panose="020B0604020202020204" pitchFamily="34" charset="0"/>
              </a:rPr>
              <a:t> συντομότερο, </a:t>
            </a:r>
            <a:r>
              <a:rPr lang="el-GR" sz="1800" kern="100" dirty="0" err="1">
                <a:solidFill>
                  <a:srgbClr val="000000"/>
                </a:solidFill>
                <a:effectLst/>
                <a:latin typeface="inherit"/>
                <a:ea typeface="Calibri" panose="020F0502020204030204" pitchFamily="34" charset="0"/>
                <a:cs typeface="Arial" panose="020B0604020202020204" pitchFamily="34" charset="0"/>
              </a:rPr>
              <a:t>Οἱ</a:t>
            </a:r>
            <a:r>
              <a:rPr lang="el-GR" sz="1800" kern="100" dirty="0">
                <a:solidFill>
                  <a:srgbClr val="000000"/>
                </a:solidFill>
                <a:effectLst/>
                <a:latin typeface="inherit"/>
                <a:ea typeface="Calibri" panose="020F0502020204030204" pitchFamily="34" charset="0"/>
                <a:cs typeface="Arial" panose="020B0604020202020204" pitchFamily="34" charset="0"/>
              </a:rPr>
              <a:t> Ἱ. Ναοί πρέπει </a:t>
            </a:r>
            <a:r>
              <a:rPr lang="el-GR" sz="1800" kern="100" dirty="0" err="1">
                <a:solidFill>
                  <a:srgbClr val="000000"/>
                </a:solidFill>
                <a:effectLst/>
                <a:latin typeface="inherit"/>
                <a:ea typeface="Calibri" panose="020F0502020204030204" pitchFamily="34" charset="0"/>
                <a:cs typeface="Arial" panose="020B0604020202020204" pitchFamily="34" charset="0"/>
              </a:rPr>
              <a:t>νά</a:t>
            </a:r>
            <a:r>
              <a:rPr lang="el-GR" sz="1800" kern="100" dirty="0">
                <a:solidFill>
                  <a:srgbClr val="000000"/>
                </a:solidFill>
                <a:effectLst/>
                <a:latin typeface="inherit"/>
                <a:ea typeface="Calibri" panose="020F0502020204030204" pitchFamily="34" charset="0"/>
                <a:cs typeface="Arial" panose="020B0604020202020204" pitchFamily="34" charset="0"/>
              </a:rPr>
              <a:t> φροντίσουν </a:t>
            </a:r>
            <a:r>
              <a:rPr lang="el-GR" sz="1800" kern="100" dirty="0" err="1">
                <a:solidFill>
                  <a:srgbClr val="000000"/>
                </a:solidFill>
                <a:effectLst/>
                <a:latin typeface="inherit"/>
                <a:ea typeface="Calibri" panose="020F0502020204030204" pitchFamily="34" charset="0"/>
                <a:cs typeface="Arial" panose="020B0604020202020204" pitchFamily="34" charset="0"/>
              </a:rPr>
              <a:t>νά</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ἐξασφαλίσουν</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εἰς</a:t>
            </a:r>
            <a:r>
              <a:rPr lang="el-GR" sz="1800" kern="100" dirty="0">
                <a:solidFill>
                  <a:srgbClr val="000000"/>
                </a:solidFill>
                <a:effectLst/>
                <a:latin typeface="inherit"/>
                <a:ea typeface="Calibri" panose="020F0502020204030204" pitchFamily="34" charset="0"/>
                <a:cs typeface="Arial" panose="020B0604020202020204" pitchFamily="34" charset="0"/>
              </a:rPr>
              <a:t> τούς Ψάλτες </a:t>
            </a:r>
            <a:r>
              <a:rPr lang="el-GR" sz="1800" kern="100" dirty="0" err="1">
                <a:solidFill>
                  <a:srgbClr val="000000"/>
                </a:solidFill>
                <a:effectLst/>
                <a:latin typeface="inherit"/>
                <a:ea typeface="Calibri" panose="020F0502020204030204" pitchFamily="34" charset="0"/>
                <a:cs typeface="Arial" panose="020B0604020202020204" pitchFamily="34" charset="0"/>
              </a:rPr>
              <a:t>καί</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Ἀναγνῶστες</a:t>
            </a:r>
            <a:r>
              <a:rPr lang="el-GR" sz="1800" kern="100" dirty="0">
                <a:solidFill>
                  <a:srgbClr val="000000"/>
                </a:solidFill>
                <a:effectLst/>
                <a:latin typeface="inherit"/>
                <a:ea typeface="Calibri" panose="020F0502020204030204" pitchFamily="34" charset="0"/>
                <a:cs typeface="Arial" panose="020B0604020202020204" pitchFamily="34" charset="0"/>
              </a:rPr>
              <a:t> των καλά </a:t>
            </a:r>
            <a:r>
              <a:rPr lang="el-GR" sz="1800" kern="100" dirty="0" err="1">
                <a:solidFill>
                  <a:srgbClr val="000000"/>
                </a:solidFill>
                <a:effectLst/>
                <a:latin typeface="inherit"/>
                <a:ea typeface="Calibri" panose="020F0502020204030204" pitchFamily="34" charset="0"/>
                <a:cs typeface="Arial" panose="020B0604020202020204" pitchFamily="34" charset="0"/>
              </a:rPr>
              <a:t>καί</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εὐπρεπῆ</a:t>
            </a:r>
            <a:r>
              <a:rPr lang="el-GR" sz="1800" kern="100" dirty="0">
                <a:solidFill>
                  <a:srgbClr val="000000"/>
                </a:solidFill>
                <a:effectLst/>
                <a:latin typeface="inherit"/>
                <a:ea typeface="Calibri" panose="020F0502020204030204" pitchFamily="34" charset="0"/>
                <a:cs typeface="Arial" panose="020B0604020202020204" pitchFamily="34" charset="0"/>
              </a:rPr>
              <a:t> καθαρά ράσα </a:t>
            </a:r>
            <a:r>
              <a:rPr lang="el-GR" sz="1800" kern="100" dirty="0" err="1">
                <a:solidFill>
                  <a:srgbClr val="000000"/>
                </a:solidFill>
                <a:effectLst/>
                <a:latin typeface="inherit"/>
                <a:ea typeface="Calibri" panose="020F0502020204030204" pitchFamily="34" charset="0"/>
                <a:cs typeface="Arial" panose="020B0604020202020204" pitchFamily="34" charset="0"/>
              </a:rPr>
              <a:t>ραμένα</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στά</a:t>
            </a:r>
            <a:r>
              <a:rPr lang="el-GR" sz="1800" kern="100" dirty="0">
                <a:solidFill>
                  <a:srgbClr val="000000"/>
                </a:solidFill>
                <a:effectLst/>
                <a:latin typeface="inherit"/>
                <a:ea typeface="Calibri" panose="020F0502020204030204" pitchFamily="34" charset="0"/>
                <a:cs typeface="Arial" panose="020B0604020202020204" pitchFamily="34" charset="0"/>
              </a:rPr>
              <a:t> μέτρα των, </a:t>
            </a:r>
            <a:r>
              <a:rPr lang="el-GR" sz="1800" kern="100" dirty="0" err="1">
                <a:solidFill>
                  <a:srgbClr val="000000"/>
                </a:solidFill>
                <a:effectLst/>
                <a:latin typeface="inherit"/>
                <a:ea typeface="Calibri" panose="020F0502020204030204" pitchFamily="34" charset="0"/>
                <a:cs typeface="Arial" panose="020B0604020202020204" pitchFamily="34" charset="0"/>
              </a:rPr>
              <a:t>ὥστε</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νά</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ἐκλείψει</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καί</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τό</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γελοῖο</a:t>
            </a:r>
            <a:r>
              <a:rPr lang="el-GR" sz="1800" kern="100" dirty="0">
                <a:solidFill>
                  <a:srgbClr val="000000"/>
                </a:solidFill>
                <a:effectLst/>
                <a:latin typeface="inherit"/>
                <a:ea typeface="Calibri" panose="020F0502020204030204" pitchFamily="34" charset="0"/>
                <a:cs typeface="Arial" panose="020B0604020202020204" pitchFamily="34" charset="0"/>
              </a:rPr>
              <a:t> φαινόμενο </a:t>
            </a:r>
            <a:r>
              <a:rPr lang="el-GR" sz="1800" kern="100" dirty="0" err="1">
                <a:solidFill>
                  <a:srgbClr val="000000"/>
                </a:solidFill>
                <a:effectLst/>
                <a:latin typeface="inherit"/>
                <a:ea typeface="Calibri" panose="020F0502020204030204" pitchFamily="34" charset="0"/>
                <a:cs typeface="Arial" panose="020B0604020202020204" pitchFamily="34" charset="0"/>
              </a:rPr>
              <a:t>κοντῶν</a:t>
            </a:r>
            <a:r>
              <a:rPr lang="el-GR" sz="1800" kern="100" dirty="0">
                <a:solidFill>
                  <a:srgbClr val="000000"/>
                </a:solidFill>
                <a:effectLst/>
                <a:latin typeface="inherit"/>
                <a:ea typeface="Calibri" panose="020F0502020204030204" pitchFamily="34" charset="0"/>
                <a:cs typeface="Arial" panose="020B0604020202020204" pitchFamily="34" charset="0"/>
              </a:rPr>
              <a:t> ράσων πού </a:t>
            </a:r>
            <a:r>
              <a:rPr lang="el-GR" sz="1800" kern="100" dirty="0" err="1">
                <a:solidFill>
                  <a:srgbClr val="000000"/>
                </a:solidFill>
                <a:effectLst/>
                <a:latin typeface="inherit"/>
                <a:ea typeface="Calibri" panose="020F0502020204030204" pitchFamily="34" charset="0"/>
                <a:cs typeface="Arial" panose="020B0604020202020204" pitchFamily="34" charset="0"/>
              </a:rPr>
              <a:t>φοριοῦνται</a:t>
            </a:r>
            <a:r>
              <a:rPr lang="el-GR" sz="1800" kern="100" dirty="0">
                <a:solidFill>
                  <a:srgbClr val="000000"/>
                </a:solidFill>
                <a:effectLst/>
                <a:latin typeface="inherit"/>
                <a:ea typeface="Calibri" panose="020F0502020204030204" pitchFamily="34" charset="0"/>
                <a:cs typeface="Arial" panose="020B0604020202020204" pitchFamily="34" charset="0"/>
              </a:rPr>
              <a:t> δίκην ……. </a:t>
            </a:r>
            <a:r>
              <a:rPr lang="el-GR" sz="1800" kern="100" dirty="0" err="1">
                <a:solidFill>
                  <a:srgbClr val="000000"/>
                </a:solidFill>
                <a:effectLst/>
                <a:latin typeface="inherit"/>
                <a:ea typeface="Calibri" panose="020F0502020204030204" pitchFamily="34" charset="0"/>
                <a:cs typeface="Arial" panose="020B0604020202020204" pitchFamily="34" charset="0"/>
              </a:rPr>
              <a:t>φουστανέλλας</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Τά</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ἴδια</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ἰσχύουν</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καί</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γιά</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τά</a:t>
            </a:r>
            <a:r>
              <a:rPr lang="el-GR" sz="1800" kern="100" dirty="0">
                <a:solidFill>
                  <a:srgbClr val="000000"/>
                </a:solidFill>
                <a:effectLst/>
                <a:latin typeface="inherit"/>
                <a:ea typeface="Calibri" panose="020F0502020204030204" pitchFamily="34" charset="0"/>
                <a:cs typeface="Arial" panose="020B0604020202020204" pitchFamily="34" charset="0"/>
              </a:rPr>
              <a:t> ράσα </a:t>
            </a:r>
            <a:r>
              <a:rPr lang="el-GR" sz="1800" kern="100" dirty="0" err="1">
                <a:solidFill>
                  <a:srgbClr val="000000"/>
                </a:solidFill>
                <a:effectLst/>
                <a:latin typeface="inherit"/>
                <a:ea typeface="Calibri" panose="020F0502020204030204" pitchFamily="34" charset="0"/>
                <a:cs typeface="Arial" panose="020B0604020202020204" pitchFamily="34" charset="0"/>
              </a:rPr>
              <a:t>τῶν</a:t>
            </a:r>
            <a:r>
              <a:rPr lang="el-GR" sz="1800" kern="100" dirty="0">
                <a:solidFill>
                  <a:srgbClr val="000000"/>
                </a:solidFill>
                <a:effectLst/>
                <a:latin typeface="inherit"/>
                <a:ea typeface="Calibri" panose="020F0502020204030204" pitchFamily="34" charset="0"/>
                <a:cs typeface="Arial" panose="020B0604020202020204" pitchFamily="34" charset="0"/>
              </a:rPr>
              <a:t> Νεωκόρων.</a:t>
            </a:r>
          </a:p>
          <a:p>
            <a:pPr marL="342900" lvl="0" indent="-342900" fontAlgn="base">
              <a:lnSpc>
                <a:spcPct val="107000"/>
              </a:lnSpc>
              <a:spcAft>
                <a:spcPts val="800"/>
              </a:spcAft>
              <a:buAutoNum type="arabicPeriod"/>
              <a:tabLst>
                <a:tab pos="457200" algn="l"/>
              </a:tabLst>
            </a:pPr>
            <a:r>
              <a:rPr lang="el-GR" sz="1800" b="1" kern="100" dirty="0" err="1">
                <a:solidFill>
                  <a:srgbClr val="000000"/>
                </a:solidFill>
                <a:effectLst/>
                <a:latin typeface="inherit"/>
                <a:ea typeface="Calibri" panose="020F0502020204030204" pitchFamily="34" charset="0"/>
                <a:cs typeface="Arial" panose="020B0604020202020204" pitchFamily="34" charset="0"/>
              </a:rPr>
              <a:t>Τό</a:t>
            </a:r>
            <a:r>
              <a:rPr lang="el-GR" sz="1800" b="1" kern="100" dirty="0">
                <a:solidFill>
                  <a:srgbClr val="000000"/>
                </a:solidFill>
                <a:effectLst/>
                <a:latin typeface="inherit"/>
                <a:ea typeface="Calibri" panose="020F0502020204030204" pitchFamily="34" charset="0"/>
                <a:cs typeface="Arial" panose="020B0604020202020204" pitchFamily="34" charset="0"/>
              </a:rPr>
              <a:t> </a:t>
            </a:r>
            <a:r>
              <a:rPr lang="el-GR" sz="1800" b="1" kern="100" dirty="0" err="1">
                <a:solidFill>
                  <a:srgbClr val="000000"/>
                </a:solidFill>
                <a:effectLst/>
                <a:latin typeface="inherit"/>
                <a:ea typeface="Calibri" panose="020F0502020204030204" pitchFamily="34" charset="0"/>
                <a:cs typeface="Arial" panose="020B0604020202020204" pitchFamily="34" charset="0"/>
              </a:rPr>
              <a:t>βιβλίον</a:t>
            </a:r>
            <a:r>
              <a:rPr lang="el-GR" sz="1800" b="1" kern="100" dirty="0">
                <a:solidFill>
                  <a:srgbClr val="000000"/>
                </a:solidFill>
                <a:effectLst/>
                <a:latin typeface="inherit"/>
                <a:ea typeface="Calibri" panose="020F0502020204030204" pitchFamily="34" charset="0"/>
                <a:cs typeface="Arial" panose="020B0604020202020204" pitchFamily="34" charset="0"/>
              </a:rPr>
              <a:t> </a:t>
            </a:r>
            <a:r>
              <a:rPr lang="el-GR" sz="1800" b="1" kern="100" dirty="0" err="1">
                <a:solidFill>
                  <a:srgbClr val="000000"/>
                </a:solidFill>
                <a:effectLst/>
                <a:latin typeface="inherit"/>
                <a:ea typeface="Calibri" panose="020F0502020204030204" pitchFamily="34" charset="0"/>
                <a:cs typeface="Arial" panose="020B0604020202020204" pitchFamily="34" charset="0"/>
              </a:rPr>
              <a:t>τοῦ</a:t>
            </a:r>
            <a:r>
              <a:rPr lang="el-GR" sz="1800" b="1" kern="100" dirty="0">
                <a:solidFill>
                  <a:srgbClr val="000000"/>
                </a:solidFill>
                <a:effectLst/>
                <a:latin typeface="inherit"/>
                <a:ea typeface="Calibri" panose="020F0502020204030204" pitchFamily="34" charset="0"/>
                <a:cs typeface="Arial" panose="020B0604020202020204" pitchFamily="34" charset="0"/>
              </a:rPr>
              <a:t> </a:t>
            </a:r>
            <a:r>
              <a:rPr lang="el-GR" sz="1800" b="1" kern="100" dirty="0" err="1">
                <a:solidFill>
                  <a:srgbClr val="000000"/>
                </a:solidFill>
                <a:effectLst/>
                <a:latin typeface="inherit"/>
                <a:ea typeface="Calibri" panose="020F0502020204030204" pitchFamily="34" charset="0"/>
                <a:cs typeface="Arial" panose="020B0604020202020204" pitchFamily="34" charset="0"/>
              </a:rPr>
              <a:t>Ἀποστόλου</a:t>
            </a:r>
            <a:r>
              <a:rPr lang="el-GR" sz="1800" b="1" kern="100" dirty="0">
                <a:solidFill>
                  <a:srgbClr val="000000"/>
                </a:solidFill>
                <a:effectLst/>
                <a:latin typeface="inherit"/>
                <a:ea typeface="Calibri" panose="020F0502020204030204" pitchFamily="34" charset="0"/>
                <a:cs typeface="Arial" panose="020B0604020202020204" pitchFamily="34" charset="0"/>
              </a:rPr>
              <a:t> παραλαμβάνει ὁ </a:t>
            </a:r>
            <a:r>
              <a:rPr lang="el-GR" sz="1800" b="1" kern="100" dirty="0" err="1">
                <a:solidFill>
                  <a:srgbClr val="000000"/>
                </a:solidFill>
                <a:effectLst/>
                <a:latin typeface="inherit"/>
                <a:ea typeface="Calibri" panose="020F0502020204030204" pitchFamily="34" charset="0"/>
                <a:cs typeface="Arial" panose="020B0604020202020204" pitchFamily="34" charset="0"/>
              </a:rPr>
              <a:t>Ἀναγνώστης</a:t>
            </a:r>
            <a:r>
              <a:rPr lang="el-GR" sz="1800" b="1" kern="100" dirty="0">
                <a:solidFill>
                  <a:srgbClr val="000000"/>
                </a:solidFill>
                <a:effectLst/>
                <a:latin typeface="inherit"/>
                <a:ea typeface="Calibri" panose="020F0502020204030204" pitchFamily="34" charset="0"/>
                <a:cs typeface="Arial" panose="020B0604020202020204" pitchFamily="34" charset="0"/>
              </a:rPr>
              <a:t> </a:t>
            </a:r>
            <a:r>
              <a:rPr lang="el-GR" sz="1800" b="1" kern="100" dirty="0" err="1">
                <a:solidFill>
                  <a:srgbClr val="000000"/>
                </a:solidFill>
                <a:effectLst/>
                <a:latin typeface="inherit"/>
                <a:ea typeface="Calibri" panose="020F0502020204030204" pitchFamily="34" charset="0"/>
                <a:cs typeface="Arial" panose="020B0604020202020204" pitchFamily="34" charset="0"/>
              </a:rPr>
              <a:t>ἀπό</a:t>
            </a:r>
            <a:r>
              <a:rPr lang="el-GR" sz="1800" b="1" kern="100" dirty="0">
                <a:solidFill>
                  <a:srgbClr val="000000"/>
                </a:solidFill>
                <a:effectLst/>
                <a:latin typeface="inherit"/>
                <a:ea typeface="Calibri" panose="020F0502020204030204" pitchFamily="34" charset="0"/>
                <a:cs typeface="Arial" panose="020B0604020202020204" pitchFamily="34" charset="0"/>
              </a:rPr>
              <a:t> </a:t>
            </a:r>
            <a:r>
              <a:rPr lang="el-GR" sz="1800" b="1" kern="100" dirty="0" err="1">
                <a:solidFill>
                  <a:srgbClr val="000000"/>
                </a:solidFill>
                <a:effectLst/>
                <a:latin typeface="inherit"/>
                <a:ea typeface="Calibri" panose="020F0502020204030204" pitchFamily="34" charset="0"/>
                <a:cs typeface="Arial" panose="020B0604020202020204" pitchFamily="34" charset="0"/>
              </a:rPr>
              <a:t>τά</a:t>
            </a:r>
            <a:r>
              <a:rPr lang="el-GR" sz="1800" b="1" kern="100" dirty="0">
                <a:solidFill>
                  <a:srgbClr val="000000"/>
                </a:solidFill>
                <a:effectLst/>
                <a:latin typeface="inherit"/>
                <a:ea typeface="Calibri" panose="020F0502020204030204" pitchFamily="34" charset="0"/>
                <a:cs typeface="Arial" panose="020B0604020202020204" pitchFamily="34" charset="0"/>
              </a:rPr>
              <a:t> χέρια </a:t>
            </a:r>
            <a:r>
              <a:rPr lang="el-GR" sz="1800" b="1" kern="100" dirty="0" err="1">
                <a:solidFill>
                  <a:srgbClr val="000000"/>
                </a:solidFill>
                <a:effectLst/>
                <a:latin typeface="inherit"/>
                <a:ea typeface="Calibri" panose="020F0502020204030204" pitchFamily="34" charset="0"/>
                <a:cs typeface="Arial" panose="020B0604020202020204" pitchFamily="34" charset="0"/>
              </a:rPr>
              <a:t>τοῦ</a:t>
            </a:r>
            <a:r>
              <a:rPr lang="el-GR" sz="1800" b="1" kern="100" dirty="0">
                <a:solidFill>
                  <a:srgbClr val="000000"/>
                </a:solidFill>
                <a:effectLst/>
                <a:latin typeface="inherit"/>
                <a:ea typeface="Calibri" panose="020F0502020204030204" pitchFamily="34" charset="0"/>
                <a:cs typeface="Arial" panose="020B0604020202020204" pitchFamily="34" charset="0"/>
              </a:rPr>
              <a:t> </a:t>
            </a:r>
            <a:r>
              <a:rPr lang="el-GR" sz="1800" b="1" kern="100" dirty="0" err="1">
                <a:solidFill>
                  <a:srgbClr val="000000"/>
                </a:solidFill>
                <a:effectLst/>
                <a:latin typeface="inherit"/>
                <a:ea typeface="Calibri" panose="020F0502020204030204" pitchFamily="34" charset="0"/>
                <a:cs typeface="Arial" panose="020B0604020202020204" pitchFamily="34" charset="0"/>
              </a:rPr>
              <a:t>λειτουργοῦ</a:t>
            </a:r>
            <a:r>
              <a:rPr lang="el-GR" sz="1800" b="1" kern="100" dirty="0">
                <a:solidFill>
                  <a:srgbClr val="000000"/>
                </a:solidFill>
                <a:effectLst/>
                <a:latin typeface="inherit"/>
                <a:ea typeface="Calibri" panose="020F0502020204030204" pitchFamily="34" charset="0"/>
                <a:cs typeface="Arial" panose="020B0604020202020204" pitchFamily="34" charset="0"/>
              </a:rPr>
              <a:t> </a:t>
            </a:r>
            <a:r>
              <a:rPr lang="el-GR" sz="1800" b="1" kern="100" dirty="0" err="1">
                <a:solidFill>
                  <a:srgbClr val="000000"/>
                </a:solidFill>
                <a:effectLst/>
                <a:latin typeface="inherit"/>
                <a:ea typeface="Calibri" panose="020F0502020204030204" pitchFamily="34" charset="0"/>
                <a:cs typeface="Arial" panose="020B0604020202020204" pitchFamily="34" charset="0"/>
              </a:rPr>
              <a:t>ἱερέως</a:t>
            </a:r>
            <a:r>
              <a:rPr lang="el-GR" sz="1800" b="1" kern="100" dirty="0">
                <a:solidFill>
                  <a:srgbClr val="000000"/>
                </a:solidFill>
                <a:effectLst/>
                <a:latin typeface="inherit"/>
                <a:ea typeface="Calibri" panose="020F0502020204030204" pitchFamily="34" charset="0"/>
                <a:cs typeface="Arial" panose="020B0604020202020204" pitchFamily="34" charset="0"/>
              </a:rPr>
              <a:t> </a:t>
            </a:r>
            <a:r>
              <a:rPr lang="el-GR" sz="1800" b="1" kern="100" dirty="0" err="1">
                <a:solidFill>
                  <a:srgbClr val="000000"/>
                </a:solidFill>
                <a:effectLst/>
                <a:latin typeface="inherit"/>
                <a:ea typeface="Calibri" panose="020F0502020204030204" pitchFamily="34" charset="0"/>
                <a:cs typeface="Arial" panose="020B0604020202020204" pitchFamily="34" charset="0"/>
              </a:rPr>
              <a:t>ἀπό</a:t>
            </a:r>
            <a:r>
              <a:rPr lang="el-GR" sz="1800" b="1" kern="100" dirty="0">
                <a:solidFill>
                  <a:srgbClr val="000000"/>
                </a:solidFill>
                <a:effectLst/>
                <a:latin typeface="inherit"/>
                <a:ea typeface="Calibri" panose="020F0502020204030204" pitchFamily="34" charset="0"/>
                <a:cs typeface="Arial" panose="020B0604020202020204" pitchFamily="34" charset="0"/>
              </a:rPr>
              <a:t> </a:t>
            </a:r>
            <a:r>
              <a:rPr lang="el-GR" sz="1800" b="1" kern="100" dirty="0" err="1">
                <a:solidFill>
                  <a:srgbClr val="000000"/>
                </a:solidFill>
                <a:effectLst/>
                <a:latin typeface="inherit"/>
                <a:ea typeface="Calibri" panose="020F0502020204030204" pitchFamily="34" charset="0"/>
                <a:cs typeface="Arial" panose="020B0604020202020204" pitchFamily="34" charset="0"/>
              </a:rPr>
              <a:t>τήν</a:t>
            </a:r>
            <a:r>
              <a:rPr lang="el-GR" sz="1800" b="1" kern="100" dirty="0">
                <a:solidFill>
                  <a:srgbClr val="000000"/>
                </a:solidFill>
                <a:effectLst/>
                <a:latin typeface="inherit"/>
                <a:ea typeface="Calibri" panose="020F0502020204030204" pitchFamily="34" charset="0"/>
                <a:cs typeface="Arial" panose="020B0604020202020204" pitchFamily="34" charset="0"/>
              </a:rPr>
              <a:t> </a:t>
            </a:r>
            <a:r>
              <a:rPr lang="el-GR" sz="1800" b="1" kern="100" dirty="0" err="1">
                <a:solidFill>
                  <a:srgbClr val="000000"/>
                </a:solidFill>
                <a:effectLst/>
                <a:latin typeface="inherit"/>
                <a:ea typeface="Calibri" panose="020F0502020204030204" pitchFamily="34" charset="0"/>
                <a:cs typeface="Arial" panose="020B0604020202020204" pitchFamily="34" charset="0"/>
              </a:rPr>
              <a:t>Ὡραία</a:t>
            </a:r>
            <a:r>
              <a:rPr lang="el-GR" sz="1800" b="1" kern="100" dirty="0">
                <a:solidFill>
                  <a:srgbClr val="000000"/>
                </a:solidFill>
                <a:effectLst/>
                <a:latin typeface="inherit"/>
                <a:ea typeface="Calibri" panose="020F0502020204030204" pitchFamily="34" charset="0"/>
                <a:cs typeface="Arial" panose="020B0604020202020204" pitchFamily="34" charset="0"/>
              </a:rPr>
              <a:t> Πύλη</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Ἀσπάζεται</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τήν</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χεῖρα</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τοῦ</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ἱερέως</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καί</a:t>
            </a:r>
            <a:r>
              <a:rPr lang="el-GR" sz="1800" kern="100" dirty="0">
                <a:solidFill>
                  <a:srgbClr val="000000"/>
                </a:solidFill>
                <a:effectLst/>
                <a:latin typeface="inherit"/>
                <a:ea typeface="Calibri" panose="020F0502020204030204" pitchFamily="34" charset="0"/>
                <a:cs typeface="Arial" panose="020B0604020202020204" pitchFamily="34" charset="0"/>
              </a:rPr>
              <a:t> παραμένει </a:t>
            </a:r>
            <a:r>
              <a:rPr lang="el-GR" sz="1800" kern="100" dirty="0" err="1">
                <a:solidFill>
                  <a:srgbClr val="000000"/>
                </a:solidFill>
                <a:effectLst/>
                <a:latin typeface="inherit"/>
                <a:ea typeface="Calibri" panose="020F0502020204030204" pitchFamily="34" charset="0"/>
                <a:cs typeface="Arial" panose="020B0604020202020204" pitchFamily="34" charset="0"/>
              </a:rPr>
              <a:t>στό</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κέντρον</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τοῦ</a:t>
            </a:r>
            <a:r>
              <a:rPr lang="el-GR" sz="1800" kern="100" dirty="0">
                <a:solidFill>
                  <a:srgbClr val="000000"/>
                </a:solidFill>
                <a:effectLst/>
                <a:latin typeface="inherit"/>
                <a:ea typeface="Calibri" panose="020F0502020204030204" pitchFamily="34" charset="0"/>
                <a:cs typeface="Arial" panose="020B0604020202020204" pitchFamily="34" charset="0"/>
              </a:rPr>
              <a:t> Σολέα </a:t>
            </a:r>
            <a:r>
              <a:rPr lang="el-GR" sz="1800" kern="100" dirty="0" err="1">
                <a:solidFill>
                  <a:srgbClr val="000000"/>
                </a:solidFill>
                <a:effectLst/>
                <a:latin typeface="inherit"/>
                <a:ea typeface="Calibri" panose="020F0502020204030204" pitchFamily="34" charset="0"/>
                <a:cs typeface="Arial" panose="020B0604020202020204" pitchFamily="34" charset="0"/>
              </a:rPr>
              <a:t>ἀπό</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ὅπου</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ἀποδίδει</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τό</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ἀποστολικό</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ἀνάγνωσμα</a:t>
            </a:r>
            <a:r>
              <a:rPr lang="el-GR" sz="1800" kern="100" dirty="0">
                <a:solidFill>
                  <a:srgbClr val="000000"/>
                </a:solidFill>
                <a:effectLst/>
                <a:latin typeface="inherit"/>
                <a:ea typeface="Calibri" panose="020F0502020204030204" pitchFamily="34" charset="0"/>
                <a:cs typeface="Arial" panose="020B0604020202020204" pitchFamily="34" charset="0"/>
              </a:rPr>
              <a:t>. Μετά </a:t>
            </a:r>
            <a:r>
              <a:rPr lang="el-GR" sz="1800" kern="100" dirty="0" err="1">
                <a:solidFill>
                  <a:srgbClr val="000000"/>
                </a:solidFill>
                <a:effectLst/>
                <a:latin typeface="inherit"/>
                <a:ea typeface="Calibri" panose="020F0502020204030204" pitchFamily="34" charset="0"/>
                <a:cs typeface="Arial" panose="020B0604020202020204" pitchFamily="34" charset="0"/>
              </a:rPr>
              <a:t>τό</a:t>
            </a:r>
            <a:r>
              <a:rPr lang="el-GR" sz="1800" kern="100" dirty="0">
                <a:solidFill>
                  <a:srgbClr val="000000"/>
                </a:solidFill>
                <a:effectLst/>
                <a:latin typeface="inherit"/>
                <a:ea typeface="Calibri" panose="020F0502020204030204" pitchFamily="34" charset="0"/>
                <a:cs typeface="Arial" panose="020B0604020202020204" pitchFamily="34" charset="0"/>
              </a:rPr>
              <a:t> τέλος </a:t>
            </a:r>
            <a:r>
              <a:rPr lang="el-GR" sz="1800" kern="100" dirty="0" err="1">
                <a:solidFill>
                  <a:srgbClr val="000000"/>
                </a:solidFill>
                <a:effectLst/>
                <a:latin typeface="inherit"/>
                <a:ea typeface="Calibri" panose="020F0502020204030204" pitchFamily="34" charset="0"/>
                <a:cs typeface="Arial" panose="020B0604020202020204" pitchFamily="34" charset="0"/>
              </a:rPr>
              <a:t>τοῦ</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ἀποστολικοῦ</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ἀναγνώσματος</a:t>
            </a:r>
            <a:r>
              <a:rPr lang="el-GR" sz="1800" kern="100" dirty="0">
                <a:solidFill>
                  <a:srgbClr val="000000"/>
                </a:solidFill>
                <a:effectLst/>
                <a:latin typeface="inherit"/>
                <a:ea typeface="Calibri" panose="020F0502020204030204" pitchFamily="34" charset="0"/>
                <a:cs typeface="Arial" panose="020B0604020202020204" pitchFamily="34" charset="0"/>
              </a:rPr>
              <a:t>, ὁ </a:t>
            </a:r>
            <a:r>
              <a:rPr lang="el-GR" sz="1800" kern="100" dirty="0" err="1">
                <a:solidFill>
                  <a:srgbClr val="000000"/>
                </a:solidFill>
                <a:effectLst/>
                <a:latin typeface="inherit"/>
                <a:ea typeface="Calibri" panose="020F0502020204030204" pitchFamily="34" charset="0"/>
                <a:cs typeface="Arial" panose="020B0604020202020204" pitchFamily="34" charset="0"/>
              </a:rPr>
              <a:t>Ἀναγνώστης</a:t>
            </a:r>
            <a:r>
              <a:rPr lang="el-GR" sz="1800" kern="100" dirty="0">
                <a:solidFill>
                  <a:srgbClr val="000000"/>
                </a:solidFill>
                <a:effectLst/>
                <a:latin typeface="inherit"/>
                <a:ea typeface="Calibri" panose="020F0502020204030204" pitchFamily="34" charset="0"/>
                <a:cs typeface="Arial" panose="020B0604020202020204" pitchFamily="34" charset="0"/>
              </a:rPr>
              <a:t>, δέχεται </a:t>
            </a:r>
            <a:r>
              <a:rPr lang="el-GR" sz="1800" kern="100" dirty="0" err="1">
                <a:solidFill>
                  <a:srgbClr val="000000"/>
                </a:solidFill>
                <a:effectLst/>
                <a:latin typeface="inherit"/>
                <a:ea typeface="Calibri" panose="020F0502020204030204" pitchFamily="34" charset="0"/>
                <a:cs typeface="Arial" panose="020B0604020202020204" pitchFamily="34" charset="0"/>
              </a:rPr>
              <a:t>τήν</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εὐλογίαν</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τοῦ</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ἱερέως</a:t>
            </a:r>
            <a:r>
              <a:rPr lang="el-GR" sz="1800" kern="100" dirty="0">
                <a:solidFill>
                  <a:srgbClr val="000000"/>
                </a:solidFill>
                <a:effectLst/>
                <a:latin typeface="inherit"/>
                <a:ea typeface="Calibri" panose="020F0502020204030204" pitchFamily="34" charset="0"/>
                <a:cs typeface="Arial" panose="020B0604020202020204" pitchFamily="34" charset="0"/>
              </a:rPr>
              <a:t> διά </a:t>
            </a:r>
            <a:r>
              <a:rPr lang="el-GR" sz="1800" kern="100" dirty="0" err="1">
                <a:solidFill>
                  <a:srgbClr val="000000"/>
                </a:solidFill>
                <a:effectLst/>
                <a:latin typeface="inherit"/>
                <a:ea typeface="Calibri" panose="020F0502020204030204" pitchFamily="34" charset="0"/>
                <a:cs typeface="Arial" panose="020B0604020202020204" pitchFamily="34" charset="0"/>
              </a:rPr>
              <a:t>τοῦ</a:t>
            </a:r>
            <a:r>
              <a:rPr lang="el-GR" sz="1800" kern="100" dirty="0">
                <a:solidFill>
                  <a:srgbClr val="000000"/>
                </a:solidFill>
                <a:effectLst/>
                <a:latin typeface="inherit"/>
                <a:ea typeface="Calibri" panose="020F0502020204030204" pitchFamily="34" charset="0"/>
                <a:cs typeface="Arial" panose="020B0604020202020204" pitchFamily="34" charset="0"/>
              </a:rPr>
              <a:t> ” </a:t>
            </a:r>
            <a:r>
              <a:rPr lang="el-GR" sz="1800" kern="100" dirty="0" err="1">
                <a:solidFill>
                  <a:srgbClr val="000000"/>
                </a:solidFill>
                <a:effectLst/>
                <a:latin typeface="inherit"/>
                <a:ea typeface="Calibri" panose="020F0502020204030204" pitchFamily="34" charset="0"/>
                <a:cs typeface="Arial" panose="020B0604020202020204" pitchFamily="34" charset="0"/>
              </a:rPr>
              <a:t>Εἰρήνη</a:t>
            </a:r>
            <a:r>
              <a:rPr lang="el-GR" sz="1800" kern="100" dirty="0">
                <a:solidFill>
                  <a:srgbClr val="000000"/>
                </a:solidFill>
                <a:effectLst/>
                <a:latin typeface="inherit"/>
                <a:ea typeface="Calibri" panose="020F0502020204030204" pitchFamily="34" charset="0"/>
                <a:cs typeface="Arial" panose="020B0604020202020204" pitchFamily="34" charset="0"/>
              </a:rPr>
              <a:t> σοι </a:t>
            </a:r>
            <a:r>
              <a:rPr lang="el-GR" sz="1800" kern="100" dirty="0" err="1">
                <a:solidFill>
                  <a:srgbClr val="000000"/>
                </a:solidFill>
                <a:effectLst/>
                <a:latin typeface="inherit"/>
                <a:ea typeface="Calibri" panose="020F0502020204030204" pitchFamily="34" charset="0"/>
                <a:cs typeface="Arial" panose="020B0604020202020204" pitchFamily="34" charset="0"/>
              </a:rPr>
              <a:t>τῷ</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ἀναγινώσκοντι</a:t>
            </a:r>
            <a:r>
              <a:rPr lang="el-GR" sz="1800" kern="100" dirty="0">
                <a:solidFill>
                  <a:srgbClr val="000000"/>
                </a:solidFill>
                <a:effectLst/>
                <a:latin typeface="inherit"/>
                <a:ea typeface="Calibri" panose="020F0502020204030204" pitchFamily="34" charset="0"/>
                <a:cs typeface="Arial" panose="020B0604020202020204" pitchFamily="34" charset="0"/>
              </a:rPr>
              <a:t> ” </a:t>
            </a:r>
            <a:r>
              <a:rPr lang="el-GR" sz="1800" kern="100" dirty="0" err="1">
                <a:solidFill>
                  <a:srgbClr val="000000"/>
                </a:solidFill>
                <a:effectLst/>
                <a:latin typeface="inherit"/>
                <a:ea typeface="Calibri" panose="020F0502020204030204" pitchFamily="34" charset="0"/>
                <a:cs typeface="Arial" panose="020B0604020202020204" pitchFamily="34" charset="0"/>
              </a:rPr>
              <a:t>ποιεῖ</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σχῆμα</a:t>
            </a:r>
            <a:r>
              <a:rPr lang="el-GR" sz="1800" kern="100" dirty="0">
                <a:solidFill>
                  <a:srgbClr val="000000"/>
                </a:solidFill>
                <a:effectLst/>
                <a:latin typeface="inherit"/>
                <a:ea typeface="Calibri" panose="020F0502020204030204" pitchFamily="34" charset="0"/>
                <a:cs typeface="Arial" panose="020B0604020202020204" pitchFamily="34" charset="0"/>
              </a:rPr>
              <a:t> στρεφόμενος </a:t>
            </a:r>
            <a:r>
              <a:rPr lang="el-GR" sz="1800" kern="100" dirty="0" err="1">
                <a:solidFill>
                  <a:srgbClr val="000000"/>
                </a:solidFill>
                <a:effectLst/>
                <a:latin typeface="inherit"/>
                <a:ea typeface="Calibri" panose="020F0502020204030204" pitchFamily="34" charset="0"/>
                <a:cs typeface="Arial" panose="020B0604020202020204" pitchFamily="34" charset="0"/>
              </a:rPr>
              <a:t>πρός</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αὐτόν</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καί</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τοῦ</a:t>
            </a:r>
            <a:r>
              <a:rPr lang="el-GR" sz="1800" kern="100" dirty="0">
                <a:solidFill>
                  <a:srgbClr val="000000"/>
                </a:solidFill>
                <a:effectLst/>
                <a:latin typeface="inherit"/>
                <a:ea typeface="Calibri" panose="020F0502020204030204" pitchFamily="34" charset="0"/>
                <a:cs typeface="Arial" panose="020B0604020202020204" pitchFamily="34" charset="0"/>
              </a:rPr>
              <a:t> παραδίδει </a:t>
            </a:r>
            <a:r>
              <a:rPr lang="el-GR" sz="1800" kern="100" dirty="0" err="1">
                <a:solidFill>
                  <a:srgbClr val="000000"/>
                </a:solidFill>
                <a:effectLst/>
                <a:latin typeface="inherit"/>
                <a:ea typeface="Calibri" panose="020F0502020204030204" pitchFamily="34" charset="0"/>
                <a:cs typeface="Arial" panose="020B0604020202020204" pitchFamily="34" charset="0"/>
              </a:rPr>
              <a:t>τό</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βιβλίον</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ἀσπαζόμενος</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τήν</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δεξιάν</a:t>
            </a:r>
            <a:r>
              <a:rPr lang="el-GR" sz="1800" kern="100" dirty="0">
                <a:solidFill>
                  <a:srgbClr val="000000"/>
                </a:solidFill>
                <a:effectLst/>
                <a:latin typeface="inherit"/>
                <a:ea typeface="Calibri" panose="020F0502020204030204" pitchFamily="34" charset="0"/>
                <a:cs typeface="Arial" panose="020B0604020202020204" pitchFamily="34" charset="0"/>
              </a:rPr>
              <a:t> του, </a:t>
            </a:r>
            <a:r>
              <a:rPr lang="el-GR" sz="1800" kern="100" dirty="0" err="1">
                <a:solidFill>
                  <a:srgbClr val="000000"/>
                </a:solidFill>
                <a:effectLst/>
                <a:latin typeface="inherit"/>
                <a:ea typeface="Calibri" panose="020F0502020204030204" pitchFamily="34" charset="0"/>
                <a:cs typeface="Arial" panose="020B0604020202020204" pitchFamily="34" charset="0"/>
              </a:rPr>
              <a:t>καί</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ἀποσύρεται</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στό</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Ἀναλόγιο</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Θέμα </a:t>
            </a:r>
            <a:r>
              <a:rPr lang="el-GR" sz="1800" u="sng"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ἔχει</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u="sng"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τεθῆ</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u="sng"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ὡς</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u="sng"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πρός</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u="sng"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τό</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u="sng"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σημεῖον</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u="sng"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τῆς</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u="sng"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παραλαβῆς</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ἤ </a:t>
            </a:r>
            <a:r>
              <a:rPr lang="el-GR" sz="1800" u="sng"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μή</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u="sng"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τοῦ</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βιβλίου </a:t>
            </a:r>
            <a:r>
              <a:rPr lang="el-GR" sz="1800" u="sng"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τοῦ</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‘Αποστόλου </a:t>
            </a:r>
            <a:r>
              <a:rPr lang="el-GR" sz="1800" u="sng"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ἀπό</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u="sng"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τά</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χέρια </a:t>
            </a:r>
            <a:r>
              <a:rPr lang="el-GR" sz="1800" u="sng"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τοῦ</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u="sng"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ἱερέως</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u="sng"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ἐπειδή</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u="sng" kern="100" dirty="0" err="1">
                <a:solidFill>
                  <a:srgbClr val="FF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τό</a:t>
            </a:r>
            <a:r>
              <a:rPr lang="el-GR" sz="1800" u="sng" kern="100" dirty="0">
                <a:solidFill>
                  <a:srgbClr val="FF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u="sng" kern="100" dirty="0" err="1">
                <a:solidFill>
                  <a:srgbClr val="FF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βιβλίον</a:t>
            </a:r>
            <a:r>
              <a:rPr lang="el-GR" sz="1800" u="sng" kern="100" dirty="0">
                <a:solidFill>
                  <a:srgbClr val="FF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u="sng" kern="100" dirty="0" err="1">
                <a:solidFill>
                  <a:srgbClr val="FF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αὐτό</a:t>
            </a:r>
            <a:r>
              <a:rPr lang="el-GR" sz="1800" u="sng" kern="100" dirty="0">
                <a:solidFill>
                  <a:srgbClr val="FF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u="sng" kern="100" dirty="0" err="1">
                <a:solidFill>
                  <a:srgbClr val="FF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ἀνήκει</a:t>
            </a:r>
            <a:r>
              <a:rPr lang="el-GR" sz="1800" u="sng" kern="100" dirty="0">
                <a:solidFill>
                  <a:srgbClr val="FF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u="sng" kern="100" dirty="0" err="1">
                <a:solidFill>
                  <a:srgbClr val="FF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στό</a:t>
            </a:r>
            <a:r>
              <a:rPr lang="el-GR" sz="1800" u="sng" kern="100" dirty="0">
                <a:solidFill>
                  <a:srgbClr val="FF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u="sng" kern="100" dirty="0" err="1">
                <a:solidFill>
                  <a:srgbClr val="FF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Ἀναλόγιον</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u="sng"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ὅπου</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u="sng"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εὑρίσκεται</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u="sng"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καί</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ὁ </a:t>
            </a:r>
            <a:r>
              <a:rPr lang="el-GR" sz="1800" u="sng"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Ἀναγνώστης</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u="sng"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καί</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u="sng" kern="100" dirty="0" err="1">
                <a:solidFill>
                  <a:srgbClr val="FF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ὄχι</a:t>
            </a:r>
            <a:r>
              <a:rPr lang="el-GR" sz="1800" u="sng" kern="100" dirty="0">
                <a:solidFill>
                  <a:srgbClr val="FF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u="sng" kern="100" dirty="0" err="1">
                <a:solidFill>
                  <a:srgbClr val="FF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στό</a:t>
            </a:r>
            <a:r>
              <a:rPr lang="el-GR" sz="1800" u="sng" kern="100" dirty="0">
                <a:solidFill>
                  <a:srgbClr val="FF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u="sng" kern="100" dirty="0" err="1">
                <a:solidFill>
                  <a:srgbClr val="FF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Ἅγιον</a:t>
            </a:r>
            <a:r>
              <a:rPr lang="el-GR" sz="1800" u="sng" kern="100" dirty="0">
                <a:solidFill>
                  <a:srgbClr val="FF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u="sng" kern="100" dirty="0" err="1">
                <a:solidFill>
                  <a:srgbClr val="FF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Βῆμα</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u="sng"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ὅπου</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u="sng"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ὑπάρχουν</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u="sng"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τά</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βιβλία πού </a:t>
            </a:r>
            <a:r>
              <a:rPr lang="el-GR" sz="1800" u="sng"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ἀνήκουν</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u="sng"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στόν</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u="sng"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ἱερό</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u="sng"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αὐτό</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u="sng"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χῶρο</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π.χ. </a:t>
            </a:r>
            <a:r>
              <a:rPr lang="el-GR" sz="1800" u="sng"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τό</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u="sng"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Εὐαγγέλιον</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u="sng"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τό</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u="sng"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Ἱερατικόν</a:t>
            </a:r>
            <a:r>
              <a:rPr lang="el-GR" sz="1800" u="sng"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1800" kern="100" dirty="0">
                <a:solidFill>
                  <a:srgbClr val="000000"/>
                </a:solidFill>
                <a:effectLst/>
                <a:latin typeface="inherit"/>
                <a:ea typeface="Calibri" panose="020F0502020204030204" pitchFamily="34" charset="0"/>
                <a:cs typeface="Arial" panose="020B0604020202020204" pitchFamily="34" charset="0"/>
              </a:rPr>
              <a:t>κλπ. </a:t>
            </a:r>
            <a:r>
              <a:rPr lang="el-GR" sz="1800" kern="100" dirty="0" err="1">
                <a:solidFill>
                  <a:srgbClr val="000000"/>
                </a:solidFill>
                <a:effectLst/>
                <a:latin typeface="inherit"/>
                <a:ea typeface="Calibri" panose="020F0502020204030204" pitchFamily="34" charset="0"/>
                <a:cs typeface="Arial" panose="020B0604020202020204" pitchFamily="34" charset="0"/>
              </a:rPr>
              <a:t>Ὡστόσον</a:t>
            </a:r>
            <a:r>
              <a:rPr lang="el-GR" sz="1800" kern="100" dirty="0">
                <a:solidFill>
                  <a:srgbClr val="000000"/>
                </a:solidFill>
                <a:effectLst/>
                <a:latin typeface="inherit"/>
                <a:ea typeface="Calibri" panose="020F0502020204030204" pitchFamily="34" charset="0"/>
                <a:cs typeface="Arial" panose="020B0604020202020204" pitchFamily="34" charset="0"/>
              </a:rPr>
              <a:t> πρέπει </a:t>
            </a:r>
            <a:r>
              <a:rPr lang="el-GR" sz="1800" kern="100" dirty="0" err="1">
                <a:solidFill>
                  <a:srgbClr val="000000"/>
                </a:solidFill>
                <a:effectLst/>
                <a:latin typeface="inherit"/>
                <a:ea typeface="Calibri" panose="020F0502020204030204" pitchFamily="34" charset="0"/>
                <a:cs typeface="Arial" panose="020B0604020202020204" pitchFamily="34" charset="0"/>
              </a:rPr>
              <a:t>νά</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ποῦμε</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ὅτι</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b="1" kern="100" dirty="0">
                <a:solidFill>
                  <a:srgbClr val="FF0000"/>
                </a:solidFill>
                <a:effectLst/>
                <a:latin typeface="inherit"/>
                <a:ea typeface="Calibri" panose="020F0502020204030204" pitchFamily="34" charset="0"/>
                <a:cs typeface="Arial" panose="020B0604020202020204" pitchFamily="34" charset="0"/>
              </a:rPr>
              <a:t>ἡ </a:t>
            </a:r>
            <a:r>
              <a:rPr lang="el-GR" sz="1800" b="1" kern="100" dirty="0" err="1">
                <a:solidFill>
                  <a:srgbClr val="FF0000"/>
                </a:solidFill>
                <a:effectLst/>
                <a:latin typeface="inherit"/>
                <a:ea typeface="Calibri" panose="020F0502020204030204" pitchFamily="34" charset="0"/>
                <a:cs typeface="Arial" panose="020B0604020202020204" pitchFamily="34" charset="0"/>
              </a:rPr>
              <a:t>παραλαβή</a:t>
            </a:r>
            <a:r>
              <a:rPr lang="el-GR" sz="1800" b="1" kern="100" dirty="0">
                <a:solidFill>
                  <a:srgbClr val="FF0000"/>
                </a:solidFill>
                <a:effectLst/>
                <a:latin typeface="inherit"/>
                <a:ea typeface="Calibri" panose="020F0502020204030204" pitchFamily="34" charset="0"/>
                <a:cs typeface="Arial" panose="020B0604020202020204" pitchFamily="34" charset="0"/>
              </a:rPr>
              <a:t> </a:t>
            </a:r>
            <a:r>
              <a:rPr lang="el-GR" sz="1800" b="1" kern="100" dirty="0" err="1">
                <a:solidFill>
                  <a:srgbClr val="FF0000"/>
                </a:solidFill>
                <a:effectLst/>
                <a:latin typeface="inherit"/>
                <a:ea typeface="Calibri" panose="020F0502020204030204" pitchFamily="34" charset="0"/>
                <a:cs typeface="Arial" panose="020B0604020202020204" pitchFamily="34" charset="0"/>
              </a:rPr>
              <a:t>τοῦ</a:t>
            </a:r>
            <a:r>
              <a:rPr lang="el-GR" sz="1800" b="1" kern="100" dirty="0">
                <a:solidFill>
                  <a:srgbClr val="FF0000"/>
                </a:solidFill>
                <a:effectLst/>
                <a:latin typeface="inherit"/>
                <a:ea typeface="Calibri" panose="020F0502020204030204" pitchFamily="34" charset="0"/>
                <a:cs typeface="Arial" panose="020B0604020202020204" pitchFamily="34" charset="0"/>
              </a:rPr>
              <a:t> βιβλίου </a:t>
            </a:r>
            <a:r>
              <a:rPr lang="el-GR" sz="1800" b="1" kern="100" dirty="0" err="1">
                <a:solidFill>
                  <a:srgbClr val="FF0000"/>
                </a:solidFill>
                <a:effectLst/>
                <a:latin typeface="inherit"/>
                <a:ea typeface="Calibri" panose="020F0502020204030204" pitchFamily="34" charset="0"/>
                <a:cs typeface="Arial" panose="020B0604020202020204" pitchFamily="34" charset="0"/>
              </a:rPr>
              <a:t>τοῦ</a:t>
            </a:r>
            <a:r>
              <a:rPr lang="el-GR" sz="1800" b="1" kern="100" dirty="0">
                <a:solidFill>
                  <a:srgbClr val="FF0000"/>
                </a:solidFill>
                <a:effectLst/>
                <a:latin typeface="inherit"/>
                <a:ea typeface="Calibri" panose="020F0502020204030204" pitchFamily="34" charset="0"/>
                <a:cs typeface="Arial" panose="020B0604020202020204" pitchFamily="34" charset="0"/>
              </a:rPr>
              <a:t> </a:t>
            </a:r>
            <a:r>
              <a:rPr lang="el-GR" sz="1800" b="1" kern="100" dirty="0" err="1">
                <a:solidFill>
                  <a:srgbClr val="FF0000"/>
                </a:solidFill>
                <a:effectLst/>
                <a:latin typeface="inherit"/>
                <a:ea typeface="Calibri" panose="020F0502020204030204" pitchFamily="34" charset="0"/>
                <a:cs typeface="Arial" panose="020B0604020202020204" pitchFamily="34" charset="0"/>
              </a:rPr>
              <a:t>Ἀποστόλου</a:t>
            </a:r>
            <a:r>
              <a:rPr lang="el-GR" sz="1800" b="1" kern="100" dirty="0">
                <a:solidFill>
                  <a:srgbClr val="FF0000"/>
                </a:solidFill>
                <a:effectLst/>
                <a:latin typeface="inherit"/>
                <a:ea typeface="Calibri" panose="020F0502020204030204" pitchFamily="34" charset="0"/>
                <a:cs typeface="Arial" panose="020B0604020202020204" pitchFamily="34" charset="0"/>
              </a:rPr>
              <a:t> </a:t>
            </a:r>
            <a:r>
              <a:rPr lang="el-GR" sz="1800" b="1" kern="100" dirty="0" err="1">
                <a:solidFill>
                  <a:srgbClr val="FF0000"/>
                </a:solidFill>
                <a:effectLst/>
                <a:latin typeface="inherit"/>
                <a:ea typeface="Calibri" panose="020F0502020204030204" pitchFamily="34" charset="0"/>
                <a:cs typeface="Arial" panose="020B0604020202020204" pitchFamily="34" charset="0"/>
              </a:rPr>
              <a:t>ἀπό</a:t>
            </a:r>
            <a:r>
              <a:rPr lang="el-GR" sz="1800" b="1" kern="100" dirty="0">
                <a:solidFill>
                  <a:srgbClr val="FF0000"/>
                </a:solidFill>
                <a:effectLst/>
                <a:latin typeface="inherit"/>
                <a:ea typeface="Calibri" panose="020F0502020204030204" pitchFamily="34" charset="0"/>
                <a:cs typeface="Arial" panose="020B0604020202020204" pitchFamily="34" charset="0"/>
              </a:rPr>
              <a:t> </a:t>
            </a:r>
            <a:r>
              <a:rPr lang="el-GR" sz="1800" b="1" kern="100" dirty="0" err="1">
                <a:solidFill>
                  <a:srgbClr val="FF0000"/>
                </a:solidFill>
                <a:effectLst/>
                <a:latin typeface="inherit"/>
                <a:ea typeface="Calibri" panose="020F0502020204030204" pitchFamily="34" charset="0"/>
                <a:cs typeface="Arial" panose="020B0604020202020204" pitchFamily="34" charset="0"/>
              </a:rPr>
              <a:t>τό</a:t>
            </a:r>
            <a:r>
              <a:rPr lang="el-GR" sz="1800" b="1" kern="100" dirty="0">
                <a:solidFill>
                  <a:srgbClr val="FF0000"/>
                </a:solidFill>
                <a:effectLst/>
                <a:latin typeface="inherit"/>
                <a:ea typeface="Calibri" panose="020F0502020204030204" pitchFamily="34" charset="0"/>
                <a:cs typeface="Arial" panose="020B0604020202020204" pitchFamily="34" charset="0"/>
              </a:rPr>
              <a:t> χέρι </a:t>
            </a:r>
            <a:r>
              <a:rPr lang="el-GR" sz="1800" b="1" kern="100" dirty="0" err="1">
                <a:solidFill>
                  <a:srgbClr val="FF0000"/>
                </a:solidFill>
                <a:effectLst/>
                <a:latin typeface="inherit"/>
                <a:ea typeface="Calibri" panose="020F0502020204030204" pitchFamily="34" charset="0"/>
                <a:cs typeface="Arial" panose="020B0604020202020204" pitchFamily="34" charset="0"/>
              </a:rPr>
              <a:t>τοῦ</a:t>
            </a:r>
            <a:r>
              <a:rPr lang="el-GR" sz="1800" b="1" kern="100" dirty="0">
                <a:solidFill>
                  <a:srgbClr val="FF0000"/>
                </a:solidFill>
                <a:effectLst/>
                <a:latin typeface="inherit"/>
                <a:ea typeface="Calibri" panose="020F0502020204030204" pitchFamily="34" charset="0"/>
                <a:cs typeface="Arial" panose="020B0604020202020204" pitchFamily="34" charset="0"/>
              </a:rPr>
              <a:t> </a:t>
            </a:r>
            <a:r>
              <a:rPr lang="el-GR" sz="1800" b="1" kern="100" dirty="0" err="1">
                <a:solidFill>
                  <a:srgbClr val="FF0000"/>
                </a:solidFill>
                <a:effectLst/>
                <a:latin typeface="inherit"/>
                <a:ea typeface="Calibri" panose="020F0502020204030204" pitchFamily="34" charset="0"/>
                <a:cs typeface="Arial" panose="020B0604020202020204" pitchFamily="34" charset="0"/>
              </a:rPr>
              <a:t>ἱερέως</a:t>
            </a:r>
            <a:r>
              <a:rPr lang="el-GR" sz="1800" b="1" kern="100" dirty="0">
                <a:solidFill>
                  <a:srgbClr val="FF0000"/>
                </a:solidFill>
                <a:effectLst/>
                <a:latin typeface="inherit"/>
                <a:ea typeface="Calibri" panose="020F0502020204030204" pitchFamily="34" charset="0"/>
                <a:cs typeface="Arial" panose="020B0604020202020204" pitchFamily="34" charset="0"/>
              </a:rPr>
              <a:t> </a:t>
            </a:r>
            <a:r>
              <a:rPr lang="el-GR" sz="1800" b="1" kern="100" dirty="0" err="1">
                <a:solidFill>
                  <a:srgbClr val="FF0000"/>
                </a:solidFill>
                <a:effectLst/>
                <a:latin typeface="inherit"/>
                <a:ea typeface="Calibri" panose="020F0502020204030204" pitchFamily="34" charset="0"/>
                <a:cs typeface="Arial" panose="020B0604020202020204" pitchFamily="34" charset="0"/>
              </a:rPr>
              <a:t>ἐνέχει</a:t>
            </a:r>
            <a:r>
              <a:rPr lang="el-GR" sz="1800" b="1" kern="100" dirty="0">
                <a:solidFill>
                  <a:srgbClr val="FF0000"/>
                </a:solidFill>
                <a:effectLst/>
                <a:latin typeface="inherit"/>
                <a:ea typeface="Calibri" panose="020F0502020204030204" pitchFamily="34" charset="0"/>
                <a:cs typeface="Arial" panose="020B0604020202020204" pitchFamily="34" charset="0"/>
              </a:rPr>
              <a:t> </a:t>
            </a:r>
            <a:r>
              <a:rPr lang="el-GR" sz="1800" b="1" kern="100" dirty="0" err="1">
                <a:solidFill>
                  <a:srgbClr val="FF0000"/>
                </a:solidFill>
                <a:effectLst/>
                <a:latin typeface="inherit"/>
                <a:ea typeface="Calibri" panose="020F0502020204030204" pitchFamily="34" charset="0"/>
                <a:cs typeface="Arial" panose="020B0604020202020204" pitchFamily="34" charset="0"/>
              </a:rPr>
              <a:t>ἕνα</a:t>
            </a:r>
            <a:r>
              <a:rPr lang="el-GR" sz="1800" b="1" kern="100" dirty="0">
                <a:solidFill>
                  <a:srgbClr val="FF0000"/>
                </a:solidFill>
                <a:effectLst/>
                <a:latin typeface="inherit"/>
                <a:ea typeface="Calibri" panose="020F0502020204030204" pitchFamily="34" charset="0"/>
                <a:cs typeface="Arial" panose="020B0604020202020204" pitchFamily="34" charset="0"/>
              </a:rPr>
              <a:t> συμβολικό </a:t>
            </a:r>
            <a:r>
              <a:rPr lang="el-GR" sz="1800" b="1" kern="100" dirty="0" err="1">
                <a:solidFill>
                  <a:srgbClr val="FF0000"/>
                </a:solidFill>
                <a:effectLst/>
                <a:latin typeface="inherit"/>
                <a:ea typeface="Calibri" panose="020F0502020204030204" pitchFamily="34" charset="0"/>
                <a:cs typeface="Arial" panose="020B0604020202020204" pitchFamily="34" charset="0"/>
              </a:rPr>
              <a:t>χαρακτῆρα</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δηλοῖ</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δηλαδή</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τήν</a:t>
            </a:r>
            <a:r>
              <a:rPr lang="el-GR" sz="1800" kern="100" dirty="0">
                <a:solidFill>
                  <a:srgbClr val="000000"/>
                </a:solidFill>
                <a:effectLst/>
                <a:latin typeface="inherit"/>
                <a:ea typeface="Calibri" panose="020F0502020204030204" pitchFamily="34" charset="0"/>
                <a:cs typeface="Arial" panose="020B0604020202020204" pitchFamily="34" charset="0"/>
              </a:rPr>
              <a:t> πνευματική σχέση </a:t>
            </a:r>
            <a:r>
              <a:rPr lang="el-GR" sz="1800" kern="100" dirty="0" err="1">
                <a:solidFill>
                  <a:srgbClr val="000000"/>
                </a:solidFill>
                <a:effectLst/>
                <a:latin typeface="inherit"/>
                <a:ea typeface="Calibri" panose="020F0502020204030204" pitchFamily="34" charset="0"/>
                <a:cs typeface="Arial" panose="020B0604020202020204" pitchFamily="34" charset="0"/>
              </a:rPr>
              <a:t>καί</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ἐξάρτηση</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καί</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τοῦ</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Ἀναγνώστη</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ἀπό</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τόν</a:t>
            </a:r>
            <a:r>
              <a:rPr lang="el-GR" sz="1800" kern="100" dirty="0">
                <a:solidFill>
                  <a:srgbClr val="000000"/>
                </a:solidFill>
                <a:effectLst/>
                <a:latin typeface="inherit"/>
                <a:ea typeface="Calibri" panose="020F0502020204030204" pitchFamily="34" charset="0"/>
                <a:cs typeface="Arial" panose="020B0604020202020204" pitchFamily="34" charset="0"/>
              </a:rPr>
              <a:t> λειτουργό </a:t>
            </a:r>
            <a:r>
              <a:rPr lang="el-GR" sz="1800" kern="100" dirty="0" err="1">
                <a:solidFill>
                  <a:srgbClr val="000000"/>
                </a:solidFill>
                <a:effectLst/>
                <a:latin typeface="inherit"/>
                <a:ea typeface="Calibri" panose="020F0502020204030204" pitchFamily="34" charset="0"/>
                <a:cs typeface="Arial" panose="020B0604020202020204" pitchFamily="34" charset="0"/>
              </a:rPr>
              <a:t>ἱερέα</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Ἐν</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πάσῃ</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περιπτώσει</a:t>
            </a:r>
            <a:r>
              <a:rPr lang="el-GR" sz="1800" kern="100" dirty="0">
                <a:solidFill>
                  <a:srgbClr val="000000"/>
                </a:solidFill>
                <a:effectLst/>
                <a:latin typeface="inherit"/>
                <a:ea typeface="Calibri" panose="020F0502020204030204" pitchFamily="34" charset="0"/>
                <a:cs typeface="Arial" panose="020B0604020202020204" pitchFamily="34" charset="0"/>
              </a:rPr>
              <a:t> ἡ μικρά </a:t>
            </a:r>
            <a:r>
              <a:rPr lang="el-GR" sz="1800" kern="100" dirty="0" err="1">
                <a:solidFill>
                  <a:srgbClr val="000000"/>
                </a:solidFill>
                <a:effectLst/>
                <a:latin typeface="inherit"/>
                <a:ea typeface="Calibri" panose="020F0502020204030204" pitchFamily="34" charset="0"/>
                <a:cs typeface="Arial" panose="020B0604020202020204" pitchFamily="34" charset="0"/>
              </a:rPr>
              <a:t>αὐτή</a:t>
            </a:r>
            <a:r>
              <a:rPr lang="el-GR" sz="1800" kern="100" dirty="0">
                <a:solidFill>
                  <a:srgbClr val="000000"/>
                </a:solidFill>
                <a:effectLst/>
                <a:latin typeface="inherit"/>
                <a:ea typeface="Calibri" panose="020F0502020204030204" pitchFamily="34" charset="0"/>
                <a:cs typeface="Arial" panose="020B0604020202020204" pitchFamily="34" charset="0"/>
              </a:rPr>
              <a:t> παρέκκλιση – </a:t>
            </a:r>
            <a:r>
              <a:rPr lang="el-GR" sz="1800" kern="100" dirty="0" err="1">
                <a:solidFill>
                  <a:srgbClr val="000000"/>
                </a:solidFill>
                <a:effectLst/>
                <a:latin typeface="inherit"/>
                <a:ea typeface="Calibri" panose="020F0502020204030204" pitchFamily="34" charset="0"/>
                <a:cs typeface="Arial" panose="020B0604020202020204" pitchFamily="34" charset="0"/>
              </a:rPr>
              <a:t>ἄν</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ἔτσι</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χαρακτηρισθῆ</a:t>
            </a:r>
            <a:r>
              <a:rPr lang="el-GR" sz="1800" kern="100" dirty="0">
                <a:solidFill>
                  <a:srgbClr val="000000"/>
                </a:solidFill>
                <a:effectLst/>
                <a:latin typeface="inherit"/>
                <a:ea typeface="Calibri" panose="020F0502020204030204" pitchFamily="34" charset="0"/>
                <a:cs typeface="Arial" panose="020B0604020202020204" pitchFamily="34" charset="0"/>
              </a:rPr>
              <a:t> – ” </a:t>
            </a:r>
            <a:r>
              <a:rPr lang="el-GR" sz="1800" kern="100" dirty="0" err="1">
                <a:solidFill>
                  <a:srgbClr val="000000"/>
                </a:solidFill>
                <a:effectLst/>
                <a:latin typeface="inherit"/>
                <a:ea typeface="Calibri" panose="020F0502020204030204" pitchFamily="34" charset="0"/>
                <a:cs typeface="Arial" panose="020B0604020202020204" pitchFamily="34" charset="0"/>
              </a:rPr>
              <a:t>οὐκ</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ἔστι</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πρός</a:t>
            </a:r>
            <a:r>
              <a:rPr lang="el-GR" sz="1800" kern="100" dirty="0">
                <a:solidFill>
                  <a:srgbClr val="000000"/>
                </a:solidFill>
                <a:effectLst/>
                <a:latin typeface="inherit"/>
                <a:ea typeface="Calibri" panose="020F0502020204030204" pitchFamily="34" charset="0"/>
                <a:cs typeface="Arial" panose="020B0604020202020204" pitchFamily="34" charset="0"/>
              </a:rPr>
              <a:t> θάνατον ” </a:t>
            </a:r>
            <a:r>
              <a:rPr lang="el-GR" sz="1800" kern="100" dirty="0" err="1">
                <a:solidFill>
                  <a:srgbClr val="000000"/>
                </a:solidFill>
                <a:effectLst/>
                <a:latin typeface="inherit"/>
                <a:ea typeface="Calibri" panose="020F0502020204030204" pitchFamily="34" charset="0"/>
                <a:cs typeface="Arial" panose="020B0604020202020204" pitchFamily="34" charset="0"/>
              </a:rPr>
              <a:t>καί</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δέν</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ἐπηρεάζει</a:t>
            </a:r>
            <a:r>
              <a:rPr lang="el-GR" sz="1800" kern="100" dirty="0">
                <a:solidFill>
                  <a:srgbClr val="000000"/>
                </a:solidFill>
                <a:effectLst/>
                <a:latin typeface="inherit"/>
                <a:ea typeface="Calibri" panose="020F0502020204030204" pitchFamily="34" charset="0"/>
                <a:cs typeface="Arial" panose="020B0604020202020204" pitchFamily="34" charset="0"/>
              </a:rPr>
              <a:t> σέ τίποτε </a:t>
            </a:r>
            <a:r>
              <a:rPr lang="el-GR" sz="1800" kern="100" dirty="0" err="1">
                <a:solidFill>
                  <a:srgbClr val="000000"/>
                </a:solidFill>
                <a:effectLst/>
                <a:latin typeface="inherit"/>
                <a:ea typeface="Calibri" panose="020F0502020204030204" pitchFamily="34" charset="0"/>
                <a:cs typeface="Arial" panose="020B0604020202020204" pitchFamily="34" charset="0"/>
              </a:rPr>
              <a:t>τή</a:t>
            </a:r>
            <a:r>
              <a:rPr lang="el-GR" sz="1800" kern="100" dirty="0">
                <a:solidFill>
                  <a:srgbClr val="000000"/>
                </a:solidFill>
                <a:effectLst/>
                <a:latin typeface="inherit"/>
                <a:ea typeface="Calibri" panose="020F0502020204030204" pitchFamily="34" charset="0"/>
                <a:cs typeface="Arial" panose="020B0604020202020204" pitchFamily="34" charset="0"/>
              </a:rPr>
              <a:t> λειτουργική τάξη, </a:t>
            </a:r>
            <a:r>
              <a:rPr lang="el-GR" sz="1800" kern="100" dirty="0" err="1">
                <a:solidFill>
                  <a:srgbClr val="000000"/>
                </a:solidFill>
                <a:effectLst/>
                <a:latin typeface="inherit"/>
                <a:ea typeface="Calibri" panose="020F0502020204030204" pitchFamily="34" charset="0"/>
                <a:cs typeface="Arial" panose="020B0604020202020204" pitchFamily="34" charset="0"/>
              </a:rPr>
              <a:t>ἐνῷ</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συνιστᾶται</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ἐκθύμως</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ὡς</a:t>
            </a:r>
            <a:r>
              <a:rPr lang="el-GR" sz="1800" kern="100" dirty="0">
                <a:solidFill>
                  <a:srgbClr val="000000"/>
                </a:solidFill>
                <a:effectLst/>
                <a:latin typeface="inherit"/>
                <a:ea typeface="Calibri" panose="020F0502020204030204" pitchFamily="34" charset="0"/>
                <a:cs typeface="Arial" panose="020B0604020202020204" pitchFamily="34" charset="0"/>
              </a:rPr>
              <a:t> συντελεστική </a:t>
            </a:r>
            <a:r>
              <a:rPr lang="el-GR" sz="1800" kern="100" dirty="0" err="1">
                <a:solidFill>
                  <a:srgbClr val="000000"/>
                </a:solidFill>
                <a:effectLst/>
                <a:latin typeface="inherit"/>
                <a:ea typeface="Calibri" panose="020F0502020204030204" pitchFamily="34" charset="0"/>
                <a:cs typeface="Arial" panose="020B0604020202020204" pitchFamily="34" charset="0"/>
              </a:rPr>
              <a:t>οὐσιώδους</a:t>
            </a:r>
            <a:r>
              <a:rPr lang="el-GR" sz="1800" kern="100" dirty="0">
                <a:solidFill>
                  <a:srgbClr val="000000"/>
                </a:solidFill>
                <a:effectLst/>
                <a:latin typeface="inherit"/>
                <a:ea typeface="Calibri" panose="020F0502020204030204" pitchFamily="34" charset="0"/>
                <a:cs typeface="Arial" panose="020B0604020202020204" pitchFamily="34" charset="0"/>
              </a:rPr>
              <a:t> </a:t>
            </a:r>
            <a:r>
              <a:rPr lang="el-GR" sz="1800" kern="100" dirty="0" err="1">
                <a:solidFill>
                  <a:srgbClr val="000000"/>
                </a:solidFill>
                <a:effectLst/>
                <a:latin typeface="inherit"/>
                <a:ea typeface="Calibri" panose="020F0502020204030204" pitchFamily="34" charset="0"/>
                <a:cs typeface="Arial" panose="020B0604020202020204" pitchFamily="34" charset="0"/>
              </a:rPr>
              <a:t>διδαχῆς</a:t>
            </a:r>
            <a:r>
              <a:rPr lang="el-GR" sz="1800" kern="100" dirty="0">
                <a:solidFill>
                  <a:srgbClr val="000000"/>
                </a:solidFill>
                <a:effectLst/>
                <a:latin typeface="inherit"/>
                <a:ea typeface="Calibri" panose="020F0502020204030204" pitchFamily="34" charset="0"/>
                <a:cs typeface="Arial" panose="020B0604020202020204" pitchFamily="34" charset="0"/>
              </a:rPr>
              <a:t>.</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07000"/>
              </a:lnSpc>
              <a:spcAft>
                <a:spcPts val="800"/>
              </a:spcAft>
              <a:tabLst>
                <a:tab pos="457200" algn="l"/>
              </a:tabLst>
            </a:pPr>
            <a:endParaRPr lang="el-GR" sz="11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5036318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2643EA-CF36-14A2-E83E-6AB08F883F2B}"/>
              </a:ext>
            </a:extLst>
          </p:cNvPr>
          <p:cNvSpPr>
            <a:spLocks noGrp="1"/>
          </p:cNvSpPr>
          <p:nvPr>
            <p:ph type="title"/>
          </p:nvPr>
        </p:nvSpPr>
        <p:spPr>
          <a:xfrm>
            <a:off x="838200" y="18256"/>
            <a:ext cx="10515600" cy="662782"/>
          </a:xfrm>
        </p:spPr>
        <p:txBody>
          <a:bodyPr>
            <a:normAutofit fontScale="90000"/>
          </a:bodyPr>
          <a:lstStyle/>
          <a:p>
            <a:pPr algn="ctr"/>
            <a:r>
              <a:rPr lang="el-GR" sz="4400" b="1" i="1" kern="100" dirty="0">
                <a:solidFill>
                  <a:srgbClr val="FF0000"/>
                </a:solidFill>
                <a:effectLst/>
                <a:latin typeface="inherit"/>
                <a:ea typeface="Times New Roman" panose="02020603050405020304" pitchFamily="18" charset="0"/>
                <a:cs typeface="Arial" panose="020B0604020202020204" pitchFamily="34" charset="0"/>
              </a:rPr>
              <a:t>ΕΓΚΥΚΛΙΟΣ</a:t>
            </a:r>
            <a:r>
              <a:rPr lang="el-GR" sz="4400" b="1" i="1" kern="10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 </a:t>
            </a:r>
            <a:r>
              <a:rPr lang="el-GR" b="1" i="1" kern="10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 </a:t>
            </a:r>
            <a:r>
              <a:rPr lang="el-GR" sz="4400" b="1" kern="100" dirty="0" err="1">
                <a:solidFill>
                  <a:srgbClr val="000000"/>
                </a:solidFill>
                <a:effectLst/>
                <a:latin typeface="inherit"/>
                <a:ea typeface="Calibri" panose="020F0502020204030204" pitchFamily="34" charset="0"/>
                <a:cs typeface="Arial" panose="020B0604020202020204" pitchFamily="34" charset="0"/>
              </a:rPr>
              <a:t>Ἀριθμ</a:t>
            </a:r>
            <a:r>
              <a:rPr lang="el-GR" sz="4400" b="1" kern="100" dirty="0">
                <a:solidFill>
                  <a:srgbClr val="000000"/>
                </a:solidFill>
                <a:effectLst/>
                <a:latin typeface="inherit"/>
                <a:ea typeface="Calibri" panose="020F0502020204030204" pitchFamily="34" charset="0"/>
                <a:cs typeface="Arial" panose="020B0604020202020204" pitchFamily="34" charset="0"/>
              </a:rPr>
              <a:t>. </a:t>
            </a:r>
            <a:r>
              <a:rPr lang="el-GR" sz="4400" b="1" kern="100" dirty="0" err="1">
                <a:solidFill>
                  <a:srgbClr val="000000"/>
                </a:solidFill>
                <a:effectLst/>
                <a:latin typeface="inherit"/>
                <a:ea typeface="Calibri" panose="020F0502020204030204" pitchFamily="34" charset="0"/>
                <a:cs typeface="Arial" panose="020B0604020202020204" pitchFamily="34" charset="0"/>
              </a:rPr>
              <a:t>πρωτ</a:t>
            </a:r>
            <a:r>
              <a:rPr lang="el-GR" sz="4400" b="1" kern="100" dirty="0">
                <a:solidFill>
                  <a:srgbClr val="000000"/>
                </a:solidFill>
                <a:effectLst/>
                <a:latin typeface="inherit"/>
                <a:ea typeface="Calibri" panose="020F0502020204030204" pitchFamily="34" charset="0"/>
                <a:cs typeface="Arial" panose="020B0604020202020204" pitchFamily="34" charset="0"/>
              </a:rPr>
              <a:t>. 146/ΕΞ. /2002</a:t>
            </a:r>
            <a:endParaRPr lang="el-GR" dirty="0"/>
          </a:p>
        </p:txBody>
      </p:sp>
      <p:sp>
        <p:nvSpPr>
          <p:cNvPr id="3" name="Θέση περιεχομένου 2">
            <a:extLst>
              <a:ext uri="{FF2B5EF4-FFF2-40B4-BE49-F238E27FC236}">
                <a16:creationId xmlns:a16="http://schemas.microsoft.com/office/drawing/2014/main" id="{2A65FB87-7301-2189-A3AF-AB735DD7A8FC}"/>
              </a:ext>
            </a:extLst>
          </p:cNvPr>
          <p:cNvSpPr>
            <a:spLocks noGrp="1"/>
          </p:cNvSpPr>
          <p:nvPr>
            <p:ph idx="1"/>
          </p:nvPr>
        </p:nvSpPr>
        <p:spPr>
          <a:xfrm>
            <a:off x="0" y="681038"/>
            <a:ext cx="12192000" cy="6158706"/>
          </a:xfrm>
        </p:spPr>
        <p:txBody>
          <a:bodyPr>
            <a:normAutofit lnSpcReduction="10000"/>
          </a:bodyPr>
          <a:lstStyle/>
          <a:p>
            <a:pPr marL="457200" lvl="1" indent="0" fontAlgn="base">
              <a:lnSpc>
                <a:spcPct val="107000"/>
              </a:lnSpc>
              <a:spcAft>
                <a:spcPts val="800"/>
              </a:spcAft>
              <a:buNone/>
              <a:tabLst>
                <a:tab pos="914400" algn="l"/>
              </a:tabLst>
            </a:pPr>
            <a:r>
              <a:rPr lang="el-GR" kern="100" dirty="0">
                <a:solidFill>
                  <a:srgbClr val="000000"/>
                </a:solidFill>
                <a:effectLst/>
                <a:latin typeface="inherit"/>
                <a:ea typeface="Calibri" panose="020F0502020204030204" pitchFamily="34" charset="0"/>
                <a:cs typeface="Arial" panose="020B0604020202020204" pitchFamily="34" charset="0"/>
              </a:rPr>
              <a:t>3. </a:t>
            </a:r>
            <a:r>
              <a:rPr lang="el-GR" kern="100" dirty="0" err="1">
                <a:solidFill>
                  <a:srgbClr val="000000"/>
                </a:solidFill>
                <a:effectLst/>
                <a:latin typeface="inherit"/>
                <a:ea typeface="Calibri" panose="020F0502020204030204" pitchFamily="34" charset="0"/>
                <a:cs typeface="Arial" panose="020B0604020202020204" pitchFamily="34" charset="0"/>
              </a:rPr>
              <a:t>Τήν</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ἐμμελῆ</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ἀπαγγελίαν</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τοῦ</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Ἀποστόλου</a:t>
            </a:r>
            <a:r>
              <a:rPr lang="el-GR" kern="100" dirty="0">
                <a:solidFill>
                  <a:srgbClr val="000000"/>
                </a:solidFill>
                <a:effectLst/>
                <a:latin typeface="inherit"/>
                <a:ea typeface="Calibri" panose="020F0502020204030204" pitchFamily="34" charset="0"/>
                <a:cs typeface="Arial" panose="020B0604020202020204" pitchFamily="34" charset="0"/>
              </a:rPr>
              <a:t> ὁ </a:t>
            </a:r>
            <a:r>
              <a:rPr lang="el-GR" kern="100" dirty="0" err="1">
                <a:solidFill>
                  <a:srgbClr val="000000"/>
                </a:solidFill>
                <a:effectLst/>
                <a:latin typeface="inherit"/>
                <a:ea typeface="Calibri" panose="020F0502020204030204" pitchFamily="34" charset="0"/>
                <a:cs typeface="Arial" panose="020B0604020202020204" pitchFamily="34" charset="0"/>
              </a:rPr>
              <a:t>Ἀναγνώστης</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ἀποδίδει</a:t>
            </a:r>
            <a:r>
              <a:rPr lang="el-GR" kern="100" dirty="0">
                <a:solidFill>
                  <a:srgbClr val="000000"/>
                </a:solidFill>
                <a:effectLst/>
                <a:latin typeface="inherit"/>
                <a:ea typeface="Calibri" panose="020F0502020204030204" pitchFamily="34" charset="0"/>
                <a:cs typeface="Arial" panose="020B0604020202020204" pitchFamily="34" charset="0"/>
              </a:rPr>
              <a:t> κατ’ </a:t>
            </a:r>
            <a:r>
              <a:rPr lang="el-GR" kern="100" dirty="0" err="1">
                <a:solidFill>
                  <a:srgbClr val="000000"/>
                </a:solidFill>
                <a:effectLst/>
                <a:latin typeface="inherit"/>
                <a:ea typeface="Calibri" panose="020F0502020204030204" pitchFamily="34" charset="0"/>
                <a:cs typeface="Arial" panose="020B0604020202020204" pitchFamily="34" charset="0"/>
              </a:rPr>
              <a:t>ἐνώπιον</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τοῦ</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λαοῦ</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δηλαδή</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b="1" kern="100" dirty="0" err="1">
                <a:solidFill>
                  <a:srgbClr val="000000"/>
                </a:solidFill>
                <a:effectLst/>
                <a:latin typeface="inherit"/>
                <a:ea typeface="Calibri" panose="020F0502020204030204" pitchFamily="34" charset="0"/>
                <a:cs typeface="Arial" panose="020B0604020202020204" pitchFamily="34" charset="0"/>
              </a:rPr>
              <a:t>μέ</a:t>
            </a:r>
            <a:r>
              <a:rPr lang="el-GR" b="1" kern="100" dirty="0">
                <a:solidFill>
                  <a:srgbClr val="000000"/>
                </a:solidFill>
                <a:effectLst/>
                <a:latin typeface="inherit"/>
                <a:ea typeface="Calibri" panose="020F0502020204030204" pitchFamily="34" charset="0"/>
                <a:cs typeface="Arial" panose="020B0604020202020204" pitchFamily="34" charset="0"/>
              </a:rPr>
              <a:t> </a:t>
            </a:r>
            <a:r>
              <a:rPr lang="el-GR" b="1" kern="100" dirty="0" err="1">
                <a:solidFill>
                  <a:srgbClr val="000000"/>
                </a:solidFill>
                <a:effectLst/>
                <a:latin typeface="inherit"/>
                <a:ea typeface="Calibri" panose="020F0502020204030204" pitchFamily="34" charset="0"/>
                <a:cs typeface="Arial" panose="020B0604020202020204" pitchFamily="34" charset="0"/>
              </a:rPr>
              <a:t>τό</a:t>
            </a:r>
            <a:r>
              <a:rPr lang="el-GR" b="1" kern="100" dirty="0">
                <a:solidFill>
                  <a:srgbClr val="000000"/>
                </a:solidFill>
                <a:effectLst/>
                <a:latin typeface="inherit"/>
                <a:ea typeface="Calibri" panose="020F0502020204030204" pitchFamily="34" charset="0"/>
                <a:cs typeface="Arial" panose="020B0604020202020204" pitchFamily="34" charset="0"/>
              </a:rPr>
              <a:t> </a:t>
            </a:r>
            <a:r>
              <a:rPr lang="el-GR" b="1" kern="100" dirty="0" err="1">
                <a:solidFill>
                  <a:srgbClr val="000000"/>
                </a:solidFill>
                <a:effectLst/>
                <a:latin typeface="inherit"/>
                <a:ea typeface="Calibri" panose="020F0502020204030204" pitchFamily="34" charset="0"/>
                <a:cs typeface="Arial" panose="020B0604020202020204" pitchFamily="34" charset="0"/>
              </a:rPr>
              <a:t>πρόσωπον</a:t>
            </a:r>
            <a:r>
              <a:rPr lang="el-GR" b="1" kern="100" dirty="0">
                <a:solidFill>
                  <a:srgbClr val="000000"/>
                </a:solidFill>
                <a:effectLst/>
                <a:latin typeface="inherit"/>
                <a:ea typeface="Calibri" panose="020F0502020204030204" pitchFamily="34" charset="0"/>
                <a:cs typeface="Arial" panose="020B0604020202020204" pitchFamily="34" charset="0"/>
              </a:rPr>
              <a:t> </a:t>
            </a:r>
            <a:r>
              <a:rPr lang="el-GR" b="1" kern="100" dirty="0" err="1">
                <a:solidFill>
                  <a:srgbClr val="000000"/>
                </a:solidFill>
                <a:effectLst/>
                <a:latin typeface="inherit"/>
                <a:ea typeface="Calibri" panose="020F0502020204030204" pitchFamily="34" charset="0"/>
                <a:cs typeface="Arial" panose="020B0604020202020204" pitchFamily="34" charset="0"/>
              </a:rPr>
              <a:t>πρός</a:t>
            </a:r>
            <a:r>
              <a:rPr lang="el-GR" b="1" kern="100" dirty="0">
                <a:solidFill>
                  <a:srgbClr val="000000"/>
                </a:solidFill>
                <a:effectLst/>
                <a:latin typeface="inherit"/>
                <a:ea typeface="Calibri" panose="020F0502020204030204" pitchFamily="34" charset="0"/>
                <a:cs typeface="Arial" panose="020B0604020202020204" pitchFamily="34" charset="0"/>
              </a:rPr>
              <a:t> </a:t>
            </a:r>
            <a:r>
              <a:rPr lang="el-GR" b="1" kern="100" dirty="0" err="1">
                <a:solidFill>
                  <a:srgbClr val="000000"/>
                </a:solidFill>
                <a:effectLst/>
                <a:latin typeface="inherit"/>
                <a:ea typeface="Calibri" panose="020F0502020204030204" pitchFamily="34" charset="0"/>
                <a:cs typeface="Arial" panose="020B0604020202020204" pitchFamily="34" charset="0"/>
              </a:rPr>
              <a:t>τόν</a:t>
            </a:r>
            <a:r>
              <a:rPr lang="el-GR" b="1" kern="100" dirty="0">
                <a:solidFill>
                  <a:srgbClr val="000000"/>
                </a:solidFill>
                <a:effectLst/>
                <a:latin typeface="inherit"/>
                <a:ea typeface="Calibri" panose="020F0502020204030204" pitchFamily="34" charset="0"/>
                <a:cs typeface="Arial" panose="020B0604020202020204" pitchFamily="34" charset="0"/>
              </a:rPr>
              <a:t> λαό</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Ἔτσι</a:t>
            </a:r>
            <a:r>
              <a:rPr lang="el-GR" kern="100" dirty="0">
                <a:solidFill>
                  <a:srgbClr val="000000"/>
                </a:solidFill>
                <a:effectLst/>
                <a:latin typeface="inherit"/>
                <a:ea typeface="Calibri" panose="020F0502020204030204" pitchFamily="34" charset="0"/>
                <a:cs typeface="Arial" panose="020B0604020202020204" pitchFamily="34" charset="0"/>
              </a:rPr>
              <a:t> διευκολύνεται ἡ κατανόηση </a:t>
            </a:r>
            <a:r>
              <a:rPr lang="el-GR" kern="100" dirty="0" err="1">
                <a:solidFill>
                  <a:srgbClr val="000000"/>
                </a:solidFill>
                <a:effectLst/>
                <a:latin typeface="inherit"/>
                <a:ea typeface="Calibri" panose="020F0502020204030204" pitchFamily="34" charset="0"/>
                <a:cs typeface="Arial" panose="020B0604020202020204" pitchFamily="34" charset="0"/>
              </a:rPr>
              <a:t>τοῦ</a:t>
            </a:r>
            <a:r>
              <a:rPr lang="el-GR" kern="100" dirty="0">
                <a:solidFill>
                  <a:srgbClr val="000000"/>
                </a:solidFill>
                <a:effectLst/>
                <a:latin typeface="inherit"/>
                <a:ea typeface="Calibri" panose="020F0502020204030204" pitchFamily="34" charset="0"/>
                <a:cs typeface="Arial" panose="020B0604020202020204" pitchFamily="34" charset="0"/>
              </a:rPr>
              <a:t> κειμένου </a:t>
            </a:r>
            <a:r>
              <a:rPr lang="el-GR" kern="100" dirty="0" err="1">
                <a:solidFill>
                  <a:srgbClr val="000000"/>
                </a:solidFill>
                <a:effectLst/>
                <a:latin typeface="inherit"/>
                <a:ea typeface="Calibri" panose="020F0502020204030204" pitchFamily="34" charset="0"/>
                <a:cs typeface="Arial" panose="020B0604020202020204" pitchFamily="34" charset="0"/>
              </a:rPr>
              <a:t>εὐκολότερα</a:t>
            </a:r>
            <a:r>
              <a:rPr lang="el-GR" kern="100" dirty="0">
                <a:solidFill>
                  <a:srgbClr val="000000"/>
                </a:solidFill>
                <a:effectLst/>
                <a:latin typeface="inherit"/>
                <a:ea typeface="Calibri" panose="020F0502020204030204" pitchFamily="34" charset="0"/>
                <a:cs typeface="Arial" panose="020B0604020202020204" pitchFamily="34" charset="0"/>
              </a:rPr>
              <a:t>. Κατά </a:t>
            </a:r>
            <a:r>
              <a:rPr lang="el-GR" kern="100" dirty="0" err="1">
                <a:solidFill>
                  <a:srgbClr val="000000"/>
                </a:solidFill>
                <a:effectLst/>
                <a:latin typeface="inherit"/>
                <a:ea typeface="Calibri" panose="020F0502020204030204" pitchFamily="34" charset="0"/>
                <a:cs typeface="Arial" panose="020B0604020202020204" pitchFamily="34" charset="0"/>
              </a:rPr>
              <a:t>τήν</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ὥραν</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αὐτήν</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ἐπικρατεῖ</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ἡσυχία</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ὥστε</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ἀπερίσπαστος</a:t>
            </a:r>
            <a:r>
              <a:rPr lang="el-GR" kern="100" dirty="0">
                <a:solidFill>
                  <a:srgbClr val="000000"/>
                </a:solidFill>
                <a:effectLst/>
                <a:latin typeface="inherit"/>
                <a:ea typeface="Calibri" panose="020F0502020204030204" pitchFamily="34" charset="0"/>
                <a:cs typeface="Arial" panose="020B0604020202020204" pitchFamily="34" charset="0"/>
              </a:rPr>
              <a:t> ὁ λαός </a:t>
            </a:r>
            <a:r>
              <a:rPr lang="el-GR" kern="100" dirty="0" err="1">
                <a:solidFill>
                  <a:srgbClr val="000000"/>
                </a:solidFill>
                <a:effectLst/>
                <a:latin typeface="inherit"/>
                <a:ea typeface="Calibri" panose="020F0502020204030204" pitchFamily="34" charset="0"/>
                <a:cs typeface="Arial" panose="020B0604020202020204" pitchFamily="34" charset="0"/>
              </a:rPr>
              <a:t>νά</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ἀκροᾶται</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Μέ</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τό</a:t>
            </a:r>
            <a:r>
              <a:rPr lang="el-GR" kern="100" dirty="0">
                <a:solidFill>
                  <a:srgbClr val="000000"/>
                </a:solidFill>
                <a:effectLst/>
                <a:latin typeface="inherit"/>
                <a:ea typeface="Calibri" panose="020F0502020204030204" pitchFamily="34" charset="0"/>
                <a:cs typeface="Arial" panose="020B0604020202020204" pitchFamily="34" charset="0"/>
              </a:rPr>
              <a:t> τέλος </a:t>
            </a:r>
            <a:r>
              <a:rPr lang="el-GR" kern="100" dirty="0" err="1">
                <a:solidFill>
                  <a:srgbClr val="000000"/>
                </a:solidFill>
                <a:effectLst/>
                <a:latin typeface="inherit"/>
                <a:ea typeface="Calibri" panose="020F0502020204030204" pitchFamily="34" charset="0"/>
                <a:cs typeface="Arial" panose="020B0604020202020204" pitchFamily="34" charset="0"/>
              </a:rPr>
              <a:t>τοῦ</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ἀναγνώσματος</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καί</a:t>
            </a:r>
            <a:r>
              <a:rPr lang="el-GR" kern="100" dirty="0">
                <a:solidFill>
                  <a:srgbClr val="000000"/>
                </a:solidFill>
                <a:effectLst/>
                <a:latin typeface="inherit"/>
                <a:ea typeface="Calibri" panose="020F0502020204030204" pitchFamily="34" charset="0"/>
                <a:cs typeface="Arial" panose="020B0604020202020204" pitchFamily="34" charset="0"/>
              </a:rPr>
              <a:t> μετά </a:t>
            </a:r>
            <a:r>
              <a:rPr lang="el-GR" kern="100" dirty="0" err="1">
                <a:solidFill>
                  <a:srgbClr val="000000"/>
                </a:solidFill>
                <a:effectLst/>
                <a:latin typeface="inherit"/>
                <a:ea typeface="Calibri" panose="020F0502020204030204" pitchFamily="34" charset="0"/>
                <a:cs typeface="Arial" panose="020B0604020202020204" pitchFamily="34" charset="0"/>
              </a:rPr>
              <a:t>τό</a:t>
            </a:r>
            <a:r>
              <a:rPr lang="el-GR" kern="100" dirty="0">
                <a:solidFill>
                  <a:srgbClr val="000000"/>
                </a:solidFill>
                <a:effectLst/>
                <a:latin typeface="inherit"/>
                <a:ea typeface="Calibri" panose="020F0502020204030204" pitchFamily="34" charset="0"/>
                <a:cs typeface="Arial" panose="020B0604020202020204" pitchFamily="34" charset="0"/>
              </a:rPr>
              <a:t> ” </a:t>
            </a:r>
            <a:r>
              <a:rPr lang="el-GR" kern="100" dirty="0" err="1">
                <a:solidFill>
                  <a:srgbClr val="000000"/>
                </a:solidFill>
                <a:effectLst/>
                <a:latin typeface="inherit"/>
                <a:ea typeface="Calibri" panose="020F0502020204030204" pitchFamily="34" charset="0"/>
                <a:cs typeface="Arial" panose="020B0604020202020204" pitchFamily="34" charset="0"/>
              </a:rPr>
              <a:t>Εἰρήνη</a:t>
            </a:r>
            <a:r>
              <a:rPr lang="el-GR" kern="100" dirty="0">
                <a:solidFill>
                  <a:srgbClr val="000000"/>
                </a:solidFill>
                <a:effectLst/>
                <a:latin typeface="inherit"/>
                <a:ea typeface="Calibri" panose="020F0502020204030204" pitchFamily="34" charset="0"/>
                <a:cs typeface="Arial" panose="020B0604020202020204" pitchFamily="34" charset="0"/>
              </a:rPr>
              <a:t> σοι </a:t>
            </a:r>
            <a:r>
              <a:rPr lang="el-GR" kern="100" dirty="0" err="1">
                <a:solidFill>
                  <a:srgbClr val="000000"/>
                </a:solidFill>
                <a:effectLst/>
                <a:latin typeface="inherit"/>
                <a:ea typeface="Calibri" panose="020F0502020204030204" pitchFamily="34" charset="0"/>
                <a:cs typeface="Arial" panose="020B0604020202020204" pitchFamily="34" charset="0"/>
              </a:rPr>
              <a:t>τῷ</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ἀναγινώσκοντι</a:t>
            </a:r>
            <a:r>
              <a:rPr lang="el-GR" kern="100" dirty="0">
                <a:solidFill>
                  <a:srgbClr val="000000"/>
                </a:solidFill>
                <a:effectLst/>
                <a:latin typeface="inherit"/>
                <a:ea typeface="Calibri" panose="020F0502020204030204" pitchFamily="34" charset="0"/>
                <a:cs typeface="Arial" panose="020B0604020202020204" pitchFamily="34" charset="0"/>
              </a:rPr>
              <a:t> ” </a:t>
            </a:r>
            <a:r>
              <a:rPr lang="el-GR" kern="100" dirty="0" err="1">
                <a:solidFill>
                  <a:srgbClr val="000000"/>
                </a:solidFill>
                <a:effectLst/>
                <a:latin typeface="inherit"/>
                <a:ea typeface="Calibri" panose="020F0502020204030204" pitchFamily="34" charset="0"/>
                <a:cs typeface="Arial" panose="020B0604020202020204" pitchFamily="34" charset="0"/>
              </a:rPr>
              <a:t>ἀρχίζει</a:t>
            </a:r>
            <a:r>
              <a:rPr lang="el-GR" kern="100" dirty="0">
                <a:solidFill>
                  <a:srgbClr val="000000"/>
                </a:solidFill>
                <a:effectLst/>
                <a:latin typeface="inherit"/>
                <a:ea typeface="Calibri" panose="020F0502020204030204" pitchFamily="34" charset="0"/>
                <a:cs typeface="Arial" panose="020B0604020202020204" pitchFamily="34" charset="0"/>
              </a:rPr>
              <a:t> ἡ μελωδική ψαλμωδία </a:t>
            </a:r>
            <a:r>
              <a:rPr lang="el-GR" kern="100" dirty="0" err="1">
                <a:solidFill>
                  <a:srgbClr val="000000"/>
                </a:solidFill>
                <a:effectLst/>
                <a:latin typeface="inherit"/>
                <a:ea typeface="Calibri" panose="020F0502020204030204" pitchFamily="34" charset="0"/>
                <a:cs typeface="Arial" panose="020B0604020202020204" pitchFamily="34" charset="0"/>
              </a:rPr>
              <a:t>τοῦ</a:t>
            </a:r>
            <a:r>
              <a:rPr lang="el-GR" kern="100" dirty="0">
                <a:solidFill>
                  <a:srgbClr val="000000"/>
                </a:solidFill>
                <a:effectLst/>
                <a:latin typeface="inherit"/>
                <a:ea typeface="Calibri" panose="020F0502020204030204" pitchFamily="34" charset="0"/>
                <a:cs typeface="Arial" panose="020B0604020202020204" pitchFamily="34" charset="0"/>
              </a:rPr>
              <a:t> ” </a:t>
            </a:r>
            <a:r>
              <a:rPr lang="el-GR" kern="100" dirty="0" err="1">
                <a:solidFill>
                  <a:srgbClr val="000000"/>
                </a:solidFill>
                <a:effectLst/>
                <a:latin typeface="inherit"/>
                <a:ea typeface="Calibri" panose="020F0502020204030204" pitchFamily="34" charset="0"/>
                <a:cs typeface="Arial" panose="020B0604020202020204" pitchFamily="34" charset="0"/>
              </a:rPr>
              <a:t>Ἀλληλουαρίου</a:t>
            </a:r>
            <a:r>
              <a:rPr lang="el-GR" kern="100" dirty="0">
                <a:solidFill>
                  <a:srgbClr val="000000"/>
                </a:solidFill>
                <a:effectLst/>
                <a:latin typeface="inherit"/>
                <a:ea typeface="Calibri" panose="020F0502020204030204" pitchFamily="34" charset="0"/>
                <a:cs typeface="Arial" panose="020B0604020202020204" pitchFamily="34" charset="0"/>
              </a:rPr>
              <a:t> ” κατά </a:t>
            </a:r>
            <a:r>
              <a:rPr lang="el-GR" kern="100" dirty="0" err="1">
                <a:solidFill>
                  <a:srgbClr val="000000"/>
                </a:solidFill>
                <a:effectLst/>
                <a:latin typeface="inherit"/>
                <a:ea typeface="Calibri" panose="020F0502020204030204" pitchFamily="34" charset="0"/>
                <a:cs typeface="Arial" panose="020B0604020202020204" pitchFamily="34" charset="0"/>
              </a:rPr>
              <a:t>τόν</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ἦχον</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τῆς</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ἑβδομάδος</a:t>
            </a:r>
            <a:r>
              <a:rPr lang="el-GR" kern="100" dirty="0">
                <a:solidFill>
                  <a:srgbClr val="000000"/>
                </a:solidFill>
                <a:effectLst/>
                <a:latin typeface="inherit"/>
                <a:ea typeface="Calibri" panose="020F0502020204030204" pitchFamily="34" charset="0"/>
                <a:cs typeface="Arial" panose="020B0604020202020204" pitchFamily="34" charset="0"/>
              </a:rPr>
              <a:t>. Κατά </a:t>
            </a:r>
            <a:r>
              <a:rPr lang="el-GR" kern="100" dirty="0" err="1">
                <a:solidFill>
                  <a:srgbClr val="000000"/>
                </a:solidFill>
                <a:effectLst/>
                <a:latin typeface="inherit"/>
                <a:ea typeface="Calibri" panose="020F0502020204030204" pitchFamily="34" charset="0"/>
                <a:cs typeface="Arial" panose="020B0604020202020204" pitchFamily="34" charset="0"/>
              </a:rPr>
              <a:t>τήν</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ὥραν</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αὐτή</a:t>
            </a:r>
            <a:r>
              <a:rPr lang="el-GR" kern="100" dirty="0">
                <a:solidFill>
                  <a:srgbClr val="000000"/>
                </a:solidFill>
                <a:effectLst/>
                <a:latin typeface="inherit"/>
                <a:ea typeface="Calibri" panose="020F0502020204030204" pitchFamily="34" charset="0"/>
                <a:cs typeface="Arial" panose="020B0604020202020204" pitchFamily="34" charset="0"/>
              </a:rPr>
              <a:t> ὁ </a:t>
            </a:r>
            <a:r>
              <a:rPr lang="el-GR" kern="100" dirty="0" err="1">
                <a:solidFill>
                  <a:srgbClr val="000000"/>
                </a:solidFill>
                <a:effectLst/>
                <a:latin typeface="inherit"/>
                <a:ea typeface="Calibri" panose="020F0502020204030204" pitchFamily="34" charset="0"/>
                <a:cs typeface="Arial" panose="020B0604020202020204" pitchFamily="34" charset="0"/>
              </a:rPr>
              <a:t>μέν</a:t>
            </a:r>
            <a:r>
              <a:rPr lang="el-GR" kern="100" dirty="0">
                <a:solidFill>
                  <a:srgbClr val="000000"/>
                </a:solidFill>
                <a:effectLst/>
                <a:latin typeface="inherit"/>
                <a:ea typeface="Calibri" panose="020F0502020204030204" pitchFamily="34" charset="0"/>
                <a:cs typeface="Arial" panose="020B0604020202020204" pitchFamily="34" charset="0"/>
              </a:rPr>
              <a:t> διάκονος </a:t>
            </a:r>
            <a:r>
              <a:rPr lang="el-GR" kern="100" dirty="0" err="1">
                <a:solidFill>
                  <a:srgbClr val="000000"/>
                </a:solidFill>
                <a:effectLst/>
                <a:latin typeface="inherit"/>
                <a:ea typeface="Calibri" panose="020F0502020204030204" pitchFamily="34" charset="0"/>
                <a:cs typeface="Arial" panose="020B0604020202020204" pitchFamily="34" charset="0"/>
              </a:rPr>
              <a:t>θυμιᾶ</a:t>
            </a:r>
            <a:r>
              <a:rPr lang="el-GR" kern="100" dirty="0">
                <a:solidFill>
                  <a:srgbClr val="000000"/>
                </a:solidFill>
                <a:effectLst/>
                <a:latin typeface="inherit"/>
                <a:ea typeface="Calibri" panose="020F0502020204030204" pitchFamily="34" charset="0"/>
                <a:cs typeface="Arial" panose="020B0604020202020204" pitchFamily="34" charset="0"/>
              </a:rPr>
              <a:t>, ὁ </a:t>
            </a:r>
            <a:r>
              <a:rPr lang="el-GR" kern="100" dirty="0" err="1">
                <a:solidFill>
                  <a:srgbClr val="000000"/>
                </a:solidFill>
                <a:effectLst/>
                <a:latin typeface="inherit"/>
                <a:ea typeface="Calibri" panose="020F0502020204030204" pitchFamily="34" charset="0"/>
                <a:cs typeface="Arial" panose="020B0604020202020204" pitchFamily="34" charset="0"/>
              </a:rPr>
              <a:t>δέ</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ἱερεύς</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ἐν</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συνεχείᾳ</a:t>
            </a:r>
            <a:r>
              <a:rPr lang="el-GR" kern="100" dirty="0">
                <a:solidFill>
                  <a:srgbClr val="000000"/>
                </a:solidFill>
                <a:effectLst/>
                <a:latin typeface="inherit"/>
                <a:ea typeface="Calibri" panose="020F0502020204030204" pitchFamily="34" charset="0"/>
                <a:cs typeface="Arial" panose="020B0604020202020204" pitchFamily="34" charset="0"/>
              </a:rPr>
              <a:t> παραδίδει </a:t>
            </a:r>
            <a:r>
              <a:rPr lang="el-GR" kern="100" dirty="0" err="1">
                <a:solidFill>
                  <a:srgbClr val="000000"/>
                </a:solidFill>
                <a:effectLst/>
                <a:latin typeface="inherit"/>
                <a:ea typeface="Calibri" panose="020F0502020204030204" pitchFamily="34" charset="0"/>
                <a:cs typeface="Arial" panose="020B0604020202020204" pitchFamily="34" charset="0"/>
              </a:rPr>
              <a:t>τό</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Εὐαγγέλιον</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στόν</a:t>
            </a:r>
            <a:r>
              <a:rPr lang="el-GR" kern="100" dirty="0">
                <a:solidFill>
                  <a:srgbClr val="000000"/>
                </a:solidFill>
                <a:effectLst/>
                <a:latin typeface="inherit"/>
                <a:ea typeface="Calibri" panose="020F0502020204030204" pitchFamily="34" charset="0"/>
                <a:cs typeface="Arial" panose="020B0604020202020204" pitchFamily="34" charset="0"/>
              </a:rPr>
              <a:t> διάκονο – </a:t>
            </a:r>
            <a:r>
              <a:rPr lang="el-GR" kern="100" dirty="0" err="1">
                <a:solidFill>
                  <a:srgbClr val="000000"/>
                </a:solidFill>
                <a:effectLst/>
                <a:latin typeface="inherit"/>
                <a:ea typeface="Calibri" panose="020F0502020204030204" pitchFamily="34" charset="0"/>
                <a:cs typeface="Arial" panose="020B0604020202020204" pitchFamily="34" charset="0"/>
              </a:rPr>
              <a:t>ἐάν</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ὑπάρχει</a:t>
            </a:r>
            <a:r>
              <a:rPr lang="el-GR" kern="100" dirty="0">
                <a:solidFill>
                  <a:srgbClr val="000000"/>
                </a:solidFill>
                <a:effectLst/>
                <a:latin typeface="inherit"/>
                <a:ea typeface="Calibri" panose="020F0502020204030204" pitchFamily="34" charset="0"/>
                <a:cs typeface="Arial" panose="020B0604020202020204" pitchFamily="34" charset="0"/>
              </a:rPr>
              <a:t> – ὁ </a:t>
            </a:r>
            <a:r>
              <a:rPr lang="el-GR" kern="100" dirty="0" err="1">
                <a:solidFill>
                  <a:srgbClr val="000000"/>
                </a:solidFill>
                <a:effectLst/>
                <a:latin typeface="inherit"/>
                <a:ea typeface="Calibri" panose="020F0502020204030204" pitchFamily="34" charset="0"/>
                <a:cs typeface="Arial" panose="020B0604020202020204" pitchFamily="34" charset="0"/>
              </a:rPr>
              <a:t>ὁποῖος</a:t>
            </a:r>
            <a:r>
              <a:rPr lang="el-GR" kern="100" dirty="0">
                <a:solidFill>
                  <a:srgbClr val="000000"/>
                </a:solidFill>
                <a:effectLst/>
                <a:latin typeface="inherit"/>
                <a:ea typeface="Calibri" panose="020F0502020204030204" pitchFamily="34" charset="0"/>
                <a:cs typeface="Arial" panose="020B0604020202020204" pitchFamily="34" charset="0"/>
              </a:rPr>
              <a:t> μεταβαίνει </a:t>
            </a:r>
            <a:r>
              <a:rPr lang="el-GR" kern="100" dirty="0" err="1">
                <a:solidFill>
                  <a:srgbClr val="000000"/>
                </a:solidFill>
                <a:effectLst/>
                <a:latin typeface="inherit"/>
                <a:ea typeface="Calibri" panose="020F0502020204030204" pitchFamily="34" charset="0"/>
                <a:cs typeface="Arial" panose="020B0604020202020204" pitchFamily="34" charset="0"/>
              </a:rPr>
              <a:t>στόν</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Ἄμβωνα</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καί</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ἀναμένει</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τήν</a:t>
            </a:r>
            <a:r>
              <a:rPr lang="el-GR" kern="100" dirty="0">
                <a:solidFill>
                  <a:srgbClr val="000000"/>
                </a:solidFill>
                <a:effectLst/>
                <a:latin typeface="inherit"/>
                <a:ea typeface="Calibri" panose="020F0502020204030204" pitchFamily="34" charset="0"/>
                <a:cs typeface="Arial" panose="020B0604020202020204" pitchFamily="34" charset="0"/>
              </a:rPr>
              <a:t> λήξη </a:t>
            </a:r>
            <a:r>
              <a:rPr lang="el-GR" kern="100" dirty="0" err="1">
                <a:solidFill>
                  <a:srgbClr val="000000"/>
                </a:solidFill>
                <a:effectLst/>
                <a:latin typeface="inherit"/>
                <a:ea typeface="Calibri" panose="020F0502020204030204" pitchFamily="34" charset="0"/>
                <a:cs typeface="Arial" panose="020B0604020202020204" pitchFamily="34" charset="0"/>
              </a:rPr>
              <a:t>τοῦ</a:t>
            </a:r>
            <a:r>
              <a:rPr lang="el-GR" kern="100" dirty="0">
                <a:solidFill>
                  <a:srgbClr val="000000"/>
                </a:solidFill>
                <a:effectLst/>
                <a:latin typeface="inherit"/>
                <a:ea typeface="Calibri" panose="020F0502020204030204" pitchFamily="34" charset="0"/>
                <a:cs typeface="Arial" panose="020B0604020202020204" pitchFamily="34" charset="0"/>
              </a:rPr>
              <a:t> ” </a:t>
            </a:r>
            <a:r>
              <a:rPr lang="el-GR" kern="100" dirty="0" err="1">
                <a:solidFill>
                  <a:srgbClr val="000000"/>
                </a:solidFill>
                <a:effectLst/>
                <a:latin typeface="inherit"/>
                <a:ea typeface="Calibri" panose="020F0502020204030204" pitchFamily="34" charset="0"/>
                <a:cs typeface="Arial" panose="020B0604020202020204" pitchFamily="34" charset="0"/>
              </a:rPr>
              <a:t>Ἀλληλουαρίου</a:t>
            </a:r>
            <a:r>
              <a:rPr lang="el-GR" kern="100" dirty="0">
                <a:solidFill>
                  <a:srgbClr val="000000"/>
                </a:solidFill>
                <a:effectLst/>
                <a:latin typeface="inherit"/>
                <a:ea typeface="Calibri" panose="020F0502020204030204" pitchFamily="34" charset="0"/>
                <a:cs typeface="Arial" panose="020B0604020202020204" pitchFamily="34" charset="0"/>
              </a:rPr>
              <a:t> ” </a:t>
            </a:r>
            <a:r>
              <a:rPr lang="el-GR" kern="100" dirty="0" err="1">
                <a:solidFill>
                  <a:srgbClr val="000000"/>
                </a:solidFill>
                <a:effectLst/>
                <a:latin typeface="inherit"/>
                <a:ea typeface="Calibri" panose="020F0502020204030204" pitchFamily="34" charset="0"/>
                <a:cs typeface="Arial" panose="020B0604020202020204" pitchFamily="34" charset="0"/>
              </a:rPr>
              <a:t>γιά</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νά</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ἀρχίσει</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τήν</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ἐμμελῆ</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ἀπαγγελίαν</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τοῦ</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Εὐαγγελίου</a:t>
            </a:r>
            <a:r>
              <a:rPr lang="el-GR" kern="100" dirty="0">
                <a:solidFill>
                  <a:srgbClr val="000000"/>
                </a:solidFill>
                <a:effectLst/>
                <a:latin typeface="inherit"/>
                <a:ea typeface="Calibri" panose="020F0502020204030204" pitchFamily="34" charset="0"/>
                <a:cs typeface="Arial" panose="020B0604020202020204" pitchFamily="34" charset="0"/>
              </a:rPr>
              <a:t>. Μετά </a:t>
            </a:r>
            <a:r>
              <a:rPr lang="el-GR" kern="100" dirty="0" err="1">
                <a:solidFill>
                  <a:srgbClr val="000000"/>
                </a:solidFill>
                <a:effectLst/>
                <a:latin typeface="inherit"/>
                <a:ea typeface="Calibri" panose="020F0502020204030204" pitchFamily="34" charset="0"/>
                <a:cs typeface="Arial" panose="020B0604020202020204" pitchFamily="34" charset="0"/>
              </a:rPr>
              <a:t>τό</a:t>
            </a:r>
            <a:r>
              <a:rPr lang="el-GR" kern="100" dirty="0">
                <a:solidFill>
                  <a:srgbClr val="000000"/>
                </a:solidFill>
                <a:effectLst/>
                <a:latin typeface="inherit"/>
                <a:ea typeface="Calibri" panose="020F0502020204030204" pitchFamily="34" charset="0"/>
                <a:cs typeface="Arial" panose="020B0604020202020204" pitchFamily="34" charset="0"/>
              </a:rPr>
              <a:t> ” Σοφία. </a:t>
            </a:r>
            <a:r>
              <a:rPr lang="el-GR" kern="100" dirty="0" err="1">
                <a:solidFill>
                  <a:srgbClr val="000000"/>
                </a:solidFill>
                <a:effectLst/>
                <a:latin typeface="inherit"/>
                <a:ea typeface="Calibri" panose="020F0502020204030204" pitchFamily="34" charset="0"/>
                <a:cs typeface="Arial" panose="020B0604020202020204" pitchFamily="34" charset="0"/>
              </a:rPr>
              <a:t>Ὀρθοί</a:t>
            </a:r>
            <a:r>
              <a:rPr lang="el-GR" kern="100" dirty="0">
                <a:solidFill>
                  <a:srgbClr val="000000"/>
                </a:solidFill>
                <a:effectLst/>
                <a:latin typeface="inherit"/>
                <a:ea typeface="Calibri" panose="020F0502020204030204" pitchFamily="34" charset="0"/>
                <a:cs typeface="Arial" panose="020B0604020202020204" pitchFamily="34" charset="0"/>
              </a:rPr>
              <a:t> . . . ” </a:t>
            </a:r>
            <a:r>
              <a:rPr lang="el-GR" kern="100" dirty="0" err="1">
                <a:solidFill>
                  <a:srgbClr val="000000"/>
                </a:solidFill>
                <a:effectLst/>
                <a:latin typeface="inherit"/>
                <a:ea typeface="Calibri" panose="020F0502020204030204" pitchFamily="34" charset="0"/>
                <a:cs typeface="Arial" panose="020B0604020202020204" pitchFamily="34" charset="0"/>
              </a:rPr>
              <a:t>καί</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τό</a:t>
            </a:r>
            <a:r>
              <a:rPr lang="el-GR" kern="100" dirty="0">
                <a:solidFill>
                  <a:srgbClr val="000000"/>
                </a:solidFill>
                <a:effectLst/>
                <a:latin typeface="inherit"/>
                <a:ea typeface="Calibri" panose="020F0502020204030204" pitchFamily="34" charset="0"/>
                <a:cs typeface="Arial" panose="020B0604020202020204" pitchFamily="34" charset="0"/>
              </a:rPr>
              <a:t> ” </a:t>
            </a:r>
            <a:r>
              <a:rPr lang="el-GR" kern="100" dirty="0" err="1">
                <a:solidFill>
                  <a:srgbClr val="000000"/>
                </a:solidFill>
                <a:effectLst/>
                <a:latin typeface="inherit"/>
                <a:ea typeface="Calibri" panose="020F0502020204030204" pitchFamily="34" charset="0"/>
                <a:cs typeface="Arial" panose="020B0604020202020204" pitchFamily="34" charset="0"/>
              </a:rPr>
              <a:t>Εἰρήνη</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πᾶσι</a:t>
            </a:r>
            <a:r>
              <a:rPr lang="el-GR" kern="100" dirty="0">
                <a:solidFill>
                  <a:srgbClr val="000000"/>
                </a:solidFill>
                <a:effectLst/>
                <a:latin typeface="inherit"/>
                <a:ea typeface="Calibri" panose="020F0502020204030204" pitchFamily="34" charset="0"/>
                <a:cs typeface="Arial" panose="020B0604020202020204" pitchFamily="34" charset="0"/>
              </a:rPr>
              <a:t> “, </a:t>
            </a:r>
            <a:r>
              <a:rPr lang="el-GR" kern="100" dirty="0" err="1">
                <a:solidFill>
                  <a:srgbClr val="000000"/>
                </a:solidFill>
                <a:effectLst/>
                <a:latin typeface="inherit"/>
                <a:ea typeface="Calibri" panose="020F0502020204030204" pitchFamily="34" charset="0"/>
                <a:cs typeface="Arial" panose="020B0604020202020204" pitchFamily="34" charset="0"/>
              </a:rPr>
              <a:t>ἀκολουθεῖ</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τό</a:t>
            </a:r>
            <a:r>
              <a:rPr lang="el-GR" kern="100" dirty="0">
                <a:solidFill>
                  <a:srgbClr val="000000"/>
                </a:solidFill>
                <a:effectLst/>
                <a:latin typeface="inherit"/>
                <a:ea typeface="Calibri" panose="020F0502020204030204" pitchFamily="34" charset="0"/>
                <a:cs typeface="Arial" panose="020B0604020202020204" pitchFamily="34" charset="0"/>
              </a:rPr>
              <a:t> ” </a:t>
            </a:r>
            <a:r>
              <a:rPr lang="el-GR" kern="100" dirty="0" err="1">
                <a:solidFill>
                  <a:srgbClr val="000000"/>
                </a:solidFill>
                <a:effectLst/>
                <a:latin typeface="inherit"/>
                <a:ea typeface="Calibri" panose="020F0502020204030204" pitchFamily="34" charset="0"/>
                <a:cs typeface="Arial" panose="020B0604020202020204" pitchFamily="34" charset="0"/>
              </a:rPr>
              <a:t>Ἐκ</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τοῦ</a:t>
            </a:r>
            <a:r>
              <a:rPr lang="el-GR" kern="100" dirty="0">
                <a:solidFill>
                  <a:srgbClr val="000000"/>
                </a:solidFill>
                <a:effectLst/>
                <a:latin typeface="inherit"/>
                <a:ea typeface="Calibri" panose="020F0502020204030204" pitchFamily="34" charset="0"/>
                <a:cs typeface="Arial" panose="020B0604020202020204" pitchFamily="34" charset="0"/>
              </a:rPr>
              <a:t> κατά . . . </a:t>
            </a:r>
            <a:r>
              <a:rPr lang="el-GR" kern="100" dirty="0" err="1">
                <a:solidFill>
                  <a:srgbClr val="000000"/>
                </a:solidFill>
                <a:effectLst/>
                <a:latin typeface="inherit"/>
                <a:ea typeface="Calibri" panose="020F0502020204030204" pitchFamily="34" charset="0"/>
                <a:cs typeface="Arial" panose="020B0604020202020204" pitchFamily="34" charset="0"/>
              </a:rPr>
              <a:t>ἁγίου</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Εὐαγγελίου</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τό</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ἀνάγνωσμα</a:t>
            </a:r>
            <a:r>
              <a:rPr lang="el-GR" kern="100" dirty="0">
                <a:solidFill>
                  <a:srgbClr val="000000"/>
                </a:solidFill>
                <a:effectLst/>
                <a:latin typeface="inherit"/>
                <a:ea typeface="Calibri" panose="020F0502020204030204" pitchFamily="34" charset="0"/>
                <a:cs typeface="Arial" panose="020B0604020202020204" pitchFamily="34" charset="0"/>
              </a:rPr>
              <a:t> ” . Ὁ ψάλτης ” Δόξα Σοι Κύριε, δόξα Σοι ” </a:t>
            </a:r>
            <a:r>
              <a:rPr lang="el-GR" kern="100" dirty="0" err="1">
                <a:solidFill>
                  <a:srgbClr val="000000"/>
                </a:solidFill>
                <a:effectLst/>
                <a:latin typeface="inherit"/>
                <a:ea typeface="Calibri" panose="020F0502020204030204" pitchFamily="34" charset="0"/>
                <a:cs typeface="Arial" panose="020B0604020202020204" pitchFamily="34" charset="0"/>
              </a:rPr>
              <a:t>καί</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τό</a:t>
            </a:r>
            <a:r>
              <a:rPr lang="el-GR" kern="100" dirty="0">
                <a:solidFill>
                  <a:srgbClr val="000000"/>
                </a:solidFill>
                <a:effectLst/>
                <a:latin typeface="inherit"/>
                <a:ea typeface="Calibri" panose="020F0502020204030204" pitchFamily="34" charset="0"/>
                <a:cs typeface="Arial" panose="020B0604020202020204" pitchFamily="34" charset="0"/>
              </a:rPr>
              <a:t> ” </a:t>
            </a:r>
            <a:r>
              <a:rPr lang="el-GR" kern="100" dirty="0" err="1">
                <a:solidFill>
                  <a:srgbClr val="000000"/>
                </a:solidFill>
                <a:effectLst/>
                <a:latin typeface="inherit"/>
                <a:ea typeface="Calibri" panose="020F0502020204030204" pitchFamily="34" charset="0"/>
                <a:cs typeface="Arial" panose="020B0604020202020204" pitchFamily="34" charset="0"/>
              </a:rPr>
              <a:t>Πρόσχωμεν</a:t>
            </a:r>
            <a:r>
              <a:rPr lang="el-GR" kern="100" dirty="0">
                <a:solidFill>
                  <a:srgbClr val="000000"/>
                </a:solidFill>
                <a:effectLst/>
                <a:latin typeface="inherit"/>
                <a:ea typeface="Calibri" panose="020F0502020204030204" pitchFamily="34" charset="0"/>
                <a:cs typeface="Arial" panose="020B0604020202020204" pitchFamily="34" charset="0"/>
              </a:rPr>
              <a:t> ” μετά </a:t>
            </a:r>
            <a:r>
              <a:rPr lang="el-GR" kern="100" dirty="0" err="1">
                <a:solidFill>
                  <a:srgbClr val="000000"/>
                </a:solidFill>
                <a:effectLst/>
                <a:latin typeface="inherit"/>
                <a:ea typeface="Calibri" panose="020F0502020204030204" pitchFamily="34" charset="0"/>
                <a:cs typeface="Arial" panose="020B0604020202020204" pitchFamily="34" charset="0"/>
              </a:rPr>
              <a:t>τό</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ὁποῖον</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ἀμέσως</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ἀρχίζει</a:t>
            </a:r>
            <a:r>
              <a:rPr lang="el-GR" kern="100" dirty="0">
                <a:solidFill>
                  <a:srgbClr val="000000"/>
                </a:solidFill>
                <a:effectLst/>
                <a:latin typeface="inherit"/>
                <a:ea typeface="Calibri" panose="020F0502020204030204" pitchFamily="34" charset="0"/>
                <a:cs typeface="Arial" panose="020B0604020202020204" pitchFamily="34" charset="0"/>
              </a:rPr>
              <a:t> ἡ </a:t>
            </a:r>
            <a:r>
              <a:rPr lang="el-GR" kern="100" dirty="0" err="1">
                <a:solidFill>
                  <a:srgbClr val="000000"/>
                </a:solidFill>
                <a:effectLst/>
                <a:latin typeface="inherit"/>
                <a:ea typeface="Calibri" panose="020F0502020204030204" pitchFamily="34" charset="0"/>
                <a:cs typeface="Arial" panose="020B0604020202020204" pitchFamily="34" charset="0"/>
              </a:rPr>
              <a:t>ἀπόδοση</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τοῦ</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ἱεροῦ</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Εὐαγγελίου</a:t>
            </a:r>
            <a:r>
              <a:rPr lang="el-GR" kern="100" dirty="0">
                <a:solidFill>
                  <a:srgbClr val="000000"/>
                </a:solidFill>
                <a:effectLst/>
                <a:latin typeface="inherit"/>
                <a:ea typeface="Calibri" panose="020F0502020204030204" pitchFamily="34" charset="0"/>
                <a:cs typeface="Arial" panose="020B0604020202020204" pitchFamily="34" charset="0"/>
              </a:rPr>
              <a:t>.</a:t>
            </a:r>
            <a:endParaRPr lang="el-GR" kern="100" dirty="0">
              <a:latin typeface="Calibri" panose="020F0502020204030204" pitchFamily="34" charset="0"/>
              <a:ea typeface="Calibri" panose="020F0502020204030204" pitchFamily="34" charset="0"/>
              <a:cs typeface="Times New Roman" panose="02020603050405020304" pitchFamily="18" charset="0"/>
            </a:endParaRPr>
          </a:p>
          <a:p>
            <a:pPr marL="457200" lvl="1" indent="0" fontAlgn="base">
              <a:lnSpc>
                <a:spcPct val="107000"/>
              </a:lnSpc>
              <a:spcAft>
                <a:spcPts val="800"/>
              </a:spcAft>
              <a:buNone/>
              <a:tabLst>
                <a:tab pos="914400" algn="l"/>
              </a:tabLst>
            </a:pPr>
            <a:r>
              <a:rPr lang="el-GR"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 </a:t>
            </a:r>
            <a:r>
              <a:rPr lang="el-GR" kern="100" dirty="0" err="1">
                <a:solidFill>
                  <a:srgbClr val="000000"/>
                </a:solidFill>
                <a:effectLst/>
                <a:latin typeface="inherit"/>
                <a:ea typeface="Calibri" panose="020F0502020204030204" pitchFamily="34" charset="0"/>
                <a:cs typeface="Arial" panose="020B0604020202020204" pitchFamily="34" charset="0"/>
              </a:rPr>
              <a:t>Τό</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Εὐαγγέλιο</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ἀποδίδεται</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ἐμμελῶς</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μέ</a:t>
            </a:r>
            <a:r>
              <a:rPr lang="el-GR" kern="100" dirty="0">
                <a:solidFill>
                  <a:srgbClr val="000000"/>
                </a:solidFill>
                <a:effectLst/>
                <a:latin typeface="inherit"/>
                <a:ea typeface="Calibri" panose="020F0502020204030204" pitchFamily="34" charset="0"/>
                <a:cs typeface="Arial" panose="020B0604020202020204" pitchFamily="34" charset="0"/>
              </a:rPr>
              <a:t> σεμνότητα, χωρίς </a:t>
            </a:r>
            <a:r>
              <a:rPr lang="el-GR" kern="100" dirty="0" err="1">
                <a:solidFill>
                  <a:srgbClr val="000000"/>
                </a:solidFill>
                <a:effectLst/>
                <a:latin typeface="inherit"/>
                <a:ea typeface="Calibri" panose="020F0502020204030204" pitchFamily="34" charset="0"/>
                <a:cs typeface="Arial" panose="020B0604020202020204" pitchFamily="34" charset="0"/>
              </a:rPr>
              <a:t>ἐξεζητημένους</a:t>
            </a:r>
            <a:r>
              <a:rPr lang="el-GR" kern="100" dirty="0">
                <a:solidFill>
                  <a:srgbClr val="000000"/>
                </a:solidFill>
                <a:effectLst/>
                <a:latin typeface="inherit"/>
                <a:ea typeface="Calibri" panose="020F0502020204030204" pitchFamily="34" charset="0"/>
                <a:cs typeface="Arial" panose="020B0604020202020204" pitchFamily="34" charset="0"/>
              </a:rPr>
              <a:t> λαρυγγισμούς </a:t>
            </a:r>
            <a:r>
              <a:rPr lang="el-GR" kern="100" dirty="0" err="1">
                <a:solidFill>
                  <a:srgbClr val="000000"/>
                </a:solidFill>
                <a:effectLst/>
                <a:latin typeface="inherit"/>
                <a:ea typeface="Calibri" panose="020F0502020204030204" pitchFamily="34" charset="0"/>
                <a:cs typeface="Arial" panose="020B0604020202020204" pitchFamily="34" charset="0"/>
              </a:rPr>
              <a:t>καί</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μέ</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τόν</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ἀνάλογο</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πρός</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τήν</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ἱερότητα</a:t>
            </a:r>
            <a:r>
              <a:rPr lang="el-GR" kern="100" dirty="0">
                <a:solidFill>
                  <a:srgbClr val="000000"/>
                </a:solidFill>
                <a:effectLst/>
                <a:latin typeface="inherit"/>
                <a:ea typeface="Calibri" panose="020F0502020204030204" pitchFamily="34" charset="0"/>
                <a:cs typeface="Arial" panose="020B0604020202020204" pitchFamily="34" charset="0"/>
              </a:rPr>
              <a:t> σεβασμό. </a:t>
            </a:r>
            <a:r>
              <a:rPr lang="el-GR" kern="100" dirty="0" err="1">
                <a:solidFill>
                  <a:srgbClr val="000000"/>
                </a:solidFill>
                <a:effectLst/>
                <a:latin typeface="inherit"/>
                <a:ea typeface="Calibri" panose="020F0502020204030204" pitchFamily="34" charset="0"/>
                <a:cs typeface="Arial" panose="020B0604020202020204" pitchFamily="34" charset="0"/>
              </a:rPr>
              <a:t>Τά</a:t>
            </a:r>
            <a:r>
              <a:rPr lang="el-GR" kern="100" dirty="0">
                <a:solidFill>
                  <a:srgbClr val="000000"/>
                </a:solidFill>
                <a:effectLst/>
                <a:latin typeface="inherit"/>
                <a:ea typeface="Calibri" panose="020F0502020204030204" pitchFamily="34" charset="0"/>
                <a:cs typeface="Arial" panose="020B0604020202020204" pitchFamily="34" charset="0"/>
              </a:rPr>
              <a:t> λόγια </a:t>
            </a:r>
            <a:r>
              <a:rPr lang="el-GR" kern="100" dirty="0" err="1">
                <a:solidFill>
                  <a:srgbClr val="000000"/>
                </a:solidFill>
                <a:effectLst/>
                <a:latin typeface="inherit"/>
                <a:ea typeface="Calibri" panose="020F0502020204030204" pitchFamily="34" charset="0"/>
                <a:cs typeface="Arial" panose="020B0604020202020204" pitchFamily="34" charset="0"/>
              </a:rPr>
              <a:t>τοῦ</a:t>
            </a:r>
            <a:r>
              <a:rPr lang="el-GR" kern="100" dirty="0">
                <a:solidFill>
                  <a:srgbClr val="000000"/>
                </a:solidFill>
                <a:effectLst/>
                <a:latin typeface="inherit"/>
                <a:ea typeface="Calibri" panose="020F0502020204030204" pitchFamily="34" charset="0"/>
                <a:cs typeface="Arial" panose="020B0604020202020204" pitchFamily="34" charset="0"/>
              </a:rPr>
              <a:t> Κυρίου </a:t>
            </a:r>
            <a:r>
              <a:rPr lang="el-GR" kern="100" dirty="0" err="1">
                <a:solidFill>
                  <a:srgbClr val="000000"/>
                </a:solidFill>
                <a:effectLst/>
                <a:latin typeface="inherit"/>
                <a:ea typeface="Calibri" panose="020F0502020204030204" pitchFamily="34" charset="0"/>
                <a:cs typeface="Arial" panose="020B0604020202020204" pitchFamily="34" charset="0"/>
              </a:rPr>
              <a:t>ἐπιβάλλεται</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νά</a:t>
            </a:r>
            <a:r>
              <a:rPr lang="el-GR" kern="100" dirty="0">
                <a:solidFill>
                  <a:srgbClr val="000000"/>
                </a:solidFill>
                <a:effectLst/>
                <a:latin typeface="inherit"/>
                <a:ea typeface="Calibri" panose="020F0502020204030204" pitchFamily="34" charset="0"/>
                <a:cs typeface="Arial" panose="020B0604020202020204" pitchFamily="34" charset="0"/>
              </a:rPr>
              <a:t> λέγονται </a:t>
            </a:r>
            <a:r>
              <a:rPr lang="el-GR" kern="100" dirty="0" err="1">
                <a:solidFill>
                  <a:srgbClr val="000000"/>
                </a:solidFill>
                <a:effectLst/>
                <a:latin typeface="inherit"/>
                <a:ea typeface="Calibri" panose="020F0502020204030204" pitchFamily="34" charset="0"/>
                <a:cs typeface="Arial" panose="020B0604020202020204" pitchFamily="34" charset="0"/>
              </a:rPr>
              <a:t>μέ</a:t>
            </a:r>
            <a:r>
              <a:rPr lang="el-GR" kern="100" dirty="0">
                <a:solidFill>
                  <a:srgbClr val="000000"/>
                </a:solidFill>
                <a:effectLst/>
                <a:latin typeface="inherit"/>
                <a:ea typeface="Calibri" panose="020F0502020204030204" pitchFamily="34" charset="0"/>
                <a:cs typeface="Arial" panose="020B0604020202020204" pitchFamily="34" charset="0"/>
              </a:rPr>
              <a:t> μεγάλη προσοχή, λιτότητα, </a:t>
            </a:r>
            <a:r>
              <a:rPr lang="el-GR" kern="100" dirty="0" err="1">
                <a:solidFill>
                  <a:srgbClr val="000000"/>
                </a:solidFill>
                <a:effectLst/>
                <a:latin typeface="inherit"/>
                <a:ea typeface="Calibri" panose="020F0502020204030204" pitchFamily="34" charset="0"/>
                <a:cs typeface="Arial" panose="020B0604020202020204" pitchFamily="34" charset="0"/>
              </a:rPr>
              <a:t>ἱεροπρέπεια</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καί</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ἐκκλησιαστικότητα</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Ἀπόβλητα</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εἶναι</a:t>
            </a:r>
            <a:r>
              <a:rPr lang="el-GR" kern="100" dirty="0">
                <a:solidFill>
                  <a:srgbClr val="000000"/>
                </a:solidFill>
                <a:effectLst/>
                <a:latin typeface="inherit"/>
                <a:ea typeface="Calibri" panose="020F0502020204030204" pitchFamily="34" charset="0"/>
                <a:cs typeface="Arial" panose="020B0604020202020204" pitchFamily="34" charset="0"/>
              </a:rPr>
              <a:t> φαινόμενα </a:t>
            </a:r>
            <a:r>
              <a:rPr lang="el-GR" kern="100" dirty="0" err="1">
                <a:solidFill>
                  <a:srgbClr val="000000"/>
                </a:solidFill>
                <a:effectLst/>
                <a:latin typeface="inherit"/>
                <a:ea typeface="Calibri" panose="020F0502020204030204" pitchFamily="34" charset="0"/>
                <a:cs typeface="Arial" panose="020B0604020202020204" pitchFamily="34" charset="0"/>
              </a:rPr>
              <a:t>αὐτοπροβολῆς</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καί</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ἀσεβείας</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Τά</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θεῖα</a:t>
            </a:r>
            <a:r>
              <a:rPr lang="el-GR" kern="100" dirty="0">
                <a:solidFill>
                  <a:srgbClr val="000000"/>
                </a:solidFill>
                <a:effectLst/>
                <a:latin typeface="inherit"/>
                <a:ea typeface="Calibri" panose="020F0502020204030204" pitchFamily="34" charset="0"/>
                <a:cs typeface="Arial" panose="020B0604020202020204" pitchFamily="34" charset="0"/>
              </a:rPr>
              <a:t> λόγια </a:t>
            </a:r>
            <a:r>
              <a:rPr lang="el-GR" kern="100" dirty="0" err="1">
                <a:solidFill>
                  <a:srgbClr val="000000"/>
                </a:solidFill>
                <a:effectLst/>
                <a:latin typeface="inherit"/>
                <a:ea typeface="Calibri" panose="020F0502020204030204" pitchFamily="34" charset="0"/>
                <a:cs typeface="Arial" panose="020B0604020202020204" pitchFamily="34" charset="0"/>
              </a:rPr>
              <a:t>δέν</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εἶναι</a:t>
            </a:r>
            <a:r>
              <a:rPr lang="el-GR" kern="100" dirty="0">
                <a:solidFill>
                  <a:srgbClr val="000000"/>
                </a:solidFill>
                <a:effectLst/>
                <a:latin typeface="inherit"/>
                <a:ea typeface="Calibri" panose="020F0502020204030204" pitchFamily="34" charset="0"/>
                <a:cs typeface="Arial" panose="020B0604020202020204" pitchFamily="34" charset="0"/>
              </a:rPr>
              <a:t> λόγοι </a:t>
            </a:r>
            <a:r>
              <a:rPr lang="el-GR" kern="100" dirty="0" err="1">
                <a:solidFill>
                  <a:srgbClr val="000000"/>
                </a:solidFill>
                <a:effectLst/>
                <a:latin typeface="inherit"/>
                <a:ea typeface="Calibri" panose="020F0502020204030204" pitchFamily="34" charset="0"/>
                <a:cs typeface="Arial" panose="020B0604020202020204" pitchFamily="34" charset="0"/>
              </a:rPr>
              <a:t>ἀνθρώπου</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εἶναι</a:t>
            </a:r>
            <a:r>
              <a:rPr lang="el-GR" kern="100" dirty="0">
                <a:solidFill>
                  <a:srgbClr val="000000"/>
                </a:solidFill>
                <a:effectLst/>
                <a:latin typeface="inherit"/>
                <a:ea typeface="Calibri" panose="020F0502020204030204" pitchFamily="34" charset="0"/>
                <a:cs typeface="Arial" panose="020B0604020202020204" pitchFamily="34" charset="0"/>
              </a:rPr>
              <a:t> λόγοι </a:t>
            </a:r>
            <a:r>
              <a:rPr lang="el-GR" kern="100" dirty="0" err="1">
                <a:solidFill>
                  <a:srgbClr val="000000"/>
                </a:solidFill>
                <a:effectLst/>
                <a:latin typeface="inherit"/>
                <a:ea typeface="Calibri" panose="020F0502020204030204" pitchFamily="34" charset="0"/>
                <a:cs typeface="Arial" panose="020B0604020202020204" pitchFamily="34" charset="0"/>
              </a:rPr>
              <a:t>ζωῆς</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καί</a:t>
            </a:r>
            <a:r>
              <a:rPr lang="el-GR" kern="100" dirty="0">
                <a:solidFill>
                  <a:srgbClr val="000000"/>
                </a:solidFill>
                <a:effectLst/>
                <a:latin typeface="inherit"/>
                <a:ea typeface="Calibri" panose="020F0502020204030204" pitchFamily="34" charset="0"/>
                <a:cs typeface="Arial" panose="020B0604020202020204" pitchFamily="34" charset="0"/>
              </a:rPr>
              <a:t> σωτηρίας.</a:t>
            </a:r>
            <a:endParaRPr lang="el-GR"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887554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1104D5-5E86-DFB2-ABBF-C13821A50E8B}"/>
              </a:ext>
            </a:extLst>
          </p:cNvPr>
          <p:cNvSpPr>
            <a:spLocks noGrp="1"/>
          </p:cNvSpPr>
          <p:nvPr>
            <p:ph type="title"/>
          </p:nvPr>
        </p:nvSpPr>
        <p:spPr>
          <a:xfrm>
            <a:off x="737716" y="0"/>
            <a:ext cx="10515600" cy="681037"/>
          </a:xfrm>
        </p:spPr>
        <p:txBody>
          <a:bodyPr>
            <a:normAutofit fontScale="90000"/>
          </a:bodyPr>
          <a:lstStyle/>
          <a:p>
            <a:pPr algn="ctr"/>
            <a:r>
              <a:rPr lang="el-GR" sz="4400" b="1" i="1" kern="100" dirty="0">
                <a:solidFill>
                  <a:srgbClr val="FF0000"/>
                </a:solidFill>
                <a:effectLst/>
                <a:latin typeface="inherit"/>
                <a:ea typeface="Times New Roman" panose="02020603050405020304" pitchFamily="18" charset="0"/>
                <a:cs typeface="Arial" panose="020B0604020202020204" pitchFamily="34" charset="0"/>
              </a:rPr>
              <a:t>ΕΓΚΥΚΛΙΟΣ</a:t>
            </a:r>
            <a:r>
              <a:rPr lang="el-GR" sz="4400" b="1" i="1" kern="10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 </a:t>
            </a:r>
            <a:r>
              <a:rPr lang="el-GR" b="1" i="1" kern="10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 </a:t>
            </a:r>
            <a:r>
              <a:rPr lang="el-GR" sz="4400" b="1" kern="100" dirty="0" err="1">
                <a:solidFill>
                  <a:srgbClr val="000000"/>
                </a:solidFill>
                <a:effectLst/>
                <a:latin typeface="inherit"/>
                <a:ea typeface="Calibri" panose="020F0502020204030204" pitchFamily="34" charset="0"/>
                <a:cs typeface="Arial" panose="020B0604020202020204" pitchFamily="34" charset="0"/>
              </a:rPr>
              <a:t>Ἀριθμ</a:t>
            </a:r>
            <a:r>
              <a:rPr lang="el-GR" sz="4400" b="1" kern="100" dirty="0">
                <a:solidFill>
                  <a:srgbClr val="000000"/>
                </a:solidFill>
                <a:effectLst/>
                <a:latin typeface="inherit"/>
                <a:ea typeface="Calibri" panose="020F0502020204030204" pitchFamily="34" charset="0"/>
                <a:cs typeface="Arial" panose="020B0604020202020204" pitchFamily="34" charset="0"/>
              </a:rPr>
              <a:t>. </a:t>
            </a:r>
            <a:r>
              <a:rPr lang="el-GR" sz="4400" b="1" kern="100" dirty="0" err="1">
                <a:solidFill>
                  <a:srgbClr val="000000"/>
                </a:solidFill>
                <a:effectLst/>
                <a:latin typeface="inherit"/>
                <a:ea typeface="Calibri" panose="020F0502020204030204" pitchFamily="34" charset="0"/>
                <a:cs typeface="Arial" panose="020B0604020202020204" pitchFamily="34" charset="0"/>
              </a:rPr>
              <a:t>πρωτ</a:t>
            </a:r>
            <a:r>
              <a:rPr lang="el-GR" sz="4400" b="1" kern="100" dirty="0">
                <a:solidFill>
                  <a:srgbClr val="000000"/>
                </a:solidFill>
                <a:effectLst/>
                <a:latin typeface="inherit"/>
                <a:ea typeface="Calibri" panose="020F0502020204030204" pitchFamily="34" charset="0"/>
                <a:cs typeface="Arial" panose="020B0604020202020204" pitchFamily="34" charset="0"/>
              </a:rPr>
              <a:t>. 146/ΕΞ. /2002</a:t>
            </a:r>
            <a:endParaRPr lang="el-GR" dirty="0"/>
          </a:p>
        </p:txBody>
      </p:sp>
      <p:sp>
        <p:nvSpPr>
          <p:cNvPr id="3" name="Θέση περιεχομένου 2">
            <a:extLst>
              <a:ext uri="{FF2B5EF4-FFF2-40B4-BE49-F238E27FC236}">
                <a16:creationId xmlns:a16="http://schemas.microsoft.com/office/drawing/2014/main" id="{8A7EB823-39E8-4FE5-45AB-24DC6089AC2B}"/>
              </a:ext>
            </a:extLst>
          </p:cNvPr>
          <p:cNvSpPr>
            <a:spLocks noGrp="1"/>
          </p:cNvSpPr>
          <p:nvPr>
            <p:ph idx="1"/>
          </p:nvPr>
        </p:nvSpPr>
        <p:spPr>
          <a:xfrm>
            <a:off x="0" y="681036"/>
            <a:ext cx="12192000" cy="6176963"/>
          </a:xfrm>
        </p:spPr>
        <p:txBody>
          <a:bodyPr>
            <a:noAutofit/>
          </a:bodyPr>
          <a:lstStyle/>
          <a:p>
            <a:pPr marL="0" lvl="0" indent="0" fontAlgn="base">
              <a:lnSpc>
                <a:spcPct val="107000"/>
              </a:lnSpc>
              <a:spcAft>
                <a:spcPts val="800"/>
              </a:spcAft>
              <a:buNone/>
              <a:tabLst>
                <a:tab pos="457200" algn="l"/>
              </a:tabLst>
            </a:pPr>
            <a:r>
              <a:rPr lang="el-GR" sz="2400" b="1" kern="100" dirty="0">
                <a:solidFill>
                  <a:srgbClr val="993300"/>
                </a:solidFill>
                <a:effectLst/>
                <a:latin typeface="inherit"/>
                <a:ea typeface="Calibri" panose="020F0502020204030204" pitchFamily="34" charset="0"/>
                <a:cs typeface="Arial" panose="020B0604020202020204" pitchFamily="34" charset="0"/>
              </a:rPr>
              <a:t>                      4. Τελικές παρατηρήσεις.</a:t>
            </a:r>
            <a:endParaRPr lang="el-GR" sz="2400" b="1" kern="100" dirty="0">
              <a:latin typeface="Calibri" panose="020F0502020204030204" pitchFamily="34" charset="0"/>
              <a:ea typeface="Calibri" panose="020F0502020204030204" pitchFamily="34" charset="0"/>
              <a:cs typeface="Times New Roman" panose="02020603050405020304" pitchFamily="18" charset="0"/>
            </a:endParaRPr>
          </a:p>
          <a:p>
            <a:pPr marL="514350" lvl="0" indent="-514350" fontAlgn="base">
              <a:lnSpc>
                <a:spcPct val="107000"/>
              </a:lnSpc>
              <a:spcAft>
                <a:spcPts val="800"/>
              </a:spcAft>
              <a:buAutoNum type="arabicPeriod"/>
              <a:tabLst>
                <a:tab pos="457200" algn="l"/>
              </a:tabLst>
            </a:pPr>
            <a:r>
              <a:rPr lang="el-GR" sz="2400" kern="100" dirty="0" err="1">
                <a:solidFill>
                  <a:srgbClr val="000000"/>
                </a:solidFill>
                <a:effectLst/>
                <a:latin typeface="inherit"/>
                <a:ea typeface="Calibri" panose="020F0502020204030204" pitchFamily="34" charset="0"/>
                <a:cs typeface="Arial" panose="020B0604020202020204" pitchFamily="34" charset="0"/>
              </a:rPr>
              <a:t>Ἐκ</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τῶν</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ἀναπτυχθέντων</a:t>
            </a:r>
            <a:r>
              <a:rPr lang="el-GR" sz="2400" kern="100" dirty="0">
                <a:solidFill>
                  <a:srgbClr val="000000"/>
                </a:solidFill>
                <a:effectLst/>
                <a:latin typeface="inherit"/>
                <a:ea typeface="Calibri" panose="020F0502020204030204" pitchFamily="34" charset="0"/>
                <a:cs typeface="Arial" panose="020B0604020202020204" pitchFamily="34" charset="0"/>
              </a:rPr>
              <a:t> συνάγεται </a:t>
            </a:r>
            <a:r>
              <a:rPr lang="el-GR" sz="2400" kern="100" dirty="0" err="1">
                <a:solidFill>
                  <a:srgbClr val="000000"/>
                </a:solidFill>
                <a:effectLst/>
                <a:latin typeface="inherit"/>
                <a:ea typeface="Calibri" panose="020F0502020204030204" pitchFamily="34" charset="0"/>
                <a:cs typeface="Arial" panose="020B0604020202020204" pitchFamily="34" charset="0"/>
              </a:rPr>
              <a:t>ὅτι</a:t>
            </a:r>
            <a:r>
              <a:rPr lang="el-GR" sz="2400" kern="100" dirty="0">
                <a:solidFill>
                  <a:srgbClr val="000000"/>
                </a:solidFill>
                <a:effectLst/>
                <a:latin typeface="inherit"/>
                <a:ea typeface="Calibri" panose="020F0502020204030204" pitchFamily="34" charset="0"/>
                <a:cs typeface="Arial" panose="020B0604020202020204" pitchFamily="34" charset="0"/>
              </a:rPr>
              <a:t> ἡ </a:t>
            </a:r>
            <a:r>
              <a:rPr lang="el-GR" sz="2400" kern="100" dirty="0" err="1">
                <a:solidFill>
                  <a:srgbClr val="000000"/>
                </a:solidFill>
                <a:effectLst/>
                <a:latin typeface="inherit"/>
                <a:ea typeface="Calibri" panose="020F0502020204030204" pitchFamily="34" charset="0"/>
                <a:cs typeface="Arial" panose="020B0604020202020204" pitchFamily="34" charset="0"/>
              </a:rPr>
              <a:t>ἐμμελής</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ἀπαγγελία</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τῶν</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ἀναγνωσμάτων</a:t>
            </a:r>
            <a:r>
              <a:rPr lang="el-GR" sz="2400" kern="100" dirty="0">
                <a:solidFill>
                  <a:srgbClr val="000000"/>
                </a:solidFill>
                <a:effectLst/>
                <a:latin typeface="inherit"/>
                <a:ea typeface="Calibri" panose="020F0502020204030204" pitchFamily="34" charset="0"/>
                <a:cs typeface="Arial" panose="020B0604020202020204" pitchFamily="34" charset="0"/>
              </a:rPr>
              <a:t> συμπεριλαμβάνει </a:t>
            </a:r>
            <a:r>
              <a:rPr lang="el-GR" sz="2400" kern="100" dirty="0" err="1">
                <a:solidFill>
                  <a:srgbClr val="000000"/>
                </a:solidFill>
                <a:effectLst/>
                <a:latin typeface="inherit"/>
                <a:ea typeface="Calibri" panose="020F0502020204030204" pitchFamily="34" charset="0"/>
                <a:cs typeface="Arial" panose="020B0604020202020204" pitchFamily="34" charset="0"/>
              </a:rPr>
              <a:t>ἐκτός</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τῶν</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u="sng" kern="100" dirty="0" err="1">
                <a:solidFill>
                  <a:srgbClr val="000000"/>
                </a:solidFill>
                <a:effectLst/>
                <a:latin typeface="inherit"/>
                <a:ea typeface="Calibri" panose="020F0502020204030204" pitchFamily="34" charset="0"/>
                <a:cs typeface="Arial" panose="020B0604020202020204" pitchFamily="34" charset="0"/>
              </a:rPr>
              <a:t>Ἀποστολικῶν</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καί</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u="sng" kern="100" dirty="0" err="1">
                <a:solidFill>
                  <a:srgbClr val="000000"/>
                </a:solidFill>
                <a:effectLst/>
                <a:latin typeface="inherit"/>
                <a:ea typeface="Calibri" panose="020F0502020204030204" pitchFamily="34" charset="0"/>
                <a:cs typeface="Arial" panose="020B0604020202020204" pitchFamily="34" charset="0"/>
              </a:rPr>
              <a:t>Εὐαγγελικῶν</a:t>
            </a:r>
            <a:r>
              <a:rPr lang="el-GR" sz="2400" kern="100" dirty="0">
                <a:solidFill>
                  <a:srgbClr val="000000"/>
                </a:solidFill>
                <a:effectLst/>
                <a:latin typeface="inherit"/>
                <a:ea typeface="Calibri" panose="020F0502020204030204" pitchFamily="34" charset="0"/>
                <a:cs typeface="Arial" panose="020B0604020202020204" pitchFamily="34" charset="0"/>
              </a:rPr>
              <a:t> κειμένων </a:t>
            </a:r>
            <a:r>
              <a:rPr lang="el-GR" sz="2400" kern="100" dirty="0" err="1">
                <a:solidFill>
                  <a:srgbClr val="000000"/>
                </a:solidFill>
                <a:effectLst/>
                <a:latin typeface="inherit"/>
                <a:ea typeface="Calibri" panose="020F0502020204030204" pitchFamily="34" charset="0"/>
                <a:cs typeface="Arial" panose="020B0604020202020204" pitchFamily="34" charset="0"/>
              </a:rPr>
              <a:t>καί</a:t>
            </a:r>
            <a:r>
              <a:rPr lang="el-GR" sz="2400" kern="100" dirty="0">
                <a:solidFill>
                  <a:srgbClr val="000000"/>
                </a:solidFill>
                <a:effectLst/>
                <a:latin typeface="inherit"/>
                <a:ea typeface="Calibri" panose="020F0502020204030204" pitchFamily="34" charset="0"/>
                <a:cs typeface="Arial" panose="020B0604020202020204" pitchFamily="34" charset="0"/>
              </a:rPr>
              <a:t> τίς </a:t>
            </a:r>
            <a:r>
              <a:rPr lang="el-GR" sz="2400" u="sng" kern="100" dirty="0" err="1">
                <a:solidFill>
                  <a:srgbClr val="000000"/>
                </a:solidFill>
                <a:effectLst/>
                <a:latin typeface="inherit"/>
                <a:ea typeface="Calibri" panose="020F0502020204030204" pitchFamily="34" charset="0"/>
                <a:cs typeface="Arial" panose="020B0604020202020204" pitchFamily="34" charset="0"/>
              </a:rPr>
              <a:t>Προφητεῖες</a:t>
            </a:r>
            <a:r>
              <a:rPr lang="el-GR" sz="2400" kern="100" dirty="0">
                <a:solidFill>
                  <a:srgbClr val="000000"/>
                </a:solidFill>
                <a:effectLst/>
                <a:latin typeface="inherit"/>
                <a:ea typeface="Calibri" panose="020F0502020204030204" pitchFamily="34" charset="0"/>
                <a:cs typeface="Arial" panose="020B0604020202020204" pitchFamily="34" charset="0"/>
              </a:rPr>
              <a:t>.</a:t>
            </a:r>
            <a:endParaRPr lang="el-GR" sz="2400" kern="100" dirty="0">
              <a:latin typeface="Calibri" panose="020F0502020204030204" pitchFamily="34" charset="0"/>
              <a:ea typeface="Calibri" panose="020F0502020204030204" pitchFamily="34" charset="0"/>
              <a:cs typeface="Times New Roman" panose="02020603050405020304" pitchFamily="18" charset="0"/>
            </a:endParaRPr>
          </a:p>
          <a:p>
            <a:pPr marL="514350" lvl="0" indent="-514350" fontAlgn="base">
              <a:lnSpc>
                <a:spcPct val="107000"/>
              </a:lnSpc>
              <a:spcAft>
                <a:spcPts val="800"/>
              </a:spcAft>
              <a:buAutoNum type="arabicPeriod"/>
              <a:tabLst>
                <a:tab pos="457200" algn="l"/>
              </a:tabLst>
            </a:pPr>
            <a:r>
              <a:rPr lang="el-GR" sz="2400" kern="100" dirty="0" err="1">
                <a:solidFill>
                  <a:srgbClr val="000000"/>
                </a:solidFill>
                <a:effectLst/>
                <a:latin typeface="inherit"/>
                <a:ea typeface="Calibri" panose="020F0502020204030204" pitchFamily="34" charset="0"/>
                <a:cs typeface="Arial" panose="020B0604020202020204" pitchFamily="34" charset="0"/>
              </a:rPr>
              <a:t>Οἱ</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ἐκφωνήσεις</a:t>
            </a:r>
            <a:r>
              <a:rPr lang="el-GR" sz="2400" kern="100" dirty="0">
                <a:solidFill>
                  <a:srgbClr val="000000"/>
                </a:solidFill>
                <a:effectLst/>
                <a:latin typeface="inherit"/>
                <a:ea typeface="Calibri" panose="020F0502020204030204" pitchFamily="34" charset="0"/>
                <a:cs typeface="Arial" panose="020B0604020202020204" pitchFamily="34" charset="0"/>
              </a:rPr>
              <a:t> διακόνου </a:t>
            </a:r>
            <a:r>
              <a:rPr lang="el-GR" sz="2400" kern="100" dirty="0" err="1">
                <a:solidFill>
                  <a:srgbClr val="000000"/>
                </a:solidFill>
                <a:effectLst/>
                <a:latin typeface="inherit"/>
                <a:ea typeface="Calibri" panose="020F0502020204030204" pitchFamily="34" charset="0"/>
                <a:cs typeface="Arial" panose="020B0604020202020204" pitchFamily="34" charset="0"/>
              </a:rPr>
              <a:t>καί</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ἱερέως</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ἐπίσης</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ἀποδίδονται</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μέ</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τόν</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ἴδιο</a:t>
            </a:r>
            <a:r>
              <a:rPr lang="el-GR" sz="2400" kern="100" dirty="0">
                <a:solidFill>
                  <a:srgbClr val="000000"/>
                </a:solidFill>
                <a:effectLst/>
                <a:latin typeface="inherit"/>
                <a:ea typeface="Calibri" panose="020F0502020204030204" pitchFamily="34" charset="0"/>
                <a:cs typeface="Arial" panose="020B0604020202020204" pitchFamily="34" charset="0"/>
              </a:rPr>
              <a:t> τρόπο, χωρίς </a:t>
            </a:r>
            <a:r>
              <a:rPr lang="el-GR" sz="2400" kern="100" dirty="0" err="1">
                <a:solidFill>
                  <a:srgbClr val="000000"/>
                </a:solidFill>
                <a:effectLst/>
                <a:latin typeface="inherit"/>
                <a:ea typeface="Calibri" panose="020F0502020204030204" pitchFamily="34" charset="0"/>
                <a:cs typeface="Arial" panose="020B0604020202020204" pitchFamily="34" charset="0"/>
              </a:rPr>
              <a:t>ἐξεζητημένες</a:t>
            </a:r>
            <a:r>
              <a:rPr lang="el-GR" sz="2400" kern="100" dirty="0">
                <a:solidFill>
                  <a:srgbClr val="000000"/>
                </a:solidFill>
                <a:effectLst/>
                <a:latin typeface="inherit"/>
                <a:ea typeface="Calibri" panose="020F0502020204030204" pitchFamily="34" charset="0"/>
                <a:cs typeface="Arial" panose="020B0604020202020204" pitchFamily="34" charset="0"/>
              </a:rPr>
              <a:t> μουσικές γραμμές </a:t>
            </a:r>
            <a:r>
              <a:rPr lang="el-GR" sz="2400" kern="100" dirty="0" err="1">
                <a:solidFill>
                  <a:srgbClr val="000000"/>
                </a:solidFill>
                <a:effectLst/>
                <a:latin typeface="inherit"/>
                <a:ea typeface="Calibri" panose="020F0502020204030204" pitchFamily="34" charset="0"/>
                <a:cs typeface="Arial" panose="020B0604020202020204" pitchFamily="34" charset="0"/>
              </a:rPr>
              <a:t>καί</a:t>
            </a:r>
            <a:r>
              <a:rPr lang="el-GR" sz="2400" kern="100" dirty="0">
                <a:solidFill>
                  <a:srgbClr val="000000"/>
                </a:solidFill>
                <a:effectLst/>
                <a:latin typeface="inherit"/>
                <a:ea typeface="Calibri" panose="020F0502020204030204" pitchFamily="34" charset="0"/>
                <a:cs typeface="Arial" panose="020B0604020202020204" pitchFamily="34" charset="0"/>
              </a:rPr>
              <a:t> λαρυγγισμούς πού </a:t>
            </a:r>
            <a:r>
              <a:rPr lang="el-GR" sz="2400" kern="100" dirty="0" err="1">
                <a:solidFill>
                  <a:srgbClr val="000000"/>
                </a:solidFill>
                <a:effectLst/>
                <a:latin typeface="inherit"/>
                <a:ea typeface="Calibri" panose="020F0502020204030204" pitchFamily="34" charset="0"/>
                <a:cs typeface="Arial" panose="020B0604020202020204" pitchFamily="34" charset="0"/>
              </a:rPr>
              <a:t>δέν</a:t>
            </a:r>
            <a:r>
              <a:rPr lang="el-GR" sz="2400" kern="100" dirty="0">
                <a:solidFill>
                  <a:srgbClr val="000000"/>
                </a:solidFill>
                <a:effectLst/>
                <a:latin typeface="inherit"/>
                <a:ea typeface="Calibri" panose="020F0502020204030204" pitchFamily="34" charset="0"/>
                <a:cs typeface="Arial" panose="020B0604020202020204" pitchFamily="34" charset="0"/>
              </a:rPr>
              <a:t> προσιδιάζουν </a:t>
            </a:r>
            <a:r>
              <a:rPr lang="el-GR" sz="2400" kern="100" dirty="0" err="1">
                <a:solidFill>
                  <a:srgbClr val="000000"/>
                </a:solidFill>
                <a:effectLst/>
                <a:latin typeface="inherit"/>
                <a:ea typeface="Calibri" panose="020F0502020204030204" pitchFamily="34" charset="0"/>
                <a:cs typeface="Arial" panose="020B0604020202020204" pitchFamily="34" charset="0"/>
              </a:rPr>
              <a:t>στόν</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ἱερό</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χῶρο</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τῆς</a:t>
            </a:r>
            <a:r>
              <a:rPr lang="el-GR" sz="2400" kern="100" dirty="0">
                <a:solidFill>
                  <a:srgbClr val="000000"/>
                </a:solidFill>
                <a:effectLst/>
                <a:latin typeface="inherit"/>
                <a:ea typeface="Calibri" panose="020F0502020204030204" pitchFamily="34" charset="0"/>
                <a:cs typeface="Arial" panose="020B0604020202020204" pitchFamily="34" charset="0"/>
              </a:rPr>
              <a:t> λατρείας.</a:t>
            </a:r>
            <a:endParaRPr lang="el-GR" sz="2400" kern="100" dirty="0">
              <a:latin typeface="Calibri" panose="020F0502020204030204" pitchFamily="34" charset="0"/>
              <a:ea typeface="Calibri" panose="020F0502020204030204" pitchFamily="34" charset="0"/>
              <a:cs typeface="Times New Roman" panose="02020603050405020304" pitchFamily="18" charset="0"/>
            </a:endParaRPr>
          </a:p>
          <a:p>
            <a:pPr marL="514350" lvl="0" indent="-514350" fontAlgn="base">
              <a:lnSpc>
                <a:spcPct val="107000"/>
              </a:lnSpc>
              <a:spcAft>
                <a:spcPts val="800"/>
              </a:spcAft>
              <a:buAutoNum type="arabicPeriod"/>
              <a:tabLst>
                <a:tab pos="457200" algn="l"/>
              </a:tabLst>
            </a:pPr>
            <a:r>
              <a:rPr lang="el-GR" sz="2400" kern="100" dirty="0" err="1">
                <a:solidFill>
                  <a:srgbClr val="000000"/>
                </a:solidFill>
                <a:effectLst/>
                <a:latin typeface="inherit"/>
                <a:ea typeface="Calibri" panose="020F0502020204030204" pitchFamily="34" charset="0"/>
                <a:cs typeface="Arial" panose="020B0604020202020204" pitchFamily="34" charset="0"/>
              </a:rPr>
              <a:t>Οἱ</a:t>
            </a:r>
            <a:r>
              <a:rPr lang="el-GR" sz="2400" kern="100" dirty="0">
                <a:solidFill>
                  <a:srgbClr val="000000"/>
                </a:solidFill>
                <a:effectLst/>
                <a:latin typeface="inherit"/>
                <a:ea typeface="Calibri" panose="020F0502020204030204" pitchFamily="34" charset="0"/>
                <a:cs typeface="Arial" panose="020B0604020202020204" pitchFamily="34" charset="0"/>
              </a:rPr>
              <a:t> μέλλοντες </a:t>
            </a:r>
            <a:r>
              <a:rPr lang="el-GR" sz="2400" kern="100" dirty="0" err="1">
                <a:solidFill>
                  <a:srgbClr val="000000"/>
                </a:solidFill>
                <a:effectLst/>
                <a:latin typeface="inherit"/>
                <a:ea typeface="Calibri" panose="020F0502020204030204" pitchFamily="34" charset="0"/>
                <a:cs typeface="Arial" panose="020B0604020202020204" pitchFamily="34" charset="0"/>
              </a:rPr>
              <a:t>νά</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ἀποδώσουν</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τά</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ἀναγνώσματα</a:t>
            </a:r>
            <a:r>
              <a:rPr lang="el-GR" sz="2400" kern="100" dirty="0">
                <a:solidFill>
                  <a:srgbClr val="000000"/>
                </a:solidFill>
                <a:effectLst/>
                <a:latin typeface="inherit"/>
                <a:ea typeface="Calibri" panose="020F0502020204030204" pitchFamily="34" charset="0"/>
                <a:cs typeface="Arial" panose="020B0604020202020204" pitchFamily="34" charset="0"/>
              </a:rPr>
              <a:t> καλόν </a:t>
            </a:r>
            <a:r>
              <a:rPr lang="el-GR" sz="2400" kern="100" dirty="0" err="1">
                <a:solidFill>
                  <a:srgbClr val="000000"/>
                </a:solidFill>
                <a:effectLst/>
                <a:latin typeface="inherit"/>
                <a:ea typeface="Calibri" panose="020F0502020204030204" pitchFamily="34" charset="0"/>
                <a:cs typeface="Arial" panose="020B0604020202020204" pitchFamily="34" charset="0"/>
              </a:rPr>
              <a:t>εἶναι</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ἐφ</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ὅσον</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δέν</a:t>
            </a:r>
            <a:r>
              <a:rPr lang="el-GR" sz="2400" kern="100" dirty="0">
                <a:solidFill>
                  <a:srgbClr val="000000"/>
                </a:solidFill>
                <a:effectLst/>
                <a:latin typeface="inherit"/>
                <a:ea typeface="Calibri" panose="020F0502020204030204" pitchFamily="34" charset="0"/>
                <a:cs typeface="Arial" panose="020B0604020202020204" pitchFamily="34" charset="0"/>
              </a:rPr>
              <a:t> διαθέτουν </a:t>
            </a:r>
            <a:r>
              <a:rPr lang="el-GR" sz="2400" kern="100" dirty="0" err="1">
                <a:solidFill>
                  <a:srgbClr val="000000"/>
                </a:solidFill>
                <a:effectLst/>
                <a:latin typeface="inherit"/>
                <a:ea typeface="Calibri" panose="020F0502020204030204" pitchFamily="34" charset="0"/>
                <a:cs typeface="Arial" panose="020B0604020202020204" pitchFamily="34" charset="0"/>
              </a:rPr>
              <a:t>ἱκανήν</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πεῖραν</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νά</a:t>
            </a:r>
            <a:r>
              <a:rPr lang="el-GR" sz="2400"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προετοιμάζονται </a:t>
            </a:r>
            <a:r>
              <a:rPr lang="el-GR" sz="2400" kern="100" dirty="0" err="1">
                <a:solidFill>
                  <a:srgbClr val="000000"/>
                </a:solidFill>
                <a:effectLst/>
                <a:latin typeface="inherit"/>
                <a:ea typeface="Calibri" panose="020F0502020204030204" pitchFamily="34" charset="0"/>
                <a:cs typeface="Arial" panose="020B0604020202020204" pitchFamily="34" charset="0"/>
              </a:rPr>
              <a:t>ἀπό</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τό</a:t>
            </a:r>
            <a:r>
              <a:rPr lang="el-GR" sz="2400" kern="100" dirty="0">
                <a:solidFill>
                  <a:srgbClr val="000000"/>
                </a:solidFill>
                <a:effectLst/>
                <a:latin typeface="inherit"/>
                <a:ea typeface="Calibri" panose="020F0502020204030204" pitchFamily="34" charset="0"/>
                <a:cs typeface="Arial" panose="020B0604020202020204" pitchFamily="34" charset="0"/>
              </a:rPr>
              <a:t> σπίτι των, </a:t>
            </a:r>
            <a:r>
              <a:rPr lang="el-GR" sz="2400"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διαβάζοντας </a:t>
            </a:r>
            <a:r>
              <a:rPr lang="el-GR" sz="2400"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μέ</a:t>
            </a:r>
            <a:r>
              <a:rPr lang="el-GR" sz="2400"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ἐπιμέλεια</a:t>
            </a:r>
            <a:r>
              <a:rPr lang="el-GR" sz="2400"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τά</a:t>
            </a:r>
            <a:r>
              <a:rPr lang="el-GR" sz="2400"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κείμενα πού πρόκειται </a:t>
            </a:r>
            <a:r>
              <a:rPr lang="el-GR" sz="2400"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νά</a:t>
            </a:r>
            <a:r>
              <a:rPr lang="el-GR" sz="2400"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ἀποδώσουν</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ὥστε</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νά</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ἀποφεύγονται</a:t>
            </a:r>
            <a:r>
              <a:rPr lang="el-GR" sz="2400" kern="100" dirty="0">
                <a:solidFill>
                  <a:srgbClr val="000000"/>
                </a:solidFill>
                <a:effectLst/>
                <a:latin typeface="inherit"/>
                <a:ea typeface="Calibri" panose="020F0502020204030204" pitchFamily="34" charset="0"/>
                <a:cs typeface="Arial" panose="020B0604020202020204" pitchFamily="34" charset="0"/>
              </a:rPr>
              <a:t>, κατά </a:t>
            </a:r>
            <a:r>
              <a:rPr lang="el-GR" sz="2400" kern="100" dirty="0" err="1">
                <a:solidFill>
                  <a:srgbClr val="000000"/>
                </a:solidFill>
                <a:effectLst/>
                <a:latin typeface="inherit"/>
                <a:ea typeface="Calibri" panose="020F0502020204030204" pitchFamily="34" charset="0"/>
                <a:cs typeface="Arial" panose="020B0604020202020204" pitchFamily="34" charset="0"/>
              </a:rPr>
              <a:t>τό</a:t>
            </a:r>
            <a:r>
              <a:rPr lang="el-GR" sz="2400" kern="100" dirty="0">
                <a:solidFill>
                  <a:srgbClr val="000000"/>
                </a:solidFill>
                <a:effectLst/>
                <a:latin typeface="inherit"/>
                <a:ea typeface="Calibri" panose="020F0502020204030204" pitchFamily="34" charset="0"/>
                <a:cs typeface="Arial" panose="020B0604020202020204" pitchFamily="34" charset="0"/>
              </a:rPr>
              <a:t> δυνατόν, παρατονισμοί, παραβιάσεις </a:t>
            </a:r>
            <a:r>
              <a:rPr lang="el-GR" sz="2400" kern="100" dirty="0" err="1">
                <a:solidFill>
                  <a:srgbClr val="000000"/>
                </a:solidFill>
                <a:effectLst/>
                <a:latin typeface="inherit"/>
                <a:ea typeface="Calibri" panose="020F0502020204030204" pitchFamily="34" charset="0"/>
                <a:cs typeface="Arial" panose="020B0604020202020204" pitchFamily="34" charset="0"/>
              </a:rPr>
              <a:t>τῶν</a:t>
            </a:r>
            <a:r>
              <a:rPr lang="el-GR" sz="2400" kern="100" dirty="0">
                <a:solidFill>
                  <a:srgbClr val="000000"/>
                </a:solidFill>
                <a:effectLst/>
                <a:latin typeface="inherit"/>
                <a:ea typeface="Calibri" panose="020F0502020204030204" pitchFamily="34" charset="0"/>
                <a:cs typeface="Arial" panose="020B0604020202020204" pitchFamily="34" charset="0"/>
              </a:rPr>
              <a:t> κανόνων </a:t>
            </a:r>
            <a:r>
              <a:rPr lang="el-GR" sz="2400" kern="100" dirty="0" err="1">
                <a:solidFill>
                  <a:srgbClr val="000000"/>
                </a:solidFill>
                <a:effectLst/>
                <a:latin typeface="inherit"/>
                <a:ea typeface="Calibri" panose="020F0502020204030204" pitchFamily="34" charset="0"/>
                <a:cs typeface="Arial" panose="020B0604020202020204" pitchFamily="34" charset="0"/>
              </a:rPr>
              <a:t>τῆς</a:t>
            </a:r>
            <a:r>
              <a:rPr lang="el-GR" sz="2400" kern="100" dirty="0">
                <a:solidFill>
                  <a:srgbClr val="000000"/>
                </a:solidFill>
                <a:effectLst/>
                <a:latin typeface="inherit"/>
                <a:ea typeface="Calibri" panose="020F0502020204030204" pitchFamily="34" charset="0"/>
                <a:cs typeface="Arial" panose="020B0604020202020204" pitchFamily="34" charset="0"/>
              </a:rPr>
              <a:t> στίξεως </a:t>
            </a:r>
            <a:r>
              <a:rPr lang="el-GR" sz="2400" kern="100" dirty="0" err="1">
                <a:solidFill>
                  <a:srgbClr val="000000"/>
                </a:solidFill>
                <a:effectLst/>
                <a:latin typeface="inherit"/>
                <a:ea typeface="Calibri" panose="020F0502020204030204" pitchFamily="34" charset="0"/>
                <a:cs typeface="Arial" panose="020B0604020202020204" pitchFamily="34" charset="0"/>
              </a:rPr>
              <a:t>καί</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γενικῶς</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ἀλλοιώσεις</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τῶν</a:t>
            </a:r>
            <a:r>
              <a:rPr lang="el-GR" sz="2400" kern="100" dirty="0">
                <a:solidFill>
                  <a:srgbClr val="000000"/>
                </a:solidFill>
                <a:effectLst/>
                <a:latin typeface="inherit"/>
                <a:ea typeface="Calibri" panose="020F0502020204030204" pitchFamily="34" charset="0"/>
                <a:cs typeface="Arial" panose="020B0604020202020204" pitchFamily="34" charset="0"/>
              </a:rPr>
              <a:t> κειμένων, </a:t>
            </a:r>
            <a:r>
              <a:rPr lang="el-GR" sz="2400" kern="100" dirty="0" err="1">
                <a:solidFill>
                  <a:srgbClr val="000000"/>
                </a:solidFill>
                <a:effectLst/>
                <a:latin typeface="inherit"/>
                <a:ea typeface="Calibri" panose="020F0502020204030204" pitchFamily="34" charset="0"/>
                <a:cs typeface="Arial" panose="020B0604020202020204" pitchFamily="34" charset="0"/>
              </a:rPr>
              <a:t>πρᾶγμα</a:t>
            </a:r>
            <a:r>
              <a:rPr lang="el-GR" sz="2400" kern="100" dirty="0">
                <a:solidFill>
                  <a:srgbClr val="000000"/>
                </a:solidFill>
                <a:effectLst/>
                <a:latin typeface="inherit"/>
                <a:ea typeface="Calibri" panose="020F0502020204030204" pitchFamily="34" charset="0"/>
                <a:cs typeface="Arial" panose="020B0604020202020204" pitchFamily="34" charset="0"/>
              </a:rPr>
              <a:t> πού </a:t>
            </a:r>
            <a:r>
              <a:rPr lang="el-GR" sz="2400" kern="100" dirty="0" err="1">
                <a:solidFill>
                  <a:srgbClr val="000000"/>
                </a:solidFill>
                <a:effectLst/>
                <a:latin typeface="inherit"/>
                <a:ea typeface="Calibri" panose="020F0502020204030204" pitchFamily="34" charset="0"/>
                <a:cs typeface="Arial" panose="020B0604020202020204" pitchFamily="34" charset="0"/>
              </a:rPr>
              <a:t>ἀποτελεῖ</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ἀσέβεια</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καί</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πρός</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τά</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ἱερά</a:t>
            </a:r>
            <a:r>
              <a:rPr lang="el-GR" sz="2400" kern="100" dirty="0">
                <a:solidFill>
                  <a:srgbClr val="000000"/>
                </a:solidFill>
                <a:effectLst/>
                <a:latin typeface="inherit"/>
                <a:ea typeface="Calibri" panose="020F0502020204030204" pitchFamily="34" charset="0"/>
                <a:cs typeface="Arial" panose="020B0604020202020204" pitchFamily="34" charset="0"/>
              </a:rPr>
              <a:t> κείμενα </a:t>
            </a:r>
            <a:r>
              <a:rPr lang="el-GR" sz="2400" kern="100" dirty="0" err="1">
                <a:solidFill>
                  <a:srgbClr val="000000"/>
                </a:solidFill>
                <a:effectLst/>
                <a:latin typeface="inherit"/>
                <a:ea typeface="Calibri" panose="020F0502020204030204" pitchFamily="34" charset="0"/>
                <a:cs typeface="Arial" panose="020B0604020202020204" pitchFamily="34" charset="0"/>
              </a:rPr>
              <a:t>καί</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πρός</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τήν</a:t>
            </a:r>
            <a:r>
              <a:rPr lang="el-GR" sz="2400" kern="100" dirty="0">
                <a:solidFill>
                  <a:srgbClr val="000000"/>
                </a:solidFill>
                <a:effectLst/>
                <a:latin typeface="inherit"/>
                <a:ea typeface="Calibri" panose="020F0502020204030204" pitchFamily="34" charset="0"/>
                <a:cs typeface="Arial" panose="020B0604020202020204" pitchFamily="34" charset="0"/>
              </a:rPr>
              <a:t> παράδοσή μας.</a:t>
            </a:r>
            <a:endParaRPr lang="el-GR" sz="2400" kern="100" dirty="0">
              <a:latin typeface="Calibri" panose="020F0502020204030204" pitchFamily="34" charset="0"/>
              <a:ea typeface="Calibri" panose="020F0502020204030204" pitchFamily="34" charset="0"/>
              <a:cs typeface="Times New Roman" panose="02020603050405020304" pitchFamily="18" charset="0"/>
            </a:endParaRPr>
          </a:p>
          <a:p>
            <a:pPr marL="514350" lvl="0" indent="-514350" fontAlgn="base">
              <a:lnSpc>
                <a:spcPct val="107000"/>
              </a:lnSpc>
              <a:spcAft>
                <a:spcPts val="800"/>
              </a:spcAft>
              <a:buAutoNum type="arabicPeriod"/>
              <a:tabLst>
                <a:tab pos="457200" algn="l"/>
              </a:tabLst>
            </a:pPr>
            <a:r>
              <a:rPr lang="el-GR" sz="2400" kern="100" dirty="0" err="1">
                <a:solidFill>
                  <a:srgbClr val="000000"/>
                </a:solidFill>
                <a:effectLst/>
                <a:latin typeface="inherit"/>
                <a:ea typeface="Calibri" panose="020F0502020204030204" pitchFamily="34" charset="0"/>
                <a:cs typeface="Arial" panose="020B0604020202020204" pitchFamily="34" charset="0"/>
              </a:rPr>
              <a:t>Τήν</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ἀνάγκην</a:t>
            </a:r>
            <a:r>
              <a:rPr lang="el-GR" sz="2400" kern="100" dirty="0">
                <a:solidFill>
                  <a:srgbClr val="000000"/>
                </a:solidFill>
                <a:effectLst/>
                <a:latin typeface="inherit"/>
                <a:ea typeface="Calibri" panose="020F0502020204030204" pitchFamily="34" charset="0"/>
                <a:cs typeface="Arial" panose="020B0604020202020204" pitchFamily="34" charset="0"/>
              </a:rPr>
              <a:t> προετοιμασίας </a:t>
            </a:r>
            <a:r>
              <a:rPr lang="el-GR" sz="2400" kern="100" dirty="0" err="1">
                <a:solidFill>
                  <a:srgbClr val="000000"/>
                </a:solidFill>
                <a:effectLst/>
                <a:latin typeface="inherit"/>
                <a:ea typeface="Calibri" panose="020F0502020204030204" pitchFamily="34" charset="0"/>
                <a:cs typeface="Arial" panose="020B0604020202020204" pitchFamily="34" charset="0"/>
              </a:rPr>
              <a:t>ἐπιβάλλει</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καί</a:t>
            </a:r>
            <a:r>
              <a:rPr lang="el-GR" sz="2400" kern="100" dirty="0">
                <a:solidFill>
                  <a:srgbClr val="000000"/>
                </a:solidFill>
                <a:effectLst/>
                <a:latin typeface="inherit"/>
                <a:ea typeface="Calibri" panose="020F0502020204030204" pitchFamily="34" charset="0"/>
                <a:cs typeface="Arial" panose="020B0604020202020204" pitchFamily="34" charset="0"/>
              </a:rPr>
              <a:t> ἡ παρατηρούμενη γλωσσική </a:t>
            </a:r>
            <a:r>
              <a:rPr lang="el-GR" sz="2400" kern="100" dirty="0" err="1">
                <a:solidFill>
                  <a:srgbClr val="000000"/>
                </a:solidFill>
                <a:effectLst/>
                <a:latin typeface="inherit"/>
                <a:ea typeface="Calibri" panose="020F0502020204030204" pitchFamily="34" charset="0"/>
                <a:cs typeface="Arial" panose="020B0604020202020204" pitchFamily="34" charset="0"/>
              </a:rPr>
              <a:t>καί</a:t>
            </a:r>
            <a:r>
              <a:rPr lang="el-GR" sz="2400" kern="100" dirty="0">
                <a:solidFill>
                  <a:srgbClr val="000000"/>
                </a:solidFill>
                <a:effectLst/>
                <a:latin typeface="inherit"/>
                <a:ea typeface="Calibri" panose="020F0502020204030204" pitchFamily="34" charset="0"/>
                <a:cs typeface="Arial" panose="020B0604020202020204" pitchFamily="34" charset="0"/>
              </a:rPr>
              <a:t> γραμματολογική </a:t>
            </a:r>
            <a:r>
              <a:rPr lang="el-GR" sz="2400" kern="100" dirty="0" err="1">
                <a:solidFill>
                  <a:srgbClr val="000000"/>
                </a:solidFill>
                <a:effectLst/>
                <a:latin typeface="inherit"/>
                <a:ea typeface="Calibri" panose="020F0502020204030204" pitchFamily="34" charset="0"/>
                <a:cs typeface="Arial" panose="020B0604020202020204" pitchFamily="34" charset="0"/>
              </a:rPr>
              <a:t>ἔκπτωση</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τῶν</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νεωτέρων</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γενεῶν</a:t>
            </a:r>
            <a:r>
              <a:rPr lang="el-GR" sz="2400" kern="100" dirty="0">
                <a:solidFill>
                  <a:srgbClr val="000000"/>
                </a:solidFill>
                <a:effectLst/>
                <a:latin typeface="inherit"/>
                <a:ea typeface="Calibri" panose="020F0502020204030204" pitchFamily="34" charset="0"/>
                <a:cs typeface="Arial" panose="020B0604020202020204" pitchFamily="34" charset="0"/>
              </a:rPr>
              <a:t>, ἡ </a:t>
            </a:r>
            <a:r>
              <a:rPr lang="el-GR" sz="2400" kern="100" dirty="0" err="1">
                <a:solidFill>
                  <a:srgbClr val="000000"/>
                </a:solidFill>
                <a:effectLst/>
                <a:latin typeface="inherit"/>
                <a:ea typeface="Calibri" panose="020F0502020204030204" pitchFamily="34" charset="0"/>
                <a:cs typeface="Arial" panose="020B0604020202020204" pitchFamily="34" charset="0"/>
              </a:rPr>
              <a:t>ὁποία</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ἐπεκτείνεται</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μᾶλλον</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ἀντί</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νά</a:t>
            </a:r>
            <a:r>
              <a:rPr lang="el-GR" sz="2400" kern="100" dirty="0">
                <a:solidFill>
                  <a:srgbClr val="000000"/>
                </a:solidFill>
                <a:effectLst/>
                <a:latin typeface="inherit"/>
                <a:ea typeface="Calibri" panose="020F0502020204030204" pitchFamily="34" charset="0"/>
                <a:cs typeface="Arial" panose="020B0604020202020204" pitchFamily="34" charset="0"/>
              </a:rPr>
              <a:t> περιορίζεται</a:t>
            </a:r>
            <a:r>
              <a:rPr lang="el-GR" kern="100" dirty="0">
                <a:solidFill>
                  <a:srgbClr val="000000"/>
                </a:solidFill>
                <a:effectLst/>
                <a:latin typeface="inherit"/>
                <a:ea typeface="Calibri" panose="020F0502020204030204" pitchFamily="34" charset="0"/>
                <a:cs typeface="Arial" panose="020B0604020202020204" pitchFamily="34" charset="0"/>
              </a:rPr>
              <a:t>.</a:t>
            </a:r>
            <a:endParaRPr lang="el-GR"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930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2FB7E1-2474-E672-E0E5-73FBBFF36599}"/>
              </a:ext>
            </a:extLst>
          </p:cNvPr>
          <p:cNvSpPr>
            <a:spLocks noGrp="1"/>
          </p:cNvSpPr>
          <p:nvPr>
            <p:ph type="title"/>
          </p:nvPr>
        </p:nvSpPr>
        <p:spPr>
          <a:xfrm>
            <a:off x="1049215" y="18255"/>
            <a:ext cx="10515600" cy="662782"/>
          </a:xfrm>
        </p:spPr>
        <p:txBody>
          <a:bodyPr>
            <a:normAutofit fontScale="90000"/>
          </a:bodyPr>
          <a:lstStyle/>
          <a:p>
            <a:pPr algn="ctr"/>
            <a:r>
              <a:rPr lang="el-GR" sz="4400" b="1" i="1" kern="100" dirty="0">
                <a:solidFill>
                  <a:srgbClr val="FF0000"/>
                </a:solidFill>
                <a:effectLst/>
                <a:latin typeface="inherit"/>
                <a:ea typeface="Times New Roman" panose="02020603050405020304" pitchFamily="18" charset="0"/>
                <a:cs typeface="Arial" panose="020B0604020202020204" pitchFamily="34" charset="0"/>
              </a:rPr>
              <a:t>ΕΓΚΥΚΛΙΟΣ</a:t>
            </a:r>
            <a:r>
              <a:rPr lang="el-GR" sz="4400" b="1" i="1" kern="10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 </a:t>
            </a:r>
            <a:r>
              <a:rPr lang="el-GR" b="1" i="1" kern="10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 </a:t>
            </a:r>
            <a:r>
              <a:rPr lang="el-GR" sz="4400" b="1" kern="100" dirty="0" err="1">
                <a:solidFill>
                  <a:srgbClr val="000000"/>
                </a:solidFill>
                <a:effectLst/>
                <a:latin typeface="inherit"/>
                <a:ea typeface="Calibri" panose="020F0502020204030204" pitchFamily="34" charset="0"/>
                <a:cs typeface="Arial" panose="020B0604020202020204" pitchFamily="34" charset="0"/>
              </a:rPr>
              <a:t>Ἀριθμ</a:t>
            </a:r>
            <a:r>
              <a:rPr lang="el-GR" sz="4400" b="1" kern="100" dirty="0">
                <a:solidFill>
                  <a:srgbClr val="000000"/>
                </a:solidFill>
                <a:effectLst/>
                <a:latin typeface="inherit"/>
                <a:ea typeface="Calibri" panose="020F0502020204030204" pitchFamily="34" charset="0"/>
                <a:cs typeface="Arial" panose="020B0604020202020204" pitchFamily="34" charset="0"/>
              </a:rPr>
              <a:t>. </a:t>
            </a:r>
            <a:r>
              <a:rPr lang="el-GR" sz="4400" b="1" kern="100" dirty="0" err="1">
                <a:solidFill>
                  <a:srgbClr val="000000"/>
                </a:solidFill>
                <a:effectLst/>
                <a:latin typeface="inherit"/>
                <a:ea typeface="Calibri" panose="020F0502020204030204" pitchFamily="34" charset="0"/>
                <a:cs typeface="Arial" panose="020B0604020202020204" pitchFamily="34" charset="0"/>
              </a:rPr>
              <a:t>πρωτ</a:t>
            </a:r>
            <a:r>
              <a:rPr lang="el-GR" sz="4400" b="1" kern="100" dirty="0">
                <a:solidFill>
                  <a:srgbClr val="000000"/>
                </a:solidFill>
                <a:effectLst/>
                <a:latin typeface="inherit"/>
                <a:ea typeface="Calibri" panose="020F0502020204030204" pitchFamily="34" charset="0"/>
                <a:cs typeface="Arial" panose="020B0604020202020204" pitchFamily="34" charset="0"/>
              </a:rPr>
              <a:t>. 146/ΕΞ. /2002</a:t>
            </a:r>
            <a:endParaRPr lang="el-GR" dirty="0"/>
          </a:p>
        </p:txBody>
      </p:sp>
      <p:sp>
        <p:nvSpPr>
          <p:cNvPr id="3" name="Θέση περιεχομένου 2">
            <a:extLst>
              <a:ext uri="{FF2B5EF4-FFF2-40B4-BE49-F238E27FC236}">
                <a16:creationId xmlns:a16="http://schemas.microsoft.com/office/drawing/2014/main" id="{C73BB943-415C-219A-9589-21B9BFEDF531}"/>
              </a:ext>
            </a:extLst>
          </p:cNvPr>
          <p:cNvSpPr>
            <a:spLocks noGrp="1"/>
          </p:cNvSpPr>
          <p:nvPr>
            <p:ph idx="1"/>
          </p:nvPr>
        </p:nvSpPr>
        <p:spPr>
          <a:xfrm>
            <a:off x="0" y="582804"/>
            <a:ext cx="12192000" cy="6256941"/>
          </a:xfrm>
        </p:spPr>
        <p:txBody>
          <a:bodyPr>
            <a:normAutofit fontScale="92500" lnSpcReduction="10000"/>
          </a:bodyPr>
          <a:lstStyle/>
          <a:p>
            <a:pPr marL="457200" lvl="1" indent="0" fontAlgn="base">
              <a:lnSpc>
                <a:spcPct val="107000"/>
              </a:lnSpc>
              <a:spcAft>
                <a:spcPts val="800"/>
              </a:spcAft>
              <a:buNone/>
              <a:tabLst>
                <a:tab pos="914400" algn="l"/>
              </a:tabLst>
            </a:pPr>
            <a:r>
              <a:rPr lang="el-GR" kern="100" dirty="0">
                <a:solidFill>
                  <a:srgbClr val="000000"/>
                </a:solidFill>
                <a:effectLst/>
                <a:latin typeface="inherit"/>
                <a:ea typeface="Calibri" panose="020F0502020204030204" pitchFamily="34" charset="0"/>
                <a:cs typeface="Arial" panose="020B0604020202020204" pitchFamily="34" charset="0"/>
              </a:rPr>
              <a:t>5. </a:t>
            </a:r>
            <a:r>
              <a:rPr lang="el-GR" kern="100" dirty="0" err="1">
                <a:solidFill>
                  <a:srgbClr val="000000"/>
                </a:solidFill>
                <a:effectLst/>
                <a:latin typeface="inherit"/>
                <a:ea typeface="Calibri" panose="020F0502020204030204" pitchFamily="34" charset="0"/>
                <a:cs typeface="Arial" panose="020B0604020202020204" pitchFamily="34" charset="0"/>
              </a:rPr>
              <a:t>Ἐπειδή</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τά</a:t>
            </a:r>
            <a:r>
              <a:rPr lang="el-GR" kern="100" dirty="0">
                <a:solidFill>
                  <a:srgbClr val="000000"/>
                </a:solidFill>
                <a:effectLst/>
                <a:latin typeface="inherit"/>
                <a:ea typeface="Calibri" panose="020F0502020204030204" pitchFamily="34" charset="0"/>
                <a:cs typeface="Arial" panose="020B0604020202020204" pitchFamily="34" charset="0"/>
              </a:rPr>
              <a:t> κείμενα </a:t>
            </a:r>
            <a:r>
              <a:rPr lang="el-GR" kern="100" dirty="0" err="1">
                <a:solidFill>
                  <a:srgbClr val="000000"/>
                </a:solidFill>
                <a:effectLst/>
                <a:latin typeface="inherit"/>
                <a:ea typeface="Calibri" panose="020F0502020204030204" pitchFamily="34" charset="0"/>
                <a:cs typeface="Arial" panose="020B0604020202020204" pitchFamily="34" charset="0"/>
              </a:rPr>
              <a:t>ἰδίως</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τῶν</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Ἀποστόλων</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εἶναι</a:t>
            </a:r>
            <a:r>
              <a:rPr lang="el-GR" kern="100" dirty="0">
                <a:solidFill>
                  <a:srgbClr val="000000"/>
                </a:solidFill>
                <a:effectLst/>
                <a:latin typeface="inherit"/>
                <a:ea typeface="Calibri" panose="020F0502020204030204" pitchFamily="34" charset="0"/>
                <a:cs typeface="Arial" panose="020B0604020202020204" pitchFamily="34" charset="0"/>
              </a:rPr>
              <a:t> δυσνόητα, ἡ </a:t>
            </a:r>
            <a:r>
              <a:rPr lang="el-GR" kern="100" dirty="0" err="1">
                <a:solidFill>
                  <a:srgbClr val="000000"/>
                </a:solidFill>
                <a:effectLst/>
                <a:latin typeface="inherit"/>
                <a:ea typeface="Calibri" panose="020F0502020204030204" pitchFamily="34" charset="0"/>
                <a:cs typeface="Arial" panose="020B0604020202020204" pitchFamily="34" charset="0"/>
              </a:rPr>
              <a:t>ἀπόδοσή</a:t>
            </a:r>
            <a:r>
              <a:rPr lang="el-GR" kern="100" dirty="0">
                <a:solidFill>
                  <a:srgbClr val="000000"/>
                </a:solidFill>
                <a:effectLst/>
                <a:latin typeface="inherit"/>
                <a:ea typeface="Calibri" panose="020F0502020204030204" pitchFamily="34" charset="0"/>
                <a:cs typeface="Arial" panose="020B0604020202020204" pitchFamily="34" charset="0"/>
              </a:rPr>
              <a:t> των πρέπει </a:t>
            </a:r>
            <a:r>
              <a:rPr lang="el-GR" kern="100" dirty="0" err="1">
                <a:solidFill>
                  <a:srgbClr val="000000"/>
                </a:solidFill>
                <a:effectLst/>
                <a:latin typeface="inherit"/>
                <a:ea typeface="Calibri" panose="020F0502020204030204" pitchFamily="34" charset="0"/>
                <a:cs typeface="Arial" panose="020B0604020202020204" pitchFamily="34" charset="0"/>
              </a:rPr>
              <a:t>νά</a:t>
            </a:r>
            <a:r>
              <a:rPr lang="el-GR" kern="100" dirty="0">
                <a:solidFill>
                  <a:srgbClr val="000000"/>
                </a:solidFill>
                <a:effectLst/>
                <a:latin typeface="inherit"/>
                <a:ea typeface="Calibri" panose="020F0502020204030204" pitchFamily="34" charset="0"/>
                <a:cs typeface="Arial" panose="020B0604020202020204" pitchFamily="34" charset="0"/>
              </a:rPr>
              <a:t> γίνεται </a:t>
            </a:r>
            <a:r>
              <a:rPr lang="el-GR" kern="100" dirty="0" err="1">
                <a:solidFill>
                  <a:srgbClr val="000000"/>
                </a:solidFill>
                <a:effectLst/>
                <a:latin typeface="inherit"/>
                <a:ea typeface="Calibri" panose="020F0502020204030204" pitchFamily="34" charset="0"/>
                <a:cs typeface="Arial" panose="020B0604020202020204" pitchFamily="34" charset="0"/>
              </a:rPr>
              <a:t>ἀπό</a:t>
            </a:r>
            <a:r>
              <a:rPr lang="el-GR" kern="100" dirty="0">
                <a:solidFill>
                  <a:srgbClr val="000000"/>
                </a:solidFill>
                <a:effectLst/>
                <a:latin typeface="inherit"/>
                <a:ea typeface="Calibri" panose="020F0502020204030204" pitchFamily="34" charset="0"/>
                <a:cs typeface="Arial" panose="020B0604020202020204" pitchFamily="34" charset="0"/>
              </a:rPr>
              <a:t> τούς </a:t>
            </a:r>
            <a:r>
              <a:rPr lang="el-GR" kern="100" dirty="0" err="1">
                <a:solidFill>
                  <a:srgbClr val="000000"/>
                </a:solidFill>
                <a:effectLst/>
                <a:latin typeface="inherit"/>
                <a:ea typeface="Calibri" panose="020F0502020204030204" pitchFamily="34" charset="0"/>
                <a:cs typeface="Arial" panose="020B0604020202020204" pitchFamily="34" charset="0"/>
              </a:rPr>
              <a:t>Ἀναγνῶστες</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μέ</a:t>
            </a:r>
            <a:r>
              <a:rPr lang="el-GR" kern="100" dirty="0">
                <a:solidFill>
                  <a:srgbClr val="000000"/>
                </a:solidFill>
                <a:effectLst/>
                <a:latin typeface="inherit"/>
                <a:ea typeface="Calibri" panose="020F0502020204030204" pitchFamily="34" charset="0"/>
                <a:cs typeface="Arial" panose="020B0604020202020204" pitchFamily="34" charset="0"/>
              </a:rPr>
              <a:t> περισσή προσοχή, </a:t>
            </a:r>
            <a:r>
              <a:rPr lang="el-GR" kern="100" dirty="0" err="1">
                <a:solidFill>
                  <a:srgbClr val="000000"/>
                </a:solidFill>
                <a:effectLst/>
                <a:latin typeface="inherit"/>
                <a:ea typeface="Calibri" panose="020F0502020204030204" pitchFamily="34" charset="0"/>
                <a:cs typeface="Arial" panose="020B0604020202020204" pitchFamily="34" charset="0"/>
              </a:rPr>
              <a:t>ὥστε</a:t>
            </a:r>
            <a:r>
              <a:rPr lang="el-GR" kern="100" dirty="0">
                <a:solidFill>
                  <a:srgbClr val="000000"/>
                </a:solidFill>
                <a:effectLst/>
                <a:latin typeface="inherit"/>
                <a:ea typeface="Calibri" panose="020F0502020204030204" pitchFamily="34" charset="0"/>
                <a:cs typeface="Arial" panose="020B0604020202020204" pitchFamily="34" charset="0"/>
              </a:rPr>
              <a:t> ἡ </a:t>
            </a:r>
            <a:r>
              <a:rPr lang="el-GR" kern="100" dirty="0" err="1">
                <a:solidFill>
                  <a:srgbClr val="000000"/>
                </a:solidFill>
                <a:effectLst/>
                <a:latin typeface="inherit"/>
                <a:ea typeface="Calibri" panose="020F0502020204030204" pitchFamily="34" charset="0"/>
                <a:cs typeface="Arial" panose="020B0604020202020204" pitchFamily="34" charset="0"/>
              </a:rPr>
              <a:t>ὀρθή</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ἀπόδοσή</a:t>
            </a:r>
            <a:r>
              <a:rPr lang="el-GR" kern="100" dirty="0">
                <a:solidFill>
                  <a:srgbClr val="000000"/>
                </a:solidFill>
                <a:effectLst/>
                <a:latin typeface="inherit"/>
                <a:ea typeface="Calibri" panose="020F0502020204030204" pitchFamily="34" charset="0"/>
                <a:cs typeface="Arial" panose="020B0604020202020204" pitchFamily="34" charset="0"/>
              </a:rPr>
              <a:t> των </a:t>
            </a:r>
            <a:r>
              <a:rPr lang="el-GR" kern="100" dirty="0" err="1">
                <a:solidFill>
                  <a:srgbClr val="000000"/>
                </a:solidFill>
                <a:effectLst/>
                <a:latin typeface="inherit"/>
                <a:ea typeface="Calibri" panose="020F0502020204030204" pitchFamily="34" charset="0"/>
                <a:cs typeface="Arial" panose="020B0604020202020204" pitchFamily="34" charset="0"/>
              </a:rPr>
              <a:t>νά</a:t>
            </a:r>
            <a:r>
              <a:rPr lang="el-GR" kern="100" dirty="0">
                <a:solidFill>
                  <a:srgbClr val="000000"/>
                </a:solidFill>
                <a:effectLst/>
                <a:latin typeface="inherit"/>
                <a:ea typeface="Calibri" panose="020F0502020204030204" pitchFamily="34" charset="0"/>
                <a:cs typeface="Arial" panose="020B0604020202020204" pitchFamily="34" charset="0"/>
              </a:rPr>
              <a:t> διευκολύνει τούς </a:t>
            </a:r>
            <a:r>
              <a:rPr lang="el-GR" kern="100" dirty="0" err="1">
                <a:solidFill>
                  <a:srgbClr val="000000"/>
                </a:solidFill>
                <a:effectLst/>
                <a:latin typeface="inherit"/>
                <a:ea typeface="Calibri" panose="020F0502020204030204" pitchFamily="34" charset="0"/>
                <a:cs typeface="Arial" panose="020B0604020202020204" pitchFamily="34" charset="0"/>
              </a:rPr>
              <a:t>ἀκροατές</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στήν</a:t>
            </a:r>
            <a:r>
              <a:rPr lang="el-GR" kern="100" dirty="0">
                <a:solidFill>
                  <a:srgbClr val="000000"/>
                </a:solidFill>
                <a:effectLst/>
                <a:latin typeface="inherit"/>
                <a:ea typeface="Calibri" panose="020F0502020204030204" pitchFamily="34" charset="0"/>
                <a:cs typeface="Arial" panose="020B0604020202020204" pitchFamily="34" charset="0"/>
              </a:rPr>
              <a:t> κατανόησή των. </a:t>
            </a:r>
            <a:r>
              <a:rPr lang="el-GR" kern="100" dirty="0" err="1">
                <a:solidFill>
                  <a:srgbClr val="000000"/>
                </a:solidFill>
                <a:effectLst/>
                <a:latin typeface="inherit"/>
                <a:ea typeface="Calibri" panose="020F0502020204030204" pitchFamily="34" charset="0"/>
                <a:cs typeface="Arial" panose="020B0604020202020204" pitchFamily="34" charset="0"/>
              </a:rPr>
              <a:t>Εἰς</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τοῦτο</a:t>
            </a:r>
            <a:r>
              <a:rPr lang="el-GR" kern="100" dirty="0">
                <a:solidFill>
                  <a:srgbClr val="000000"/>
                </a:solidFill>
                <a:effectLst/>
                <a:latin typeface="inherit"/>
                <a:ea typeface="Calibri" panose="020F0502020204030204" pitchFamily="34" charset="0"/>
                <a:cs typeface="Arial" panose="020B0604020202020204" pitchFamily="34" charset="0"/>
              </a:rPr>
              <a:t> συμβάλλει </a:t>
            </a:r>
            <a:r>
              <a:rPr lang="el-GR" kern="100" dirty="0" err="1">
                <a:solidFill>
                  <a:srgbClr val="000000"/>
                </a:solidFill>
                <a:effectLst/>
                <a:latin typeface="inherit"/>
                <a:ea typeface="Calibri" panose="020F0502020204030204" pitchFamily="34" charset="0"/>
                <a:cs typeface="Arial" panose="020B0604020202020204" pitchFamily="34" charset="0"/>
              </a:rPr>
              <a:t>καί</a:t>
            </a:r>
            <a:r>
              <a:rPr lang="el-GR" kern="100" dirty="0">
                <a:solidFill>
                  <a:srgbClr val="000000"/>
                </a:solidFill>
                <a:effectLst/>
                <a:latin typeface="inherit"/>
                <a:ea typeface="Calibri" panose="020F0502020204030204" pitchFamily="34" charset="0"/>
                <a:cs typeface="Arial" panose="020B0604020202020204" pitchFamily="34" charset="0"/>
              </a:rPr>
              <a:t> ἡ δημοσίευση </a:t>
            </a:r>
            <a:r>
              <a:rPr lang="el-GR" kern="100" dirty="0" err="1">
                <a:solidFill>
                  <a:srgbClr val="000000"/>
                </a:solidFill>
                <a:effectLst/>
                <a:latin typeface="inherit"/>
                <a:ea typeface="Calibri" panose="020F0502020204030204" pitchFamily="34" charset="0"/>
                <a:cs typeface="Arial" panose="020B0604020202020204" pitchFamily="34" charset="0"/>
              </a:rPr>
              <a:t>τοῦ</a:t>
            </a:r>
            <a:r>
              <a:rPr lang="el-GR" kern="100" dirty="0">
                <a:solidFill>
                  <a:srgbClr val="000000"/>
                </a:solidFill>
                <a:effectLst/>
                <a:latin typeface="inherit"/>
                <a:ea typeface="Calibri" panose="020F0502020204030204" pitchFamily="34" charset="0"/>
                <a:cs typeface="Arial" panose="020B0604020202020204" pitchFamily="34" charset="0"/>
              </a:rPr>
              <a:t> κειμένου </a:t>
            </a:r>
            <a:r>
              <a:rPr lang="el-GR" kern="100" dirty="0" err="1">
                <a:solidFill>
                  <a:srgbClr val="000000"/>
                </a:solidFill>
                <a:effectLst/>
                <a:latin typeface="inherit"/>
                <a:ea typeface="Calibri" panose="020F0502020204030204" pitchFamily="34" charset="0"/>
                <a:cs typeface="Arial" panose="020B0604020202020204" pitchFamily="34" charset="0"/>
              </a:rPr>
              <a:t>στήν</a:t>
            </a:r>
            <a:r>
              <a:rPr lang="el-GR" kern="100" dirty="0">
                <a:solidFill>
                  <a:srgbClr val="000000"/>
                </a:solidFill>
                <a:effectLst/>
                <a:latin typeface="inherit"/>
                <a:ea typeface="Calibri" panose="020F0502020204030204" pitchFamily="34" charset="0"/>
                <a:cs typeface="Arial" panose="020B0604020202020204" pitchFamily="34" charset="0"/>
              </a:rPr>
              <a:t> ” Φωνή </a:t>
            </a:r>
            <a:r>
              <a:rPr lang="el-GR" kern="100" dirty="0" err="1">
                <a:solidFill>
                  <a:srgbClr val="000000"/>
                </a:solidFill>
                <a:effectLst/>
                <a:latin typeface="inherit"/>
                <a:ea typeface="Calibri" panose="020F0502020204030204" pitchFamily="34" charset="0"/>
                <a:cs typeface="Arial" panose="020B0604020202020204" pitchFamily="34" charset="0"/>
              </a:rPr>
              <a:t>τοῦ</a:t>
            </a:r>
            <a:r>
              <a:rPr lang="el-GR" kern="100" dirty="0">
                <a:solidFill>
                  <a:srgbClr val="000000"/>
                </a:solidFill>
                <a:effectLst/>
                <a:latin typeface="inherit"/>
                <a:ea typeface="Calibri" panose="020F0502020204030204" pitchFamily="34" charset="0"/>
                <a:cs typeface="Arial" panose="020B0604020202020204" pitchFamily="34" charset="0"/>
              </a:rPr>
              <a:t> Κυρίου ” </a:t>
            </a:r>
            <a:r>
              <a:rPr lang="el-GR" kern="100" dirty="0" err="1">
                <a:solidFill>
                  <a:srgbClr val="000000"/>
                </a:solidFill>
                <a:effectLst/>
                <a:latin typeface="inherit"/>
                <a:ea typeface="Calibri" panose="020F0502020204030204" pitchFamily="34" charset="0"/>
                <a:cs typeface="Arial" panose="020B0604020202020204" pitchFamily="34" charset="0"/>
              </a:rPr>
              <a:t>ἀπό</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ὅπου</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μποροῦν</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ὅσοι</a:t>
            </a:r>
            <a:r>
              <a:rPr lang="el-GR" kern="100" dirty="0">
                <a:solidFill>
                  <a:srgbClr val="000000"/>
                </a:solidFill>
                <a:effectLst/>
                <a:latin typeface="inherit"/>
                <a:ea typeface="Calibri" panose="020F0502020204030204" pitchFamily="34" charset="0"/>
                <a:cs typeface="Arial" panose="020B0604020202020204" pitchFamily="34" charset="0"/>
              </a:rPr>
              <a:t> θέλουν </a:t>
            </a:r>
            <a:r>
              <a:rPr lang="el-GR" kern="100" dirty="0" err="1">
                <a:solidFill>
                  <a:srgbClr val="000000"/>
                </a:solidFill>
                <a:effectLst/>
                <a:latin typeface="inherit"/>
                <a:ea typeface="Calibri" panose="020F0502020204030204" pitchFamily="34" charset="0"/>
                <a:cs typeface="Arial" panose="020B0604020202020204" pitchFamily="34" charset="0"/>
              </a:rPr>
              <a:t>νά</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παρακολουθοῦν</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τό</a:t>
            </a:r>
            <a:r>
              <a:rPr lang="el-GR" kern="100" dirty="0">
                <a:solidFill>
                  <a:srgbClr val="000000"/>
                </a:solidFill>
                <a:effectLst/>
                <a:latin typeface="inherit"/>
                <a:ea typeface="Calibri" panose="020F0502020204030204" pitchFamily="34" charset="0"/>
                <a:cs typeface="Arial" panose="020B0604020202020204" pitchFamily="34" charset="0"/>
              </a:rPr>
              <a:t> κείμενο. </a:t>
            </a:r>
            <a:r>
              <a:rPr lang="el-GR" b="1" kern="100" dirty="0" err="1">
                <a:solidFill>
                  <a:srgbClr val="000000"/>
                </a:solidFill>
                <a:effectLst/>
                <a:latin typeface="inherit"/>
                <a:ea typeface="Calibri" panose="020F0502020204030204" pitchFamily="34" charset="0"/>
                <a:cs typeface="Arial" panose="020B0604020202020204" pitchFamily="34" charset="0"/>
              </a:rPr>
              <a:t>Θά</a:t>
            </a:r>
            <a:r>
              <a:rPr lang="el-GR" b="1" kern="100" dirty="0">
                <a:solidFill>
                  <a:srgbClr val="000000"/>
                </a:solidFill>
                <a:effectLst/>
                <a:latin typeface="inherit"/>
                <a:ea typeface="Calibri" panose="020F0502020204030204" pitchFamily="34" charset="0"/>
                <a:cs typeface="Arial" panose="020B0604020202020204" pitchFamily="34" charset="0"/>
              </a:rPr>
              <a:t> </a:t>
            </a:r>
            <a:r>
              <a:rPr lang="el-GR" b="1" kern="100" dirty="0" err="1">
                <a:solidFill>
                  <a:srgbClr val="000000"/>
                </a:solidFill>
                <a:effectLst/>
                <a:latin typeface="inherit"/>
                <a:ea typeface="Calibri" panose="020F0502020204030204" pitchFamily="34" charset="0"/>
                <a:cs typeface="Arial" panose="020B0604020202020204" pitchFamily="34" charset="0"/>
              </a:rPr>
              <a:t>ἦτο</a:t>
            </a:r>
            <a:r>
              <a:rPr lang="el-GR" b="1" kern="100" dirty="0">
                <a:solidFill>
                  <a:srgbClr val="000000"/>
                </a:solidFill>
                <a:effectLst/>
                <a:latin typeface="inherit"/>
                <a:ea typeface="Calibri" panose="020F0502020204030204" pitchFamily="34" charset="0"/>
                <a:cs typeface="Arial" panose="020B0604020202020204" pitchFamily="34" charset="0"/>
              </a:rPr>
              <a:t> </a:t>
            </a:r>
            <a:r>
              <a:rPr lang="el-GR" b="1" kern="100" dirty="0" err="1">
                <a:solidFill>
                  <a:srgbClr val="000000"/>
                </a:solidFill>
                <a:effectLst/>
                <a:latin typeface="inherit"/>
                <a:ea typeface="Calibri" panose="020F0502020204030204" pitchFamily="34" charset="0"/>
                <a:cs typeface="Arial" panose="020B0604020202020204" pitchFamily="34" charset="0"/>
              </a:rPr>
              <a:t>δέ</a:t>
            </a:r>
            <a:r>
              <a:rPr lang="el-GR" b="1" kern="100" dirty="0">
                <a:solidFill>
                  <a:srgbClr val="000000"/>
                </a:solidFill>
                <a:effectLst/>
                <a:latin typeface="inherit"/>
                <a:ea typeface="Calibri" panose="020F0502020204030204" pitchFamily="34" charset="0"/>
                <a:cs typeface="Arial" panose="020B0604020202020204" pitchFamily="34" charset="0"/>
              </a:rPr>
              <a:t> </a:t>
            </a:r>
            <a:r>
              <a:rPr lang="el-GR" b="1" kern="100" dirty="0" err="1">
                <a:solidFill>
                  <a:srgbClr val="000000"/>
                </a:solidFill>
                <a:effectLst/>
                <a:latin typeface="inherit"/>
                <a:ea typeface="Calibri" panose="020F0502020204030204" pitchFamily="34" charset="0"/>
                <a:cs typeface="Arial" panose="020B0604020202020204" pitchFamily="34" charset="0"/>
              </a:rPr>
              <a:t>εὐχῆς</a:t>
            </a:r>
            <a:r>
              <a:rPr lang="el-GR" b="1" kern="100" dirty="0">
                <a:solidFill>
                  <a:srgbClr val="000000"/>
                </a:solidFill>
                <a:effectLst/>
                <a:latin typeface="inherit"/>
                <a:ea typeface="Calibri" panose="020F0502020204030204" pitchFamily="34" charset="0"/>
                <a:cs typeface="Arial" panose="020B0604020202020204" pitchFamily="34" charset="0"/>
              </a:rPr>
              <a:t> </a:t>
            </a:r>
            <a:r>
              <a:rPr lang="el-GR" b="1" kern="100" dirty="0" err="1">
                <a:solidFill>
                  <a:srgbClr val="000000"/>
                </a:solidFill>
                <a:effectLst/>
                <a:latin typeface="inherit"/>
                <a:ea typeface="Calibri" panose="020F0502020204030204" pitchFamily="34" charset="0"/>
                <a:cs typeface="Arial" panose="020B0604020202020204" pitchFamily="34" charset="0"/>
              </a:rPr>
              <a:t>ἔργον</a:t>
            </a:r>
            <a:r>
              <a:rPr lang="el-GR" b="1" kern="100" dirty="0">
                <a:solidFill>
                  <a:srgbClr val="000000"/>
                </a:solidFill>
                <a:effectLst/>
                <a:latin typeface="inherit"/>
                <a:ea typeface="Calibri" panose="020F0502020204030204" pitchFamily="34" charset="0"/>
                <a:cs typeface="Arial" panose="020B0604020202020204" pitchFamily="34" charset="0"/>
              </a:rPr>
              <a:t> </a:t>
            </a:r>
            <a:r>
              <a:rPr lang="el-GR" b="1" kern="100" dirty="0" err="1">
                <a:solidFill>
                  <a:srgbClr val="000000"/>
                </a:solidFill>
                <a:effectLst/>
                <a:latin typeface="inherit"/>
                <a:ea typeface="Calibri" panose="020F0502020204030204" pitchFamily="34" charset="0"/>
                <a:cs typeface="Arial" panose="020B0604020202020204" pitchFamily="34" charset="0"/>
              </a:rPr>
              <a:t>ἄν</a:t>
            </a:r>
            <a:r>
              <a:rPr lang="el-GR" b="1" kern="100" dirty="0">
                <a:solidFill>
                  <a:srgbClr val="000000"/>
                </a:solidFill>
                <a:effectLst/>
                <a:latin typeface="inherit"/>
                <a:ea typeface="Calibri" panose="020F0502020204030204" pitchFamily="34" charset="0"/>
                <a:cs typeface="Arial" panose="020B0604020202020204" pitchFamily="34" charset="0"/>
              </a:rPr>
              <a:t> </a:t>
            </a:r>
            <a:r>
              <a:rPr lang="el-GR" b="1" kern="100" dirty="0" err="1">
                <a:solidFill>
                  <a:srgbClr val="000000"/>
                </a:solidFill>
                <a:effectLst/>
                <a:latin typeface="inherit"/>
                <a:ea typeface="Calibri" panose="020F0502020204030204" pitchFamily="34" charset="0"/>
                <a:cs typeface="Arial" panose="020B0604020202020204" pitchFamily="34" charset="0"/>
              </a:rPr>
              <a:t>οἱ</a:t>
            </a:r>
            <a:r>
              <a:rPr lang="el-GR" b="1" kern="100" dirty="0">
                <a:solidFill>
                  <a:srgbClr val="000000"/>
                </a:solidFill>
                <a:effectLst/>
                <a:latin typeface="inherit"/>
                <a:ea typeface="Calibri" panose="020F0502020204030204" pitchFamily="34" charset="0"/>
                <a:cs typeface="Arial" panose="020B0604020202020204" pitchFamily="34" charset="0"/>
              </a:rPr>
              <a:t> </a:t>
            </a:r>
            <a:r>
              <a:rPr lang="el-GR" b="1" kern="100" dirty="0" err="1">
                <a:solidFill>
                  <a:srgbClr val="000000"/>
                </a:solidFill>
                <a:effectLst/>
                <a:latin typeface="inherit"/>
                <a:ea typeface="Calibri" panose="020F0502020204030204" pitchFamily="34" charset="0"/>
                <a:cs typeface="Arial" panose="020B0604020202020204" pitchFamily="34" charset="0"/>
              </a:rPr>
              <a:t>ἐνορίες</a:t>
            </a:r>
            <a:r>
              <a:rPr lang="el-GR" b="1" kern="100" dirty="0">
                <a:solidFill>
                  <a:srgbClr val="000000"/>
                </a:solidFill>
                <a:effectLst/>
                <a:latin typeface="inherit"/>
                <a:ea typeface="Calibri" panose="020F0502020204030204" pitchFamily="34" charset="0"/>
                <a:cs typeface="Arial" panose="020B0604020202020204" pitchFamily="34" charset="0"/>
              </a:rPr>
              <a:t> μας </a:t>
            </a:r>
            <a:r>
              <a:rPr lang="el-GR" b="1" kern="100" dirty="0" err="1">
                <a:solidFill>
                  <a:srgbClr val="000000"/>
                </a:solidFill>
                <a:effectLst/>
                <a:latin typeface="inherit"/>
                <a:ea typeface="Calibri" panose="020F0502020204030204" pitchFamily="34" charset="0"/>
                <a:cs typeface="Arial" panose="020B0604020202020204" pitchFamily="34" charset="0"/>
              </a:rPr>
              <a:t>ἀπεφάσιζαν</a:t>
            </a:r>
            <a:r>
              <a:rPr lang="el-GR" b="1" kern="100" dirty="0">
                <a:solidFill>
                  <a:srgbClr val="000000"/>
                </a:solidFill>
                <a:effectLst/>
                <a:latin typeface="inherit"/>
                <a:ea typeface="Calibri" panose="020F0502020204030204" pitchFamily="34" charset="0"/>
                <a:cs typeface="Arial" panose="020B0604020202020204" pitchFamily="34" charset="0"/>
              </a:rPr>
              <a:t> </a:t>
            </a:r>
            <a:r>
              <a:rPr lang="el-GR" b="1" kern="100" dirty="0" err="1">
                <a:solidFill>
                  <a:srgbClr val="000000"/>
                </a:solidFill>
                <a:effectLst/>
                <a:latin typeface="inherit"/>
                <a:ea typeface="Calibri" panose="020F0502020204030204" pitchFamily="34" charset="0"/>
                <a:cs typeface="Arial" panose="020B0604020202020204" pitchFamily="34" charset="0"/>
              </a:rPr>
              <a:t>νά</a:t>
            </a:r>
            <a:r>
              <a:rPr lang="el-GR" b="1" kern="100" dirty="0">
                <a:solidFill>
                  <a:srgbClr val="000000"/>
                </a:solidFill>
                <a:effectLst/>
                <a:latin typeface="inherit"/>
                <a:ea typeface="Calibri" panose="020F0502020204030204" pitchFamily="34" charset="0"/>
                <a:cs typeface="Arial" panose="020B0604020202020204" pitchFamily="34" charset="0"/>
              </a:rPr>
              <a:t> </a:t>
            </a:r>
            <a:r>
              <a:rPr lang="el-GR" b="1" kern="100" dirty="0" err="1">
                <a:solidFill>
                  <a:srgbClr val="000000"/>
                </a:solidFill>
                <a:effectLst/>
                <a:latin typeface="inherit"/>
                <a:ea typeface="Calibri" panose="020F0502020204030204" pitchFamily="34" charset="0"/>
                <a:cs typeface="Arial" panose="020B0604020202020204" pitchFamily="34" charset="0"/>
              </a:rPr>
              <a:t>ἐκτυπώνουν</a:t>
            </a:r>
            <a:r>
              <a:rPr lang="el-GR" b="1" kern="100" dirty="0">
                <a:solidFill>
                  <a:srgbClr val="000000"/>
                </a:solidFill>
                <a:effectLst/>
                <a:latin typeface="inherit"/>
                <a:ea typeface="Calibri" panose="020F0502020204030204" pitchFamily="34" charset="0"/>
                <a:cs typeface="Arial" panose="020B0604020202020204" pitchFamily="34" charset="0"/>
              </a:rPr>
              <a:t> </a:t>
            </a:r>
            <a:r>
              <a:rPr lang="el-GR" b="1" kern="100" dirty="0" err="1">
                <a:solidFill>
                  <a:srgbClr val="000000"/>
                </a:solidFill>
                <a:effectLst/>
                <a:latin typeface="inherit"/>
                <a:ea typeface="Calibri" panose="020F0502020204030204" pitchFamily="34" charset="0"/>
                <a:cs typeface="Arial" panose="020B0604020202020204" pitchFamily="34" charset="0"/>
              </a:rPr>
              <a:t>γιά</a:t>
            </a:r>
            <a:r>
              <a:rPr lang="el-GR" b="1" kern="100" dirty="0">
                <a:solidFill>
                  <a:srgbClr val="000000"/>
                </a:solidFill>
                <a:effectLst/>
                <a:latin typeface="inherit"/>
                <a:ea typeface="Calibri" panose="020F0502020204030204" pitchFamily="34" charset="0"/>
                <a:cs typeface="Arial" panose="020B0604020202020204" pitchFamily="34" charset="0"/>
              </a:rPr>
              <a:t> κάθε Κυριακή </a:t>
            </a:r>
            <a:r>
              <a:rPr lang="el-GR" b="1" kern="100" dirty="0" err="1">
                <a:solidFill>
                  <a:srgbClr val="000000"/>
                </a:solidFill>
                <a:effectLst/>
                <a:latin typeface="inherit"/>
                <a:ea typeface="Calibri" panose="020F0502020204030204" pitchFamily="34" charset="0"/>
                <a:cs typeface="Arial" panose="020B0604020202020204" pitchFamily="34" charset="0"/>
              </a:rPr>
              <a:t>τά</a:t>
            </a:r>
            <a:r>
              <a:rPr lang="el-GR" b="1" kern="100" dirty="0">
                <a:solidFill>
                  <a:srgbClr val="000000"/>
                </a:solidFill>
                <a:effectLst/>
                <a:latin typeface="inherit"/>
                <a:ea typeface="Calibri" panose="020F0502020204030204" pitchFamily="34" charset="0"/>
                <a:cs typeface="Arial" panose="020B0604020202020204" pitchFamily="34" charset="0"/>
              </a:rPr>
              <a:t> κείμενα </a:t>
            </a:r>
            <a:r>
              <a:rPr lang="el-GR" b="1" kern="100" dirty="0" err="1">
                <a:solidFill>
                  <a:srgbClr val="000000"/>
                </a:solidFill>
                <a:effectLst/>
                <a:latin typeface="inherit"/>
                <a:ea typeface="Calibri" panose="020F0502020204030204" pitchFamily="34" charset="0"/>
                <a:cs typeface="Arial" panose="020B0604020202020204" pitchFamily="34" charset="0"/>
              </a:rPr>
              <a:t>τῶν</a:t>
            </a:r>
            <a:r>
              <a:rPr lang="el-GR" b="1" kern="100" dirty="0">
                <a:solidFill>
                  <a:srgbClr val="000000"/>
                </a:solidFill>
                <a:effectLst/>
                <a:latin typeface="inherit"/>
                <a:ea typeface="Calibri" panose="020F0502020204030204" pitchFamily="34" charset="0"/>
                <a:cs typeface="Arial" panose="020B0604020202020204" pitchFamily="34" charset="0"/>
              </a:rPr>
              <a:t> </a:t>
            </a:r>
            <a:r>
              <a:rPr lang="el-GR" b="1" kern="100" dirty="0" err="1">
                <a:solidFill>
                  <a:srgbClr val="000000"/>
                </a:solidFill>
                <a:effectLst/>
                <a:latin typeface="inherit"/>
                <a:ea typeface="Calibri" panose="020F0502020204030204" pitchFamily="34" charset="0"/>
                <a:cs typeface="Arial" panose="020B0604020202020204" pitchFamily="34" charset="0"/>
              </a:rPr>
              <a:t>Ἀποστολικῶν</a:t>
            </a:r>
            <a:r>
              <a:rPr lang="el-GR" b="1" kern="100" dirty="0">
                <a:solidFill>
                  <a:srgbClr val="000000"/>
                </a:solidFill>
                <a:effectLst/>
                <a:latin typeface="inherit"/>
                <a:ea typeface="Calibri" panose="020F0502020204030204" pitchFamily="34" charset="0"/>
                <a:cs typeface="Arial" panose="020B0604020202020204" pitchFamily="34" charset="0"/>
              </a:rPr>
              <a:t> </a:t>
            </a:r>
            <a:r>
              <a:rPr lang="el-GR" b="1" kern="100" dirty="0" err="1">
                <a:solidFill>
                  <a:srgbClr val="000000"/>
                </a:solidFill>
                <a:effectLst/>
                <a:latin typeface="inherit"/>
                <a:ea typeface="Calibri" panose="020F0502020204030204" pitchFamily="34" charset="0"/>
                <a:cs typeface="Arial" panose="020B0604020202020204" pitchFamily="34" charset="0"/>
              </a:rPr>
              <a:t>καί</a:t>
            </a:r>
            <a:r>
              <a:rPr lang="el-GR" b="1" kern="100" dirty="0">
                <a:solidFill>
                  <a:srgbClr val="000000"/>
                </a:solidFill>
                <a:effectLst/>
                <a:latin typeface="inherit"/>
                <a:ea typeface="Calibri" panose="020F0502020204030204" pitchFamily="34" charset="0"/>
                <a:cs typeface="Arial" panose="020B0604020202020204" pitchFamily="34" charset="0"/>
              </a:rPr>
              <a:t> </a:t>
            </a:r>
            <a:r>
              <a:rPr lang="el-GR" b="1" kern="100" dirty="0" err="1">
                <a:solidFill>
                  <a:srgbClr val="000000"/>
                </a:solidFill>
                <a:effectLst/>
                <a:latin typeface="inherit"/>
                <a:ea typeface="Calibri" panose="020F0502020204030204" pitchFamily="34" charset="0"/>
                <a:cs typeface="Arial" panose="020B0604020202020204" pitchFamily="34" charset="0"/>
              </a:rPr>
              <a:t>τῶν</a:t>
            </a:r>
            <a:r>
              <a:rPr lang="el-GR" b="1" kern="100" dirty="0">
                <a:solidFill>
                  <a:srgbClr val="000000"/>
                </a:solidFill>
                <a:effectLst/>
                <a:latin typeface="inherit"/>
                <a:ea typeface="Calibri" panose="020F0502020204030204" pitchFamily="34" charset="0"/>
                <a:cs typeface="Arial" panose="020B0604020202020204" pitchFamily="34" charset="0"/>
              </a:rPr>
              <a:t> </a:t>
            </a:r>
            <a:r>
              <a:rPr lang="el-GR" b="1" kern="100" dirty="0" err="1">
                <a:solidFill>
                  <a:srgbClr val="000000"/>
                </a:solidFill>
                <a:effectLst/>
                <a:latin typeface="inherit"/>
                <a:ea typeface="Calibri" panose="020F0502020204030204" pitchFamily="34" charset="0"/>
                <a:cs typeface="Arial" panose="020B0604020202020204" pitchFamily="34" charset="0"/>
              </a:rPr>
              <a:t>Εὐαγγελικῶν</a:t>
            </a:r>
            <a:r>
              <a:rPr lang="el-GR" b="1" kern="100" dirty="0">
                <a:solidFill>
                  <a:srgbClr val="000000"/>
                </a:solidFill>
                <a:effectLst/>
                <a:latin typeface="inherit"/>
                <a:ea typeface="Calibri" panose="020F0502020204030204" pitchFamily="34" charset="0"/>
                <a:cs typeface="Arial" panose="020B0604020202020204" pitchFamily="34" charset="0"/>
              </a:rPr>
              <a:t> </a:t>
            </a:r>
            <a:r>
              <a:rPr lang="el-GR" b="1" kern="100" dirty="0" err="1">
                <a:solidFill>
                  <a:srgbClr val="000000"/>
                </a:solidFill>
                <a:effectLst/>
                <a:latin typeface="inherit"/>
                <a:ea typeface="Calibri" panose="020F0502020204030204" pitchFamily="34" charset="0"/>
                <a:cs typeface="Arial" panose="020B0604020202020204" pitchFamily="34" charset="0"/>
              </a:rPr>
              <a:t>ἀναγνωσμάτων</a:t>
            </a:r>
            <a:r>
              <a:rPr lang="el-GR" b="1" kern="100" dirty="0">
                <a:solidFill>
                  <a:srgbClr val="000000"/>
                </a:solidFill>
                <a:effectLst/>
                <a:latin typeface="inherit"/>
                <a:ea typeface="Calibri" panose="020F0502020204030204" pitchFamily="34" charset="0"/>
                <a:cs typeface="Arial" panose="020B0604020202020204" pitchFamily="34" charset="0"/>
              </a:rPr>
              <a:t> </a:t>
            </a:r>
            <a:r>
              <a:rPr lang="el-GR" b="1" kern="100" dirty="0" err="1">
                <a:solidFill>
                  <a:srgbClr val="000000"/>
                </a:solidFill>
                <a:effectLst/>
                <a:latin typeface="inherit"/>
                <a:ea typeface="Calibri" panose="020F0502020204030204" pitchFamily="34" charset="0"/>
                <a:cs typeface="Arial" panose="020B0604020202020204" pitchFamily="34" charset="0"/>
              </a:rPr>
              <a:t>μέ</a:t>
            </a:r>
            <a:r>
              <a:rPr lang="el-GR" b="1" kern="100" dirty="0">
                <a:solidFill>
                  <a:srgbClr val="000000"/>
                </a:solidFill>
                <a:effectLst/>
                <a:latin typeface="inherit"/>
                <a:ea typeface="Calibri" panose="020F0502020204030204" pitchFamily="34" charset="0"/>
                <a:cs typeface="Arial" panose="020B0604020202020204" pitchFamily="34" charset="0"/>
              </a:rPr>
              <a:t> </a:t>
            </a:r>
            <a:r>
              <a:rPr lang="el-GR" b="1" kern="100" dirty="0" err="1">
                <a:solidFill>
                  <a:srgbClr val="000000"/>
                </a:solidFill>
                <a:effectLst/>
                <a:latin typeface="inherit"/>
                <a:ea typeface="Calibri" panose="020F0502020204030204" pitchFamily="34" charset="0"/>
                <a:cs typeface="Arial" panose="020B0604020202020204" pitchFamily="34" charset="0"/>
              </a:rPr>
              <a:t>τήν</a:t>
            </a:r>
            <a:r>
              <a:rPr lang="el-GR" b="1" kern="100" dirty="0">
                <a:solidFill>
                  <a:srgbClr val="000000"/>
                </a:solidFill>
                <a:effectLst/>
                <a:latin typeface="inherit"/>
                <a:ea typeface="Calibri" panose="020F0502020204030204" pitchFamily="34" charset="0"/>
                <a:cs typeface="Arial" panose="020B0604020202020204" pitchFamily="34" charset="0"/>
              </a:rPr>
              <a:t> </a:t>
            </a:r>
            <a:r>
              <a:rPr lang="el-GR" b="1" kern="100" dirty="0" err="1">
                <a:solidFill>
                  <a:srgbClr val="000000"/>
                </a:solidFill>
                <a:effectLst/>
                <a:latin typeface="inherit"/>
                <a:ea typeface="Calibri" panose="020F0502020204030204" pitchFamily="34" charset="0"/>
                <a:cs typeface="Arial" panose="020B0604020202020204" pitchFamily="34" charset="0"/>
              </a:rPr>
              <a:t>ἐγκεκριμένη</a:t>
            </a:r>
            <a:r>
              <a:rPr lang="el-GR" b="1" kern="100" dirty="0">
                <a:solidFill>
                  <a:srgbClr val="000000"/>
                </a:solidFill>
                <a:effectLst/>
                <a:latin typeface="inherit"/>
                <a:ea typeface="Calibri" panose="020F0502020204030204" pitchFamily="34" charset="0"/>
                <a:cs typeface="Arial" panose="020B0604020202020204" pitchFamily="34" charset="0"/>
              </a:rPr>
              <a:t> </a:t>
            </a:r>
            <a:r>
              <a:rPr lang="el-GR" b="1" kern="100" dirty="0" err="1">
                <a:solidFill>
                  <a:srgbClr val="000000"/>
                </a:solidFill>
                <a:effectLst/>
                <a:latin typeface="inherit"/>
                <a:ea typeface="Calibri" panose="020F0502020204030204" pitchFamily="34" charset="0"/>
                <a:cs typeface="Arial" panose="020B0604020202020204" pitchFamily="34" charset="0"/>
              </a:rPr>
              <a:t>ἀπόδοσή</a:t>
            </a:r>
            <a:r>
              <a:rPr lang="el-GR" b="1" kern="100" dirty="0">
                <a:solidFill>
                  <a:srgbClr val="000000"/>
                </a:solidFill>
                <a:effectLst/>
                <a:latin typeface="inherit"/>
                <a:ea typeface="Calibri" panose="020F0502020204030204" pitchFamily="34" charset="0"/>
                <a:cs typeface="Arial" panose="020B0604020202020204" pitchFamily="34" charset="0"/>
              </a:rPr>
              <a:t> των </a:t>
            </a:r>
            <a:r>
              <a:rPr lang="el-GR" b="1" kern="100" dirty="0" err="1">
                <a:solidFill>
                  <a:srgbClr val="000000"/>
                </a:solidFill>
                <a:effectLst/>
                <a:latin typeface="inherit"/>
                <a:ea typeface="Calibri" panose="020F0502020204030204" pitchFamily="34" charset="0"/>
                <a:cs typeface="Arial" panose="020B0604020202020204" pitchFamily="34" charset="0"/>
              </a:rPr>
              <a:t>στήν</a:t>
            </a:r>
            <a:r>
              <a:rPr lang="el-GR" b="1" kern="100" dirty="0">
                <a:solidFill>
                  <a:srgbClr val="000000"/>
                </a:solidFill>
                <a:effectLst/>
                <a:latin typeface="inherit"/>
                <a:ea typeface="Calibri" panose="020F0502020204030204" pitchFamily="34" charset="0"/>
                <a:cs typeface="Arial" panose="020B0604020202020204" pitchFamily="34" charset="0"/>
              </a:rPr>
              <a:t> καθομιλούμενη </a:t>
            </a:r>
            <a:r>
              <a:rPr lang="el-GR" b="1" kern="100" dirty="0" err="1">
                <a:solidFill>
                  <a:srgbClr val="000000"/>
                </a:solidFill>
                <a:effectLst/>
                <a:latin typeface="inherit"/>
                <a:ea typeface="Calibri" panose="020F0502020204030204" pitchFamily="34" charset="0"/>
                <a:cs typeface="Arial" panose="020B0604020202020204" pitchFamily="34" charset="0"/>
              </a:rPr>
              <a:t>γλῶσσα</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Ἔτσι</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θά</a:t>
            </a:r>
            <a:r>
              <a:rPr lang="el-GR" kern="100" dirty="0">
                <a:solidFill>
                  <a:srgbClr val="000000"/>
                </a:solidFill>
                <a:effectLst/>
                <a:latin typeface="inherit"/>
                <a:ea typeface="Calibri" panose="020F0502020204030204" pitchFamily="34" charset="0"/>
                <a:cs typeface="Arial" panose="020B0604020202020204" pitchFamily="34" charset="0"/>
              </a:rPr>
              <a:t> συνέβαλαν πολύ </a:t>
            </a:r>
            <a:r>
              <a:rPr lang="el-GR" kern="100" dirty="0" err="1">
                <a:solidFill>
                  <a:srgbClr val="000000"/>
                </a:solidFill>
                <a:effectLst/>
                <a:latin typeface="inherit"/>
                <a:ea typeface="Calibri" panose="020F0502020204030204" pitchFamily="34" charset="0"/>
                <a:cs typeface="Arial" panose="020B0604020202020204" pitchFamily="34" charset="0"/>
              </a:rPr>
              <a:t>στήν</a:t>
            </a:r>
            <a:r>
              <a:rPr lang="el-GR" kern="100" dirty="0">
                <a:solidFill>
                  <a:srgbClr val="000000"/>
                </a:solidFill>
                <a:effectLst/>
                <a:latin typeface="inherit"/>
                <a:ea typeface="Calibri" panose="020F0502020204030204" pitchFamily="34" charset="0"/>
                <a:cs typeface="Arial" panose="020B0604020202020204" pitchFamily="34" charset="0"/>
              </a:rPr>
              <a:t> λειτουργική </a:t>
            </a:r>
            <a:r>
              <a:rPr lang="el-GR" kern="100" dirty="0" err="1">
                <a:solidFill>
                  <a:srgbClr val="000000"/>
                </a:solidFill>
                <a:effectLst/>
                <a:latin typeface="inherit"/>
                <a:ea typeface="Calibri" panose="020F0502020204030204" pitchFamily="34" charset="0"/>
                <a:cs typeface="Arial" panose="020B0604020202020204" pitchFamily="34" charset="0"/>
              </a:rPr>
              <a:t>ἀνανέωση</a:t>
            </a:r>
            <a:r>
              <a:rPr lang="el-GR" kern="100" dirty="0">
                <a:solidFill>
                  <a:srgbClr val="000000"/>
                </a:solidFill>
                <a:effectLst/>
                <a:latin typeface="inherit"/>
                <a:ea typeface="Calibri" panose="020F0502020204030204" pitchFamily="34" charset="0"/>
                <a:cs typeface="Arial" panose="020B0604020202020204" pitchFamily="34" charset="0"/>
              </a:rPr>
              <a:t> πού </a:t>
            </a:r>
            <a:r>
              <a:rPr lang="el-GR" kern="100" dirty="0" err="1">
                <a:solidFill>
                  <a:srgbClr val="000000"/>
                </a:solidFill>
                <a:effectLst/>
                <a:latin typeface="inherit"/>
                <a:ea typeface="Calibri" panose="020F0502020204030204" pitchFamily="34" charset="0"/>
                <a:cs typeface="Arial" panose="020B0604020202020204" pitchFamily="34" charset="0"/>
              </a:rPr>
              <a:t>ἐπιδιώκουμε</a:t>
            </a:r>
            <a:r>
              <a:rPr lang="el-GR" kern="100" dirty="0">
                <a:solidFill>
                  <a:srgbClr val="000000"/>
                </a:solidFill>
                <a:effectLst/>
                <a:latin typeface="inherit"/>
                <a:ea typeface="Calibri" panose="020F0502020204030204" pitchFamily="34" charset="0"/>
                <a:cs typeface="Arial" panose="020B0604020202020204" pitchFamily="34" charset="0"/>
              </a:rPr>
              <a:t>.</a:t>
            </a:r>
            <a:endParaRPr lang="el-GR"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fontAlgn="base">
              <a:lnSpc>
                <a:spcPct val="107000"/>
              </a:lnSpc>
              <a:spcAft>
                <a:spcPts val="800"/>
              </a:spcAft>
              <a:buNone/>
              <a:tabLst>
                <a:tab pos="914400" algn="l"/>
              </a:tabLst>
            </a:pPr>
            <a:r>
              <a:rPr lang="el-GR" kern="100" dirty="0">
                <a:solidFill>
                  <a:srgbClr val="000000"/>
                </a:solidFill>
                <a:effectLst/>
                <a:latin typeface="inherit"/>
                <a:ea typeface="Calibri" panose="020F0502020204030204" pitchFamily="34" charset="0"/>
                <a:cs typeface="Arial" panose="020B0604020202020204" pitchFamily="34" charset="0"/>
              </a:rPr>
              <a:t>6. </a:t>
            </a:r>
            <a:r>
              <a:rPr lang="el-GR" kern="100" dirty="0" err="1">
                <a:solidFill>
                  <a:srgbClr val="000000"/>
                </a:solidFill>
                <a:effectLst/>
                <a:latin typeface="inherit"/>
                <a:ea typeface="Calibri" panose="020F0502020204030204" pitchFamily="34" charset="0"/>
                <a:cs typeface="Arial" panose="020B0604020202020204" pitchFamily="34" charset="0"/>
              </a:rPr>
              <a:t>Στό</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σημεῖο</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αὐτό</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ἐπιθυμῶ</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νά</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σᾶς</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ἀναγγείλω</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ὅτι</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μέ</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ἀπόφαση</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τῆς</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Ἀποστολικῆς</a:t>
            </a:r>
            <a:r>
              <a:rPr lang="el-GR" kern="100" dirty="0">
                <a:solidFill>
                  <a:srgbClr val="000000"/>
                </a:solidFill>
                <a:effectLst/>
                <a:latin typeface="inherit"/>
                <a:ea typeface="Calibri" panose="020F0502020204030204" pitchFamily="34" charset="0"/>
                <a:cs typeface="Arial" panose="020B0604020202020204" pitchFamily="34" charset="0"/>
              </a:rPr>
              <a:t> Διακονίας </a:t>
            </a:r>
            <a:r>
              <a:rPr lang="el-GR"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ἐκτυπώνεται</a:t>
            </a:r>
            <a:r>
              <a:rPr lang="el-GR"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κατ’ </a:t>
            </a:r>
            <a:r>
              <a:rPr lang="el-GR"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αὐτάς</a:t>
            </a:r>
            <a:r>
              <a:rPr lang="el-GR"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τό</a:t>
            </a:r>
            <a:r>
              <a:rPr lang="el-GR"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 </a:t>
            </a:r>
            <a:r>
              <a:rPr lang="el-GR"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Ἐκλογάδιον</a:t>
            </a:r>
            <a:r>
              <a:rPr lang="el-GR"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 πού </a:t>
            </a:r>
            <a:r>
              <a:rPr lang="el-GR"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θά</a:t>
            </a:r>
            <a:r>
              <a:rPr lang="el-GR"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περιέχει τούς </a:t>
            </a:r>
            <a:r>
              <a:rPr lang="el-GR"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Ἀποστόλους</a:t>
            </a:r>
            <a:r>
              <a:rPr lang="el-GR"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καί</a:t>
            </a:r>
            <a:r>
              <a:rPr lang="el-GR"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τά</a:t>
            </a:r>
            <a:r>
              <a:rPr lang="el-GR"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Εὐαγγέλια</a:t>
            </a:r>
            <a:r>
              <a:rPr lang="el-GR"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ὅλων</a:t>
            </a:r>
            <a:r>
              <a:rPr lang="el-GR"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τῶν</a:t>
            </a:r>
            <a:r>
              <a:rPr lang="el-GR"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Κυριακῶν</a:t>
            </a:r>
            <a:r>
              <a:rPr lang="el-GR"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καί</a:t>
            </a:r>
            <a:r>
              <a:rPr lang="el-GR"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τῶν</a:t>
            </a:r>
            <a:r>
              <a:rPr lang="el-GR"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μεγάλων </a:t>
            </a:r>
            <a:r>
              <a:rPr lang="el-GR"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ἑορτῶν</a:t>
            </a:r>
            <a:r>
              <a:rPr lang="el-GR"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τοῦ</a:t>
            </a:r>
            <a:r>
              <a:rPr lang="el-GR"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ἐνιαυτοῦ</a:t>
            </a:r>
            <a:r>
              <a:rPr lang="el-GR"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μέ</a:t>
            </a:r>
            <a:r>
              <a:rPr lang="el-GR"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τήν</a:t>
            </a:r>
            <a:r>
              <a:rPr lang="el-GR"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a:t>
            </a:r>
            <a:r>
              <a:rPr lang="el-GR"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ἑρμηνευτική</a:t>
            </a:r>
            <a:r>
              <a:rPr lang="el-GR" kern="100" dirty="0">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 των </a:t>
            </a:r>
            <a:r>
              <a:rPr lang="el-GR" kern="100" dirty="0" err="1">
                <a:solidFill>
                  <a:srgbClr val="000000"/>
                </a:solidFill>
                <a:effectLst>
                  <a:outerShdw blurRad="38100" dist="38100" dir="2700000" algn="tl">
                    <a:srgbClr val="000000">
                      <a:alpha val="43137"/>
                    </a:srgbClr>
                  </a:outerShdw>
                </a:effectLst>
                <a:latin typeface="inherit"/>
                <a:ea typeface="Calibri" panose="020F0502020204030204" pitchFamily="34" charset="0"/>
                <a:cs typeface="Arial" panose="020B0604020202020204" pitchFamily="34" charset="0"/>
              </a:rPr>
              <a:t>ἀπόδοση</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πρός</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χρῆσιν</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ὑπό</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τῶν</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πιστῶν</a:t>
            </a:r>
            <a:r>
              <a:rPr lang="el-GR" kern="100" dirty="0">
                <a:solidFill>
                  <a:srgbClr val="000000"/>
                </a:solidFill>
                <a:effectLst/>
                <a:latin typeface="inherit"/>
                <a:ea typeface="Calibri" panose="020F0502020204030204" pitchFamily="34" charset="0"/>
                <a:cs typeface="Arial" panose="020B0604020202020204" pitchFamily="34" charset="0"/>
              </a:rPr>
              <a:t>. Πρόκειται </a:t>
            </a:r>
            <a:r>
              <a:rPr lang="el-GR" kern="100" dirty="0" err="1">
                <a:solidFill>
                  <a:srgbClr val="000000"/>
                </a:solidFill>
                <a:effectLst/>
                <a:latin typeface="inherit"/>
                <a:ea typeface="Calibri" panose="020F0502020204030204" pitchFamily="34" charset="0"/>
                <a:cs typeface="Arial" panose="020B0604020202020204" pitchFamily="34" charset="0"/>
              </a:rPr>
              <a:t>γιά</a:t>
            </a:r>
            <a:r>
              <a:rPr lang="el-GR" kern="100" dirty="0">
                <a:solidFill>
                  <a:srgbClr val="000000"/>
                </a:solidFill>
                <a:effectLst/>
                <a:latin typeface="inherit"/>
                <a:ea typeface="Calibri" panose="020F0502020204030204" pitchFamily="34" charset="0"/>
                <a:cs typeface="Arial" panose="020B0604020202020204" pitchFamily="34" charset="0"/>
              </a:rPr>
              <a:t> σημαντικό βοήθημα πού </a:t>
            </a:r>
            <a:r>
              <a:rPr lang="el-GR" kern="100" dirty="0" err="1">
                <a:solidFill>
                  <a:srgbClr val="000000"/>
                </a:solidFill>
                <a:effectLst/>
                <a:latin typeface="inherit"/>
                <a:ea typeface="Calibri" panose="020F0502020204030204" pitchFamily="34" charset="0"/>
                <a:cs typeface="Arial" panose="020B0604020202020204" pitchFamily="34" charset="0"/>
              </a:rPr>
              <a:t>ἀξίζει</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νά</a:t>
            </a:r>
            <a:r>
              <a:rPr lang="el-GR" kern="100" dirty="0">
                <a:solidFill>
                  <a:srgbClr val="000000"/>
                </a:solidFill>
                <a:effectLst/>
                <a:latin typeface="inherit"/>
                <a:ea typeface="Calibri" panose="020F0502020204030204" pitchFamily="34" charset="0"/>
                <a:cs typeface="Arial" panose="020B0604020202020204" pitchFamily="34" charset="0"/>
              </a:rPr>
              <a:t> συστήσετε </a:t>
            </a:r>
            <a:r>
              <a:rPr lang="el-GR" kern="100" dirty="0" err="1">
                <a:solidFill>
                  <a:srgbClr val="000000"/>
                </a:solidFill>
                <a:effectLst/>
                <a:latin typeface="inherit"/>
                <a:ea typeface="Calibri" panose="020F0502020204030204" pitchFamily="34" charset="0"/>
                <a:cs typeface="Arial" panose="020B0604020202020204" pitchFamily="34" charset="0"/>
              </a:rPr>
              <a:t>στούς</a:t>
            </a:r>
            <a:r>
              <a:rPr lang="el-GR" kern="100" dirty="0">
                <a:solidFill>
                  <a:srgbClr val="000000"/>
                </a:solidFill>
                <a:effectLst/>
                <a:latin typeface="inherit"/>
                <a:ea typeface="Calibri" panose="020F0502020204030204" pitchFamily="34" charset="0"/>
                <a:cs typeface="Arial" panose="020B0604020202020204" pitchFamily="34" charset="0"/>
              </a:rPr>
              <a:t> </a:t>
            </a:r>
            <a:r>
              <a:rPr lang="el-GR" kern="100" dirty="0" err="1">
                <a:solidFill>
                  <a:srgbClr val="000000"/>
                </a:solidFill>
                <a:effectLst/>
                <a:latin typeface="inherit"/>
                <a:ea typeface="Calibri" panose="020F0502020204030204" pitchFamily="34" charset="0"/>
                <a:cs typeface="Arial" panose="020B0604020202020204" pitchFamily="34" charset="0"/>
              </a:rPr>
              <a:t>ἐνορίτες</a:t>
            </a:r>
            <a:r>
              <a:rPr lang="el-GR" kern="100" dirty="0">
                <a:solidFill>
                  <a:srgbClr val="000000"/>
                </a:solidFill>
                <a:effectLst/>
                <a:latin typeface="inherit"/>
                <a:ea typeface="Calibri" panose="020F0502020204030204" pitchFamily="34" charset="0"/>
                <a:cs typeface="Arial" panose="020B0604020202020204" pitchFamily="34" charset="0"/>
              </a:rPr>
              <a:t> σας.</a:t>
            </a:r>
            <a:endParaRPr lang="el-GR" kern="100" dirty="0">
              <a:effectLst/>
              <a:latin typeface="Calibri" panose="020F0502020204030204" pitchFamily="34" charset="0"/>
              <a:ea typeface="Calibri" panose="020F0502020204030204" pitchFamily="34" charset="0"/>
              <a:cs typeface="Times New Roman" panose="02020603050405020304" pitchFamily="18" charset="0"/>
            </a:endParaRPr>
          </a:p>
          <a:p>
            <a:pPr algn="ctr" fontAlgn="base">
              <a:lnSpc>
                <a:spcPct val="107000"/>
              </a:lnSpc>
              <a:spcAft>
                <a:spcPts val="800"/>
              </a:spcAft>
            </a:pPr>
            <a:r>
              <a:rPr lang="el-GR" sz="2400" kern="100" dirty="0" err="1">
                <a:solidFill>
                  <a:srgbClr val="000000"/>
                </a:solidFill>
                <a:effectLst/>
                <a:latin typeface="inherit"/>
                <a:ea typeface="Calibri" panose="020F0502020204030204" pitchFamily="34" charset="0"/>
                <a:cs typeface="Arial" panose="020B0604020202020204" pitchFamily="34" charset="0"/>
              </a:rPr>
              <a:t>Μέ</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πατρικήν</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ἀγάπη</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καί</a:t>
            </a:r>
            <a:r>
              <a:rPr lang="el-GR" sz="2400" kern="100" dirty="0">
                <a:solidFill>
                  <a:srgbClr val="000000"/>
                </a:solidFill>
                <a:effectLst/>
                <a:latin typeface="inherit"/>
                <a:ea typeface="Calibri" panose="020F0502020204030204" pitchFamily="34" charset="0"/>
                <a:cs typeface="Arial" panose="020B0604020202020204" pitchFamily="34" charset="0"/>
              </a:rPr>
              <a:t> </a:t>
            </a:r>
            <a:r>
              <a:rPr lang="el-GR" sz="2400" kern="100" dirty="0" err="1">
                <a:solidFill>
                  <a:srgbClr val="000000"/>
                </a:solidFill>
                <a:effectLst/>
                <a:latin typeface="inherit"/>
                <a:ea typeface="Calibri" panose="020F0502020204030204" pitchFamily="34" charset="0"/>
                <a:cs typeface="Arial" panose="020B0604020202020204" pitchFamily="34" charset="0"/>
              </a:rPr>
              <a:t>εὐχές</a:t>
            </a:r>
            <a:endParaRPr lang="el-GR"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ctr" fontAlgn="base"/>
            <a:r>
              <a:rPr lang="el-GR" sz="2400" dirty="0">
                <a:solidFill>
                  <a:srgbClr val="000000"/>
                </a:solidFill>
                <a:effectLst/>
                <a:latin typeface="inherit"/>
                <a:ea typeface="Times New Roman" panose="02020603050405020304" pitchFamily="18" charset="0"/>
                <a:cs typeface="Arial" panose="020B0604020202020204" pitchFamily="34" charset="0"/>
              </a:rPr>
              <a:t>Ο ΑΡΧΙΕΠΙΣΚΟΠΟΣ</a:t>
            </a:r>
            <a:endParaRPr lang="el-GR" sz="2400" dirty="0">
              <a:effectLst/>
              <a:latin typeface="Times New Roman" panose="02020603050405020304" pitchFamily="18" charset="0"/>
              <a:ea typeface="Times New Roman" panose="02020603050405020304" pitchFamily="18" charset="0"/>
            </a:endParaRPr>
          </a:p>
          <a:p>
            <a:pPr algn="ctr" fontAlgn="base">
              <a:spcAft>
                <a:spcPts val="1800"/>
              </a:spcAft>
            </a:pPr>
            <a:r>
              <a:rPr lang="el-GR" sz="2400" dirty="0">
                <a:effectLst/>
                <a:latin typeface="inherit"/>
                <a:ea typeface="Times New Roman" panose="02020603050405020304" pitchFamily="18" charset="0"/>
                <a:cs typeface="Arial" panose="020B0604020202020204" pitchFamily="34" charset="0"/>
              </a:rPr>
              <a:t> </a:t>
            </a:r>
            <a:endParaRPr lang="el-GR" sz="2400" dirty="0">
              <a:effectLst/>
              <a:latin typeface="Times New Roman" panose="02020603050405020304" pitchFamily="18" charset="0"/>
              <a:ea typeface="Times New Roman" panose="02020603050405020304" pitchFamily="18" charset="0"/>
            </a:endParaRPr>
          </a:p>
          <a:p>
            <a:pPr>
              <a:lnSpc>
                <a:spcPct val="107000"/>
              </a:lnSpc>
              <a:spcAft>
                <a:spcPts val="800"/>
              </a:spcAft>
            </a:pPr>
            <a:r>
              <a:rPr lang="el-GR" sz="2400" kern="100" dirty="0">
                <a:effectLst/>
                <a:latin typeface="Calibri" panose="020F0502020204030204" pitchFamily="34" charset="0"/>
                <a:ea typeface="Calibri" panose="020F0502020204030204" pitchFamily="34" charset="0"/>
                <a:cs typeface="Times New Roman" panose="02020603050405020304" pitchFamily="18" charset="0"/>
              </a:rPr>
              <a:t> Πηγή Εκκλησία της Ελλάδος ΜΑΚΑΡΙΣΤΟΥ ΑΡΧΙΕΠΙΣΚΟΠΟΥ ΧΡΙΣΤΟΔΟΥΛΟΥ ΚΕΙΜΕΝΑ</a:t>
            </a:r>
          </a:p>
          <a:p>
            <a:endParaRPr lang="el-GR" dirty="0"/>
          </a:p>
        </p:txBody>
      </p:sp>
    </p:spTree>
    <p:extLst>
      <p:ext uri="{BB962C8B-B14F-4D97-AF65-F5344CB8AC3E}">
        <p14:creationId xmlns:p14="http://schemas.microsoft.com/office/powerpoint/2010/main" val="12322548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39BE5A-C190-94B2-E085-D5E44DEA982F}"/>
              </a:ext>
            </a:extLst>
          </p:cNvPr>
          <p:cNvSpPr>
            <a:spLocks noGrp="1"/>
          </p:cNvSpPr>
          <p:nvPr>
            <p:ph type="title"/>
          </p:nvPr>
        </p:nvSpPr>
        <p:spPr/>
        <p:txBody>
          <a:bodyPr/>
          <a:lstStyle/>
          <a:p>
            <a:pPr algn="ctr"/>
            <a:r>
              <a:rPr lang="el-GR" dirty="0"/>
              <a:t>ΒΙΒΛΙΟΓΡΑΦΙΑ</a:t>
            </a:r>
          </a:p>
        </p:txBody>
      </p:sp>
      <p:sp>
        <p:nvSpPr>
          <p:cNvPr id="3" name="Θέση περιεχομένου 2">
            <a:extLst>
              <a:ext uri="{FF2B5EF4-FFF2-40B4-BE49-F238E27FC236}">
                <a16:creationId xmlns:a16="http://schemas.microsoft.com/office/drawing/2014/main" id="{5B1650E8-904A-936D-488E-1D5607101B5B}"/>
              </a:ext>
            </a:extLst>
          </p:cNvPr>
          <p:cNvSpPr>
            <a:spLocks noGrp="1"/>
          </p:cNvSpPr>
          <p:nvPr>
            <p:ph idx="1"/>
          </p:nvPr>
        </p:nvSpPr>
        <p:spPr>
          <a:xfrm>
            <a:off x="838200" y="1429966"/>
            <a:ext cx="10515600" cy="4746997"/>
          </a:xfrm>
        </p:spPr>
        <p:txBody>
          <a:bodyPr/>
          <a:lstStyle/>
          <a:p>
            <a:r>
              <a:rPr lang="el-GR" u="sng" kern="100" dirty="0">
                <a:solidFill>
                  <a:srgbClr val="000000"/>
                </a:solidFill>
                <a:effectLst/>
                <a:ea typeface="Calibri" panose="020F0502020204030204" pitchFamily="34" charset="0"/>
                <a:cs typeface="Times New Roman" panose="02020603050405020304" pitchFamily="18" charset="0"/>
                <a:hlinkClick r:id="rId2"/>
              </a:rPr>
              <a:t>Ο θεσμός του Αναγνώστη στην Ορθόδοξη Εκκλησία - ΒΗΜΑ ΟΡΘΟΔΟΞΙΑΣ (vimaorthodoxias.gr)</a:t>
            </a:r>
            <a:endParaRPr lang="el-GR" u="sng" kern="100" dirty="0">
              <a:solidFill>
                <a:srgbClr val="000000"/>
              </a:solidFill>
              <a:effectLst/>
              <a:ea typeface="Calibri" panose="020F0502020204030204" pitchFamily="34" charset="0"/>
              <a:cs typeface="Times New Roman" panose="02020603050405020304" pitchFamily="18" charset="0"/>
            </a:endParaRPr>
          </a:p>
          <a:p>
            <a:r>
              <a:rPr lang="el-GR" u="sng" dirty="0">
                <a:solidFill>
                  <a:srgbClr val="0000FF"/>
                </a:solidFill>
                <a:effectLst/>
                <a:ea typeface="Times New Roman" panose="02020603050405020304" pitchFamily="18" charset="0"/>
                <a:hlinkClick r:id="rId3"/>
              </a:rPr>
              <a:t>Αναγνώστες Ι. Ναού - ΙΕΡΟΣ ΝΑΟΣ ΚΟΙΜΗΣΕΩΣ ΘΕΟΤΟΚΟΥ ΗΛΙΟΥΠΟΛΕΩΣ (kimisitheotokouilioup.gr)</a:t>
            </a:r>
            <a:endParaRPr lang="el-GR" dirty="0">
              <a:effectLst/>
              <a:ea typeface="Times New Roman" panose="02020603050405020304" pitchFamily="18" charset="0"/>
            </a:endParaRPr>
          </a:p>
          <a:p>
            <a:r>
              <a:rPr lang="el-GR" b="1" u="sng" dirty="0">
                <a:solidFill>
                  <a:srgbClr val="4C4C4C"/>
                </a:solidFill>
                <a:effectLst/>
                <a:ea typeface="Times New Roman" panose="02020603050405020304" pitchFamily="18" charset="0"/>
                <a:cs typeface="Arial" panose="020B0604020202020204" pitchFamily="34" charset="0"/>
                <a:hlinkClick r:id="rId4"/>
              </a:rPr>
              <a:t>https://www.ekklisiaonline.gr</a:t>
            </a:r>
            <a:endParaRPr lang="el-GR" b="1" u="sng" dirty="0">
              <a:solidFill>
                <a:srgbClr val="4C4C4C"/>
              </a:solidFill>
              <a:effectLst/>
              <a:ea typeface="Times New Roman" panose="02020603050405020304" pitchFamily="18" charset="0"/>
              <a:cs typeface="Arial" panose="020B0604020202020204" pitchFamily="34" charset="0"/>
            </a:endParaRPr>
          </a:p>
          <a:p>
            <a:endParaRPr lang="el-GR" dirty="0">
              <a:effectLst/>
              <a:ea typeface="Times New Roman" panose="02020603050405020304" pitchFamily="18" charset="0"/>
            </a:endParaRPr>
          </a:p>
          <a:p>
            <a:endParaRPr lang="el-GR" kern="100" dirty="0">
              <a:effectLst/>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679448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87A197-AED0-2545-D829-E92DC350157C}"/>
              </a:ext>
            </a:extLst>
          </p:cNvPr>
          <p:cNvSpPr>
            <a:spLocks noGrp="1"/>
          </p:cNvSpPr>
          <p:nvPr>
            <p:ph type="title"/>
          </p:nvPr>
        </p:nvSpPr>
        <p:spPr>
          <a:xfrm>
            <a:off x="0" y="0"/>
            <a:ext cx="12192000" cy="733245"/>
          </a:xfrm>
        </p:spPr>
        <p:txBody>
          <a:bodyPr>
            <a:normAutofit fontScale="90000"/>
          </a:bodyPr>
          <a:lstStyle/>
          <a:p>
            <a:pPr algn="ctr"/>
            <a:r>
              <a:rPr lang="el-GR" dirty="0"/>
              <a:t>Η ύπαρξη του θεσμού στην πρωτοχριστιανική Εκκλησία</a:t>
            </a:r>
          </a:p>
        </p:txBody>
      </p:sp>
      <p:sp>
        <p:nvSpPr>
          <p:cNvPr id="3" name="Θέση περιεχομένου 2">
            <a:extLst>
              <a:ext uri="{FF2B5EF4-FFF2-40B4-BE49-F238E27FC236}">
                <a16:creationId xmlns:a16="http://schemas.microsoft.com/office/drawing/2014/main" id="{8954C419-0861-B1DB-59E9-C2BF1CCCF839}"/>
              </a:ext>
            </a:extLst>
          </p:cNvPr>
          <p:cNvSpPr>
            <a:spLocks noGrp="1"/>
          </p:cNvSpPr>
          <p:nvPr>
            <p:ph idx="1"/>
          </p:nvPr>
        </p:nvSpPr>
        <p:spPr>
          <a:xfrm>
            <a:off x="0" y="733246"/>
            <a:ext cx="12192000" cy="6124754"/>
          </a:xfrm>
        </p:spPr>
        <p:txBody>
          <a:bodyPr>
            <a:normAutofit lnSpcReduction="10000"/>
          </a:bodyPr>
          <a:lstStyle/>
          <a:p>
            <a:pPr fontAlgn="base">
              <a:lnSpc>
                <a:spcPct val="107000"/>
              </a:lnSpc>
              <a:spcAft>
                <a:spcPts val="800"/>
              </a:spcAft>
            </a:pPr>
            <a:r>
              <a:rPr lang="el-GR" sz="2400" kern="0" dirty="0">
                <a:solidFill>
                  <a:srgbClr val="333333"/>
                </a:solidFill>
                <a:effectLst/>
                <a:ea typeface="Times New Roman" panose="02020603050405020304" pitchFamily="18" charset="0"/>
                <a:cs typeface="Times New Roman" panose="02020603050405020304" pitchFamily="18" charset="0"/>
              </a:rPr>
              <a:t>Όπως είναι γνωστό στους Ιερούς Ναούς της Ορθοδόξου Εκκλησίας μας υπάρχουν κάποιοι νέοι οι οποίοι:</a:t>
            </a:r>
          </a:p>
          <a:p>
            <a:pPr lvl="1" fontAlgn="base">
              <a:lnSpc>
                <a:spcPct val="107000"/>
              </a:lnSpc>
              <a:spcAft>
                <a:spcPts val="800"/>
              </a:spcAft>
              <a:buFont typeface="Wingdings" panose="05000000000000000000" pitchFamily="2" charset="2"/>
              <a:buChar char="v"/>
            </a:pPr>
            <a:r>
              <a:rPr lang="el-GR" sz="2000" kern="0" dirty="0">
                <a:solidFill>
                  <a:srgbClr val="333333"/>
                </a:solidFill>
                <a:effectLst/>
                <a:ea typeface="Times New Roman" panose="02020603050405020304" pitchFamily="18" charset="0"/>
                <a:cs typeface="Times New Roman" panose="02020603050405020304" pitchFamily="18" charset="0"/>
              </a:rPr>
              <a:t>είτε βρίσκονται στα ιερά αναλόγια και αναγιγνώσκουν τα ιερά κείμενα (Απόστολος, Προφητείες, Ψαλμοί, αποσπάσματα από την Παλαιά Διαθήκη) </a:t>
            </a:r>
          </a:p>
          <a:p>
            <a:pPr lvl="1" fontAlgn="base">
              <a:lnSpc>
                <a:spcPct val="107000"/>
              </a:lnSpc>
              <a:spcAft>
                <a:spcPts val="800"/>
              </a:spcAft>
              <a:buFont typeface="Wingdings" panose="05000000000000000000" pitchFamily="2" charset="2"/>
              <a:buChar char="v"/>
            </a:pPr>
            <a:r>
              <a:rPr lang="el-GR" sz="2000" kern="0" dirty="0">
                <a:solidFill>
                  <a:srgbClr val="333333"/>
                </a:solidFill>
                <a:effectLst/>
                <a:ea typeface="Times New Roman" panose="02020603050405020304" pitchFamily="18" charset="0"/>
                <a:cs typeface="Times New Roman" panose="02020603050405020304" pitchFamily="18" charset="0"/>
              </a:rPr>
              <a:t>είτε ακόμα και ψέλνουν, αλλά και </a:t>
            </a:r>
          </a:p>
          <a:p>
            <a:pPr lvl="1" fontAlgn="base">
              <a:lnSpc>
                <a:spcPct val="107000"/>
              </a:lnSpc>
              <a:spcAft>
                <a:spcPts val="800"/>
              </a:spcAft>
              <a:buFont typeface="Wingdings" panose="05000000000000000000" pitchFamily="2" charset="2"/>
              <a:buChar char="v"/>
            </a:pPr>
            <a:r>
              <a:rPr lang="el-GR" sz="2000" kern="0" dirty="0">
                <a:solidFill>
                  <a:srgbClr val="333333"/>
                </a:solidFill>
                <a:effectLst/>
                <a:ea typeface="Times New Roman" panose="02020603050405020304" pitchFamily="18" charset="0"/>
                <a:cs typeface="Times New Roman" panose="02020603050405020304" pitchFamily="18" charset="0"/>
              </a:rPr>
              <a:t>διακονούν στο ιερό βήμα οι οποίοι βεβαίως θα πρέπει να διέπονται από καθαρότητα και έντονη πνευματική ζωή αφού η αποστολή και η διακονία τους είναι ιερή και σπουδαία και θα πρέπει να λάβει της ανάλογης εκτίμησης από τον κόσμο.</a:t>
            </a:r>
            <a:endParaRPr lang="el-GR" sz="2000" kern="100" dirty="0">
              <a:effectLst/>
              <a:ea typeface="Calibri" panose="020F0502020204030204" pitchFamily="34" charset="0"/>
              <a:cs typeface="Times New Roman" panose="02020603050405020304" pitchFamily="18" charset="0"/>
            </a:endParaRPr>
          </a:p>
          <a:p>
            <a:pPr fontAlgn="base">
              <a:lnSpc>
                <a:spcPct val="107000"/>
              </a:lnSpc>
              <a:spcAft>
                <a:spcPts val="800"/>
              </a:spcAft>
            </a:pPr>
            <a:r>
              <a:rPr lang="el-GR" sz="2400" kern="0" dirty="0">
                <a:solidFill>
                  <a:srgbClr val="333333"/>
                </a:solidFill>
                <a:effectLst/>
                <a:ea typeface="Times New Roman" panose="02020603050405020304" pitchFamily="18" charset="0"/>
                <a:cs typeface="Times New Roman" panose="02020603050405020304" pitchFamily="18" charset="0"/>
              </a:rPr>
              <a:t>Τούς νέους αυτούς η Αγία μας Εκκλησία τούς έχει κατατάξει σε μια κατηγορία και σε ένα αξίωμα, </a:t>
            </a:r>
            <a:r>
              <a:rPr lang="el-GR" sz="2400" b="1" kern="0" dirty="0">
                <a:solidFill>
                  <a:srgbClr val="333333"/>
                </a:solidFill>
                <a:effectLst/>
                <a:ea typeface="Times New Roman" panose="02020603050405020304" pitchFamily="18" charset="0"/>
                <a:cs typeface="Times New Roman" panose="02020603050405020304" pitchFamily="18" charset="0"/>
              </a:rPr>
              <a:t>το αξίωμα του αναγνώστη</a:t>
            </a:r>
            <a:r>
              <a:rPr lang="el-GR" sz="2400" kern="0" dirty="0">
                <a:solidFill>
                  <a:srgbClr val="333333"/>
                </a:solidFill>
                <a:effectLst/>
                <a:ea typeface="Times New Roman" panose="02020603050405020304" pitchFamily="18" charset="0"/>
                <a:cs typeface="Times New Roman" panose="02020603050405020304" pitchFamily="18" charset="0"/>
              </a:rPr>
              <a:t>, </a:t>
            </a:r>
            <a:r>
              <a:rPr lang="el-GR" sz="2400" b="1" kern="0" dirty="0">
                <a:solidFill>
                  <a:srgbClr val="333333"/>
                </a:solidFill>
                <a:effectLst/>
                <a:ea typeface="Times New Roman" panose="02020603050405020304" pitchFamily="18" charset="0"/>
                <a:cs typeface="Times New Roman" panose="02020603050405020304" pitchFamily="18" charset="0"/>
              </a:rPr>
              <a:t>ένας θεσμός αρχαίος </a:t>
            </a:r>
            <a:r>
              <a:rPr lang="el-GR" sz="2400" kern="0" dirty="0">
                <a:solidFill>
                  <a:srgbClr val="333333"/>
                </a:solidFill>
                <a:effectLst/>
                <a:ea typeface="Times New Roman" panose="02020603050405020304" pitchFamily="18" charset="0"/>
                <a:cs typeface="Times New Roman" panose="02020603050405020304" pitchFamily="18" charset="0"/>
              </a:rPr>
              <a:t>που η θέση του υπολογίζεται ότι υπάρχει στην πρωτοχριστιανική Εκκλησία και ανήκει στην κατηγορία του αυτόνομου κατώτερου κλήρου.</a:t>
            </a:r>
          </a:p>
          <a:p>
            <a:pPr fontAlgn="base">
              <a:lnSpc>
                <a:spcPct val="107000"/>
              </a:lnSpc>
              <a:spcAft>
                <a:spcPts val="800"/>
              </a:spcAft>
            </a:pPr>
            <a:r>
              <a:rPr lang="el-GR" sz="2400" kern="0" dirty="0">
                <a:solidFill>
                  <a:srgbClr val="333333"/>
                </a:solidFill>
                <a:effectLst/>
                <a:ea typeface="Times New Roman" panose="02020603050405020304" pitchFamily="18" charset="0"/>
                <a:cs typeface="Times New Roman" panose="02020603050405020304" pitchFamily="18" charset="0"/>
              </a:rPr>
              <a:t>Όπως στην Εκκλησία μας υπάρχει ο βαθμός του διακόνου, του πρεσβυτέρου και του επισκόπου, που βεβαίως ανήκουν στον ανώτερο κλήρο, έτσι </a:t>
            </a:r>
            <a:r>
              <a:rPr lang="el-GR" sz="2400" b="1" kern="0" dirty="0">
                <a:solidFill>
                  <a:srgbClr val="FF0000"/>
                </a:solidFill>
                <a:effectLst/>
                <a:ea typeface="Times New Roman" panose="02020603050405020304" pitchFamily="18" charset="0"/>
                <a:cs typeface="Times New Roman" panose="02020603050405020304" pitchFamily="18" charset="0"/>
              </a:rPr>
              <a:t>υπάρχει και ο βαθμός του αναγνώστη που ανήκει στον κατώτερο κλήρο</a:t>
            </a:r>
            <a:r>
              <a:rPr lang="el-GR" sz="2400" kern="0" dirty="0">
                <a:solidFill>
                  <a:srgbClr val="333333"/>
                </a:solidFill>
                <a:effectLst/>
                <a:ea typeface="Times New Roman" panose="02020603050405020304" pitchFamily="18" charset="0"/>
                <a:cs typeface="Times New Roman" panose="02020603050405020304" pitchFamily="18" charset="0"/>
              </a:rPr>
              <a:t>.</a:t>
            </a:r>
            <a:endParaRPr lang="el-GR" sz="2400" kern="100" dirty="0">
              <a:effectLst/>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3852983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D7EC31-E2A1-62D7-4036-73D15CBAB0EE}"/>
              </a:ext>
            </a:extLst>
          </p:cNvPr>
          <p:cNvSpPr>
            <a:spLocks noGrp="1"/>
          </p:cNvSpPr>
          <p:nvPr>
            <p:ph type="title"/>
          </p:nvPr>
        </p:nvSpPr>
        <p:spPr>
          <a:xfrm>
            <a:off x="0" y="0"/>
            <a:ext cx="12192000" cy="681037"/>
          </a:xfrm>
        </p:spPr>
        <p:txBody>
          <a:bodyPr>
            <a:normAutofit fontScale="90000"/>
          </a:bodyPr>
          <a:lstStyle/>
          <a:p>
            <a:pPr algn="ctr"/>
            <a:r>
              <a:rPr lang="el-GR" dirty="0"/>
              <a:t>Η σπουδαιότητα του αξιώματος του αναγνώστη</a:t>
            </a:r>
          </a:p>
        </p:txBody>
      </p:sp>
      <p:sp>
        <p:nvSpPr>
          <p:cNvPr id="3" name="Θέση περιεχομένου 2">
            <a:extLst>
              <a:ext uri="{FF2B5EF4-FFF2-40B4-BE49-F238E27FC236}">
                <a16:creationId xmlns:a16="http://schemas.microsoft.com/office/drawing/2014/main" id="{8770B601-E7CB-2754-48DA-8688A27198A4}"/>
              </a:ext>
            </a:extLst>
          </p:cNvPr>
          <p:cNvSpPr>
            <a:spLocks noGrp="1"/>
          </p:cNvSpPr>
          <p:nvPr>
            <p:ph idx="1"/>
          </p:nvPr>
        </p:nvSpPr>
        <p:spPr>
          <a:xfrm>
            <a:off x="0" y="592046"/>
            <a:ext cx="12192000" cy="6265953"/>
          </a:xfrm>
        </p:spPr>
        <p:txBody>
          <a:bodyPr>
            <a:normAutofit fontScale="92500" lnSpcReduction="20000"/>
          </a:bodyPr>
          <a:lstStyle/>
          <a:p>
            <a:pPr fontAlgn="base">
              <a:lnSpc>
                <a:spcPct val="107000"/>
              </a:lnSpc>
              <a:spcAft>
                <a:spcPts val="800"/>
              </a:spcAft>
            </a:pPr>
            <a:r>
              <a:rPr lang="el-GR" sz="2000" kern="0" dirty="0">
                <a:solidFill>
                  <a:srgbClr val="333333"/>
                </a:solidFill>
                <a:effectLst/>
                <a:ea typeface="Times New Roman" panose="02020603050405020304" pitchFamily="18" charset="0"/>
                <a:cs typeface="Times New Roman" panose="02020603050405020304" pitchFamily="18" charset="0"/>
              </a:rPr>
              <a:t>Συνήθως ο βαθμός του αναγνώστη </a:t>
            </a:r>
            <a:r>
              <a:rPr lang="el-GR" sz="2000" b="1" kern="0" dirty="0">
                <a:solidFill>
                  <a:srgbClr val="333333"/>
                </a:solidFill>
                <a:effectLst/>
                <a:ea typeface="Times New Roman" panose="02020603050405020304" pitchFamily="18" charset="0"/>
                <a:cs typeface="Times New Roman" panose="02020603050405020304" pitchFamily="18" charset="0"/>
              </a:rPr>
              <a:t>αποτελεί προπαρασκευαστικό στάδιο για την είσοδο κάποιου στον ανώτερο κλήρο </a:t>
            </a:r>
            <a:r>
              <a:rPr lang="el-GR" sz="2000" kern="0" dirty="0">
                <a:solidFill>
                  <a:srgbClr val="333333"/>
                </a:solidFill>
                <a:effectLst/>
                <a:ea typeface="Times New Roman" panose="02020603050405020304" pitchFamily="18" charset="0"/>
                <a:cs typeface="Times New Roman" panose="02020603050405020304" pitchFamily="18" charset="0"/>
              </a:rPr>
              <a:t>και αρκετές φορές </a:t>
            </a:r>
            <a:r>
              <a:rPr lang="el-GR" sz="2000" u="sng" kern="0" dirty="0">
                <a:solidFill>
                  <a:srgbClr val="333333"/>
                </a:solidFill>
                <a:effectLst/>
                <a:ea typeface="Times New Roman" panose="02020603050405020304" pitchFamily="18" charset="0"/>
                <a:cs typeface="Times New Roman" panose="02020603050405020304" pitchFamily="18" charset="0"/>
              </a:rPr>
              <a:t>απονέμεται και στους ιεροψάλτες </a:t>
            </a:r>
            <a:r>
              <a:rPr lang="el-GR" sz="2000" kern="0" dirty="0">
                <a:solidFill>
                  <a:srgbClr val="333333"/>
                </a:solidFill>
                <a:effectLst/>
                <a:ea typeface="Times New Roman" panose="02020603050405020304" pitchFamily="18" charset="0"/>
                <a:cs typeface="Times New Roman" panose="02020603050405020304" pitchFamily="18" charset="0"/>
              </a:rPr>
              <a:t>κάτι το οποίο βέβαια συμβαίνει λίγες φορές, ειδικά στην εποχή μας. </a:t>
            </a:r>
          </a:p>
          <a:p>
            <a:pPr fontAlgn="base">
              <a:lnSpc>
                <a:spcPct val="107000"/>
              </a:lnSpc>
              <a:spcAft>
                <a:spcPts val="800"/>
              </a:spcAft>
            </a:pPr>
            <a:r>
              <a:rPr lang="el-GR" sz="2000" kern="0" dirty="0">
                <a:solidFill>
                  <a:srgbClr val="333333"/>
                </a:solidFill>
                <a:effectLst/>
                <a:ea typeface="Times New Roman" panose="02020603050405020304" pitchFamily="18" charset="0"/>
                <a:cs typeface="Times New Roman" panose="02020603050405020304" pitchFamily="18" charset="0"/>
              </a:rPr>
              <a:t>Η χειροθεσία του αναγνώστη </a:t>
            </a:r>
            <a:r>
              <a:rPr lang="el-GR" sz="2000" b="1" kern="0" dirty="0">
                <a:solidFill>
                  <a:srgbClr val="333333"/>
                </a:solidFill>
                <a:effectLst/>
                <a:ea typeface="Times New Roman" panose="02020603050405020304" pitchFamily="18" charset="0"/>
                <a:cs typeface="Times New Roman" panose="02020603050405020304" pitchFamily="18" charset="0"/>
              </a:rPr>
              <a:t>τελείται από τον Επίσκοπο </a:t>
            </a:r>
            <a:r>
              <a:rPr lang="el-GR" sz="2000" kern="0" dirty="0">
                <a:solidFill>
                  <a:srgbClr val="333333"/>
                </a:solidFill>
                <a:effectLst/>
                <a:ea typeface="Times New Roman" panose="02020603050405020304" pitchFamily="18" charset="0"/>
                <a:cs typeface="Times New Roman" panose="02020603050405020304" pitchFamily="18" charset="0"/>
              </a:rPr>
              <a:t>διαβάζοντας μια </a:t>
            </a:r>
            <a:r>
              <a:rPr lang="el-GR" sz="2000" b="1" kern="0" dirty="0">
                <a:solidFill>
                  <a:srgbClr val="333333"/>
                </a:solidFill>
                <a:effectLst/>
                <a:ea typeface="Times New Roman" panose="02020603050405020304" pitchFamily="18" charset="0"/>
                <a:cs typeface="Times New Roman" panose="02020603050405020304" pitchFamily="18" charset="0"/>
              </a:rPr>
              <a:t>ειδική ευχή </a:t>
            </a:r>
            <a:r>
              <a:rPr lang="el-GR" sz="2000" kern="0" dirty="0">
                <a:solidFill>
                  <a:srgbClr val="333333"/>
                </a:solidFill>
                <a:effectLst/>
                <a:ea typeface="Times New Roman" panose="02020603050405020304" pitchFamily="18" charset="0"/>
                <a:cs typeface="Times New Roman" panose="02020603050405020304" pitchFamily="18" charset="0"/>
              </a:rPr>
              <a:t>και αρκετές φορές γίνεται και κουρά. Ο λόγος της δημιουργίας του αξιώματος του αναγνώστη ήταν η ανάγκη ατόμων που θα είχαν την μορφωτική κατάρτιση εκείνη που θα μπορούσαν </a:t>
            </a:r>
            <a:r>
              <a:rPr lang="el-GR" sz="2000" u="sng" kern="0" dirty="0">
                <a:solidFill>
                  <a:srgbClr val="333333"/>
                </a:solidFill>
                <a:effectLst/>
                <a:ea typeface="Times New Roman" panose="02020603050405020304" pitchFamily="18" charset="0"/>
                <a:cs typeface="Times New Roman" panose="02020603050405020304" pitchFamily="18" charset="0"/>
              </a:rPr>
              <a:t>να αναγιγνώσκουν τα ιερά κείμενα </a:t>
            </a:r>
            <a:r>
              <a:rPr lang="el-GR" sz="2000" u="sng" kern="0" dirty="0">
                <a:solidFill>
                  <a:srgbClr val="333333"/>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καθαρά </a:t>
            </a:r>
            <a:r>
              <a:rPr lang="el-GR" sz="2000" u="sng" kern="0" dirty="0">
                <a:solidFill>
                  <a:srgbClr val="333333"/>
                </a:solidFill>
                <a:effectLst/>
                <a:ea typeface="Times New Roman" panose="02020603050405020304" pitchFamily="18" charset="0"/>
                <a:cs typeface="Times New Roman" panose="02020603050405020304" pitchFamily="18" charset="0"/>
              </a:rPr>
              <a:t>και </a:t>
            </a:r>
            <a:r>
              <a:rPr lang="el-GR" sz="2000" u="sng" kern="0" dirty="0">
                <a:solidFill>
                  <a:srgbClr val="333333"/>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κατανοητά</a:t>
            </a:r>
            <a:r>
              <a:rPr lang="el-GR" sz="2000" u="sng" kern="0" dirty="0">
                <a:solidFill>
                  <a:srgbClr val="333333"/>
                </a:solidFill>
                <a:effectLst/>
                <a:ea typeface="Times New Roman" panose="02020603050405020304" pitchFamily="18" charset="0"/>
                <a:cs typeface="Times New Roman" panose="02020603050405020304" pitchFamily="18" charset="0"/>
              </a:rPr>
              <a:t> προς το εκκλησιαστικό πλήρωμα.</a:t>
            </a:r>
            <a:endParaRPr lang="el-GR" sz="2000" u="sng" kern="100" dirty="0">
              <a:effectLst/>
              <a:ea typeface="Calibri" panose="020F0502020204030204" pitchFamily="34" charset="0"/>
              <a:cs typeface="Times New Roman" panose="02020603050405020304" pitchFamily="18" charset="0"/>
            </a:endParaRPr>
          </a:p>
          <a:p>
            <a:pPr fontAlgn="base">
              <a:lnSpc>
                <a:spcPct val="107000"/>
              </a:lnSpc>
              <a:spcAft>
                <a:spcPts val="800"/>
              </a:spcAft>
            </a:pPr>
            <a:r>
              <a:rPr lang="el-GR" sz="2000" kern="0" dirty="0">
                <a:solidFill>
                  <a:srgbClr val="333333"/>
                </a:solidFill>
                <a:effectLst/>
                <a:ea typeface="Times New Roman" panose="02020603050405020304" pitchFamily="18" charset="0"/>
                <a:cs typeface="Times New Roman" panose="02020603050405020304" pitchFamily="18" charset="0"/>
              </a:rPr>
              <a:t>Για να μπορέσουμε να κατανοήσουμε την σπουδαιότητα αυτού του αξιώματος θα ήταν χρήσιμο να αναφέρουμε πως στην πρωτοχριστιανική Εκκλησία ο αναγνώστης εκφωνούσε και τον Απόστολο αλλά και το Ευαγγέλιο όπως και πανηγυρικούς λόγους. </a:t>
            </a:r>
          </a:p>
          <a:p>
            <a:pPr fontAlgn="base">
              <a:lnSpc>
                <a:spcPct val="107000"/>
              </a:lnSpc>
              <a:spcAft>
                <a:spcPts val="800"/>
              </a:spcAft>
            </a:pPr>
            <a:r>
              <a:rPr lang="el-GR" sz="2000" kern="0" dirty="0">
                <a:solidFill>
                  <a:srgbClr val="333333"/>
                </a:solidFill>
                <a:effectLst/>
                <a:ea typeface="Times New Roman" panose="02020603050405020304" pitchFamily="18" charset="0"/>
                <a:cs typeface="Times New Roman" panose="02020603050405020304" pitchFamily="18" charset="0"/>
              </a:rPr>
              <a:t>Ο Ιουστίνος ο μάρτυρας στην απολογία του κάνει αναφορά στη </a:t>
            </a:r>
            <a:r>
              <a:rPr lang="el-GR" sz="2000" b="1" kern="0" dirty="0">
                <a:solidFill>
                  <a:srgbClr val="333333"/>
                </a:solidFill>
                <a:effectLst/>
                <a:ea typeface="Times New Roman" panose="02020603050405020304" pitchFamily="18" charset="0"/>
                <a:cs typeface="Times New Roman" panose="02020603050405020304" pitchFamily="18" charset="0"/>
              </a:rPr>
              <a:t>συνήθεια δημόσιας ανάγνωσης </a:t>
            </a:r>
            <a:r>
              <a:rPr lang="el-GR" sz="2000" kern="0" dirty="0">
                <a:solidFill>
                  <a:srgbClr val="333333"/>
                </a:solidFill>
                <a:effectLst/>
                <a:ea typeface="Times New Roman" panose="02020603050405020304" pitchFamily="18" charset="0"/>
                <a:cs typeface="Times New Roman" panose="02020603050405020304" pitchFamily="18" charset="0"/>
              </a:rPr>
              <a:t>από τα απομνημονεύματα των αποστόλων ή και  τα συγγράμματα των προφητών από τους πρώτους χριστιανούς. Συνεπώς, </a:t>
            </a:r>
            <a:r>
              <a:rPr lang="el-GR" sz="2000" kern="0" dirty="0">
                <a:solidFill>
                  <a:srgbClr val="333333"/>
                </a:solidFill>
                <a:latin typeface="inherit"/>
                <a:ea typeface="Times New Roman" panose="02020603050405020304" pitchFamily="18" charset="0"/>
                <a:cs typeface="Arial" panose="020B0604020202020204" pitchFamily="34" charset="0"/>
              </a:rPr>
              <a:t>ο</a:t>
            </a:r>
            <a:r>
              <a:rPr lang="el-GR" sz="2000" dirty="0">
                <a:effectLst/>
                <a:latin typeface="inherit"/>
                <a:ea typeface="Times New Roman" panose="02020603050405020304" pitchFamily="18" charset="0"/>
                <a:cs typeface="Arial" panose="020B0604020202020204" pitchFamily="34" charset="0"/>
              </a:rPr>
              <a:t> κύριος λόγος της δημιουργίας αυτής της ειδικής τάξης κληρικών ήταν η ανάγκη για </a:t>
            </a:r>
            <a:r>
              <a:rPr lang="el-GR" sz="2000" b="1" dirty="0">
                <a:effectLst/>
                <a:latin typeface="inherit"/>
                <a:ea typeface="Times New Roman" panose="02020603050405020304" pitchFamily="18" charset="0"/>
                <a:cs typeface="Arial" panose="020B0604020202020204" pitchFamily="34" charset="0"/>
              </a:rPr>
              <a:t>πρόσωπα με εξειδικευμένη καλλιέργεια στην ανάγνωση των Γραφών</a:t>
            </a:r>
            <a:r>
              <a:rPr lang="el-GR" sz="2000" dirty="0">
                <a:effectLst/>
                <a:latin typeface="inherit"/>
                <a:ea typeface="Times New Roman" panose="02020603050405020304" pitchFamily="18" charset="0"/>
                <a:cs typeface="Arial" panose="020B0604020202020204" pitchFamily="34" charset="0"/>
              </a:rPr>
              <a:t>.</a:t>
            </a:r>
            <a:r>
              <a:rPr lang="el-GR" sz="2000" kern="0" dirty="0">
                <a:solidFill>
                  <a:srgbClr val="333333"/>
                </a:solidFill>
                <a:effectLst/>
                <a:ea typeface="Times New Roman" panose="02020603050405020304" pitchFamily="18" charset="0"/>
                <a:cs typeface="Times New Roman" panose="02020603050405020304" pitchFamily="18" charset="0"/>
              </a:rPr>
              <a:t>  </a:t>
            </a:r>
          </a:p>
          <a:p>
            <a:pPr fontAlgn="base">
              <a:lnSpc>
                <a:spcPct val="107000"/>
              </a:lnSpc>
              <a:spcAft>
                <a:spcPts val="800"/>
              </a:spcAft>
            </a:pPr>
            <a:r>
              <a:rPr lang="el-GR" sz="2000" kern="0" dirty="0">
                <a:solidFill>
                  <a:srgbClr val="333333"/>
                </a:solidFill>
                <a:effectLst/>
                <a:ea typeface="Times New Roman" panose="02020603050405020304" pitchFamily="18" charset="0"/>
                <a:cs typeface="Times New Roman" panose="02020603050405020304" pitchFamily="18" charset="0"/>
              </a:rPr>
              <a:t>Με το πέρασμα του χρόνου η αξία του αξιώματος μειώθηκε αφού την ανάγνωση του Ευαγγελίου ανέλαβε ο διάκονος ή ο πρεσβύτερος ενώ την ανάγνωση του Αποστόλου ανέλαβε: </a:t>
            </a:r>
          </a:p>
          <a:p>
            <a:pPr lvl="1" fontAlgn="base">
              <a:lnSpc>
                <a:spcPct val="107000"/>
              </a:lnSpc>
              <a:spcAft>
                <a:spcPts val="800"/>
              </a:spcAft>
              <a:buFont typeface="Wingdings" panose="05000000000000000000" pitchFamily="2" charset="2"/>
              <a:buChar char="v"/>
            </a:pPr>
            <a:r>
              <a:rPr lang="el-GR" sz="1600" kern="0" dirty="0">
                <a:solidFill>
                  <a:srgbClr val="333333"/>
                </a:solidFill>
                <a:effectLst/>
                <a:ea typeface="Times New Roman" panose="02020603050405020304" pitchFamily="18" charset="0"/>
                <a:cs typeface="Times New Roman" panose="02020603050405020304" pitchFamily="18" charset="0"/>
              </a:rPr>
              <a:t>ο υποδιάκονος στην </a:t>
            </a:r>
            <a:r>
              <a:rPr lang="el-GR" sz="1600" kern="0" dirty="0">
                <a:solidFill>
                  <a:srgbClr val="333333"/>
                </a:solidFill>
                <a:ea typeface="Times New Roman" panose="02020603050405020304" pitchFamily="18" charset="0"/>
                <a:cs typeface="Times New Roman" panose="02020603050405020304" pitchFamily="18" charset="0"/>
              </a:rPr>
              <a:t>Ρ</a:t>
            </a:r>
            <a:r>
              <a:rPr lang="el-GR" sz="1600" kern="0" dirty="0">
                <a:solidFill>
                  <a:srgbClr val="333333"/>
                </a:solidFill>
                <a:effectLst/>
                <a:ea typeface="Times New Roman" panose="02020603050405020304" pitchFamily="18" charset="0"/>
                <a:cs typeface="Times New Roman" panose="02020603050405020304" pitchFamily="18" charset="0"/>
              </a:rPr>
              <a:t>ωμαιοκαθολική Εκκλησία ή </a:t>
            </a:r>
          </a:p>
          <a:p>
            <a:pPr lvl="1" fontAlgn="base">
              <a:lnSpc>
                <a:spcPct val="107000"/>
              </a:lnSpc>
              <a:spcAft>
                <a:spcPts val="800"/>
              </a:spcAft>
              <a:buFont typeface="Wingdings" panose="05000000000000000000" pitchFamily="2" charset="2"/>
              <a:buChar char="v"/>
            </a:pPr>
            <a:r>
              <a:rPr lang="el-GR" sz="1600" kern="0" dirty="0">
                <a:solidFill>
                  <a:srgbClr val="333333"/>
                </a:solidFill>
                <a:effectLst/>
                <a:ea typeface="Times New Roman" panose="02020603050405020304" pitchFamily="18" charset="0"/>
                <a:cs typeface="Times New Roman" panose="02020603050405020304" pitchFamily="18" charset="0"/>
              </a:rPr>
              <a:t>ο ψάλτης ή άλλος λαϊκός στην Ορθόδοξη Εκκλησία.</a:t>
            </a:r>
            <a:endParaRPr lang="el-GR" sz="1600" kern="100" dirty="0">
              <a:effectLst/>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263190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836A59-9039-D432-9F1E-50FF82CF83AB}"/>
              </a:ext>
            </a:extLst>
          </p:cNvPr>
          <p:cNvSpPr>
            <a:spLocks noGrp="1"/>
          </p:cNvSpPr>
          <p:nvPr>
            <p:ph type="title"/>
          </p:nvPr>
        </p:nvSpPr>
        <p:spPr>
          <a:xfrm>
            <a:off x="0" y="18256"/>
            <a:ext cx="12192000" cy="808596"/>
          </a:xfrm>
        </p:spPr>
        <p:txBody>
          <a:bodyPr/>
          <a:lstStyle/>
          <a:p>
            <a:pPr algn="ctr"/>
            <a:r>
              <a:rPr lang="el-GR" dirty="0"/>
              <a:t>Η σπουδαιότητα του αξιώματος του αναγνώστη</a:t>
            </a:r>
          </a:p>
        </p:txBody>
      </p:sp>
      <p:sp>
        <p:nvSpPr>
          <p:cNvPr id="3" name="Θέση περιεχομένου 2">
            <a:extLst>
              <a:ext uri="{FF2B5EF4-FFF2-40B4-BE49-F238E27FC236}">
                <a16:creationId xmlns:a16="http://schemas.microsoft.com/office/drawing/2014/main" id="{44BD0CAC-39C8-A6A6-AEE9-8DD8C47AE406}"/>
              </a:ext>
            </a:extLst>
          </p:cNvPr>
          <p:cNvSpPr>
            <a:spLocks noGrp="1"/>
          </p:cNvSpPr>
          <p:nvPr>
            <p:ph idx="1"/>
          </p:nvPr>
        </p:nvSpPr>
        <p:spPr>
          <a:xfrm>
            <a:off x="0" y="755582"/>
            <a:ext cx="12192000" cy="6084162"/>
          </a:xfrm>
        </p:spPr>
        <p:txBody>
          <a:bodyPr/>
          <a:lstStyle/>
          <a:p>
            <a:pPr fontAlgn="base">
              <a:lnSpc>
                <a:spcPct val="107000"/>
              </a:lnSpc>
              <a:spcAft>
                <a:spcPts val="800"/>
              </a:spcAft>
            </a:pPr>
            <a:r>
              <a:rPr lang="el-GR" sz="2200" kern="0" dirty="0">
                <a:solidFill>
                  <a:srgbClr val="333333"/>
                </a:solidFill>
                <a:effectLst/>
                <a:ea typeface="Times New Roman" panose="02020603050405020304" pitchFamily="18" charset="0"/>
                <a:cs typeface="Times New Roman" panose="02020603050405020304" pitchFamily="18" charset="0"/>
              </a:rPr>
              <a:t>Άλλα στοιχεία που βεβαιώνουν τη σπουδαιότητα του αξιώματος είναι το γεγονός ότι μέχρι τον Α παγκόσμιο πόλεμο οι αναγνώστες ως κατώτεροι κληρικοί: </a:t>
            </a:r>
          </a:p>
          <a:p>
            <a:pPr lvl="1" fontAlgn="base">
              <a:lnSpc>
                <a:spcPct val="107000"/>
              </a:lnSpc>
              <a:spcAft>
                <a:spcPts val="800"/>
              </a:spcAft>
              <a:buFont typeface="Wingdings" panose="05000000000000000000" pitchFamily="2" charset="2"/>
              <a:buChar char="v"/>
            </a:pPr>
            <a:r>
              <a:rPr lang="el-GR" sz="1800" kern="0" dirty="0">
                <a:solidFill>
                  <a:srgbClr val="333333"/>
                </a:solidFill>
                <a:effectLst/>
                <a:ea typeface="Times New Roman" panose="02020603050405020304" pitchFamily="18" charset="0"/>
                <a:cs typeface="Times New Roman" panose="02020603050405020304" pitchFamily="18" charset="0"/>
              </a:rPr>
              <a:t>αποκλείονταν και αυτοί, όπως και οι ανώτεροι, από την στράτευση και την επιστράτευση ενώ </a:t>
            </a:r>
          </a:p>
          <a:p>
            <a:pPr lvl="1" fontAlgn="base">
              <a:lnSpc>
                <a:spcPct val="107000"/>
              </a:lnSpc>
              <a:spcAft>
                <a:spcPts val="800"/>
              </a:spcAft>
              <a:buFont typeface="Wingdings" panose="05000000000000000000" pitchFamily="2" charset="2"/>
              <a:buChar char="v"/>
            </a:pPr>
            <a:r>
              <a:rPr lang="el-GR" sz="1800" kern="0" dirty="0">
                <a:solidFill>
                  <a:srgbClr val="333333"/>
                </a:solidFill>
                <a:effectLst/>
                <a:ea typeface="Times New Roman" panose="02020603050405020304" pitchFamily="18" charset="0"/>
                <a:cs typeface="Times New Roman" panose="02020603050405020304" pitchFamily="18" charset="0"/>
              </a:rPr>
              <a:t>ήταν υποχρεωτικό να φοράνε εσώρασο γκρίζου χρώματος και μαύρο εξώρασο όχι μόνο μέσα στο ναό αλλά και στις δημόσιες εμφανίσεις τους αλλά και να φέρουν υπογένειο. </a:t>
            </a:r>
          </a:p>
          <a:p>
            <a:pPr fontAlgn="base">
              <a:lnSpc>
                <a:spcPct val="107000"/>
              </a:lnSpc>
              <a:spcAft>
                <a:spcPts val="800"/>
              </a:spcAft>
            </a:pPr>
            <a:r>
              <a:rPr lang="el-GR" sz="2200" kern="0" dirty="0">
                <a:solidFill>
                  <a:srgbClr val="333333"/>
                </a:solidFill>
                <a:effectLst/>
                <a:ea typeface="Times New Roman" panose="02020603050405020304" pitchFamily="18" charset="0"/>
                <a:cs typeface="Times New Roman" panose="02020603050405020304" pitchFamily="18" charset="0"/>
              </a:rPr>
              <a:t>Όλα αυτά τα χαρακτηριστικά τους ξεχώριζαν από τους άλλους ανθρώπους και μάλιστα ο επίσκοπος διόριζε τους αναγνώστες σε κάποια ενορία ώστε να τελούν τα καθήκοντα τους. Ακόμα και σήμερα εάν πάει κάποιος στην Επτάνησο θα ακούσει τον κόσμο να προφέρει τον αναγνώστη κατά την τοπική διάλεκτο </a:t>
            </a:r>
            <a:r>
              <a:rPr lang="el-GR" sz="2200" b="1" kern="0" dirty="0">
                <a:solidFill>
                  <a:srgbClr val="FF0000"/>
                </a:solidFill>
                <a:effectLst/>
                <a:ea typeface="Times New Roman" panose="02020603050405020304" pitchFamily="18" charset="0"/>
                <a:cs typeface="Times New Roman" panose="02020603050405020304" pitchFamily="18" charset="0"/>
              </a:rPr>
              <a:t>''</a:t>
            </a:r>
            <a:r>
              <a:rPr lang="el-GR" sz="2200" b="1" kern="0" dirty="0" err="1">
                <a:solidFill>
                  <a:srgbClr val="FF0000"/>
                </a:solidFill>
                <a:effectLst/>
                <a:ea typeface="Times New Roman" panose="02020603050405020304" pitchFamily="18" charset="0"/>
                <a:cs typeface="Times New Roman" panose="02020603050405020304" pitchFamily="18" charset="0"/>
              </a:rPr>
              <a:t>abate</a:t>
            </a:r>
            <a:r>
              <a:rPr lang="el-GR" sz="2200" b="1" kern="0" dirty="0">
                <a:solidFill>
                  <a:srgbClr val="FF0000"/>
                </a:solidFill>
                <a:effectLst/>
                <a:ea typeface="Times New Roman" panose="02020603050405020304" pitchFamily="18" charset="0"/>
                <a:cs typeface="Times New Roman" panose="02020603050405020304" pitchFamily="18" charset="0"/>
              </a:rPr>
              <a:t>'' </a:t>
            </a:r>
            <a:r>
              <a:rPr lang="el-GR" sz="2200" kern="0" dirty="0">
                <a:solidFill>
                  <a:srgbClr val="333333"/>
                </a:solidFill>
                <a:effectLst/>
                <a:ea typeface="Times New Roman" panose="02020603050405020304" pitchFamily="18" charset="0"/>
                <a:cs typeface="Times New Roman" panose="02020603050405020304" pitchFamily="18" charset="0"/>
              </a:rPr>
              <a:t>που σημαίνει </a:t>
            </a:r>
            <a:r>
              <a:rPr lang="el-GR" sz="2200" b="1" kern="0" dirty="0">
                <a:solidFill>
                  <a:srgbClr val="FF0000"/>
                </a:solidFill>
                <a:effectLst/>
                <a:ea typeface="Times New Roman" panose="02020603050405020304" pitchFamily="18" charset="0"/>
                <a:cs typeface="Times New Roman" panose="02020603050405020304" pitchFamily="18" charset="0"/>
              </a:rPr>
              <a:t>ηγούμενος</a:t>
            </a:r>
            <a:r>
              <a:rPr lang="el-GR" sz="2200" kern="0" dirty="0">
                <a:solidFill>
                  <a:srgbClr val="333333"/>
                </a:solidFill>
                <a:effectLst/>
                <a:ea typeface="Times New Roman" panose="02020603050405020304" pitchFamily="18" charset="0"/>
                <a:cs typeface="Times New Roman" panose="02020603050405020304" pitchFamily="18" charset="0"/>
              </a:rPr>
              <a:t>, διότι στα μοναστήρια τις γραφές τις αναγιγνώσκει ο προεστός, δηλαδή ο ηγούμενος</a:t>
            </a:r>
            <a:r>
              <a:rPr lang="el-GR" sz="2200" b="1" kern="0" dirty="0">
                <a:solidFill>
                  <a:srgbClr val="333333"/>
                </a:solidFill>
                <a:effectLst/>
                <a:ea typeface="Times New Roman" panose="02020603050405020304" pitchFamily="18" charset="0"/>
                <a:cs typeface="Times New Roman" panose="02020603050405020304" pitchFamily="18" charset="0"/>
              </a:rPr>
              <a:t>.</a:t>
            </a:r>
            <a:endParaRPr lang="el-GR" sz="2200" kern="100" dirty="0">
              <a:effectLst/>
              <a:ea typeface="Calibri" panose="020F0502020204030204" pitchFamily="34" charset="0"/>
              <a:cs typeface="Times New Roman" panose="02020603050405020304" pitchFamily="18" charset="0"/>
            </a:endParaRPr>
          </a:p>
          <a:p>
            <a:pPr fontAlgn="base"/>
            <a:r>
              <a:rPr lang="el-GR" sz="2200" dirty="0">
                <a:solidFill>
                  <a:srgbClr val="333333"/>
                </a:solidFill>
                <a:effectLst/>
                <a:ea typeface="Times New Roman" panose="02020603050405020304" pitchFamily="18" charset="0"/>
              </a:rPr>
              <a:t>Δυστυχώς η σπουδαιότητα του θεσμού του αναγνώστη μειώθηκε με συνέπεια ο κόσμος να αγνοεί και τον θεσμό αλλά και την σπουδαιότητα του. </a:t>
            </a:r>
          </a:p>
          <a:p>
            <a:pPr fontAlgn="base"/>
            <a:r>
              <a:rPr lang="el-GR" sz="2200" dirty="0">
                <a:solidFill>
                  <a:srgbClr val="333333"/>
                </a:solidFill>
                <a:effectLst/>
                <a:ea typeface="Times New Roman" panose="02020603050405020304" pitchFamily="18" charset="0"/>
              </a:rPr>
              <a:t>Ένας θεσμός που η θέση του βρίσκεται στα πρωτοχριστιανικά χρόνια, ανήκει στη παράδοση της Εκκλησίας μας και η μείωση της σπουδαιότητας του δεν σημαίνει και παύση του θεσμού.</a:t>
            </a:r>
            <a:endParaRPr lang="el-GR" sz="2200" dirty="0">
              <a:effectLst/>
              <a:ea typeface="Times New Roman" panose="02020603050405020304" pitchFamily="18" charset="0"/>
            </a:endParaRPr>
          </a:p>
          <a:p>
            <a:endParaRPr lang="el-GR" dirty="0"/>
          </a:p>
        </p:txBody>
      </p:sp>
    </p:spTree>
    <p:extLst>
      <p:ext uri="{BB962C8B-B14F-4D97-AF65-F5344CB8AC3E}">
        <p14:creationId xmlns:p14="http://schemas.microsoft.com/office/powerpoint/2010/main" val="3302822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19FF17C-8095-CBF2-B6F4-8F47290BF677}"/>
              </a:ext>
            </a:extLst>
          </p:cNvPr>
          <p:cNvSpPr>
            <a:spLocks noGrp="1"/>
          </p:cNvSpPr>
          <p:nvPr>
            <p:ph type="title"/>
          </p:nvPr>
        </p:nvSpPr>
        <p:spPr>
          <a:xfrm>
            <a:off x="0" y="1"/>
            <a:ext cx="12192000" cy="982494"/>
          </a:xfrm>
        </p:spPr>
        <p:txBody>
          <a:bodyPr/>
          <a:lstStyle/>
          <a:p>
            <a:pPr algn="ctr"/>
            <a:r>
              <a:rPr lang="el-GR" dirty="0"/>
              <a:t>Τα  καθήκοντά τους  </a:t>
            </a:r>
          </a:p>
        </p:txBody>
      </p:sp>
      <p:sp>
        <p:nvSpPr>
          <p:cNvPr id="3" name="Θέση περιεχομένου 2">
            <a:extLst>
              <a:ext uri="{FF2B5EF4-FFF2-40B4-BE49-F238E27FC236}">
                <a16:creationId xmlns:a16="http://schemas.microsoft.com/office/drawing/2014/main" id="{D2073479-9CA2-3332-02CD-22010CF5BC98}"/>
              </a:ext>
            </a:extLst>
          </p:cNvPr>
          <p:cNvSpPr>
            <a:spLocks noGrp="1"/>
          </p:cNvSpPr>
          <p:nvPr>
            <p:ph idx="1"/>
          </p:nvPr>
        </p:nvSpPr>
        <p:spPr>
          <a:xfrm>
            <a:off x="108625" y="846306"/>
            <a:ext cx="11974749" cy="6011694"/>
          </a:xfrm>
        </p:spPr>
        <p:txBody>
          <a:bodyPr/>
          <a:lstStyle/>
          <a:p>
            <a:r>
              <a:rPr lang="el-GR" dirty="0">
                <a:effectLst/>
                <a:ea typeface="Times New Roman" panose="02020603050405020304" pitchFamily="18" charset="0"/>
                <a:cs typeface="Arial" panose="020B0604020202020204" pitchFamily="34" charset="0"/>
              </a:rPr>
              <a:t>Οι αναγνώστες </a:t>
            </a:r>
            <a:r>
              <a:rPr lang="el-GR" b="1" dirty="0">
                <a:effectLst/>
                <a:ea typeface="Times New Roman" panose="02020603050405020304" pitchFamily="18" charset="0"/>
                <a:cs typeface="Arial" panose="020B0604020202020204" pitchFamily="34" charset="0"/>
              </a:rPr>
              <a:t>ευλογούνταν από τον Επίσκοπο για </a:t>
            </a:r>
          </a:p>
          <a:p>
            <a:r>
              <a:rPr lang="el-GR" b="1" dirty="0">
                <a:effectLst/>
                <a:ea typeface="Times New Roman" panose="02020603050405020304" pitchFamily="18" charset="0"/>
                <a:cs typeface="Arial" panose="020B0604020202020204" pitchFamily="34" charset="0"/>
              </a:rPr>
              <a:t>να διαβάζουν και </a:t>
            </a:r>
          </a:p>
          <a:p>
            <a:r>
              <a:rPr lang="el-GR" b="1" dirty="0">
                <a:effectLst/>
                <a:ea typeface="Times New Roman" panose="02020603050405020304" pitchFamily="18" charset="0"/>
                <a:cs typeface="Arial" panose="020B0604020202020204" pitchFamily="34" charset="0"/>
              </a:rPr>
              <a:t>να υπομνηματίζουν τις Γραφές</a:t>
            </a:r>
            <a:r>
              <a:rPr lang="el-GR" dirty="0">
                <a:effectLst/>
                <a:ea typeface="Times New Roman" panose="02020603050405020304" pitchFamily="18" charset="0"/>
                <a:cs typeface="Arial" panose="020B0604020202020204" pitchFamily="34" charset="0"/>
              </a:rPr>
              <a:t>, στη διάρκεια της Θείας Λειτουργίας.</a:t>
            </a:r>
          </a:p>
          <a:p>
            <a:r>
              <a:rPr lang="el-GR" dirty="0">
                <a:effectLst/>
                <a:ea typeface="Times New Roman" panose="02020603050405020304" pitchFamily="18" charset="0"/>
                <a:cs typeface="Arial" panose="020B0604020202020204" pitchFamily="34" charset="0"/>
              </a:rPr>
              <a:t>Επίσης αναλάμβαναν </a:t>
            </a:r>
            <a:r>
              <a:rPr lang="el-GR" u="sng" dirty="0">
                <a:effectLst/>
                <a:ea typeface="Times New Roman" panose="02020603050405020304" pitchFamily="18" charset="0"/>
                <a:cs typeface="Arial" panose="020B0604020202020204" pitchFamily="34" charset="0"/>
              </a:rPr>
              <a:t>κατηχητικό ρόλο </a:t>
            </a:r>
            <a:r>
              <a:rPr lang="el-GR" dirty="0">
                <a:effectLst/>
                <a:ea typeface="Times New Roman" panose="02020603050405020304" pitchFamily="18" charset="0"/>
                <a:cs typeface="Arial" panose="020B0604020202020204" pitchFamily="34" charset="0"/>
              </a:rPr>
              <a:t>και </a:t>
            </a:r>
            <a:r>
              <a:rPr lang="el-GR" u="sng" dirty="0">
                <a:effectLst/>
                <a:ea typeface="Times New Roman" panose="02020603050405020304" pitchFamily="18" charset="0"/>
                <a:cs typeface="Arial" panose="020B0604020202020204" pitchFamily="34" charset="0"/>
              </a:rPr>
              <a:t>εκφωνούσαν ποιμαντικές ομιλίες </a:t>
            </a:r>
            <a:r>
              <a:rPr lang="el-GR" dirty="0">
                <a:effectLst/>
                <a:ea typeface="Times New Roman" panose="02020603050405020304" pitchFamily="18" charset="0"/>
                <a:cs typeface="Arial" panose="020B0604020202020204" pitchFamily="34" charset="0"/>
              </a:rPr>
              <a:t>προς την τοπική κοινότητα.</a:t>
            </a:r>
          </a:p>
          <a:p>
            <a:r>
              <a:rPr lang="el-GR" dirty="0">
                <a:effectLst/>
                <a:ea typeface="Times New Roman" panose="02020603050405020304" pitchFamily="18" charset="0"/>
                <a:cs typeface="Arial" panose="020B0604020202020204" pitchFamily="34" charset="0"/>
              </a:rPr>
              <a:t>Στα καθήκοντά τους περιλαμβανόταν και η </a:t>
            </a:r>
            <a:r>
              <a:rPr lang="el-GR" u="sng" dirty="0">
                <a:effectLst/>
                <a:ea typeface="Times New Roman" panose="02020603050405020304" pitchFamily="18" charset="0"/>
                <a:cs typeface="Arial" panose="020B0604020202020204" pitchFamily="34" charset="0"/>
              </a:rPr>
              <a:t>συμμετοχή στην υμνολογία</a:t>
            </a:r>
            <a:r>
              <a:rPr lang="el-GR" dirty="0">
                <a:effectLst/>
                <a:ea typeface="Times New Roman" panose="02020603050405020304" pitchFamily="18" charset="0"/>
                <a:cs typeface="Arial" panose="020B0604020202020204" pitchFamily="34" charset="0"/>
              </a:rPr>
              <a:t>.</a:t>
            </a:r>
          </a:p>
          <a:p>
            <a:r>
              <a:rPr lang="el-GR" dirty="0">
                <a:effectLst/>
                <a:ea typeface="Times New Roman" panose="02020603050405020304" pitchFamily="18" charset="0"/>
                <a:cs typeface="Arial" panose="020B0604020202020204" pitchFamily="34" charset="0"/>
              </a:rPr>
              <a:t>Στην Εκκλησία της Ελλάδος, σήμερα, </a:t>
            </a:r>
            <a:r>
              <a:rPr lang="el-GR" b="1" dirty="0">
                <a:solidFill>
                  <a:srgbClr val="FF0000"/>
                </a:solidFill>
                <a:effectLst/>
                <a:ea typeface="Times New Roman" panose="02020603050405020304" pitchFamily="18" charset="0"/>
                <a:cs typeface="Arial" panose="020B0604020202020204" pitchFamily="34" charset="0"/>
              </a:rPr>
              <a:t>είναι ο μοναδικός</a:t>
            </a:r>
            <a:r>
              <a:rPr lang="el-GR" dirty="0">
                <a:effectLst/>
                <a:ea typeface="Times New Roman" panose="02020603050405020304" pitchFamily="18" charset="0"/>
                <a:cs typeface="Arial" panose="020B0604020202020204" pitchFamily="34" charset="0"/>
              </a:rPr>
              <a:t>, από τους πολλούς παλαιότερους, </a:t>
            </a:r>
            <a:r>
              <a:rPr lang="el-GR" b="1" dirty="0">
                <a:solidFill>
                  <a:srgbClr val="FF0000"/>
                </a:solidFill>
                <a:effectLst/>
                <a:ea typeface="Times New Roman" panose="02020603050405020304" pitchFamily="18" charset="0"/>
                <a:cs typeface="Arial" panose="020B0604020202020204" pitchFamily="34" charset="0"/>
              </a:rPr>
              <a:t>βαθμός κατώτερου κληρικού που εξακολουθεί να υφίσταται</a:t>
            </a:r>
            <a:r>
              <a:rPr lang="el-GR" dirty="0">
                <a:effectLst/>
                <a:ea typeface="Times New Roman" panose="02020603050405020304" pitchFamily="18" charset="0"/>
                <a:cs typeface="Arial" panose="020B0604020202020204" pitchFamily="34" charset="0"/>
              </a:rPr>
              <a:t>.</a:t>
            </a:r>
            <a:endParaRPr lang="el-GR" dirty="0">
              <a:effectLst/>
              <a:ea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1040136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9D8816-C9D7-A926-D883-8C19D66824BE}"/>
              </a:ext>
            </a:extLst>
          </p:cNvPr>
          <p:cNvSpPr>
            <a:spLocks noGrp="1"/>
          </p:cNvSpPr>
          <p:nvPr>
            <p:ph type="title"/>
          </p:nvPr>
        </p:nvSpPr>
        <p:spPr>
          <a:xfrm>
            <a:off x="1" y="0"/>
            <a:ext cx="12080272" cy="2587558"/>
          </a:xfrm>
        </p:spPr>
        <p:txBody>
          <a:bodyPr>
            <a:normAutofit fontScale="90000"/>
          </a:bodyPr>
          <a:lstStyle/>
          <a:p>
            <a:pPr algn="ctr" fontAlgn="base">
              <a:lnSpc>
                <a:spcPct val="200000"/>
              </a:lnSpc>
              <a:spcBef>
                <a:spcPts val="200"/>
              </a:spcBef>
            </a:pPr>
            <a:br>
              <a:rPr lang="el-GR" sz="1800" b="1" i="1" kern="100" dirty="0">
                <a:solidFill>
                  <a:srgbClr val="FF0000"/>
                </a:solidFill>
                <a:effectLst/>
                <a:latin typeface="inherit"/>
                <a:ea typeface="Times New Roman" panose="02020603050405020304" pitchFamily="18" charset="0"/>
                <a:cs typeface="Arial" panose="020B0604020202020204" pitchFamily="34" charset="0"/>
              </a:rPr>
            </a:br>
            <a:r>
              <a:rPr lang="el-GR" sz="1800" b="1" i="1" kern="100" dirty="0">
                <a:solidFill>
                  <a:srgbClr val="FF0000"/>
                </a:solidFill>
                <a:effectLst/>
                <a:latin typeface="inherit"/>
                <a:ea typeface="Times New Roman" panose="02020603050405020304" pitchFamily="18" charset="0"/>
                <a:cs typeface="Arial" panose="020B0604020202020204" pitchFamily="34" charset="0"/>
              </a:rPr>
              <a:t>ΕΓΚΥΚΛΙΟΣ</a:t>
            </a:r>
            <a:r>
              <a:rPr lang="el-GR" sz="1800" b="1" i="1" kern="10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 </a:t>
            </a:r>
            <a:br>
              <a:rPr lang="el-GR" sz="1800" b="1" i="1" kern="10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br>
            <a:r>
              <a:rPr lang="el-GR" sz="1800" b="1" i="1" kern="10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 </a:t>
            </a:r>
            <a:r>
              <a:rPr lang="el-GR" sz="1800" b="1" kern="100" dirty="0" err="1">
                <a:solidFill>
                  <a:srgbClr val="000000"/>
                </a:solidFill>
                <a:effectLst/>
                <a:latin typeface="inherit"/>
                <a:ea typeface="Calibri" panose="020F0502020204030204" pitchFamily="34" charset="0"/>
                <a:cs typeface="Arial" panose="020B0604020202020204" pitchFamily="34" charset="0"/>
              </a:rPr>
              <a:t>Ἀριθμ</a:t>
            </a:r>
            <a:r>
              <a:rPr lang="el-GR" sz="1800" b="1" kern="100" dirty="0">
                <a:solidFill>
                  <a:srgbClr val="000000"/>
                </a:solidFill>
                <a:effectLst/>
                <a:latin typeface="inherit"/>
                <a:ea typeface="Calibri" panose="020F0502020204030204" pitchFamily="34" charset="0"/>
                <a:cs typeface="Arial" panose="020B0604020202020204" pitchFamily="34" charset="0"/>
              </a:rPr>
              <a:t>. </a:t>
            </a:r>
            <a:r>
              <a:rPr lang="el-GR" sz="1800" b="1" kern="100" dirty="0" err="1">
                <a:solidFill>
                  <a:srgbClr val="000000"/>
                </a:solidFill>
                <a:effectLst/>
                <a:latin typeface="inherit"/>
                <a:ea typeface="Calibri" panose="020F0502020204030204" pitchFamily="34" charset="0"/>
                <a:cs typeface="Arial" panose="020B0604020202020204" pitchFamily="34" charset="0"/>
              </a:rPr>
              <a:t>πρωτ</a:t>
            </a:r>
            <a:r>
              <a:rPr lang="el-GR" sz="1800" b="1" kern="100" dirty="0">
                <a:solidFill>
                  <a:srgbClr val="000000"/>
                </a:solidFill>
                <a:effectLst/>
                <a:latin typeface="inherit"/>
                <a:ea typeface="Calibri" panose="020F0502020204030204" pitchFamily="34" charset="0"/>
                <a:cs typeface="Arial" panose="020B0604020202020204" pitchFamily="34" charset="0"/>
              </a:rPr>
              <a:t>. 146/ΕΞ. /2002</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dirty="0" err="1">
                <a:solidFill>
                  <a:srgbClr val="000000"/>
                </a:solidFill>
                <a:effectLst/>
                <a:latin typeface="inherit"/>
                <a:ea typeface="Times New Roman" panose="02020603050405020304" pitchFamily="18" charset="0"/>
                <a:cs typeface="Arial" panose="020B0604020202020204" pitchFamily="34" charset="0"/>
              </a:rPr>
              <a:t>Ἐν</a:t>
            </a:r>
            <a:r>
              <a:rPr lang="el-GR" sz="1800" dirty="0">
                <a:solidFill>
                  <a:srgbClr val="000000"/>
                </a:solidFill>
                <a:effectLst/>
                <a:latin typeface="inherit"/>
                <a:ea typeface="Times New Roman" panose="02020603050405020304" pitchFamily="18" charset="0"/>
                <a:cs typeface="Arial" panose="020B0604020202020204" pitchFamily="34" charset="0"/>
              </a:rPr>
              <a:t> </a:t>
            </a:r>
            <a:r>
              <a:rPr lang="el-GR" sz="1800" dirty="0" err="1">
                <a:solidFill>
                  <a:srgbClr val="000000"/>
                </a:solidFill>
                <a:effectLst/>
                <a:latin typeface="inherit"/>
                <a:ea typeface="Times New Roman" panose="02020603050405020304" pitchFamily="18" charset="0"/>
                <a:cs typeface="Arial" panose="020B0604020202020204" pitchFamily="34" charset="0"/>
              </a:rPr>
              <a:t>Ἀθήναις</a:t>
            </a:r>
            <a:r>
              <a:rPr lang="el-GR" sz="1800" dirty="0">
                <a:solidFill>
                  <a:srgbClr val="000000"/>
                </a:solidFill>
                <a:effectLst/>
                <a:latin typeface="inherit"/>
                <a:ea typeface="Times New Roman" panose="02020603050405020304" pitchFamily="18" charset="0"/>
                <a:cs typeface="Arial" panose="020B0604020202020204" pitchFamily="34" charset="0"/>
              </a:rPr>
              <a:t> </a:t>
            </a:r>
            <a:r>
              <a:rPr lang="el-GR" sz="1800" dirty="0" err="1">
                <a:solidFill>
                  <a:srgbClr val="000000"/>
                </a:solidFill>
                <a:effectLst/>
                <a:latin typeface="inherit"/>
                <a:ea typeface="Times New Roman" panose="02020603050405020304" pitchFamily="18" charset="0"/>
                <a:cs typeface="Arial" panose="020B0604020202020204" pitchFamily="34" charset="0"/>
              </a:rPr>
              <a:t>τῇ</a:t>
            </a:r>
            <a:r>
              <a:rPr lang="el-GR" sz="1800" dirty="0">
                <a:solidFill>
                  <a:srgbClr val="000000"/>
                </a:solidFill>
                <a:effectLst/>
                <a:latin typeface="inherit"/>
                <a:ea typeface="Times New Roman" panose="02020603050405020304" pitchFamily="18" charset="0"/>
                <a:cs typeface="Arial" panose="020B0604020202020204" pitchFamily="34" charset="0"/>
              </a:rPr>
              <a:t> 21ῃ </a:t>
            </a:r>
            <a:r>
              <a:rPr lang="el-GR" sz="1800" dirty="0" err="1">
                <a:solidFill>
                  <a:srgbClr val="000000"/>
                </a:solidFill>
                <a:effectLst/>
                <a:latin typeface="inherit"/>
                <a:ea typeface="Times New Roman" panose="02020603050405020304" pitchFamily="18" charset="0"/>
                <a:cs typeface="Arial" panose="020B0604020202020204" pitchFamily="34" charset="0"/>
              </a:rPr>
              <a:t>Ἰανουαρίου</a:t>
            </a:r>
            <a:r>
              <a:rPr lang="el-GR" sz="1800" dirty="0">
                <a:solidFill>
                  <a:srgbClr val="000000"/>
                </a:solidFill>
                <a:effectLst/>
                <a:latin typeface="inherit"/>
                <a:ea typeface="Times New Roman" panose="02020603050405020304" pitchFamily="18" charset="0"/>
                <a:cs typeface="Arial" panose="020B0604020202020204" pitchFamily="34" charset="0"/>
              </a:rPr>
              <a:t> 2002</a:t>
            </a:r>
            <a:br>
              <a:rPr lang="el-GR" sz="1800" dirty="0">
                <a:effectLst/>
                <a:latin typeface="Times New Roman" panose="02020603050405020304" pitchFamily="18" charset="0"/>
                <a:ea typeface="Times New Roman" panose="02020603050405020304" pitchFamily="18" charset="0"/>
              </a:rPr>
            </a:br>
            <a:r>
              <a:rPr lang="el-GR" sz="1800" dirty="0">
                <a:solidFill>
                  <a:srgbClr val="000000"/>
                </a:solidFill>
                <a:effectLst/>
                <a:latin typeface="inherit"/>
                <a:ea typeface="Times New Roman" panose="02020603050405020304" pitchFamily="18" charset="0"/>
                <a:cs typeface="Arial" panose="020B0604020202020204" pitchFamily="34" charset="0"/>
              </a:rPr>
              <a:t>ΕΙΔΙΚΗ ΣΕΙΡΑ Β – ΛΕΙΤΟΥΡΓΙΚΑ ΚΑΙ ΤΕΛΕΤΟΥΡΓΙΚΑ ΘΕΜΑΤΑ</a:t>
            </a:r>
            <a:br>
              <a:rPr lang="el-GR" sz="1800" dirty="0">
                <a:effectLst/>
                <a:latin typeface="Times New Roman" panose="02020603050405020304" pitchFamily="18" charset="0"/>
                <a:ea typeface="Times New Roman" panose="02020603050405020304" pitchFamily="18" charset="0"/>
              </a:rPr>
            </a:br>
            <a:r>
              <a:rPr lang="el-GR" sz="1800" dirty="0">
                <a:solidFill>
                  <a:srgbClr val="000000"/>
                </a:solidFill>
                <a:effectLst/>
                <a:latin typeface="inherit"/>
                <a:ea typeface="Times New Roman" panose="02020603050405020304" pitchFamily="18" charset="0"/>
                <a:cs typeface="Arial" panose="020B0604020202020204" pitchFamily="34" charset="0"/>
              </a:rPr>
              <a:t>ΕΓΚΥΚΛΙΟΣ </a:t>
            </a:r>
            <a:r>
              <a:rPr lang="el-GR" sz="1800" dirty="0" err="1">
                <a:solidFill>
                  <a:srgbClr val="000000"/>
                </a:solidFill>
                <a:effectLst/>
                <a:latin typeface="inherit"/>
                <a:ea typeface="Times New Roman" panose="02020603050405020304" pitchFamily="18" charset="0"/>
                <a:cs typeface="Arial" panose="020B0604020202020204" pitchFamily="34" charset="0"/>
              </a:rPr>
              <a:t>ὑπ</a:t>
            </a:r>
            <a:r>
              <a:rPr lang="el-GR" sz="1800" dirty="0">
                <a:solidFill>
                  <a:srgbClr val="000000"/>
                </a:solidFill>
                <a:effectLst/>
                <a:latin typeface="inherit"/>
                <a:ea typeface="Times New Roman" panose="02020603050405020304" pitchFamily="18" charset="0"/>
                <a:cs typeface="Arial" panose="020B0604020202020204" pitchFamily="34" charset="0"/>
              </a:rPr>
              <a:t>` </a:t>
            </a:r>
            <a:r>
              <a:rPr lang="el-GR" sz="1800" dirty="0" err="1">
                <a:solidFill>
                  <a:srgbClr val="000000"/>
                </a:solidFill>
                <a:effectLst/>
                <a:latin typeface="inherit"/>
                <a:ea typeface="Times New Roman" panose="02020603050405020304" pitchFamily="18" charset="0"/>
                <a:cs typeface="Arial" panose="020B0604020202020204" pitchFamily="34" charset="0"/>
              </a:rPr>
              <a:t>ἀριθμ</a:t>
            </a:r>
            <a:r>
              <a:rPr lang="el-GR" sz="1800" dirty="0">
                <a:solidFill>
                  <a:srgbClr val="000000"/>
                </a:solidFill>
                <a:effectLst/>
                <a:latin typeface="inherit"/>
                <a:ea typeface="Times New Roman" panose="02020603050405020304" pitchFamily="18" charset="0"/>
                <a:cs typeface="Arial" panose="020B0604020202020204" pitchFamily="34" charset="0"/>
              </a:rPr>
              <a:t>. Ι</a:t>
            </a:r>
            <a:br>
              <a:rPr lang="el-GR" sz="1800" dirty="0">
                <a:effectLst/>
                <a:latin typeface="Times New Roman" panose="02020603050405020304" pitchFamily="18" charset="0"/>
                <a:ea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C1DC95EF-F6C5-2A08-B32B-E5F7B5917586}"/>
              </a:ext>
            </a:extLst>
          </p:cNvPr>
          <p:cNvSpPr>
            <a:spLocks noGrp="1"/>
          </p:cNvSpPr>
          <p:nvPr>
            <p:ph idx="1"/>
          </p:nvPr>
        </p:nvSpPr>
        <p:spPr>
          <a:xfrm>
            <a:off x="0" y="2247089"/>
            <a:ext cx="12192000" cy="4610911"/>
          </a:xfrm>
        </p:spPr>
        <p:txBody>
          <a:bodyPr/>
          <a:lstStyle/>
          <a:p>
            <a:pPr marL="0" indent="0" fontAlgn="base">
              <a:buNone/>
            </a:pPr>
            <a:r>
              <a:rPr lang="el-GR" sz="2400" dirty="0" err="1">
                <a:solidFill>
                  <a:srgbClr val="000000"/>
                </a:solidFill>
                <a:effectLst/>
                <a:latin typeface="inherit"/>
                <a:ea typeface="Times New Roman" panose="02020603050405020304" pitchFamily="18" charset="0"/>
                <a:cs typeface="Arial" panose="020B0604020202020204" pitchFamily="34" charset="0"/>
              </a:rPr>
              <a:t>Πρός</a:t>
            </a:r>
            <a:br>
              <a:rPr lang="el-GR" sz="2400" dirty="0">
                <a:effectLst/>
                <a:latin typeface="inherit"/>
                <a:ea typeface="Times New Roman" panose="02020603050405020304" pitchFamily="18" charset="0"/>
                <a:cs typeface="Arial" panose="020B0604020202020204" pitchFamily="34" charset="0"/>
              </a:rPr>
            </a:br>
            <a:r>
              <a:rPr lang="el-GR" sz="2400" dirty="0" err="1">
                <a:solidFill>
                  <a:srgbClr val="000000"/>
                </a:solidFill>
                <a:effectLst/>
                <a:latin typeface="inherit"/>
                <a:ea typeface="Times New Roman" panose="02020603050405020304" pitchFamily="18" charset="0"/>
                <a:cs typeface="Arial" panose="020B0604020202020204" pitchFamily="34" charset="0"/>
              </a:rPr>
              <a:t>Τούς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Εὐλαβεστάτους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Ἐφημερίους</a:t>
            </a:r>
            <a:br>
              <a:rPr lang="el-GR" sz="2400" dirty="0">
                <a:effectLst/>
                <a:latin typeface="inherit"/>
                <a:ea typeface="Times New Roman" panose="02020603050405020304" pitchFamily="18" charset="0"/>
                <a:cs typeface="Arial" panose="020B0604020202020204" pitchFamily="34" charset="0"/>
              </a:rPr>
            </a:br>
            <a:r>
              <a:rPr lang="el-GR" sz="2400" dirty="0" err="1">
                <a:solidFill>
                  <a:srgbClr val="000000"/>
                </a:solidFill>
                <a:effectLst/>
                <a:latin typeface="inherit"/>
                <a:ea typeface="Times New Roman" panose="02020603050405020304" pitchFamily="18" charset="0"/>
                <a:cs typeface="Arial" panose="020B0604020202020204" pitchFamily="34" charset="0"/>
              </a:rPr>
              <a:t>καί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τούς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Ἱεροψάλτες</a:t>
            </a:r>
            <a:br>
              <a:rPr lang="el-GR" sz="2400" dirty="0">
                <a:effectLst/>
                <a:latin typeface="inherit"/>
                <a:ea typeface="Times New Roman" panose="02020603050405020304" pitchFamily="18" charset="0"/>
                <a:cs typeface="Arial" panose="020B0604020202020204" pitchFamily="34" charset="0"/>
              </a:rPr>
            </a:br>
            <a:r>
              <a:rPr lang="el-GR" sz="2400" dirty="0" err="1">
                <a:solidFill>
                  <a:srgbClr val="000000"/>
                </a:solidFill>
                <a:effectLst/>
                <a:latin typeface="inherit"/>
                <a:ea typeface="Times New Roman" panose="02020603050405020304" pitchFamily="18" charset="0"/>
                <a:cs typeface="Arial" panose="020B0604020202020204" pitchFamily="34" charset="0"/>
              </a:rPr>
              <a:t>τῆς</a:t>
            </a:r>
            <a:r>
              <a:rPr lang="el-GR" sz="2400" dirty="0">
                <a:solidFill>
                  <a:srgbClr val="000000"/>
                </a:solidFill>
                <a:effectLst/>
                <a:latin typeface="inherit"/>
                <a:ea typeface="Times New Roman" panose="02020603050405020304" pitchFamily="18" charset="0"/>
                <a:cs typeface="Arial" panose="020B0604020202020204" pitchFamily="34" charset="0"/>
              </a:rPr>
              <a:t> καθ` </a:t>
            </a:r>
            <a:r>
              <a:rPr lang="el-GR" sz="2400" dirty="0" err="1">
                <a:solidFill>
                  <a:srgbClr val="000000"/>
                </a:solidFill>
                <a:effectLst/>
                <a:latin typeface="inherit"/>
                <a:ea typeface="Times New Roman" panose="02020603050405020304" pitchFamily="18" charset="0"/>
                <a:cs typeface="Arial" panose="020B0604020202020204" pitchFamily="34" charset="0"/>
              </a:rPr>
              <a:t>ἡμᾶς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Ἁγιωτάτης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Ἀρχιεπισκοπῆς</a:t>
            </a:r>
            <a:endParaRPr lang="el-GR" sz="2400" dirty="0">
              <a:effectLst/>
              <a:latin typeface="Times New Roman" panose="02020603050405020304" pitchFamily="18" charset="0"/>
              <a:ea typeface="Times New Roman" panose="02020603050405020304" pitchFamily="18" charset="0"/>
            </a:endParaRPr>
          </a:p>
          <a:p>
            <a:pPr marL="0" indent="0" fontAlgn="base">
              <a:buNone/>
            </a:pPr>
            <a:r>
              <a:rPr lang="el-GR" sz="2400" dirty="0" err="1">
                <a:solidFill>
                  <a:srgbClr val="000000"/>
                </a:solidFill>
                <a:effectLst/>
                <a:latin typeface="inherit"/>
                <a:ea typeface="Times New Roman" panose="02020603050405020304" pitchFamily="18" charset="0"/>
                <a:cs typeface="Arial" panose="020B0604020202020204" pitchFamily="34" charset="0"/>
              </a:rPr>
              <a:t>Ἐνταῦθα</a:t>
            </a:r>
            <a:endParaRPr lang="el-GR" sz="2400" dirty="0">
              <a:effectLst/>
              <a:latin typeface="Times New Roman" panose="02020603050405020304" pitchFamily="18" charset="0"/>
              <a:ea typeface="Times New Roman" panose="02020603050405020304" pitchFamily="18" charset="0"/>
            </a:endParaRPr>
          </a:p>
          <a:p>
            <a:pPr marL="0" indent="0" fontAlgn="base">
              <a:buNone/>
            </a:pPr>
            <a:r>
              <a:rPr lang="el-GR" sz="2400" b="1" dirty="0">
                <a:solidFill>
                  <a:srgbClr val="000000"/>
                </a:solidFill>
                <a:effectLst/>
                <a:latin typeface="inherit"/>
                <a:ea typeface="Times New Roman" panose="02020603050405020304" pitchFamily="18" charset="0"/>
                <a:cs typeface="Arial" panose="020B0604020202020204" pitchFamily="34" charset="0"/>
              </a:rPr>
              <a:t>ΘΕΜΑ: Ἡ </a:t>
            </a:r>
            <a:r>
              <a:rPr lang="el-GR" sz="2400" b="1" dirty="0" err="1">
                <a:solidFill>
                  <a:srgbClr val="000000"/>
                </a:solidFill>
                <a:effectLst/>
                <a:latin typeface="inherit"/>
                <a:ea typeface="Times New Roman" panose="02020603050405020304" pitchFamily="18" charset="0"/>
                <a:cs typeface="Arial" panose="020B0604020202020204" pitchFamily="34" charset="0"/>
              </a:rPr>
              <a:t>ἀπόδοση</a:t>
            </a:r>
            <a:r>
              <a:rPr lang="el-GR" sz="2400" b="1" dirty="0">
                <a:solidFill>
                  <a:srgbClr val="000000"/>
                </a:solidFill>
                <a:effectLst/>
                <a:latin typeface="inherit"/>
                <a:ea typeface="Times New Roman" panose="02020603050405020304" pitchFamily="18" charset="0"/>
                <a:cs typeface="Arial" panose="020B0604020202020204" pitchFamily="34" charset="0"/>
              </a:rPr>
              <a:t> </a:t>
            </a:r>
            <a:r>
              <a:rPr lang="el-GR" sz="2400" b="1" dirty="0" err="1">
                <a:solidFill>
                  <a:srgbClr val="000000"/>
                </a:solidFill>
                <a:effectLst/>
                <a:latin typeface="inherit"/>
                <a:ea typeface="Times New Roman" panose="02020603050405020304" pitchFamily="18" charset="0"/>
                <a:cs typeface="Arial" panose="020B0604020202020204" pitchFamily="34" charset="0"/>
              </a:rPr>
              <a:t>τῶν</a:t>
            </a:r>
            <a:r>
              <a:rPr lang="el-GR" sz="2400" b="1" dirty="0">
                <a:solidFill>
                  <a:srgbClr val="000000"/>
                </a:solidFill>
                <a:effectLst/>
                <a:latin typeface="inherit"/>
                <a:ea typeface="Times New Roman" panose="02020603050405020304" pitchFamily="18" charset="0"/>
                <a:cs typeface="Arial" panose="020B0604020202020204" pitchFamily="34" charset="0"/>
              </a:rPr>
              <a:t> </a:t>
            </a:r>
            <a:r>
              <a:rPr lang="el-GR" sz="2400" b="1" dirty="0" err="1">
                <a:solidFill>
                  <a:srgbClr val="000000"/>
                </a:solidFill>
                <a:effectLst/>
                <a:latin typeface="inherit"/>
                <a:ea typeface="Times New Roman" panose="02020603050405020304" pitchFamily="18" charset="0"/>
                <a:cs typeface="Arial" panose="020B0604020202020204" pitchFamily="34" charset="0"/>
              </a:rPr>
              <a:t>Ἀναγνωσμάτων</a:t>
            </a:r>
            <a:endParaRPr lang="el-GR" sz="2400" dirty="0">
              <a:effectLst/>
              <a:latin typeface="Times New Roman" panose="02020603050405020304" pitchFamily="18" charset="0"/>
              <a:ea typeface="Times New Roman" panose="02020603050405020304" pitchFamily="18" charset="0"/>
            </a:endParaRPr>
          </a:p>
          <a:p>
            <a:pPr marL="0" indent="0" fontAlgn="base">
              <a:buNone/>
            </a:pPr>
            <a:r>
              <a:rPr lang="el-GR" sz="2400" dirty="0" err="1">
                <a:solidFill>
                  <a:srgbClr val="000000"/>
                </a:solidFill>
                <a:effectLst/>
                <a:latin typeface="inherit"/>
                <a:ea typeface="Times New Roman" panose="02020603050405020304" pitchFamily="18" charset="0"/>
                <a:cs typeface="Arial" panose="020B0604020202020204" pitchFamily="34" charset="0"/>
              </a:rPr>
              <a:t>Ἀγαπητοί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Ἀδελφοί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καί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Πατέρες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Εἶναι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γνωστόν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ὅτι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κατά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τήν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θεία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λατρεία</a:t>
            </a:r>
            <a:r>
              <a:rPr lang="el-GR" sz="2400" dirty="0">
                <a:solidFill>
                  <a:srgbClr val="000000"/>
                </a:solidFill>
                <a:effectLst/>
                <a:latin typeface="inherit"/>
                <a:ea typeface="Times New Roman" panose="02020603050405020304" pitchFamily="18" charset="0"/>
                <a:cs typeface="Arial" panose="020B0604020202020204" pitchFamily="34" charset="0"/>
              </a:rPr>
              <a:t> μας </a:t>
            </a:r>
            <a:r>
              <a:rPr lang="el-GR" sz="2400" dirty="0" err="1">
                <a:solidFill>
                  <a:srgbClr val="000000"/>
                </a:solidFill>
                <a:effectLst/>
                <a:latin typeface="inherit"/>
                <a:ea typeface="Times New Roman" panose="02020603050405020304" pitchFamily="18" charset="0"/>
                <a:cs typeface="Arial" panose="020B0604020202020204" pitchFamily="34" charset="0"/>
              </a:rPr>
              <a:t>ἐκτός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τῶν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ψαλτῶν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μελῶν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ὑπάρχουν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καί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Ἀναγνώσματα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εἴτε</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ἐκ</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τῆς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Παλαιᾶς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εἴτε</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ἐκ</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τῆς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Καινῆς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Διαθήκης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Ἐκ</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τῆς</a:t>
            </a:r>
            <a:r>
              <a:rPr lang="el-GR" sz="2400" dirty="0">
                <a:solidFill>
                  <a:srgbClr val="000000"/>
                </a:solidFill>
                <a:effectLst/>
                <a:latin typeface="inherit"/>
                <a:ea typeface="Times New Roman" panose="02020603050405020304" pitchFamily="18" charset="0"/>
                <a:cs typeface="Arial" panose="020B0604020202020204" pitchFamily="34" charset="0"/>
              </a:rPr>
              <a:t> Παλ. </a:t>
            </a:r>
            <a:r>
              <a:rPr lang="el-GR" sz="2400" dirty="0" err="1">
                <a:solidFill>
                  <a:srgbClr val="000000"/>
                </a:solidFill>
                <a:effectLst/>
                <a:latin typeface="inherit"/>
                <a:ea typeface="Times New Roman" panose="02020603050405020304" pitchFamily="18" charset="0"/>
                <a:cs typeface="Arial" panose="020B0604020202020204" pitchFamily="34" charset="0"/>
              </a:rPr>
              <a:t>Διαθήκης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εἶναι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κυρίως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οἱ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Ψαλμοί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καί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οἱ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Προφητεῖες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καθώς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καί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κάποια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ἀναγνώσματα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ἀπό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ἱστορικά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καί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ὑπόλοιπα</a:t>
            </a:r>
            <a:r>
              <a:rPr lang="el-GR" sz="2400" dirty="0">
                <a:solidFill>
                  <a:srgbClr val="000000"/>
                </a:solidFill>
                <a:effectLst/>
                <a:latin typeface="inherit"/>
                <a:ea typeface="Times New Roman" panose="02020603050405020304" pitchFamily="18" charset="0"/>
                <a:cs typeface="Arial" panose="020B0604020202020204" pitchFamily="34" charset="0"/>
              </a:rPr>
              <a:t> – </a:t>
            </a:r>
            <a:r>
              <a:rPr lang="el-GR" sz="2400" dirty="0" err="1">
                <a:solidFill>
                  <a:srgbClr val="000000"/>
                </a:solidFill>
                <a:effectLst/>
                <a:latin typeface="inherit"/>
                <a:ea typeface="Times New Roman" panose="02020603050405020304" pitchFamily="18" charset="0"/>
                <a:cs typeface="Arial" panose="020B0604020202020204" pitchFamily="34" charset="0"/>
              </a:rPr>
              <a:t>πλήν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τῶν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Ψαλμῶν</a:t>
            </a:r>
            <a:r>
              <a:rPr lang="el-GR" sz="2400" dirty="0">
                <a:solidFill>
                  <a:srgbClr val="000000"/>
                </a:solidFill>
                <a:effectLst/>
                <a:latin typeface="inherit"/>
                <a:ea typeface="Times New Roman" panose="02020603050405020304" pitchFamily="18" charset="0"/>
                <a:cs typeface="Arial" panose="020B0604020202020204" pitchFamily="34" charset="0"/>
              </a:rPr>
              <a:t> – </a:t>
            </a:r>
            <a:r>
              <a:rPr lang="el-GR" sz="2400" dirty="0" err="1">
                <a:solidFill>
                  <a:srgbClr val="000000"/>
                </a:solidFill>
                <a:effectLst/>
                <a:latin typeface="inherit"/>
                <a:ea typeface="Times New Roman" panose="02020603050405020304" pitchFamily="18" charset="0"/>
                <a:cs typeface="Arial" panose="020B0604020202020204" pitchFamily="34" charset="0"/>
              </a:rPr>
              <a:t>βιβλία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Ἐκ</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δέ</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τῆς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Καινῆς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Διαθήκης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οἱ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Πραξαπόστολοι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καί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Εὐαγγέλια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Καί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μέν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Εὐαγγέλια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ἀποδίδουν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εἴτε</a:t>
            </a:r>
            <a:r>
              <a:rPr lang="el-GR" sz="2400" dirty="0">
                <a:solidFill>
                  <a:srgbClr val="000000"/>
                </a:solidFill>
                <a:effectLst/>
                <a:latin typeface="inherit"/>
                <a:ea typeface="Times New Roman" panose="02020603050405020304" pitchFamily="18" charset="0"/>
                <a:cs typeface="Arial" panose="020B0604020202020204" pitchFamily="34" charset="0"/>
              </a:rPr>
              <a:t> ὁ </a:t>
            </a:r>
            <a:r>
              <a:rPr lang="el-GR" sz="2400" dirty="0" err="1">
                <a:solidFill>
                  <a:srgbClr val="000000"/>
                </a:solidFill>
                <a:effectLst/>
                <a:latin typeface="inherit"/>
                <a:ea typeface="Times New Roman" panose="02020603050405020304" pitchFamily="18" charset="0"/>
                <a:cs typeface="Arial" panose="020B0604020202020204" pitchFamily="34" charset="0"/>
              </a:rPr>
              <a:t>Διάκονος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εἴτε</a:t>
            </a:r>
            <a:r>
              <a:rPr lang="el-GR" sz="2400" dirty="0">
                <a:solidFill>
                  <a:srgbClr val="000000"/>
                </a:solidFill>
                <a:effectLst/>
                <a:latin typeface="inherit"/>
                <a:ea typeface="Times New Roman" panose="02020603050405020304" pitchFamily="18" charset="0"/>
                <a:cs typeface="Arial" panose="020B0604020202020204" pitchFamily="34" charset="0"/>
              </a:rPr>
              <a:t> ὁ </a:t>
            </a:r>
            <a:r>
              <a:rPr lang="el-GR" sz="2400" dirty="0" err="1">
                <a:solidFill>
                  <a:srgbClr val="000000"/>
                </a:solidFill>
                <a:effectLst/>
                <a:latin typeface="inherit"/>
                <a:ea typeface="Times New Roman" panose="02020603050405020304" pitchFamily="18" charset="0"/>
                <a:cs typeface="Arial" panose="020B0604020202020204" pitchFamily="34" charset="0"/>
              </a:rPr>
              <a:t>Ἱερεύς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ἐνῶ</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λοιπά</a:t>
            </a:r>
            <a:r>
              <a:rPr lang="el-GR" sz="2400" dirty="0">
                <a:solidFill>
                  <a:srgbClr val="000000"/>
                </a:solidFill>
                <a:effectLst/>
                <a:latin typeface="inherit"/>
                <a:ea typeface="Times New Roman" panose="02020603050405020304" pitchFamily="18" charset="0"/>
                <a:cs typeface="Arial" panose="020B0604020202020204" pitchFamily="34" charset="0"/>
              </a:rPr>
              <a:t> ὁ </a:t>
            </a:r>
            <a:r>
              <a:rPr lang="el-GR" sz="2400" dirty="0" err="1">
                <a:solidFill>
                  <a:srgbClr val="000000"/>
                </a:solidFill>
                <a:effectLst/>
                <a:latin typeface="inherit"/>
                <a:ea typeface="Times New Roman" panose="02020603050405020304" pitchFamily="18" charset="0"/>
                <a:cs typeface="Arial" panose="020B0604020202020204" pitchFamily="34" charset="0"/>
              </a:rPr>
              <a:t>Ἀναγνώστης</a:t>
            </a:r>
            <a:r>
              <a:rPr lang="el-GR" sz="2400" dirty="0">
                <a:solidFill>
                  <a:srgbClr val="000000"/>
                </a:solidFill>
                <a:effectLst/>
                <a:latin typeface="inherit"/>
                <a:ea typeface="Times New Roman" panose="02020603050405020304" pitchFamily="18" charset="0"/>
                <a:cs typeface="Arial" panose="020B0604020202020204" pitchFamily="34" charset="0"/>
              </a:rPr>
              <a:t>.</a:t>
            </a:r>
            <a:endParaRPr lang="el-GR" sz="24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321421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198581-7E73-8C82-1E8A-76C17394D040}"/>
              </a:ext>
            </a:extLst>
          </p:cNvPr>
          <p:cNvSpPr>
            <a:spLocks noGrp="1"/>
          </p:cNvSpPr>
          <p:nvPr>
            <p:ph type="title"/>
          </p:nvPr>
        </p:nvSpPr>
        <p:spPr>
          <a:xfrm>
            <a:off x="838200" y="0"/>
            <a:ext cx="10515600" cy="612843"/>
          </a:xfrm>
        </p:spPr>
        <p:txBody>
          <a:bodyPr>
            <a:normAutofit fontScale="90000"/>
          </a:bodyPr>
          <a:lstStyle/>
          <a:p>
            <a:pPr algn="ctr"/>
            <a:br>
              <a:rPr lang="el-GR" sz="4400" b="1" i="1" kern="100" dirty="0">
                <a:solidFill>
                  <a:srgbClr val="FF0000"/>
                </a:solidFill>
                <a:effectLst/>
                <a:latin typeface="inherit"/>
                <a:ea typeface="Times New Roman" panose="02020603050405020304" pitchFamily="18" charset="0"/>
                <a:cs typeface="Arial" panose="020B0604020202020204" pitchFamily="34" charset="0"/>
              </a:rPr>
            </a:br>
            <a:r>
              <a:rPr lang="el-GR" sz="4400" b="1" i="1" kern="100" dirty="0">
                <a:solidFill>
                  <a:srgbClr val="FF0000"/>
                </a:solidFill>
                <a:effectLst/>
                <a:latin typeface="inherit"/>
                <a:ea typeface="Times New Roman" panose="02020603050405020304" pitchFamily="18" charset="0"/>
                <a:cs typeface="Arial" panose="020B0604020202020204" pitchFamily="34" charset="0"/>
              </a:rPr>
              <a:t>ΕΓΚΥΚΛΙΟΣ</a:t>
            </a:r>
            <a:r>
              <a:rPr lang="el-GR" sz="4400" b="1" i="1" kern="10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 </a:t>
            </a:r>
            <a:r>
              <a:rPr lang="el-GR" b="1" i="1" kern="10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 </a:t>
            </a:r>
            <a:r>
              <a:rPr lang="el-GR" sz="4400" b="1" kern="100" dirty="0" err="1">
                <a:solidFill>
                  <a:srgbClr val="000000"/>
                </a:solidFill>
                <a:effectLst/>
                <a:latin typeface="inherit"/>
                <a:ea typeface="Calibri" panose="020F0502020204030204" pitchFamily="34" charset="0"/>
                <a:cs typeface="Arial" panose="020B0604020202020204" pitchFamily="34" charset="0"/>
              </a:rPr>
              <a:t>Ἀριθμ</a:t>
            </a:r>
            <a:r>
              <a:rPr lang="el-GR" sz="4400" b="1" kern="100" dirty="0">
                <a:solidFill>
                  <a:srgbClr val="000000"/>
                </a:solidFill>
                <a:effectLst/>
                <a:latin typeface="inherit"/>
                <a:ea typeface="Calibri" panose="020F0502020204030204" pitchFamily="34" charset="0"/>
                <a:cs typeface="Arial" panose="020B0604020202020204" pitchFamily="34" charset="0"/>
              </a:rPr>
              <a:t>. </a:t>
            </a:r>
            <a:r>
              <a:rPr lang="el-GR" sz="4400" b="1" kern="100" dirty="0" err="1">
                <a:solidFill>
                  <a:srgbClr val="000000"/>
                </a:solidFill>
                <a:effectLst/>
                <a:latin typeface="inherit"/>
                <a:ea typeface="Calibri" panose="020F0502020204030204" pitchFamily="34" charset="0"/>
                <a:cs typeface="Arial" panose="020B0604020202020204" pitchFamily="34" charset="0"/>
              </a:rPr>
              <a:t>πρωτ</a:t>
            </a:r>
            <a:r>
              <a:rPr lang="el-GR" sz="4400" b="1" kern="100" dirty="0">
                <a:solidFill>
                  <a:srgbClr val="000000"/>
                </a:solidFill>
                <a:effectLst/>
                <a:latin typeface="inherit"/>
                <a:ea typeface="Calibri" panose="020F0502020204030204" pitchFamily="34" charset="0"/>
                <a:cs typeface="Arial" panose="020B0604020202020204" pitchFamily="34" charset="0"/>
              </a:rPr>
              <a:t>. 146/ΕΞ. /2002</a:t>
            </a:r>
            <a:br>
              <a:rPr lang="el-GR" sz="44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F28D0E0B-1F61-0AF4-66CE-F62519F771EB}"/>
              </a:ext>
            </a:extLst>
          </p:cNvPr>
          <p:cNvSpPr>
            <a:spLocks noGrp="1"/>
          </p:cNvSpPr>
          <p:nvPr>
            <p:ph idx="1"/>
          </p:nvPr>
        </p:nvSpPr>
        <p:spPr>
          <a:xfrm>
            <a:off x="0" y="508067"/>
            <a:ext cx="12192000" cy="6349933"/>
          </a:xfrm>
        </p:spPr>
        <p:txBody>
          <a:bodyPr>
            <a:noAutofit/>
          </a:bodyPr>
          <a:lstStyle/>
          <a:p>
            <a:pPr marL="0" lvl="0" indent="0" fontAlgn="base">
              <a:lnSpc>
                <a:spcPct val="107000"/>
              </a:lnSpc>
              <a:spcAft>
                <a:spcPts val="800"/>
              </a:spcAft>
              <a:buNone/>
              <a:tabLst>
                <a:tab pos="457200" algn="l"/>
              </a:tabLst>
            </a:pPr>
            <a:r>
              <a:rPr lang="el-GR" sz="2200" b="1" kern="100" dirty="0">
                <a:solidFill>
                  <a:srgbClr val="993300"/>
                </a:solidFill>
                <a:effectLst/>
                <a:latin typeface="inherit"/>
                <a:ea typeface="Calibri" panose="020F0502020204030204" pitchFamily="34" charset="0"/>
                <a:cs typeface="Arial" panose="020B0604020202020204" pitchFamily="34" charset="0"/>
              </a:rPr>
              <a:t>     1. Ἡ </a:t>
            </a:r>
            <a:r>
              <a:rPr lang="el-GR" sz="2200" b="1" kern="100" dirty="0" err="1">
                <a:solidFill>
                  <a:srgbClr val="993300"/>
                </a:solidFill>
                <a:effectLst/>
                <a:latin typeface="inherit"/>
                <a:ea typeface="Calibri" panose="020F0502020204030204" pitchFamily="34" charset="0"/>
                <a:cs typeface="Arial" panose="020B0604020202020204" pitchFamily="34" charset="0"/>
              </a:rPr>
              <a:t>χειροθεσία</a:t>
            </a:r>
            <a:r>
              <a:rPr lang="el-GR" sz="2200" b="1" kern="100" dirty="0">
                <a:solidFill>
                  <a:srgbClr val="993300"/>
                </a:solidFill>
                <a:effectLst/>
                <a:latin typeface="inherit"/>
                <a:ea typeface="Calibri" panose="020F0502020204030204" pitchFamily="34" charset="0"/>
                <a:cs typeface="Arial" panose="020B0604020202020204" pitchFamily="34" charset="0"/>
              </a:rPr>
              <a:t> </a:t>
            </a:r>
            <a:r>
              <a:rPr lang="el-GR" sz="2200" b="1" kern="100" dirty="0" err="1">
                <a:solidFill>
                  <a:srgbClr val="993300"/>
                </a:solidFill>
                <a:effectLst/>
                <a:latin typeface="inherit"/>
                <a:ea typeface="Calibri" panose="020F0502020204030204" pitchFamily="34" charset="0"/>
                <a:cs typeface="Arial" panose="020B0604020202020204" pitchFamily="34" charset="0"/>
              </a:rPr>
              <a:t>Ἀναγνώστου</a:t>
            </a:r>
            <a:endParaRPr lang="el-GR" sz="2200" b="1" kern="100" dirty="0">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800"/>
              </a:spcAft>
              <a:tabLst>
                <a:tab pos="457200" algn="l"/>
              </a:tabLst>
            </a:pPr>
            <a:r>
              <a:rPr lang="el-GR" sz="2200" dirty="0">
                <a:solidFill>
                  <a:srgbClr val="000000"/>
                </a:solidFill>
                <a:effectLst/>
                <a:latin typeface="inherit"/>
                <a:ea typeface="Times New Roman" panose="02020603050405020304" pitchFamily="18" charset="0"/>
                <a:cs typeface="Arial" panose="020B0604020202020204" pitchFamily="34" charset="0"/>
              </a:rPr>
              <a:t>Ἡ </a:t>
            </a:r>
            <a:r>
              <a:rPr lang="el-GR" sz="2200" dirty="0" err="1">
                <a:solidFill>
                  <a:srgbClr val="000000"/>
                </a:solidFill>
                <a:effectLst/>
                <a:latin typeface="inherit"/>
                <a:ea typeface="Times New Roman" panose="02020603050405020304" pitchFamily="18" charset="0"/>
                <a:cs typeface="Arial" panose="020B0604020202020204" pitchFamily="34" charset="0"/>
              </a:rPr>
              <a:t>δαψιλής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χρήση</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στή</a:t>
            </a:r>
            <a:r>
              <a:rPr lang="el-GR" sz="2200" dirty="0">
                <a:solidFill>
                  <a:srgbClr val="000000"/>
                </a:solidFill>
                <a:effectLst/>
                <a:latin typeface="inherit"/>
                <a:ea typeface="Times New Roman" panose="02020603050405020304" pitchFamily="18" charset="0"/>
                <a:cs typeface="Arial" panose="020B0604020202020204" pitchFamily="34" charset="0"/>
              </a:rPr>
              <a:t> θ. </a:t>
            </a:r>
            <a:r>
              <a:rPr lang="el-GR" sz="2200" dirty="0" err="1">
                <a:solidFill>
                  <a:srgbClr val="000000"/>
                </a:solidFill>
                <a:effectLst/>
                <a:latin typeface="inherit"/>
                <a:ea typeface="Times New Roman" panose="02020603050405020304" pitchFamily="18" charset="0"/>
                <a:cs typeface="Arial" panose="020B0604020202020204" pitchFamily="34" charset="0"/>
              </a:rPr>
              <a:t>λατρεία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ἀναγνωσμάτων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b="1" dirty="0" err="1">
                <a:solidFill>
                  <a:srgbClr val="000000"/>
                </a:solidFill>
                <a:effectLst/>
                <a:latin typeface="inherit"/>
                <a:ea typeface="Times New Roman" panose="02020603050405020304" pitchFamily="18" charset="0"/>
                <a:cs typeface="Arial" panose="020B0604020202020204" pitchFamily="34" charset="0"/>
              </a:rPr>
              <a:t>ἐπέβαλε</a:t>
            </a:r>
            <a:r>
              <a:rPr lang="el-GR" sz="2200" b="1" dirty="0">
                <a:solidFill>
                  <a:srgbClr val="000000"/>
                </a:solidFill>
                <a:effectLst/>
                <a:latin typeface="inherit"/>
                <a:ea typeface="Times New Roman" panose="02020603050405020304" pitchFamily="18" charset="0"/>
                <a:cs typeface="Arial" panose="020B0604020202020204" pitchFamily="34" charset="0"/>
              </a:rPr>
              <a:t> </a:t>
            </a:r>
            <a:r>
              <a:rPr lang="el-GR" sz="2200" b="1" dirty="0" err="1">
                <a:solidFill>
                  <a:srgbClr val="000000"/>
                </a:solidFill>
                <a:effectLst/>
                <a:latin typeface="inherit"/>
                <a:ea typeface="Times New Roman" panose="02020603050405020304" pitchFamily="18" charset="0"/>
                <a:cs typeface="Arial" panose="020B0604020202020204" pitchFamily="34" charset="0"/>
              </a:rPr>
              <a:t>τήν</a:t>
            </a:r>
            <a:r>
              <a:rPr lang="el-GR" sz="2200" b="1" dirty="0">
                <a:solidFill>
                  <a:srgbClr val="000000"/>
                </a:solidFill>
                <a:effectLst/>
                <a:latin typeface="inherit"/>
                <a:ea typeface="Times New Roman" panose="02020603050405020304" pitchFamily="18" charset="0"/>
                <a:cs typeface="Arial" panose="020B0604020202020204" pitchFamily="34" charset="0"/>
              </a:rPr>
              <a:t> </a:t>
            </a:r>
            <a:r>
              <a:rPr lang="el-GR" sz="2200" b="1" dirty="0" err="1">
                <a:solidFill>
                  <a:srgbClr val="000000"/>
                </a:solidFill>
                <a:effectLst/>
                <a:latin typeface="inherit"/>
                <a:ea typeface="Times New Roman" panose="02020603050405020304" pitchFamily="18" charset="0"/>
                <a:cs typeface="Arial" panose="020B0604020202020204" pitchFamily="34" charset="0"/>
              </a:rPr>
              <a:t>ὕπαρξη</a:t>
            </a:r>
            <a:r>
              <a:rPr lang="el-GR" sz="2200" b="1" dirty="0">
                <a:solidFill>
                  <a:srgbClr val="000000"/>
                </a:solidFill>
                <a:effectLst/>
                <a:latin typeface="inherit"/>
                <a:ea typeface="Times New Roman" panose="02020603050405020304" pitchFamily="18" charset="0"/>
                <a:cs typeface="Arial" panose="020B0604020202020204" pitchFamily="34" charset="0"/>
              </a:rPr>
              <a:t> </a:t>
            </a:r>
            <a:r>
              <a:rPr lang="el-GR" sz="2200" b="1" dirty="0" err="1">
                <a:solidFill>
                  <a:srgbClr val="000000"/>
                </a:solidFill>
                <a:effectLst/>
                <a:latin typeface="inherit"/>
                <a:ea typeface="Times New Roman" panose="02020603050405020304" pitchFamily="18" charset="0"/>
                <a:cs typeface="Arial" panose="020B0604020202020204" pitchFamily="34" charset="0"/>
              </a:rPr>
              <a:t>ἰδίας</a:t>
            </a:r>
            <a:r>
              <a:rPr lang="el-GR" sz="2200" b="1" dirty="0">
                <a:solidFill>
                  <a:srgbClr val="000000"/>
                </a:solidFill>
                <a:effectLst/>
                <a:latin typeface="inherit"/>
                <a:ea typeface="Times New Roman" panose="02020603050405020304" pitchFamily="18" charset="0"/>
                <a:cs typeface="Arial" panose="020B0604020202020204" pitchFamily="34" charset="0"/>
              </a:rPr>
              <a:t> </a:t>
            </a:r>
            <a:r>
              <a:rPr lang="el-GR" sz="2200" b="1" dirty="0" err="1">
                <a:solidFill>
                  <a:srgbClr val="000000"/>
                </a:solidFill>
                <a:effectLst/>
                <a:latin typeface="inherit"/>
                <a:ea typeface="Times New Roman" panose="02020603050405020304" pitchFamily="18" charset="0"/>
                <a:cs typeface="Arial" panose="020B0604020202020204" pitchFamily="34" charset="0"/>
              </a:rPr>
              <a:t>τάξεως</a:t>
            </a:r>
            <a:r>
              <a:rPr lang="el-GR" sz="2200" b="1" dirty="0">
                <a:solidFill>
                  <a:srgbClr val="000000"/>
                </a:solidFill>
                <a:effectLst/>
                <a:latin typeface="inherit"/>
                <a:ea typeface="Times New Roman" panose="02020603050405020304" pitchFamily="18" charset="0"/>
                <a:cs typeface="Arial" panose="020B0604020202020204" pitchFamily="34" charset="0"/>
              </a:rPr>
              <a:t> </a:t>
            </a:r>
            <a:r>
              <a:rPr lang="el-GR" sz="2200" b="1" dirty="0" err="1">
                <a:solidFill>
                  <a:srgbClr val="000000"/>
                </a:solidFill>
                <a:effectLst/>
                <a:latin typeface="inherit"/>
                <a:ea typeface="Times New Roman" panose="02020603050405020304" pitchFamily="18" charset="0"/>
                <a:cs typeface="Arial" panose="020B0604020202020204" pitchFamily="34" charset="0"/>
              </a:rPr>
              <a:t>κατωτέρων</a:t>
            </a:r>
            <a:r>
              <a:rPr lang="el-GR" sz="2200" b="1" dirty="0">
                <a:solidFill>
                  <a:srgbClr val="000000"/>
                </a:solidFill>
                <a:effectLst/>
                <a:latin typeface="inherit"/>
                <a:ea typeface="Times New Roman" panose="02020603050405020304" pitchFamily="18" charset="0"/>
                <a:cs typeface="Arial" panose="020B0604020202020204" pitchFamily="34" charset="0"/>
              </a:rPr>
              <a:t> </a:t>
            </a:r>
            <a:r>
              <a:rPr lang="el-GR" sz="2200" b="1" dirty="0" err="1">
                <a:solidFill>
                  <a:srgbClr val="000000"/>
                </a:solidFill>
                <a:effectLst/>
                <a:latin typeface="inherit"/>
                <a:ea typeface="Times New Roman" panose="02020603050405020304" pitchFamily="18" charset="0"/>
                <a:cs typeface="Arial" panose="020B0604020202020204" pitchFamily="34" charset="0"/>
              </a:rPr>
              <a:t>κληρικῶν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b="1" dirty="0" err="1">
                <a:solidFill>
                  <a:srgbClr val="000000"/>
                </a:solidFill>
                <a:effectLst/>
                <a:latin typeface="inherit"/>
                <a:ea typeface="Times New Roman" panose="02020603050405020304" pitchFamily="18" charset="0"/>
                <a:cs typeface="Arial" panose="020B0604020202020204" pitchFamily="34" charset="0"/>
              </a:rPr>
              <a:t>πού</a:t>
            </a:r>
            <a:r>
              <a:rPr lang="el-GR" sz="2200" b="1" dirty="0">
                <a:solidFill>
                  <a:srgbClr val="000000"/>
                </a:solidFill>
                <a:effectLst/>
                <a:latin typeface="inherit"/>
                <a:ea typeface="Times New Roman" panose="02020603050405020304" pitchFamily="18" charset="0"/>
                <a:cs typeface="Arial" panose="020B0604020202020204" pitchFamily="34" charset="0"/>
              </a:rPr>
              <a:t> </a:t>
            </a:r>
            <a:r>
              <a:rPr lang="el-GR" sz="2200" b="1" dirty="0" err="1">
                <a:solidFill>
                  <a:srgbClr val="000000"/>
                </a:solidFill>
                <a:effectLst/>
                <a:latin typeface="inherit"/>
                <a:ea typeface="Times New Roman" panose="02020603050405020304" pitchFamily="18" charset="0"/>
                <a:cs typeface="Arial" panose="020B0604020202020204" pitchFamily="34" charset="0"/>
              </a:rPr>
              <a:t>ὀνομάζονται</a:t>
            </a:r>
            <a:r>
              <a:rPr lang="el-GR" sz="2200" b="1" dirty="0">
                <a:solidFill>
                  <a:srgbClr val="000000"/>
                </a:solidFill>
                <a:effectLst/>
                <a:latin typeface="inherit"/>
                <a:ea typeface="Times New Roman" panose="02020603050405020304" pitchFamily="18" charset="0"/>
                <a:cs typeface="Arial" panose="020B0604020202020204" pitchFamily="34" charset="0"/>
              </a:rPr>
              <a:t> </a:t>
            </a:r>
            <a:r>
              <a:rPr lang="el-GR" sz="2200" b="1" dirty="0" err="1">
                <a:solidFill>
                  <a:srgbClr val="000000"/>
                </a:solidFill>
                <a:effectLst/>
                <a:latin typeface="inherit"/>
                <a:ea typeface="Times New Roman" panose="02020603050405020304" pitchFamily="18" charset="0"/>
                <a:cs typeface="Arial" panose="020B0604020202020204" pitchFamily="34" charset="0"/>
              </a:rPr>
              <a:t>Ἀναγνῶστες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Αὐτοί</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ἀναγορεύονται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στό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ἀξίωμα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αὐτό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μέ</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τήν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χειροθεσία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πού</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τελεῖται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ἐκτός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τοῦ</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Ἱεροῦ</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Βήματος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ἀπό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τόν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Ἐπίσκοπο</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καί</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ἀποβλέπει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στήν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παροχή</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τῆς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εὐλογίας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καί</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τῆς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ἀδείας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πρός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ἀνάγνωσιν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στήν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ἐκκλησία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τῶν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ἀναγνωσμάτων</a:t>
            </a:r>
            <a:r>
              <a:rPr lang="el-GR" sz="2200" dirty="0">
                <a:solidFill>
                  <a:srgbClr val="000000"/>
                </a:solidFill>
                <a:effectLst/>
                <a:latin typeface="inherit"/>
                <a:ea typeface="Times New Roman" panose="02020603050405020304" pitchFamily="18" charset="0"/>
                <a:cs typeface="Arial" panose="020B0604020202020204" pitchFamily="34" charset="0"/>
              </a:rPr>
              <a:t>. Ὁ </a:t>
            </a:r>
            <a:r>
              <a:rPr lang="el-GR" sz="2200" dirty="0" err="1">
                <a:solidFill>
                  <a:srgbClr val="000000"/>
                </a:solidFill>
                <a:effectLst/>
                <a:latin typeface="inherit"/>
                <a:ea typeface="Times New Roman" panose="02020603050405020304" pitchFamily="18" charset="0"/>
                <a:cs typeface="Arial" panose="020B0604020202020204" pitchFamily="34" charset="0"/>
              </a:rPr>
              <a:t>μέλλων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νά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χειροθετηθῇ</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εἰς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Ἀναγνώστην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u="sng" dirty="0" err="1">
                <a:solidFill>
                  <a:srgbClr val="000000"/>
                </a:solidFill>
                <a:effectLst/>
                <a:latin typeface="inherit"/>
                <a:ea typeface="Times New Roman" panose="02020603050405020304" pitchFamily="18" charset="0"/>
                <a:cs typeface="Arial" panose="020B0604020202020204" pitchFamily="34" charset="0"/>
              </a:rPr>
              <a:t>ὀφείλει</a:t>
            </a:r>
            <a:r>
              <a:rPr lang="el-GR" sz="2200" u="sng" dirty="0">
                <a:solidFill>
                  <a:srgbClr val="000000"/>
                </a:solidFill>
                <a:effectLst/>
                <a:latin typeface="inherit"/>
                <a:ea typeface="Times New Roman" panose="02020603050405020304" pitchFamily="18" charset="0"/>
                <a:cs typeface="Arial" panose="020B0604020202020204" pitchFamily="34" charset="0"/>
              </a:rPr>
              <a:t> </a:t>
            </a:r>
            <a:r>
              <a:rPr lang="el-GR" sz="2200" u="sng" dirty="0" err="1">
                <a:solidFill>
                  <a:srgbClr val="000000"/>
                </a:solidFill>
                <a:effectLst/>
                <a:latin typeface="inherit"/>
                <a:ea typeface="Times New Roman" panose="02020603050405020304" pitchFamily="18" charset="0"/>
                <a:cs typeface="Arial" panose="020B0604020202020204" pitchFamily="34" charset="0"/>
              </a:rPr>
              <a:t>νά</a:t>
            </a:r>
            <a:r>
              <a:rPr lang="el-GR" sz="2200" u="sng" dirty="0">
                <a:solidFill>
                  <a:srgbClr val="000000"/>
                </a:solidFill>
                <a:effectLst/>
                <a:latin typeface="inherit"/>
                <a:ea typeface="Times New Roman" panose="02020603050405020304" pitchFamily="18" charset="0"/>
                <a:cs typeface="Arial" panose="020B0604020202020204" pitchFamily="34" charset="0"/>
              </a:rPr>
              <a:t> </a:t>
            </a:r>
            <a:r>
              <a:rPr lang="el-GR" sz="2200" u="sng" dirty="0" err="1">
                <a:solidFill>
                  <a:srgbClr val="000000"/>
                </a:solidFill>
                <a:effectLst/>
                <a:latin typeface="inherit"/>
                <a:ea typeface="Times New Roman" panose="02020603050405020304" pitchFamily="18" charset="0"/>
                <a:cs typeface="Arial" panose="020B0604020202020204" pitchFamily="34" charset="0"/>
              </a:rPr>
              <a:t>γνωρίζει</a:t>
            </a:r>
            <a:r>
              <a:rPr lang="el-GR" sz="2200" u="sng" dirty="0">
                <a:solidFill>
                  <a:srgbClr val="000000"/>
                </a:solidFill>
                <a:effectLst/>
                <a:latin typeface="inherit"/>
                <a:ea typeface="Times New Roman" panose="02020603050405020304" pitchFamily="18" charset="0"/>
                <a:cs typeface="Arial" panose="020B0604020202020204" pitchFamily="34" charset="0"/>
              </a:rPr>
              <a:t> </a:t>
            </a:r>
            <a:r>
              <a:rPr lang="el-GR" sz="2200" u="sng" dirty="0" err="1">
                <a:solidFill>
                  <a:srgbClr val="000000"/>
                </a:solidFill>
                <a:effectLst/>
                <a:latin typeface="inherit"/>
                <a:ea typeface="Times New Roman" panose="02020603050405020304" pitchFamily="18" charset="0"/>
                <a:cs typeface="Arial" panose="020B0604020202020204" pitchFamily="34" charset="0"/>
              </a:rPr>
              <a:t>τί</a:t>
            </a:r>
            <a:r>
              <a:rPr lang="el-GR" sz="2200" u="sng" dirty="0">
                <a:solidFill>
                  <a:srgbClr val="000000"/>
                </a:solidFill>
                <a:effectLst/>
                <a:latin typeface="inherit"/>
                <a:ea typeface="Times New Roman" panose="02020603050405020304" pitchFamily="18" charset="0"/>
                <a:cs typeface="Arial" panose="020B0604020202020204" pitchFamily="34" charset="0"/>
              </a:rPr>
              <a:t> </a:t>
            </a:r>
            <a:r>
              <a:rPr lang="el-GR" sz="2200" u="sng" dirty="0" err="1">
                <a:solidFill>
                  <a:srgbClr val="000000"/>
                </a:solidFill>
                <a:effectLst/>
                <a:latin typeface="inherit"/>
                <a:ea typeface="Times New Roman" panose="02020603050405020304" pitchFamily="18" charset="0"/>
                <a:cs typeface="Arial" panose="020B0604020202020204" pitchFamily="34" charset="0"/>
              </a:rPr>
              <a:t>ἔργον</a:t>
            </a:r>
            <a:r>
              <a:rPr lang="el-GR" sz="2200" u="sng" dirty="0">
                <a:solidFill>
                  <a:srgbClr val="000000"/>
                </a:solidFill>
                <a:effectLst/>
                <a:latin typeface="inherit"/>
                <a:ea typeface="Times New Roman" panose="02020603050405020304" pitchFamily="18" charset="0"/>
                <a:cs typeface="Arial" panose="020B0604020202020204" pitchFamily="34" charset="0"/>
              </a:rPr>
              <a:t> </a:t>
            </a:r>
            <a:r>
              <a:rPr lang="el-GR" sz="2200" u="sng" dirty="0" err="1">
                <a:solidFill>
                  <a:srgbClr val="000000"/>
                </a:solidFill>
                <a:effectLst/>
                <a:latin typeface="inherit"/>
                <a:ea typeface="Times New Roman" panose="02020603050405020304" pitchFamily="18" charset="0"/>
                <a:cs typeface="Arial" panose="020B0604020202020204" pitchFamily="34" charset="0"/>
              </a:rPr>
              <a:t>ἀναλαμβάνει</a:t>
            </a:r>
            <a:r>
              <a:rPr lang="el-GR" sz="2200" u="sng" dirty="0">
                <a:solidFill>
                  <a:srgbClr val="000000"/>
                </a:solidFill>
                <a:effectLst/>
                <a:latin typeface="inherit"/>
                <a:ea typeface="Times New Roman" panose="02020603050405020304" pitchFamily="18" charset="0"/>
                <a:cs typeface="Arial" panose="020B0604020202020204" pitchFamily="34" charset="0"/>
              </a:rPr>
              <a:t> </a:t>
            </a:r>
            <a:r>
              <a:rPr lang="el-GR" sz="2200" u="sng" dirty="0" err="1">
                <a:solidFill>
                  <a:srgbClr val="000000"/>
                </a:solidFill>
                <a:effectLst/>
                <a:latin typeface="inherit"/>
                <a:ea typeface="Times New Roman" panose="02020603050405020304" pitchFamily="18" charset="0"/>
                <a:cs typeface="Arial" panose="020B0604020202020204" pitchFamily="34" charset="0"/>
              </a:rPr>
              <a:t>καί</a:t>
            </a:r>
            <a:r>
              <a:rPr lang="el-GR" sz="2200" u="sng" dirty="0">
                <a:solidFill>
                  <a:srgbClr val="000000"/>
                </a:solidFill>
                <a:effectLst/>
                <a:latin typeface="inherit"/>
                <a:ea typeface="Times New Roman" panose="02020603050405020304" pitchFamily="18" charset="0"/>
                <a:cs typeface="Arial" panose="020B0604020202020204" pitchFamily="34" charset="0"/>
              </a:rPr>
              <a:t> </a:t>
            </a:r>
            <a:r>
              <a:rPr lang="el-GR" sz="2200" u="sng" dirty="0" err="1">
                <a:solidFill>
                  <a:srgbClr val="000000"/>
                </a:solidFill>
                <a:effectLst/>
                <a:latin typeface="inherit"/>
                <a:ea typeface="Times New Roman" panose="02020603050405020304" pitchFamily="18" charset="0"/>
                <a:cs typeface="Arial" panose="020B0604020202020204" pitchFamily="34" charset="0"/>
              </a:rPr>
              <a:t>πῶς</a:t>
            </a:r>
            <a:r>
              <a:rPr lang="el-GR" sz="2200" u="sng" dirty="0">
                <a:solidFill>
                  <a:srgbClr val="000000"/>
                </a:solidFill>
                <a:effectLst/>
                <a:latin typeface="inherit"/>
                <a:ea typeface="Times New Roman" panose="02020603050405020304" pitchFamily="18" charset="0"/>
                <a:cs typeface="Arial" panose="020B0604020202020204" pitchFamily="34" charset="0"/>
              </a:rPr>
              <a:t> </a:t>
            </a:r>
            <a:r>
              <a:rPr lang="el-GR" sz="2200" u="sng" dirty="0" err="1">
                <a:solidFill>
                  <a:srgbClr val="000000"/>
                </a:solidFill>
                <a:effectLst/>
                <a:latin typeface="inherit"/>
                <a:ea typeface="Times New Roman" panose="02020603050405020304" pitchFamily="18" charset="0"/>
                <a:cs typeface="Arial" panose="020B0604020202020204" pitchFamily="34" charset="0"/>
              </a:rPr>
              <a:t>πρέπει</a:t>
            </a:r>
            <a:r>
              <a:rPr lang="el-GR" sz="2200" u="sng" dirty="0">
                <a:solidFill>
                  <a:srgbClr val="000000"/>
                </a:solidFill>
                <a:effectLst/>
                <a:latin typeface="inherit"/>
                <a:ea typeface="Times New Roman" panose="02020603050405020304" pitchFamily="18" charset="0"/>
                <a:cs typeface="Arial" panose="020B0604020202020204" pitchFamily="34" charset="0"/>
              </a:rPr>
              <a:t> </a:t>
            </a:r>
            <a:r>
              <a:rPr lang="el-GR" sz="2200" u="sng" dirty="0" err="1">
                <a:solidFill>
                  <a:srgbClr val="000000"/>
                </a:solidFill>
                <a:effectLst/>
                <a:latin typeface="inherit"/>
                <a:ea typeface="Times New Roman" panose="02020603050405020304" pitchFamily="18" charset="0"/>
                <a:cs typeface="Arial" panose="020B0604020202020204" pitchFamily="34" charset="0"/>
              </a:rPr>
              <a:t>νά</a:t>
            </a:r>
            <a:r>
              <a:rPr lang="el-GR" sz="2200" u="sng" dirty="0">
                <a:solidFill>
                  <a:srgbClr val="000000"/>
                </a:solidFill>
                <a:effectLst/>
                <a:latin typeface="inherit"/>
                <a:ea typeface="Times New Roman" panose="02020603050405020304" pitchFamily="18" charset="0"/>
                <a:cs typeface="Arial" panose="020B0604020202020204" pitchFamily="34" charset="0"/>
              </a:rPr>
              <a:t> </a:t>
            </a:r>
            <a:r>
              <a:rPr lang="el-GR" sz="2200" u="sng" dirty="0" err="1">
                <a:solidFill>
                  <a:srgbClr val="000000"/>
                </a:solidFill>
                <a:effectLst/>
                <a:latin typeface="inherit"/>
                <a:ea typeface="Times New Roman" panose="02020603050405020304" pitchFamily="18" charset="0"/>
                <a:cs typeface="Arial" panose="020B0604020202020204" pitchFamily="34" charset="0"/>
              </a:rPr>
              <a:t>τό</a:t>
            </a:r>
            <a:r>
              <a:rPr lang="el-GR" sz="2200" u="sng" dirty="0">
                <a:solidFill>
                  <a:srgbClr val="000000"/>
                </a:solidFill>
                <a:effectLst/>
                <a:latin typeface="inherit"/>
                <a:ea typeface="Times New Roman" panose="02020603050405020304" pitchFamily="18" charset="0"/>
                <a:cs typeface="Arial" panose="020B0604020202020204" pitchFamily="34" charset="0"/>
              </a:rPr>
              <a:t> </a:t>
            </a:r>
            <a:r>
              <a:rPr lang="el-GR" sz="2200" u="sng" dirty="0" err="1">
                <a:solidFill>
                  <a:srgbClr val="000000"/>
                </a:solidFill>
                <a:effectLst/>
                <a:latin typeface="inherit"/>
                <a:ea typeface="Times New Roman" panose="02020603050405020304" pitchFamily="18" charset="0"/>
                <a:cs typeface="Arial" panose="020B0604020202020204" pitchFamily="34" charset="0"/>
              </a:rPr>
              <a:t>ἐπιτελέσει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Περί</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τούτου</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κάμνει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λόγον</a:t>
            </a:r>
            <a:r>
              <a:rPr lang="el-GR" sz="2200" dirty="0">
                <a:solidFill>
                  <a:srgbClr val="000000"/>
                </a:solidFill>
                <a:effectLst/>
                <a:latin typeface="inherit"/>
                <a:ea typeface="Times New Roman" panose="02020603050405020304" pitchFamily="18" charset="0"/>
                <a:cs typeface="Arial" panose="020B0604020202020204" pitchFamily="34" charset="0"/>
              </a:rPr>
              <a:t> ἡ </a:t>
            </a:r>
            <a:r>
              <a:rPr lang="el-GR" sz="2200" dirty="0" err="1">
                <a:solidFill>
                  <a:srgbClr val="000000"/>
                </a:solidFill>
                <a:effectLst/>
                <a:latin typeface="inherit"/>
                <a:ea typeface="Times New Roman" panose="02020603050405020304" pitchFamily="18" charset="0"/>
                <a:cs typeface="Arial" panose="020B0604020202020204" pitchFamily="34" charset="0"/>
              </a:rPr>
              <a:t>εὐχή</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πού</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ἀναπέμπει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πρός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τόν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Θεό</a:t>
            </a:r>
            <a:r>
              <a:rPr lang="el-GR" sz="2200" dirty="0">
                <a:solidFill>
                  <a:srgbClr val="000000"/>
                </a:solidFill>
                <a:effectLst/>
                <a:latin typeface="inherit"/>
                <a:ea typeface="Times New Roman" panose="02020603050405020304" pitchFamily="18" charset="0"/>
                <a:cs typeface="Arial" panose="020B0604020202020204" pitchFamily="34" charset="0"/>
              </a:rPr>
              <a:t> ὁ </a:t>
            </a:r>
            <a:r>
              <a:rPr lang="el-GR" sz="2200" dirty="0" err="1">
                <a:solidFill>
                  <a:srgbClr val="000000"/>
                </a:solidFill>
                <a:effectLst/>
                <a:latin typeface="inherit"/>
                <a:ea typeface="Times New Roman" panose="02020603050405020304" pitchFamily="18" charset="0"/>
                <a:cs typeface="Arial" panose="020B0604020202020204" pitchFamily="34" charset="0"/>
              </a:rPr>
              <a:t>Ἐπίσκοπος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κατά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τήν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χειροθεσίαν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Ἀναγνώστου</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b="1" i="1" dirty="0" err="1">
                <a:solidFill>
                  <a:srgbClr val="FF0000"/>
                </a:solidFill>
                <a:effectLst/>
                <a:latin typeface="inherit"/>
                <a:ea typeface="Times New Roman" panose="02020603050405020304" pitchFamily="18" charset="0"/>
                <a:cs typeface="Arial" panose="020B0604020202020204" pitchFamily="34" charset="0"/>
              </a:rPr>
              <a:t>Δός</a:t>
            </a:r>
            <a:r>
              <a:rPr lang="el-GR" sz="2200" b="1" i="1" dirty="0">
                <a:solidFill>
                  <a:srgbClr val="FF0000"/>
                </a:solidFill>
                <a:effectLst/>
                <a:latin typeface="inherit"/>
                <a:ea typeface="Times New Roman" panose="02020603050405020304" pitchFamily="18" charset="0"/>
                <a:cs typeface="Arial" panose="020B0604020202020204" pitchFamily="34" charset="0"/>
              </a:rPr>
              <a:t> </a:t>
            </a:r>
            <a:r>
              <a:rPr lang="el-GR" sz="2200" b="1" i="1" dirty="0" err="1">
                <a:solidFill>
                  <a:srgbClr val="FF0000"/>
                </a:solidFill>
                <a:effectLst/>
                <a:latin typeface="inherit"/>
                <a:ea typeface="Times New Roman" panose="02020603050405020304" pitchFamily="18" charset="0"/>
                <a:cs typeface="Arial" panose="020B0604020202020204" pitchFamily="34" charset="0"/>
              </a:rPr>
              <a:t>αὐτῷ</a:t>
            </a:r>
            <a:r>
              <a:rPr lang="el-GR" sz="2200" b="1" i="1" dirty="0">
                <a:solidFill>
                  <a:srgbClr val="FF0000"/>
                </a:solidFill>
                <a:effectLst/>
                <a:latin typeface="inherit"/>
                <a:ea typeface="Times New Roman" panose="02020603050405020304" pitchFamily="18" charset="0"/>
                <a:cs typeface="Arial" panose="020B0604020202020204" pitchFamily="34" charset="0"/>
              </a:rPr>
              <a:t> </a:t>
            </a:r>
            <a:r>
              <a:rPr lang="el-GR" sz="2200" b="1" i="1" dirty="0" err="1">
                <a:solidFill>
                  <a:srgbClr val="FF0000"/>
                </a:solidFill>
                <a:effectLst/>
                <a:latin typeface="inherit"/>
                <a:ea typeface="Times New Roman" panose="02020603050405020304" pitchFamily="18" charset="0"/>
                <a:cs typeface="Arial" panose="020B0604020202020204" pitchFamily="34" charset="0"/>
              </a:rPr>
              <a:t>τῶν</a:t>
            </a:r>
            <a:r>
              <a:rPr lang="el-GR" sz="2200" b="1" i="1" dirty="0">
                <a:solidFill>
                  <a:srgbClr val="FF0000"/>
                </a:solidFill>
                <a:effectLst/>
                <a:latin typeface="inherit"/>
                <a:ea typeface="Times New Roman" panose="02020603050405020304" pitchFamily="18" charset="0"/>
                <a:cs typeface="Arial" panose="020B0604020202020204" pitchFamily="34" charset="0"/>
              </a:rPr>
              <a:t> </a:t>
            </a:r>
            <a:r>
              <a:rPr lang="el-GR" sz="2200" b="1" i="1" dirty="0" err="1">
                <a:solidFill>
                  <a:srgbClr val="FF0000"/>
                </a:solidFill>
                <a:effectLst/>
                <a:latin typeface="inherit"/>
                <a:ea typeface="Times New Roman" panose="02020603050405020304" pitchFamily="18" charset="0"/>
                <a:cs typeface="Arial" panose="020B0604020202020204" pitchFamily="34" charset="0"/>
              </a:rPr>
              <a:t>θείων</a:t>
            </a:r>
            <a:r>
              <a:rPr lang="el-GR" sz="2200" b="1" i="1" dirty="0">
                <a:solidFill>
                  <a:srgbClr val="FF0000"/>
                </a:solidFill>
                <a:effectLst/>
                <a:latin typeface="inherit"/>
                <a:ea typeface="Times New Roman" panose="02020603050405020304" pitchFamily="18" charset="0"/>
                <a:cs typeface="Arial" panose="020B0604020202020204" pitchFamily="34" charset="0"/>
              </a:rPr>
              <a:t> Σου </a:t>
            </a:r>
            <a:r>
              <a:rPr lang="el-GR" sz="2200" b="1" i="1" dirty="0" err="1">
                <a:solidFill>
                  <a:srgbClr val="FF0000"/>
                </a:solidFill>
                <a:effectLst/>
                <a:latin typeface="inherit"/>
                <a:ea typeface="Times New Roman" panose="02020603050405020304" pitchFamily="18" charset="0"/>
                <a:cs typeface="Arial" panose="020B0604020202020204" pitchFamily="34" charset="0"/>
              </a:rPr>
              <a:t>λογίων</a:t>
            </a:r>
            <a:r>
              <a:rPr lang="el-GR" sz="2200" b="1" i="1" dirty="0">
                <a:solidFill>
                  <a:srgbClr val="FF0000"/>
                </a:solidFill>
                <a:effectLst/>
                <a:latin typeface="inherit"/>
                <a:ea typeface="Times New Roman" panose="02020603050405020304" pitchFamily="18" charset="0"/>
                <a:cs typeface="Arial" panose="020B0604020202020204" pitchFamily="34" charset="0"/>
              </a:rPr>
              <a:t> </a:t>
            </a:r>
            <a:r>
              <a:rPr lang="el-GR" sz="2200" b="1" i="1" dirty="0" err="1">
                <a:solidFill>
                  <a:srgbClr val="FF0000"/>
                </a:solidFill>
                <a:effectLst/>
                <a:latin typeface="inherit"/>
                <a:ea typeface="Times New Roman" panose="02020603050405020304" pitchFamily="18" charset="0"/>
                <a:cs typeface="Arial" panose="020B0604020202020204" pitchFamily="34" charset="0"/>
              </a:rPr>
              <a:t>τήν</a:t>
            </a:r>
            <a:r>
              <a:rPr lang="el-GR" sz="2200" b="1" i="1" dirty="0">
                <a:solidFill>
                  <a:srgbClr val="FF0000"/>
                </a:solidFill>
                <a:effectLst/>
                <a:latin typeface="inherit"/>
                <a:ea typeface="Times New Roman" panose="02020603050405020304" pitchFamily="18" charset="0"/>
                <a:cs typeface="Arial" panose="020B0604020202020204" pitchFamily="34" charset="0"/>
              </a:rPr>
              <a:t> </a:t>
            </a:r>
            <a:r>
              <a:rPr lang="el-GR" sz="2200" b="1" i="1" dirty="0" err="1">
                <a:solidFill>
                  <a:srgbClr val="FF0000"/>
                </a:solidFill>
                <a:effectLst/>
                <a:latin typeface="inherit"/>
                <a:ea typeface="Times New Roman" panose="02020603050405020304" pitchFamily="18" charset="0"/>
                <a:cs typeface="Arial" panose="020B0604020202020204" pitchFamily="34" charset="0"/>
              </a:rPr>
              <a:t>μελέτην</a:t>
            </a:r>
            <a:r>
              <a:rPr lang="el-GR" sz="2200" b="1" i="1" dirty="0">
                <a:solidFill>
                  <a:srgbClr val="FF0000"/>
                </a:solidFill>
                <a:effectLst/>
                <a:latin typeface="inherit"/>
                <a:ea typeface="Times New Roman" panose="02020603050405020304" pitchFamily="18" charset="0"/>
                <a:cs typeface="Arial" panose="020B0604020202020204" pitchFamily="34" charset="0"/>
              </a:rPr>
              <a:t> </a:t>
            </a:r>
            <a:r>
              <a:rPr lang="el-GR" sz="2200" b="1" i="1" dirty="0" err="1">
                <a:solidFill>
                  <a:srgbClr val="FF0000"/>
                </a:solidFill>
                <a:effectLst/>
                <a:latin typeface="inherit"/>
                <a:ea typeface="Times New Roman" panose="02020603050405020304" pitchFamily="18" charset="0"/>
                <a:cs typeface="Arial" panose="020B0604020202020204" pitchFamily="34" charset="0"/>
              </a:rPr>
              <a:t>καί</a:t>
            </a:r>
            <a:r>
              <a:rPr lang="el-GR" sz="2200" b="1" i="1" dirty="0">
                <a:solidFill>
                  <a:srgbClr val="FF0000"/>
                </a:solidFill>
                <a:effectLst/>
                <a:latin typeface="inherit"/>
                <a:ea typeface="Times New Roman" panose="02020603050405020304" pitchFamily="18" charset="0"/>
                <a:cs typeface="Arial" panose="020B0604020202020204" pitchFamily="34" charset="0"/>
              </a:rPr>
              <a:t> </a:t>
            </a:r>
            <a:r>
              <a:rPr lang="el-GR" sz="2200" b="1" i="1" dirty="0" err="1">
                <a:solidFill>
                  <a:srgbClr val="FF0000"/>
                </a:solidFill>
                <a:effectLst/>
                <a:latin typeface="inherit"/>
                <a:ea typeface="Times New Roman" panose="02020603050405020304" pitchFamily="18" charset="0"/>
                <a:cs typeface="Arial" panose="020B0604020202020204" pitchFamily="34" charset="0"/>
              </a:rPr>
              <a:t>τήν</a:t>
            </a:r>
            <a:r>
              <a:rPr lang="el-GR" sz="2200" b="1" i="1" dirty="0">
                <a:solidFill>
                  <a:srgbClr val="FF0000"/>
                </a:solidFill>
                <a:effectLst/>
                <a:latin typeface="inherit"/>
                <a:ea typeface="Times New Roman" panose="02020603050405020304" pitchFamily="18" charset="0"/>
                <a:cs typeface="Arial" panose="020B0604020202020204" pitchFamily="34" charset="0"/>
              </a:rPr>
              <a:t> </a:t>
            </a:r>
            <a:r>
              <a:rPr lang="el-GR" sz="2200" b="1" i="1" dirty="0" err="1">
                <a:solidFill>
                  <a:srgbClr val="FF0000"/>
                </a:solidFill>
                <a:effectLst/>
                <a:latin typeface="inherit"/>
                <a:ea typeface="Times New Roman" panose="02020603050405020304" pitchFamily="18" charset="0"/>
                <a:cs typeface="Arial" panose="020B0604020202020204" pitchFamily="34" charset="0"/>
              </a:rPr>
              <a:t>ἀνάγνωσιν</a:t>
            </a:r>
            <a:r>
              <a:rPr lang="el-GR" sz="2200" b="1" i="1" dirty="0">
                <a:solidFill>
                  <a:srgbClr val="FF0000"/>
                </a:solidFill>
                <a:effectLst/>
                <a:latin typeface="inherit"/>
                <a:ea typeface="Times New Roman" panose="02020603050405020304" pitchFamily="18" charset="0"/>
                <a:cs typeface="Arial" panose="020B0604020202020204" pitchFamily="34" charset="0"/>
              </a:rPr>
              <a:t> </a:t>
            </a:r>
            <a:r>
              <a:rPr lang="el-GR" sz="2200" b="1" i="1" dirty="0" err="1">
                <a:solidFill>
                  <a:srgbClr val="FF0000"/>
                </a:solidFill>
                <a:effectLst/>
                <a:latin typeface="inherit"/>
                <a:ea typeface="Times New Roman" panose="02020603050405020304" pitchFamily="18" charset="0"/>
                <a:cs typeface="Arial" panose="020B0604020202020204" pitchFamily="34" charset="0"/>
              </a:rPr>
              <a:t>ποιεῖσθαι</a:t>
            </a:r>
            <a:r>
              <a:rPr lang="el-GR" sz="2200" b="1" i="1" dirty="0">
                <a:solidFill>
                  <a:srgbClr val="FF0000"/>
                </a:solidFill>
                <a:effectLst/>
                <a:latin typeface="inherit"/>
                <a:ea typeface="Times New Roman" panose="02020603050405020304" pitchFamily="18" charset="0"/>
                <a:cs typeface="Arial" panose="020B0604020202020204" pitchFamily="34" charset="0"/>
              </a:rPr>
              <a:t>, </a:t>
            </a:r>
            <a:r>
              <a:rPr lang="el-GR" b="1" i="1" dirty="0" err="1">
                <a:solidFill>
                  <a:srgbClr val="FF0000"/>
                </a:solidFill>
                <a:effectLst/>
                <a:latin typeface="inherit"/>
                <a:ea typeface="Times New Roman" panose="02020603050405020304" pitchFamily="18" charset="0"/>
                <a:cs typeface="Arial" panose="020B0604020202020204" pitchFamily="34" charset="0"/>
              </a:rPr>
              <a:t>διαφυλάττων</a:t>
            </a:r>
            <a:r>
              <a:rPr lang="el-GR" b="1" i="1" dirty="0">
                <a:solidFill>
                  <a:srgbClr val="FF0000"/>
                </a:solidFill>
                <a:effectLst/>
                <a:latin typeface="inherit"/>
                <a:ea typeface="Times New Roman" panose="02020603050405020304" pitchFamily="18" charset="0"/>
                <a:cs typeface="Arial" panose="020B0604020202020204" pitchFamily="34" charset="0"/>
              </a:rPr>
              <a:t> </a:t>
            </a:r>
            <a:r>
              <a:rPr lang="el-GR" b="1" i="1" dirty="0" err="1">
                <a:solidFill>
                  <a:srgbClr val="FF0000"/>
                </a:solidFill>
                <a:effectLst/>
                <a:latin typeface="inherit"/>
                <a:ea typeface="Times New Roman" panose="02020603050405020304" pitchFamily="18" charset="0"/>
                <a:cs typeface="Arial" panose="020B0604020202020204" pitchFamily="34" charset="0"/>
              </a:rPr>
              <a:t>αὐτόν</a:t>
            </a:r>
            <a:r>
              <a:rPr lang="el-GR" b="1" i="1" dirty="0">
                <a:solidFill>
                  <a:srgbClr val="FF0000"/>
                </a:solidFill>
                <a:effectLst/>
                <a:latin typeface="inherit"/>
                <a:ea typeface="Times New Roman" panose="02020603050405020304" pitchFamily="18" charset="0"/>
                <a:cs typeface="Arial" panose="020B0604020202020204" pitchFamily="34" charset="0"/>
              </a:rPr>
              <a:t> </a:t>
            </a:r>
            <a:r>
              <a:rPr lang="el-GR" b="1" i="1" dirty="0" err="1">
                <a:solidFill>
                  <a:srgbClr val="FF0000"/>
                </a:solidFill>
                <a:effectLst/>
                <a:latin typeface="inherit"/>
                <a:ea typeface="Times New Roman" panose="02020603050405020304" pitchFamily="18" charset="0"/>
                <a:cs typeface="Arial" panose="020B0604020202020204" pitchFamily="34" charset="0"/>
              </a:rPr>
              <a:t>ἐν</a:t>
            </a:r>
            <a:r>
              <a:rPr lang="el-GR" b="1" i="1" dirty="0">
                <a:solidFill>
                  <a:srgbClr val="FF0000"/>
                </a:solidFill>
                <a:effectLst/>
                <a:latin typeface="inherit"/>
                <a:ea typeface="Times New Roman" panose="02020603050405020304" pitchFamily="18" charset="0"/>
                <a:cs typeface="Arial" panose="020B0604020202020204" pitchFamily="34" charset="0"/>
              </a:rPr>
              <a:t> </a:t>
            </a:r>
            <a:r>
              <a:rPr lang="el-GR" b="1" i="1" dirty="0" err="1">
                <a:solidFill>
                  <a:srgbClr val="FF0000"/>
                </a:solidFill>
                <a:effectLst/>
                <a:latin typeface="inherit"/>
                <a:ea typeface="Times New Roman" panose="02020603050405020304" pitchFamily="18" charset="0"/>
                <a:cs typeface="Arial" panose="020B0604020202020204" pitchFamily="34" charset="0"/>
              </a:rPr>
              <a:t>ἀμέμπτῳ</a:t>
            </a:r>
            <a:r>
              <a:rPr lang="el-GR" b="1" i="1" dirty="0">
                <a:solidFill>
                  <a:srgbClr val="FF0000"/>
                </a:solidFill>
                <a:effectLst/>
                <a:latin typeface="inherit"/>
                <a:ea typeface="Times New Roman" panose="02020603050405020304" pitchFamily="18" charset="0"/>
                <a:cs typeface="Arial" panose="020B0604020202020204" pitchFamily="34" charset="0"/>
              </a:rPr>
              <a:t> </a:t>
            </a:r>
            <a:r>
              <a:rPr lang="el-GR" b="1" i="1" dirty="0" err="1">
                <a:solidFill>
                  <a:srgbClr val="FF0000"/>
                </a:solidFill>
                <a:effectLst/>
                <a:latin typeface="inherit"/>
                <a:ea typeface="Times New Roman" panose="02020603050405020304" pitchFamily="18" charset="0"/>
                <a:cs typeface="Arial" panose="020B0604020202020204" pitchFamily="34" charset="0"/>
              </a:rPr>
              <a:t>πολιτείᾳ</a:t>
            </a:r>
            <a:r>
              <a:rPr lang="el-GR" dirty="0">
                <a:solidFill>
                  <a:srgbClr val="000000"/>
                </a:solidFill>
                <a:effectLst/>
                <a:latin typeface="inherit"/>
                <a:ea typeface="Times New Roman" panose="02020603050405020304" pitchFamily="18" charset="0"/>
                <a:cs typeface="Arial" panose="020B0604020202020204" pitchFamily="34" charset="0"/>
              </a:rPr>
              <a:t>”.</a:t>
            </a:r>
            <a:endParaRPr lang="el-GR" dirty="0">
              <a:effectLst/>
              <a:latin typeface="Times New Roman" panose="02020603050405020304" pitchFamily="18" charset="0"/>
              <a:ea typeface="Times New Roman" panose="02020603050405020304" pitchFamily="18" charset="0"/>
            </a:endParaRPr>
          </a:p>
          <a:p>
            <a:r>
              <a:rPr lang="el-GR" sz="2200" dirty="0">
                <a:solidFill>
                  <a:srgbClr val="000000"/>
                </a:solidFill>
                <a:effectLst/>
                <a:latin typeface="inherit"/>
                <a:ea typeface="Calibri" panose="020F0502020204030204" pitchFamily="34" charset="0"/>
                <a:cs typeface="Arial" panose="020B0604020202020204" pitchFamily="34" charset="0"/>
              </a:rPr>
              <a:t>Κατ’ </a:t>
            </a:r>
            <a:r>
              <a:rPr lang="el-GR" sz="2200" dirty="0" err="1">
                <a:solidFill>
                  <a:srgbClr val="000000"/>
                </a:solidFill>
                <a:effectLst/>
                <a:latin typeface="inherit"/>
                <a:ea typeface="Calibri" panose="020F0502020204030204" pitchFamily="34" charset="0"/>
                <a:cs typeface="Arial" panose="020B0604020202020204" pitchFamily="34" charset="0"/>
              </a:rPr>
              <a:t>ἀρχήν</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ἐκ</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τῆς</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εὐχῆς</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αὐτῆς</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συνάγεται</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ἕνα</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πρῶτο</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συμπέρασμα</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ὅτι</a:t>
            </a:r>
            <a:r>
              <a:rPr lang="el-GR" sz="2200" dirty="0">
                <a:solidFill>
                  <a:srgbClr val="000000"/>
                </a:solidFill>
                <a:effectLst/>
                <a:latin typeface="inherit"/>
                <a:ea typeface="Calibri" panose="020F0502020204030204" pitchFamily="34" charset="0"/>
                <a:cs typeface="Arial" panose="020B0604020202020204" pitchFamily="34" charset="0"/>
              </a:rPr>
              <a:t> δηλ. </a:t>
            </a:r>
            <a:r>
              <a:rPr lang="el-GR" sz="2200" dirty="0" err="1">
                <a:solidFill>
                  <a:srgbClr val="000000"/>
                </a:solidFill>
                <a:effectLst/>
                <a:latin typeface="inherit"/>
                <a:ea typeface="Calibri" panose="020F0502020204030204" pitchFamily="34" charset="0"/>
                <a:cs typeface="Arial" panose="020B0604020202020204" pitchFamily="34" charset="0"/>
              </a:rPr>
              <a:t>εἶναι</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ἀντικανονική</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καί</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ἀντιεκκλησιαστική</a:t>
            </a:r>
            <a:r>
              <a:rPr lang="el-GR" sz="2200" dirty="0">
                <a:solidFill>
                  <a:srgbClr val="000000"/>
                </a:solidFill>
                <a:effectLst/>
                <a:latin typeface="inherit"/>
                <a:ea typeface="Calibri" panose="020F0502020204030204" pitchFamily="34" charset="0"/>
                <a:cs typeface="Arial" panose="020B0604020202020204" pitchFamily="34" charset="0"/>
              </a:rPr>
              <a:t> ἡ </a:t>
            </a:r>
            <a:r>
              <a:rPr lang="el-GR" sz="2200" dirty="0" err="1">
                <a:solidFill>
                  <a:srgbClr val="000000"/>
                </a:solidFill>
                <a:effectLst/>
                <a:latin typeface="inherit"/>
                <a:ea typeface="Calibri" panose="020F0502020204030204" pitchFamily="34" charset="0"/>
                <a:cs typeface="Arial" panose="020B0604020202020204" pitchFamily="34" charset="0"/>
              </a:rPr>
              <a:t>συνήθεια</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πού</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ἔχει</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καθιερωθῆ</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καί</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παρατηρεῖται</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στούς</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Ἱ.Ναούς</a:t>
            </a:r>
            <a:r>
              <a:rPr lang="el-GR" sz="2200" dirty="0">
                <a:solidFill>
                  <a:srgbClr val="000000"/>
                </a:solidFill>
                <a:effectLst/>
                <a:latin typeface="inherit"/>
                <a:ea typeface="Calibri" panose="020F0502020204030204" pitchFamily="34" charset="0"/>
                <a:cs typeface="Arial" panose="020B0604020202020204" pitchFamily="34" charset="0"/>
              </a:rPr>
              <a:t> μας, </a:t>
            </a:r>
            <a:r>
              <a:rPr lang="el-GR" sz="2200" dirty="0" err="1">
                <a:solidFill>
                  <a:srgbClr val="000000"/>
                </a:solidFill>
                <a:effectLst/>
                <a:latin typeface="inherit"/>
                <a:ea typeface="Calibri" panose="020F0502020204030204" pitchFamily="34" charset="0"/>
                <a:cs typeface="Arial" panose="020B0604020202020204" pitchFamily="34" charset="0"/>
              </a:rPr>
              <a:t>νά</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ἀνέρχονται</a:t>
            </a:r>
            <a:r>
              <a:rPr lang="el-GR" sz="2200" dirty="0">
                <a:solidFill>
                  <a:srgbClr val="000000"/>
                </a:solidFill>
                <a:effectLst/>
                <a:latin typeface="inherit"/>
                <a:ea typeface="Calibri" panose="020F0502020204030204" pitchFamily="34" charset="0"/>
                <a:cs typeface="Arial" panose="020B0604020202020204" pitchFamily="34" charset="0"/>
              </a:rPr>
              <a:t> δηλ. </a:t>
            </a:r>
            <a:r>
              <a:rPr lang="el-GR" sz="2200" dirty="0" err="1">
                <a:solidFill>
                  <a:srgbClr val="000000"/>
                </a:solidFill>
                <a:effectLst/>
                <a:latin typeface="inherit"/>
                <a:ea typeface="Calibri" panose="020F0502020204030204" pitchFamily="34" charset="0"/>
                <a:cs typeface="Arial" panose="020B0604020202020204" pitchFamily="34" charset="0"/>
              </a:rPr>
              <a:t>στό</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ἱεροψαλτικό</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Ἀναλόγιο</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διάφοροι</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ἄσχετοι</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ἄνθρωποι</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καί</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νά</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ἀναλαμβάνουν</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νά</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διαβάζουν</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αὐτοί</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τά</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ἀναγνώσματα</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χωρίς</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νά</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ἔχουν</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λάβει</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προηγουμένως</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χειροθεσία</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ἀπό</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τόν</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Ἐπίσκοπόν</a:t>
            </a:r>
            <a:r>
              <a:rPr lang="el-GR" sz="2200" dirty="0">
                <a:solidFill>
                  <a:srgbClr val="000000"/>
                </a:solidFill>
                <a:effectLst/>
                <a:latin typeface="inherit"/>
                <a:ea typeface="Calibri" panose="020F0502020204030204" pitchFamily="34" charset="0"/>
                <a:cs typeface="Arial" panose="020B0604020202020204" pitchFamily="34" charset="0"/>
              </a:rPr>
              <a:t> τους. </a:t>
            </a:r>
            <a:r>
              <a:rPr lang="el-GR" sz="2200" dirty="0" err="1">
                <a:solidFill>
                  <a:srgbClr val="000000"/>
                </a:solidFill>
                <a:effectLst/>
                <a:latin typeface="inherit"/>
                <a:ea typeface="Calibri" panose="020F0502020204030204" pitchFamily="34" charset="0"/>
                <a:cs typeface="Arial" panose="020B0604020202020204" pitchFamily="34" charset="0"/>
              </a:rPr>
              <a:t>Δεύτερο</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συμπέρασμα</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εἶναι</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ὅτι</a:t>
            </a:r>
            <a:r>
              <a:rPr lang="el-GR" sz="2200" dirty="0">
                <a:solidFill>
                  <a:srgbClr val="000000"/>
                </a:solidFill>
                <a:effectLst/>
                <a:latin typeface="inherit"/>
                <a:ea typeface="Calibri" panose="020F0502020204030204" pitchFamily="34" charset="0"/>
                <a:cs typeface="Arial" panose="020B0604020202020204" pitchFamily="34" charset="0"/>
              </a:rPr>
              <a:t> ἡ </a:t>
            </a:r>
            <a:r>
              <a:rPr lang="el-GR" sz="2200" dirty="0" err="1">
                <a:solidFill>
                  <a:srgbClr val="000000"/>
                </a:solidFill>
                <a:effectLst/>
                <a:latin typeface="inherit"/>
                <a:ea typeface="Calibri" panose="020F0502020204030204" pitchFamily="34" charset="0"/>
                <a:cs typeface="Arial" panose="020B0604020202020204" pitchFamily="34" charset="0"/>
              </a:rPr>
              <a:t>ἀνάγνωσις</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τῶν</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ἀναγνωσμάτων</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δέν</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ἐξαρτᾶται</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μόνον</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ἀπό</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τήν</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γραμματική</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ἱκανότητα</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τοῦ</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Ἀναγνώστου</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ἀλλά</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εἶναι</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καί</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ζήτημα</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τῆς</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θείας</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χάριτος</a:t>
            </a:r>
            <a:r>
              <a:rPr lang="el-GR" sz="2200" dirty="0">
                <a:solidFill>
                  <a:srgbClr val="000000"/>
                </a:solidFill>
                <a:effectLst/>
                <a:latin typeface="inherit"/>
                <a:ea typeface="Calibri" panose="020F0502020204030204" pitchFamily="34" charset="0"/>
                <a:cs typeface="Arial" panose="020B0604020202020204" pitchFamily="34" charset="0"/>
              </a:rPr>
              <a:t>, ἡ </a:t>
            </a:r>
            <a:r>
              <a:rPr lang="el-GR" sz="2200" dirty="0" err="1">
                <a:solidFill>
                  <a:srgbClr val="000000"/>
                </a:solidFill>
                <a:effectLst/>
                <a:latin typeface="inherit"/>
                <a:ea typeface="Calibri" panose="020F0502020204030204" pitchFamily="34" charset="0"/>
                <a:cs typeface="Arial" panose="020B0604020202020204" pitchFamily="34" charset="0"/>
              </a:rPr>
              <a:t>ὁποία</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ἱκανώνει</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τόν</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ἄνθρωπο</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νά</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μελετᾶ</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πρῶτα</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τά</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θεῖα</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λόγια</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καί</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στή</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συνέχεια</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νά</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τά</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ἀποδίδει</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γιά</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ὅλο</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τό</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λαό</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πού</a:t>
            </a:r>
            <a:r>
              <a:rPr lang="el-GR" sz="2200" dirty="0">
                <a:solidFill>
                  <a:srgbClr val="000000"/>
                </a:solidFill>
                <a:effectLst/>
                <a:latin typeface="inherit"/>
                <a:ea typeface="Calibri" panose="020F0502020204030204" pitchFamily="34" charset="0"/>
                <a:cs typeface="Arial" panose="020B0604020202020204" pitchFamily="34" charset="0"/>
              </a:rPr>
              <a:t> </a:t>
            </a:r>
            <a:r>
              <a:rPr lang="el-GR" sz="2200" dirty="0" err="1">
                <a:solidFill>
                  <a:srgbClr val="000000"/>
                </a:solidFill>
                <a:effectLst/>
                <a:latin typeface="inherit"/>
                <a:ea typeface="Calibri" panose="020F0502020204030204" pitchFamily="34" charset="0"/>
                <a:cs typeface="Arial" panose="020B0604020202020204" pitchFamily="34" charset="0"/>
              </a:rPr>
              <a:t>ἐκκλησιάζεται</a:t>
            </a:r>
            <a:r>
              <a:rPr lang="el-GR" sz="2200" dirty="0">
                <a:solidFill>
                  <a:srgbClr val="000000"/>
                </a:solidFill>
                <a:effectLst/>
                <a:latin typeface="inherit"/>
                <a:ea typeface="Calibri" panose="020F0502020204030204" pitchFamily="34" charset="0"/>
                <a:cs typeface="Arial" panose="020B0604020202020204" pitchFamily="34" charset="0"/>
              </a:rPr>
              <a:t>.</a:t>
            </a:r>
            <a:endParaRPr lang="el-GR" sz="2200" dirty="0"/>
          </a:p>
        </p:txBody>
      </p:sp>
    </p:spTree>
    <p:extLst>
      <p:ext uri="{BB962C8B-B14F-4D97-AF65-F5344CB8AC3E}">
        <p14:creationId xmlns:p14="http://schemas.microsoft.com/office/powerpoint/2010/main" val="1406952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EC41A9-351A-27CF-1DA0-AA07432EE67F}"/>
              </a:ext>
            </a:extLst>
          </p:cNvPr>
          <p:cNvSpPr>
            <a:spLocks noGrp="1"/>
          </p:cNvSpPr>
          <p:nvPr>
            <p:ph type="title"/>
          </p:nvPr>
        </p:nvSpPr>
        <p:spPr>
          <a:xfrm>
            <a:off x="838200" y="18255"/>
            <a:ext cx="10515600" cy="779463"/>
          </a:xfrm>
        </p:spPr>
        <p:txBody>
          <a:bodyPr>
            <a:normAutofit/>
          </a:bodyPr>
          <a:lstStyle/>
          <a:p>
            <a:pPr algn="ctr"/>
            <a:r>
              <a:rPr lang="el-GR" sz="4400" b="1" i="1" kern="100" dirty="0">
                <a:solidFill>
                  <a:srgbClr val="FF0000"/>
                </a:solidFill>
                <a:effectLst/>
                <a:latin typeface="inherit"/>
                <a:ea typeface="Times New Roman" panose="02020603050405020304" pitchFamily="18" charset="0"/>
                <a:cs typeface="Arial" panose="020B0604020202020204" pitchFamily="34" charset="0"/>
              </a:rPr>
              <a:t>ΕΓΚΥΚΛΙΟΣ</a:t>
            </a:r>
            <a:r>
              <a:rPr lang="el-GR" sz="4400" b="1" i="1" kern="10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 </a:t>
            </a:r>
            <a:r>
              <a:rPr lang="el-GR" b="1" i="1" kern="10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 </a:t>
            </a:r>
            <a:r>
              <a:rPr lang="el-GR" sz="4400" b="1" kern="100" dirty="0" err="1">
                <a:solidFill>
                  <a:srgbClr val="000000"/>
                </a:solidFill>
                <a:effectLst/>
                <a:latin typeface="inherit"/>
                <a:ea typeface="Calibri" panose="020F0502020204030204" pitchFamily="34" charset="0"/>
                <a:cs typeface="Arial" panose="020B0604020202020204" pitchFamily="34" charset="0"/>
              </a:rPr>
              <a:t>Ἀριθμ</a:t>
            </a:r>
            <a:r>
              <a:rPr lang="el-GR" sz="4400" b="1" kern="100" dirty="0">
                <a:solidFill>
                  <a:srgbClr val="000000"/>
                </a:solidFill>
                <a:effectLst/>
                <a:latin typeface="inherit"/>
                <a:ea typeface="Calibri" panose="020F0502020204030204" pitchFamily="34" charset="0"/>
                <a:cs typeface="Arial" panose="020B0604020202020204" pitchFamily="34" charset="0"/>
              </a:rPr>
              <a:t>. </a:t>
            </a:r>
            <a:r>
              <a:rPr lang="el-GR" sz="4400" b="1" kern="100" dirty="0" err="1">
                <a:solidFill>
                  <a:srgbClr val="000000"/>
                </a:solidFill>
                <a:effectLst/>
                <a:latin typeface="inherit"/>
                <a:ea typeface="Calibri" panose="020F0502020204030204" pitchFamily="34" charset="0"/>
                <a:cs typeface="Arial" panose="020B0604020202020204" pitchFamily="34" charset="0"/>
              </a:rPr>
              <a:t>πρωτ</a:t>
            </a:r>
            <a:r>
              <a:rPr lang="el-GR" sz="4400" b="1" kern="100" dirty="0">
                <a:solidFill>
                  <a:srgbClr val="000000"/>
                </a:solidFill>
                <a:effectLst/>
                <a:latin typeface="inherit"/>
                <a:ea typeface="Calibri" panose="020F0502020204030204" pitchFamily="34" charset="0"/>
                <a:cs typeface="Arial" panose="020B0604020202020204" pitchFamily="34" charset="0"/>
              </a:rPr>
              <a:t>. 146/ΕΞ. /2002</a:t>
            </a:r>
            <a:endParaRPr lang="el-GR" dirty="0"/>
          </a:p>
        </p:txBody>
      </p:sp>
      <p:sp>
        <p:nvSpPr>
          <p:cNvPr id="3" name="Θέση περιεχομένου 2">
            <a:extLst>
              <a:ext uri="{FF2B5EF4-FFF2-40B4-BE49-F238E27FC236}">
                <a16:creationId xmlns:a16="http://schemas.microsoft.com/office/drawing/2014/main" id="{D9BE5C52-BA87-91F5-D9A8-BCA6A1C222E9}"/>
              </a:ext>
            </a:extLst>
          </p:cNvPr>
          <p:cNvSpPr>
            <a:spLocks noGrp="1"/>
          </p:cNvSpPr>
          <p:nvPr>
            <p:ph idx="1"/>
          </p:nvPr>
        </p:nvSpPr>
        <p:spPr>
          <a:xfrm>
            <a:off x="0" y="797719"/>
            <a:ext cx="12192000" cy="6042025"/>
          </a:xfrm>
        </p:spPr>
        <p:txBody>
          <a:bodyPr>
            <a:normAutofit lnSpcReduction="10000"/>
          </a:bodyPr>
          <a:lstStyle/>
          <a:p>
            <a:r>
              <a:rPr lang="el-GR" sz="2200" b="1" dirty="0">
                <a:solidFill>
                  <a:srgbClr val="FF0000"/>
                </a:solidFill>
                <a:effectLst/>
                <a:latin typeface="inherit"/>
                <a:ea typeface="Times New Roman" panose="02020603050405020304" pitchFamily="18" charset="0"/>
                <a:cs typeface="Arial" panose="020B0604020202020204" pitchFamily="34" charset="0"/>
              </a:rPr>
              <a:t>Ἡ </a:t>
            </a:r>
            <a:r>
              <a:rPr lang="el-GR" sz="2200" b="1" dirty="0" err="1">
                <a:solidFill>
                  <a:srgbClr val="FF0000"/>
                </a:solidFill>
                <a:effectLst/>
                <a:latin typeface="inherit"/>
                <a:ea typeface="Times New Roman" panose="02020603050405020304" pitchFamily="18" charset="0"/>
                <a:cs typeface="Arial" panose="020B0604020202020204" pitchFamily="34" charset="0"/>
              </a:rPr>
              <a:t>κατανόηση</a:t>
            </a:r>
            <a:r>
              <a:rPr lang="el-GR" sz="2200" b="1" dirty="0">
                <a:solidFill>
                  <a:srgbClr val="FF0000"/>
                </a:solidFill>
                <a:effectLst/>
                <a:latin typeface="inherit"/>
                <a:ea typeface="Times New Roman" panose="02020603050405020304" pitchFamily="18" charset="0"/>
                <a:cs typeface="Arial" panose="020B0604020202020204" pitchFamily="34" charset="0"/>
              </a:rPr>
              <a:t> </a:t>
            </a:r>
            <a:r>
              <a:rPr lang="el-GR" sz="2200" b="1" dirty="0" err="1">
                <a:solidFill>
                  <a:srgbClr val="FF0000"/>
                </a:solidFill>
                <a:effectLst/>
                <a:latin typeface="inherit"/>
                <a:ea typeface="Times New Roman" panose="02020603050405020304" pitchFamily="18" charset="0"/>
                <a:cs typeface="Arial" panose="020B0604020202020204" pitchFamily="34" charset="0"/>
              </a:rPr>
              <a:t>τῶν</a:t>
            </a:r>
            <a:r>
              <a:rPr lang="el-GR" sz="2200" b="1" dirty="0">
                <a:solidFill>
                  <a:srgbClr val="FF0000"/>
                </a:solidFill>
                <a:effectLst/>
                <a:latin typeface="inherit"/>
                <a:ea typeface="Times New Roman" panose="02020603050405020304" pitchFamily="18" charset="0"/>
                <a:cs typeface="Arial" panose="020B0604020202020204" pitchFamily="34" charset="0"/>
              </a:rPr>
              <a:t> </a:t>
            </a:r>
            <a:r>
              <a:rPr lang="el-GR" sz="2200" b="1" dirty="0" err="1">
                <a:solidFill>
                  <a:srgbClr val="FF0000"/>
                </a:solidFill>
                <a:effectLst/>
                <a:latin typeface="inherit"/>
                <a:ea typeface="Times New Roman" panose="02020603050405020304" pitchFamily="18" charset="0"/>
                <a:cs typeface="Arial" panose="020B0604020202020204" pitchFamily="34" charset="0"/>
              </a:rPr>
              <a:t>θείων</a:t>
            </a:r>
            <a:r>
              <a:rPr lang="el-GR" sz="2200" b="1" dirty="0">
                <a:solidFill>
                  <a:srgbClr val="FF0000"/>
                </a:solidFill>
                <a:effectLst/>
                <a:latin typeface="inherit"/>
                <a:ea typeface="Times New Roman" panose="02020603050405020304" pitchFamily="18" charset="0"/>
                <a:cs typeface="Arial" panose="020B0604020202020204" pitchFamily="34" charset="0"/>
              </a:rPr>
              <a:t> </a:t>
            </a:r>
            <a:r>
              <a:rPr lang="el-GR" sz="2200" b="1" dirty="0" err="1">
                <a:solidFill>
                  <a:srgbClr val="FF0000"/>
                </a:solidFill>
                <a:effectLst/>
                <a:latin typeface="inherit"/>
                <a:ea typeface="Times New Roman" panose="02020603050405020304" pitchFamily="18" charset="0"/>
                <a:cs typeface="Arial" panose="020B0604020202020204" pitchFamily="34" charset="0"/>
              </a:rPr>
              <a:t>λογίων</a:t>
            </a:r>
            <a:r>
              <a:rPr lang="el-GR" sz="2200" b="1" dirty="0">
                <a:solidFill>
                  <a:srgbClr val="FF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δέν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εἶναι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τόσον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ὑπόθεση</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μορφώσεως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κατά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κόσμον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ὅσο</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b="1" dirty="0" err="1">
                <a:solidFill>
                  <a:srgbClr val="FF0000"/>
                </a:solidFill>
                <a:effectLst/>
                <a:latin typeface="inherit"/>
                <a:ea typeface="Times New Roman" panose="02020603050405020304" pitchFamily="18" charset="0"/>
                <a:cs typeface="Arial" panose="020B0604020202020204" pitchFamily="34" charset="0"/>
              </a:rPr>
              <a:t>εἶναι</a:t>
            </a:r>
            <a:r>
              <a:rPr lang="el-GR" sz="2200" b="1" dirty="0">
                <a:solidFill>
                  <a:srgbClr val="FF0000"/>
                </a:solidFill>
                <a:effectLst/>
                <a:latin typeface="inherit"/>
                <a:ea typeface="Times New Roman" panose="02020603050405020304" pitchFamily="18" charset="0"/>
                <a:cs typeface="Arial" panose="020B0604020202020204" pitchFamily="34" charset="0"/>
              </a:rPr>
              <a:t> </a:t>
            </a:r>
            <a:r>
              <a:rPr lang="el-GR" sz="2200" b="1" dirty="0" err="1">
                <a:solidFill>
                  <a:srgbClr val="FF0000"/>
                </a:solidFill>
                <a:effectLst/>
                <a:latin typeface="inherit"/>
                <a:ea typeface="Times New Roman" panose="02020603050405020304" pitchFamily="18" charset="0"/>
                <a:cs typeface="Arial" panose="020B0604020202020204" pitchFamily="34" charset="0"/>
              </a:rPr>
              <a:t>ὑπόθεση</a:t>
            </a:r>
            <a:r>
              <a:rPr lang="el-GR" sz="2200" b="1" dirty="0">
                <a:solidFill>
                  <a:srgbClr val="FF0000"/>
                </a:solidFill>
                <a:effectLst/>
                <a:latin typeface="inherit"/>
                <a:ea typeface="Times New Roman" panose="02020603050405020304" pitchFamily="18" charset="0"/>
                <a:cs typeface="Arial" panose="020B0604020202020204" pitchFamily="34" charset="0"/>
              </a:rPr>
              <a:t> </a:t>
            </a:r>
            <a:r>
              <a:rPr lang="el-GR" sz="2200" b="1" dirty="0" err="1">
                <a:solidFill>
                  <a:srgbClr val="FF0000"/>
                </a:solidFill>
                <a:effectLst/>
                <a:latin typeface="inherit"/>
                <a:ea typeface="Times New Roman" panose="02020603050405020304" pitchFamily="18" charset="0"/>
                <a:cs typeface="Arial" panose="020B0604020202020204" pitchFamily="34" charset="0"/>
              </a:rPr>
              <a:t>τῆς</a:t>
            </a:r>
            <a:r>
              <a:rPr lang="el-GR" sz="2200" b="1" dirty="0">
                <a:solidFill>
                  <a:srgbClr val="FF0000"/>
                </a:solidFill>
                <a:effectLst/>
                <a:latin typeface="inherit"/>
                <a:ea typeface="Times New Roman" panose="02020603050405020304" pitchFamily="18" charset="0"/>
                <a:cs typeface="Arial" panose="020B0604020202020204" pitchFamily="34" charset="0"/>
              </a:rPr>
              <a:t> </a:t>
            </a:r>
            <a:r>
              <a:rPr lang="el-GR" sz="2200" b="1" dirty="0" err="1">
                <a:solidFill>
                  <a:srgbClr val="FF0000"/>
                </a:solidFill>
                <a:effectLst/>
                <a:latin typeface="inherit"/>
                <a:ea typeface="Times New Roman" panose="02020603050405020304" pitchFamily="18" charset="0"/>
                <a:cs typeface="Arial" panose="020B0604020202020204" pitchFamily="34" charset="0"/>
              </a:rPr>
              <a:t>θείας</a:t>
            </a:r>
            <a:r>
              <a:rPr lang="el-GR" sz="2200" b="1" dirty="0">
                <a:solidFill>
                  <a:srgbClr val="FF0000"/>
                </a:solidFill>
                <a:effectLst/>
                <a:latin typeface="inherit"/>
                <a:ea typeface="Times New Roman" panose="02020603050405020304" pitchFamily="18" charset="0"/>
                <a:cs typeface="Arial" panose="020B0604020202020204" pitchFamily="34" charset="0"/>
              </a:rPr>
              <a:t> </a:t>
            </a:r>
            <a:r>
              <a:rPr lang="el-GR" sz="2200" b="1" dirty="0" err="1">
                <a:solidFill>
                  <a:srgbClr val="FF0000"/>
                </a:solidFill>
                <a:effectLst/>
                <a:latin typeface="inherit"/>
                <a:ea typeface="Times New Roman" panose="02020603050405020304" pitchFamily="18" charset="0"/>
                <a:cs typeface="Arial" panose="020B0604020202020204" pitchFamily="34" charset="0"/>
              </a:rPr>
              <a:t>χάριτος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Οἱ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Ἅγιοι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Ἀπόστολοι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ἔφθασαν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στή</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θέωση</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καί</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στόν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ἁγιασμό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μέ</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b="1" dirty="0" err="1">
                <a:solidFill>
                  <a:srgbClr val="000000"/>
                </a:solidFill>
                <a:effectLst/>
                <a:latin typeface="inherit"/>
                <a:ea typeface="Times New Roman" panose="02020603050405020304" pitchFamily="18" charset="0"/>
                <a:cs typeface="Arial" panose="020B0604020202020204" pitchFamily="34" charset="0"/>
              </a:rPr>
              <a:t>πολύ</a:t>
            </a:r>
            <a:r>
              <a:rPr lang="el-GR" sz="2200" b="1" dirty="0">
                <a:solidFill>
                  <a:srgbClr val="000000"/>
                </a:solidFill>
                <a:effectLst/>
                <a:latin typeface="inherit"/>
                <a:ea typeface="Times New Roman" panose="02020603050405020304" pitchFamily="18" charset="0"/>
                <a:cs typeface="Arial" panose="020B0604020202020204" pitchFamily="34" charset="0"/>
              </a:rPr>
              <a:t> </a:t>
            </a:r>
            <a:r>
              <a:rPr lang="el-GR" sz="2200" b="1" dirty="0" err="1">
                <a:solidFill>
                  <a:srgbClr val="000000"/>
                </a:solidFill>
                <a:effectLst/>
                <a:latin typeface="inherit"/>
                <a:ea typeface="Times New Roman" panose="02020603050405020304" pitchFamily="18" charset="0"/>
                <a:cs typeface="Arial" panose="020B0604020202020204" pitchFamily="34" charset="0"/>
              </a:rPr>
              <a:t>πνευματικό</a:t>
            </a:r>
            <a:r>
              <a:rPr lang="el-GR" sz="2200" b="1" dirty="0">
                <a:solidFill>
                  <a:srgbClr val="000000"/>
                </a:solidFill>
                <a:effectLst/>
                <a:latin typeface="inherit"/>
                <a:ea typeface="Times New Roman" panose="02020603050405020304" pitchFamily="18" charset="0"/>
                <a:cs typeface="Arial" panose="020B0604020202020204" pitchFamily="34" charset="0"/>
              </a:rPr>
              <a:t> </a:t>
            </a:r>
            <a:r>
              <a:rPr lang="el-GR" sz="2200" b="1" dirty="0" err="1">
                <a:solidFill>
                  <a:srgbClr val="000000"/>
                </a:solidFill>
                <a:effectLst/>
                <a:latin typeface="inherit"/>
                <a:ea typeface="Times New Roman" panose="02020603050405020304" pitchFamily="18" charset="0"/>
                <a:cs typeface="Arial" panose="020B0604020202020204" pitchFamily="34" charset="0"/>
              </a:rPr>
              <a:t>ἀγῶνα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τόν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ὁποῖον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συνήθως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περιγράφουν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στά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κείμενά</a:t>
            </a:r>
            <a:r>
              <a:rPr lang="el-GR" sz="2200" dirty="0">
                <a:solidFill>
                  <a:srgbClr val="000000"/>
                </a:solidFill>
                <a:effectLst/>
                <a:latin typeface="inherit"/>
                <a:ea typeface="Times New Roman" panose="02020603050405020304" pitchFamily="18" charset="0"/>
                <a:cs typeface="Arial" panose="020B0604020202020204" pitchFamily="34" charset="0"/>
              </a:rPr>
              <a:t> των, </a:t>
            </a:r>
            <a:r>
              <a:rPr lang="el-GR" sz="2200" dirty="0" err="1">
                <a:solidFill>
                  <a:srgbClr val="000000"/>
                </a:solidFill>
                <a:effectLst/>
                <a:latin typeface="inherit"/>
                <a:ea typeface="Times New Roman" panose="02020603050405020304" pitchFamily="18" charset="0"/>
                <a:cs typeface="Arial" panose="020B0604020202020204" pitchFamily="34" charset="0"/>
              </a:rPr>
              <a:t>καί</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b="1" dirty="0" err="1">
                <a:solidFill>
                  <a:srgbClr val="000000"/>
                </a:solidFill>
                <a:effectLst/>
                <a:latin typeface="inherit"/>
                <a:ea typeface="Times New Roman" panose="02020603050405020304" pitchFamily="18" charset="0"/>
                <a:cs typeface="Arial" panose="020B0604020202020204" pitchFamily="34" charset="0"/>
              </a:rPr>
              <a:t>ἀπέκτησαν</a:t>
            </a:r>
            <a:r>
              <a:rPr lang="el-GR" sz="2200" b="1" dirty="0">
                <a:solidFill>
                  <a:srgbClr val="000000"/>
                </a:solidFill>
                <a:effectLst/>
                <a:latin typeface="inherit"/>
                <a:ea typeface="Times New Roman" panose="02020603050405020304" pitchFamily="18" charset="0"/>
                <a:cs typeface="Arial" panose="020B0604020202020204" pitchFamily="34" charset="0"/>
              </a:rPr>
              <a:t> </a:t>
            </a:r>
            <a:r>
              <a:rPr lang="el-GR" sz="2200" b="1" dirty="0" err="1">
                <a:solidFill>
                  <a:srgbClr val="000000"/>
                </a:solidFill>
                <a:effectLst/>
                <a:latin typeface="inherit"/>
                <a:ea typeface="Times New Roman" panose="02020603050405020304" pitchFamily="18" charset="0"/>
                <a:cs typeface="Arial" panose="020B0604020202020204" pitchFamily="34" charset="0"/>
              </a:rPr>
              <a:t>ἀληθινή</a:t>
            </a:r>
            <a:r>
              <a:rPr lang="el-GR" sz="2200" b="1" dirty="0">
                <a:solidFill>
                  <a:srgbClr val="000000"/>
                </a:solidFill>
                <a:effectLst/>
                <a:latin typeface="inherit"/>
                <a:ea typeface="Times New Roman" panose="02020603050405020304" pitchFamily="18" charset="0"/>
                <a:cs typeface="Arial" panose="020B0604020202020204" pitchFamily="34" charset="0"/>
              </a:rPr>
              <a:t> </a:t>
            </a:r>
            <a:r>
              <a:rPr lang="el-GR" sz="2200" b="1" dirty="0" err="1">
                <a:solidFill>
                  <a:srgbClr val="000000"/>
                </a:solidFill>
                <a:effectLst/>
                <a:latin typeface="inherit"/>
                <a:ea typeface="Times New Roman" panose="02020603050405020304" pitchFamily="18" charset="0"/>
                <a:cs typeface="Arial" panose="020B0604020202020204" pitchFamily="34" charset="0"/>
              </a:rPr>
              <a:t>θεογνωσία</a:t>
            </a:r>
            <a:r>
              <a:rPr lang="el-GR" sz="2200" b="1"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χωρίς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νά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διαθέτουν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περγαμηνές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κοσμικῶν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γνώσεων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καί</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πτυχία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Πανεπιστημίου</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Ἐνῶ</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καί</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ἄλλα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ἱερά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κείμενα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πού</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συνέταξαν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ὑπό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θείου</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φερόμενοι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Πνεύματος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ἅγιοι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τοῦ</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Θεοῦ</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ἄνθρωποι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εἶναι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καρπός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τῆς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θείας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ἐμπειρίας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τῆς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Ἐκκλησίας</a:t>
            </a:r>
            <a:r>
              <a:rPr lang="el-GR" sz="2200" dirty="0">
                <a:solidFill>
                  <a:srgbClr val="000000"/>
                </a:solidFill>
                <a:effectLst/>
                <a:latin typeface="inherit"/>
                <a:ea typeface="Times New Roman" panose="02020603050405020304" pitchFamily="18" charset="0"/>
                <a:cs typeface="Arial" panose="020B0604020202020204" pitchFamily="34" charset="0"/>
              </a:rPr>
              <a:t> μας. Γι` </a:t>
            </a:r>
            <a:r>
              <a:rPr lang="el-GR" sz="2200" dirty="0" err="1">
                <a:solidFill>
                  <a:srgbClr val="000000"/>
                </a:solidFill>
                <a:effectLst/>
                <a:latin typeface="inherit"/>
                <a:ea typeface="Times New Roman" panose="02020603050405020304" pitchFamily="18" charset="0"/>
                <a:cs typeface="Arial" panose="020B0604020202020204" pitchFamily="34" charset="0"/>
              </a:rPr>
              <a:t>αὐτό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λέμε</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ὅτι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ἱερά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κείμενα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δέν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εἶναι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ἁπλά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ἠθικολογικά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κείμενα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πού</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μᾶς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προτρέπουν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νά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γίνουμε</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ἁπλῶς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καλοί</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καί</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χρήσιμοι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ἄνθρωποι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ἀλλά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εἶναι</a:t>
            </a:r>
            <a:r>
              <a:rPr lang="el-GR" sz="2200" dirty="0">
                <a:solidFill>
                  <a:srgbClr val="000000"/>
                </a:solidFill>
                <a:effectLst/>
                <a:latin typeface="inherit"/>
                <a:ea typeface="Times New Roman" panose="02020603050405020304" pitchFamily="18" charset="0"/>
                <a:cs typeface="Arial" panose="020B0604020202020204" pitchFamily="34" charset="0"/>
              </a:rPr>
              <a:t> “ἡ </a:t>
            </a:r>
            <a:r>
              <a:rPr lang="el-GR" sz="2200" dirty="0" err="1">
                <a:solidFill>
                  <a:srgbClr val="000000"/>
                </a:solidFill>
                <a:effectLst/>
                <a:latin typeface="inherit"/>
                <a:ea typeface="Times New Roman" panose="02020603050405020304" pitchFamily="18" charset="0"/>
                <a:cs typeface="Arial" panose="020B0604020202020204" pitchFamily="34" charset="0"/>
              </a:rPr>
              <a:t>ἄνωθεν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σοφία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πού</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ἀπευθύνεται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πρός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ἐκείνους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πού</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διαθέτουν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καθαρές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αἰσθήσεις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γιά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νά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ἀντιληφθοῦν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μυστήρια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τῆς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βασιλείας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ὁποῖα</a:t>
            </a:r>
            <a:r>
              <a:rPr lang="el-GR" sz="2200" dirty="0">
                <a:solidFill>
                  <a:srgbClr val="000000"/>
                </a:solidFill>
                <a:effectLst/>
                <a:latin typeface="inherit"/>
                <a:ea typeface="Times New Roman" panose="02020603050405020304" pitchFamily="18" charset="0"/>
                <a:cs typeface="Arial" panose="020B0604020202020204" pitchFamily="34" charset="0"/>
              </a:rPr>
              <a:t> ὁ </a:t>
            </a:r>
            <a:r>
              <a:rPr lang="el-GR" sz="2200" dirty="0" err="1">
                <a:solidFill>
                  <a:srgbClr val="000000"/>
                </a:solidFill>
                <a:effectLst/>
                <a:latin typeface="inherit"/>
                <a:ea typeface="Times New Roman" panose="02020603050405020304" pitchFamily="18" charset="0"/>
                <a:cs typeface="Arial" panose="020B0604020202020204" pitchFamily="34" charset="0"/>
              </a:rPr>
              <a:t>Θεός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ἔχει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ἀποκρύψει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ἀπό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σοφῶν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καί</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συνετῶν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καί</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ἔχει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ἀποκαλύψει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στά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κατά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κόσμον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νήπια</a:t>
            </a:r>
            <a:r>
              <a:rPr lang="el-GR" sz="2200" dirty="0">
                <a:solidFill>
                  <a:srgbClr val="000000"/>
                </a:solidFill>
                <a:effectLst/>
                <a:latin typeface="inherit"/>
                <a:ea typeface="Times New Roman" panose="02020603050405020304" pitchFamily="18" charset="0"/>
                <a:cs typeface="Arial" panose="020B0604020202020204" pitchFamily="34" charset="0"/>
              </a:rPr>
              <a:t>.</a:t>
            </a:r>
          </a:p>
          <a:p>
            <a:r>
              <a:rPr lang="el-GR" sz="2200" dirty="0" err="1">
                <a:solidFill>
                  <a:srgbClr val="000000"/>
                </a:solidFill>
                <a:effectLst/>
                <a:latin typeface="inherit"/>
                <a:ea typeface="Times New Roman" panose="02020603050405020304" pitchFamily="18" charset="0"/>
                <a:cs typeface="Arial" panose="020B0604020202020204" pitchFamily="34" charset="0"/>
              </a:rPr>
              <a:t>Δέν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νοεῖται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μέ</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ἄλλα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λόγια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νά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ὑπάρχει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ἀναγνώστης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πού</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ἀναλαμβάνει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νά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ἀποδώσει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ἀναγνώσματα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χωρίς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προηγουμένως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νά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ἔχει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ἐνστερνισθῆ</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κατά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βάθος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μελετώντας</a:t>
            </a:r>
            <a:r>
              <a:rPr lang="el-GR" sz="2200" dirty="0">
                <a:solidFill>
                  <a:srgbClr val="000000"/>
                </a:solidFill>
                <a:effectLst/>
                <a:latin typeface="inherit"/>
                <a:ea typeface="Times New Roman" panose="02020603050405020304" pitchFamily="18" charset="0"/>
                <a:cs typeface="Arial" panose="020B0604020202020204" pitchFamily="34" charset="0"/>
              </a:rPr>
              <a:t> τα “</a:t>
            </a:r>
            <a:r>
              <a:rPr lang="el-GR" sz="2200" dirty="0" err="1">
                <a:solidFill>
                  <a:srgbClr val="000000"/>
                </a:solidFill>
                <a:effectLst/>
                <a:latin typeface="inherit"/>
                <a:ea typeface="Times New Roman" panose="02020603050405020304" pitchFamily="18" charset="0"/>
                <a:cs typeface="Arial" panose="020B0604020202020204" pitchFamily="34" charset="0"/>
              </a:rPr>
              <a:t>ἡμέρας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καί</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νυκτός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ὡς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θεῖα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καί</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σωτήρια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λόγια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Ὅπως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καί</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δέν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νοεῖται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πιστός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ἐκκλησιαζόμενος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πού</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ζητεῖ</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νά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κατανοήσει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τήν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σοφία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τοῦ</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Θεοῦ</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χωρίς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νά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διαθέτει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πνευματικά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ἐκεῖνα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αἰσθητήρια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πού</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θά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τόν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καταστήσουν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ἱκανό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νά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προσδεχθῆ</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αὐτήν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τήν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σοφία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Γιά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τοῦτο</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λόγο</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καί</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πρίν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ἀκούσουμε</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στήν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Ἐκκλησία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τό</a:t>
            </a:r>
            <a:r>
              <a:rPr lang="el-GR" sz="2200" dirty="0">
                <a:solidFill>
                  <a:srgbClr val="000000"/>
                </a:solidFill>
                <a:effectLst/>
                <a:latin typeface="inherit"/>
                <a:ea typeface="Times New Roman" panose="02020603050405020304" pitchFamily="18" charset="0"/>
                <a:cs typeface="Arial" panose="020B0604020202020204" pitchFamily="34" charset="0"/>
              </a:rPr>
              <a:t> κατ` </a:t>
            </a:r>
            <a:r>
              <a:rPr lang="el-GR" sz="2200" dirty="0" err="1">
                <a:solidFill>
                  <a:srgbClr val="000000"/>
                </a:solidFill>
                <a:effectLst/>
                <a:latin typeface="inherit"/>
                <a:ea typeface="Times New Roman" panose="02020603050405020304" pitchFamily="18" charset="0"/>
                <a:cs typeface="Arial" panose="020B0604020202020204" pitchFamily="34" charset="0"/>
              </a:rPr>
              <a:t>ἐξοχήν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ἀνάγνωσμα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Εὐαγγέλιο</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πού</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περιέχει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τούς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λόγους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τοῦ</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Κυρίου</a:t>
            </a:r>
            <a:r>
              <a:rPr lang="el-GR" sz="2200" dirty="0">
                <a:solidFill>
                  <a:srgbClr val="000000"/>
                </a:solidFill>
                <a:effectLst/>
                <a:latin typeface="inherit"/>
                <a:ea typeface="Times New Roman" panose="02020603050405020304" pitchFamily="18" charset="0"/>
                <a:cs typeface="Arial" panose="020B0604020202020204" pitchFamily="34" charset="0"/>
              </a:rPr>
              <a:t>, ὁ </a:t>
            </a:r>
            <a:r>
              <a:rPr lang="el-GR" sz="2200" dirty="0" err="1">
                <a:solidFill>
                  <a:srgbClr val="000000"/>
                </a:solidFill>
                <a:effectLst/>
                <a:latin typeface="inherit"/>
                <a:ea typeface="Times New Roman" panose="02020603050405020304" pitchFamily="18" charset="0"/>
                <a:cs typeface="Arial" panose="020B0604020202020204" pitchFamily="34" charset="0"/>
              </a:rPr>
              <a:t>ἱερεύς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ἀναπέμπει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στό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Θεό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μιάν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εἰδική</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εὐχή</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μέ</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τήν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ὁποία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παρακαλεῖ</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τόν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Κύριο</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νά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λάμψει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μέσα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στίς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ψυχές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τῶν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πιστῶν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τῆς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Αὐτοῦ</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Θεογνωσίας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ἀκήρατον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φῶς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καί</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νά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διανοίξει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τούς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πνευματικούς</a:t>
            </a:r>
            <a:r>
              <a:rPr lang="el-GR" sz="2200" dirty="0">
                <a:solidFill>
                  <a:srgbClr val="000000"/>
                </a:solidFill>
                <a:effectLst/>
                <a:latin typeface="inherit"/>
                <a:ea typeface="Times New Roman" panose="02020603050405020304" pitchFamily="18" charset="0"/>
                <a:cs typeface="Arial" panose="020B0604020202020204" pitchFamily="34" charset="0"/>
              </a:rPr>
              <a:t> των </a:t>
            </a:r>
            <a:r>
              <a:rPr lang="el-GR" sz="2200" dirty="0" err="1">
                <a:solidFill>
                  <a:srgbClr val="000000"/>
                </a:solidFill>
                <a:effectLst/>
                <a:latin typeface="inherit"/>
                <a:ea typeface="Times New Roman" panose="02020603050405020304" pitchFamily="18" charset="0"/>
                <a:cs typeface="Arial" panose="020B0604020202020204" pitchFamily="34" charset="0"/>
              </a:rPr>
              <a:t>ὀφθαλμούς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εἰς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τήν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τῶν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Εὐαγγελικῶν</a:t>
            </a:r>
            <a:r>
              <a:rPr lang="el-GR" sz="2200" dirty="0">
                <a:solidFill>
                  <a:srgbClr val="000000"/>
                </a:solidFill>
                <a:effectLst/>
                <a:latin typeface="inherit"/>
                <a:ea typeface="Times New Roman" panose="02020603050405020304" pitchFamily="18" charset="0"/>
                <a:cs typeface="Arial" panose="020B0604020202020204" pitchFamily="34" charset="0"/>
              </a:rPr>
              <a:t> Του </a:t>
            </a:r>
            <a:r>
              <a:rPr lang="el-GR" sz="2200" dirty="0" err="1">
                <a:solidFill>
                  <a:srgbClr val="000000"/>
                </a:solidFill>
                <a:effectLst/>
                <a:latin typeface="inherit"/>
                <a:ea typeface="Times New Roman" panose="02020603050405020304" pitchFamily="18" charset="0"/>
                <a:cs typeface="Arial" panose="020B0604020202020204" pitchFamily="34" charset="0"/>
              </a:rPr>
              <a:t>Κηρυγμάτων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κατανόησιν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Καί</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τρίτον</a:t>
            </a:r>
            <a:r>
              <a:rPr lang="el-GR" sz="2200" dirty="0">
                <a:solidFill>
                  <a:srgbClr val="000000"/>
                </a:solidFill>
                <a:effectLst/>
                <a:latin typeface="inherit"/>
                <a:ea typeface="Times New Roman" panose="02020603050405020304" pitchFamily="18" charset="0"/>
                <a:cs typeface="Arial" panose="020B0604020202020204" pitchFamily="34" charset="0"/>
              </a:rPr>
              <a:t> ὁ </a:t>
            </a:r>
            <a:r>
              <a:rPr lang="el-GR" sz="2200" dirty="0" err="1">
                <a:solidFill>
                  <a:srgbClr val="000000"/>
                </a:solidFill>
                <a:effectLst/>
                <a:latin typeface="inherit"/>
                <a:ea typeface="Times New Roman" panose="02020603050405020304" pitchFamily="18" charset="0"/>
                <a:cs typeface="Arial" panose="020B0604020202020204" pitchFamily="34" charset="0"/>
              </a:rPr>
              <a:t>Ἀναγνώστης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b="1" dirty="0" err="1">
                <a:solidFill>
                  <a:srgbClr val="000000"/>
                </a:solidFill>
                <a:effectLst/>
                <a:latin typeface="inherit"/>
                <a:ea typeface="Times New Roman" panose="02020603050405020304" pitchFamily="18" charset="0"/>
                <a:cs typeface="Arial" panose="020B0604020202020204" pitchFamily="34" charset="0"/>
              </a:rPr>
              <a:t>ὀφείλει</a:t>
            </a:r>
            <a:r>
              <a:rPr lang="el-GR" sz="2200" b="1" dirty="0">
                <a:solidFill>
                  <a:srgbClr val="000000"/>
                </a:solidFill>
                <a:effectLst/>
                <a:latin typeface="inherit"/>
                <a:ea typeface="Times New Roman" panose="02020603050405020304" pitchFamily="18" charset="0"/>
                <a:cs typeface="Arial" panose="020B0604020202020204" pitchFamily="34" charset="0"/>
              </a:rPr>
              <a:t> </a:t>
            </a:r>
            <a:r>
              <a:rPr lang="el-GR" sz="2200" b="1" dirty="0" err="1">
                <a:solidFill>
                  <a:srgbClr val="000000"/>
                </a:solidFill>
                <a:effectLst/>
                <a:latin typeface="inherit"/>
                <a:ea typeface="Times New Roman" panose="02020603050405020304" pitchFamily="18" charset="0"/>
                <a:cs typeface="Arial" panose="020B0604020202020204" pitchFamily="34" charset="0"/>
              </a:rPr>
              <a:t>νά</a:t>
            </a:r>
            <a:r>
              <a:rPr lang="el-GR" sz="2200" b="1" dirty="0">
                <a:solidFill>
                  <a:srgbClr val="000000"/>
                </a:solidFill>
                <a:effectLst/>
                <a:latin typeface="inherit"/>
                <a:ea typeface="Times New Roman" panose="02020603050405020304" pitchFamily="18" charset="0"/>
                <a:cs typeface="Arial" panose="020B0604020202020204" pitchFamily="34" charset="0"/>
              </a:rPr>
              <a:t> </a:t>
            </a:r>
            <a:r>
              <a:rPr lang="el-GR" sz="2200" b="1" dirty="0" err="1">
                <a:solidFill>
                  <a:srgbClr val="000000"/>
                </a:solidFill>
                <a:effectLst/>
                <a:latin typeface="inherit"/>
                <a:ea typeface="Times New Roman" panose="02020603050405020304" pitchFamily="18" charset="0"/>
                <a:cs typeface="Arial" panose="020B0604020202020204" pitchFamily="34" charset="0"/>
              </a:rPr>
              <a:t>ζῆ</a:t>
            </a:r>
            <a:r>
              <a:rPr lang="el-GR" sz="2200" b="1" dirty="0">
                <a:solidFill>
                  <a:srgbClr val="000000"/>
                </a:solidFill>
                <a:effectLst/>
                <a:latin typeface="inherit"/>
                <a:ea typeface="Times New Roman" panose="02020603050405020304" pitchFamily="18" charset="0"/>
                <a:cs typeface="Arial" panose="020B0604020202020204" pitchFamily="34" charset="0"/>
              </a:rPr>
              <a:t> </a:t>
            </a:r>
            <a:r>
              <a:rPr lang="el-GR" sz="2200" b="1" dirty="0" err="1">
                <a:solidFill>
                  <a:srgbClr val="000000"/>
                </a:solidFill>
                <a:effectLst/>
                <a:latin typeface="inherit"/>
                <a:ea typeface="Times New Roman" panose="02020603050405020304" pitchFamily="18" charset="0"/>
                <a:cs typeface="Arial" panose="020B0604020202020204" pitchFamily="34" charset="0"/>
              </a:rPr>
              <a:t>βίον</a:t>
            </a:r>
            <a:r>
              <a:rPr lang="el-GR" sz="2200" b="1" dirty="0">
                <a:solidFill>
                  <a:srgbClr val="000000"/>
                </a:solidFill>
                <a:effectLst/>
                <a:latin typeface="inherit"/>
                <a:ea typeface="Times New Roman" panose="02020603050405020304" pitchFamily="18" charset="0"/>
                <a:cs typeface="Arial" panose="020B0604020202020204" pitchFamily="34" charset="0"/>
              </a:rPr>
              <a:t> </a:t>
            </a:r>
            <a:r>
              <a:rPr lang="el-GR" sz="2200" b="1" dirty="0" err="1">
                <a:solidFill>
                  <a:srgbClr val="000000"/>
                </a:solidFill>
                <a:effectLst/>
                <a:latin typeface="inherit"/>
                <a:ea typeface="Times New Roman" panose="02020603050405020304" pitchFamily="18" charset="0"/>
                <a:cs typeface="Arial" panose="020B0604020202020204" pitchFamily="34" charset="0"/>
              </a:rPr>
              <a:t>ἄμεμπτον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ὅπως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αὐτό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ἰσχύει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γιά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ὅλους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τούς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κληρικούς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ἀνωτέρους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καί</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κατωτέρους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ὥστε</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νά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μή</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γίνεται</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πρόσκομμα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στή</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σωτηρία</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τῶν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ἀνθρώπων</a:t>
            </a:r>
            <a:r>
              <a:rPr lang="el-GR" sz="2200" dirty="0">
                <a:solidFill>
                  <a:srgbClr val="000000"/>
                </a:solidFill>
                <a:effectLst/>
                <a:latin typeface="inherit"/>
                <a:ea typeface="Times New Roman" panose="02020603050405020304" pitchFamily="18" charset="0"/>
                <a:cs typeface="Arial" panose="020B0604020202020204" pitchFamily="34" charset="0"/>
              </a:rPr>
              <a:t> ὁ </a:t>
            </a:r>
            <a:r>
              <a:rPr lang="el-GR" sz="2200" dirty="0" err="1">
                <a:solidFill>
                  <a:srgbClr val="000000"/>
                </a:solidFill>
                <a:effectLst/>
                <a:latin typeface="inherit"/>
                <a:ea typeface="Times New Roman" panose="02020603050405020304" pitchFamily="18" charset="0"/>
                <a:cs typeface="Arial" panose="020B0604020202020204" pitchFamily="34" charset="0"/>
              </a:rPr>
              <a:t>τυχόν</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ἄστατος</a:t>
            </a:r>
            <a:r>
              <a:rPr lang="el-GR" sz="2200" dirty="0">
                <a:solidFill>
                  <a:srgbClr val="000000"/>
                </a:solidFill>
                <a:effectLst/>
                <a:latin typeface="inherit"/>
                <a:ea typeface="Times New Roman" panose="02020603050405020304" pitchFamily="18" charset="0"/>
                <a:cs typeface="Arial" panose="020B0604020202020204" pitchFamily="34" charset="0"/>
              </a:rPr>
              <a:t> </a:t>
            </a:r>
            <a:r>
              <a:rPr lang="el-GR" sz="2200" dirty="0" err="1">
                <a:solidFill>
                  <a:srgbClr val="000000"/>
                </a:solidFill>
                <a:effectLst/>
                <a:latin typeface="inherit"/>
                <a:ea typeface="Times New Roman" panose="02020603050405020304" pitchFamily="18" charset="0"/>
                <a:cs typeface="Arial" panose="020B0604020202020204" pitchFamily="34" charset="0"/>
              </a:rPr>
              <a:t>βίος</a:t>
            </a:r>
            <a:r>
              <a:rPr lang="el-GR" sz="2200" dirty="0">
                <a:solidFill>
                  <a:srgbClr val="000000"/>
                </a:solidFill>
                <a:effectLst/>
                <a:latin typeface="inherit"/>
                <a:ea typeface="Times New Roman" panose="02020603050405020304" pitchFamily="18" charset="0"/>
                <a:cs typeface="Arial" panose="020B0604020202020204" pitchFamily="34" charset="0"/>
              </a:rPr>
              <a:t> των.</a:t>
            </a:r>
            <a:endParaRPr lang="el-GR" sz="22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446696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4375A5-AE4B-1D48-AB21-ED23966449A4}"/>
              </a:ext>
            </a:extLst>
          </p:cNvPr>
          <p:cNvSpPr>
            <a:spLocks noGrp="1"/>
          </p:cNvSpPr>
          <p:nvPr>
            <p:ph type="title"/>
          </p:nvPr>
        </p:nvSpPr>
        <p:spPr>
          <a:xfrm>
            <a:off x="838200" y="0"/>
            <a:ext cx="10515600" cy="681037"/>
          </a:xfrm>
        </p:spPr>
        <p:txBody>
          <a:bodyPr>
            <a:normAutofit fontScale="90000"/>
          </a:bodyPr>
          <a:lstStyle/>
          <a:p>
            <a:pPr algn="ctr"/>
            <a:r>
              <a:rPr lang="el-GR" sz="4400" b="1" i="1" kern="100" dirty="0">
                <a:solidFill>
                  <a:srgbClr val="FF0000"/>
                </a:solidFill>
                <a:effectLst/>
                <a:latin typeface="inherit"/>
                <a:ea typeface="Times New Roman" panose="02020603050405020304" pitchFamily="18" charset="0"/>
                <a:cs typeface="Arial" panose="020B0604020202020204" pitchFamily="34" charset="0"/>
              </a:rPr>
              <a:t>ΕΓΚΥΚΛΙΟΣ</a:t>
            </a:r>
            <a:r>
              <a:rPr lang="el-GR" sz="4400" b="1" i="1" kern="10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 </a:t>
            </a:r>
            <a:r>
              <a:rPr lang="el-GR" b="1" i="1" kern="10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 </a:t>
            </a:r>
            <a:r>
              <a:rPr lang="el-GR" sz="4400" b="1" kern="100" dirty="0" err="1">
                <a:solidFill>
                  <a:srgbClr val="000000"/>
                </a:solidFill>
                <a:effectLst/>
                <a:latin typeface="inherit"/>
                <a:ea typeface="Calibri" panose="020F0502020204030204" pitchFamily="34" charset="0"/>
                <a:cs typeface="Arial" panose="020B0604020202020204" pitchFamily="34" charset="0"/>
              </a:rPr>
              <a:t>Ἀριθμ</a:t>
            </a:r>
            <a:r>
              <a:rPr lang="el-GR" sz="4400" b="1" kern="100" dirty="0">
                <a:solidFill>
                  <a:srgbClr val="000000"/>
                </a:solidFill>
                <a:effectLst/>
                <a:latin typeface="inherit"/>
                <a:ea typeface="Calibri" panose="020F0502020204030204" pitchFamily="34" charset="0"/>
                <a:cs typeface="Arial" panose="020B0604020202020204" pitchFamily="34" charset="0"/>
              </a:rPr>
              <a:t>. </a:t>
            </a:r>
            <a:r>
              <a:rPr lang="el-GR" sz="4400" b="1" kern="100" dirty="0" err="1">
                <a:solidFill>
                  <a:srgbClr val="000000"/>
                </a:solidFill>
                <a:effectLst/>
                <a:latin typeface="inherit"/>
                <a:ea typeface="Calibri" panose="020F0502020204030204" pitchFamily="34" charset="0"/>
                <a:cs typeface="Arial" panose="020B0604020202020204" pitchFamily="34" charset="0"/>
              </a:rPr>
              <a:t>πρωτ</a:t>
            </a:r>
            <a:r>
              <a:rPr lang="el-GR" sz="4400" b="1" kern="100" dirty="0">
                <a:solidFill>
                  <a:srgbClr val="000000"/>
                </a:solidFill>
                <a:effectLst/>
                <a:latin typeface="inherit"/>
                <a:ea typeface="Calibri" panose="020F0502020204030204" pitchFamily="34" charset="0"/>
                <a:cs typeface="Arial" panose="020B0604020202020204" pitchFamily="34" charset="0"/>
              </a:rPr>
              <a:t>. 146/ΕΞ. /2002</a:t>
            </a:r>
            <a:endParaRPr lang="el-GR" dirty="0"/>
          </a:p>
        </p:txBody>
      </p:sp>
      <p:sp>
        <p:nvSpPr>
          <p:cNvPr id="3" name="Θέση περιεχομένου 2">
            <a:extLst>
              <a:ext uri="{FF2B5EF4-FFF2-40B4-BE49-F238E27FC236}">
                <a16:creationId xmlns:a16="http://schemas.microsoft.com/office/drawing/2014/main" id="{F6507BE4-B8F2-029F-2B19-A75B149430DA}"/>
              </a:ext>
            </a:extLst>
          </p:cNvPr>
          <p:cNvSpPr>
            <a:spLocks noGrp="1"/>
          </p:cNvSpPr>
          <p:nvPr>
            <p:ph idx="1"/>
          </p:nvPr>
        </p:nvSpPr>
        <p:spPr>
          <a:xfrm>
            <a:off x="0" y="609600"/>
            <a:ext cx="12192000" cy="6248400"/>
          </a:xfrm>
        </p:spPr>
        <p:txBody>
          <a:bodyPr/>
          <a:lstStyle/>
          <a:p>
            <a:r>
              <a:rPr lang="el-GR" sz="2400" dirty="0" err="1">
                <a:solidFill>
                  <a:srgbClr val="000000"/>
                </a:solidFill>
                <a:effectLst/>
                <a:latin typeface="inherit"/>
                <a:ea typeface="Times New Roman" panose="02020603050405020304" pitchFamily="18" charset="0"/>
                <a:cs typeface="Arial" panose="020B0604020202020204" pitchFamily="34" charset="0"/>
              </a:rPr>
              <a:t>Κατά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συνέπειαν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b="1" dirty="0" err="1">
                <a:solidFill>
                  <a:srgbClr val="000000"/>
                </a:solidFill>
                <a:effectLst/>
                <a:latin typeface="inherit"/>
                <a:ea typeface="Times New Roman" panose="02020603050405020304" pitchFamily="18" charset="0"/>
                <a:cs typeface="Arial" panose="020B0604020202020204" pitchFamily="34" charset="0"/>
              </a:rPr>
              <a:t>πρέπει</a:t>
            </a:r>
            <a:r>
              <a:rPr lang="el-GR" sz="2400" b="1" dirty="0">
                <a:solidFill>
                  <a:srgbClr val="000000"/>
                </a:solidFill>
                <a:effectLst/>
                <a:latin typeface="inherit"/>
                <a:ea typeface="Times New Roman" panose="02020603050405020304" pitchFamily="18" charset="0"/>
                <a:cs typeface="Arial" panose="020B0604020202020204" pitchFamily="34" charset="0"/>
              </a:rPr>
              <a:t> ὁ </a:t>
            </a:r>
            <a:r>
              <a:rPr lang="el-GR" sz="2400" b="1" dirty="0" err="1">
                <a:solidFill>
                  <a:srgbClr val="000000"/>
                </a:solidFill>
                <a:effectLst/>
                <a:latin typeface="inherit"/>
                <a:ea typeface="Times New Roman" panose="02020603050405020304" pitchFamily="18" charset="0"/>
                <a:cs typeface="Arial" panose="020B0604020202020204" pitchFamily="34" charset="0"/>
              </a:rPr>
              <a:t>μέλλων</a:t>
            </a:r>
            <a:r>
              <a:rPr lang="el-GR" sz="2400" b="1" dirty="0">
                <a:solidFill>
                  <a:srgbClr val="000000"/>
                </a:solidFill>
                <a:effectLst/>
                <a:latin typeface="inherit"/>
                <a:ea typeface="Times New Roman" panose="02020603050405020304" pitchFamily="18" charset="0"/>
                <a:cs typeface="Arial" panose="020B0604020202020204" pitchFamily="34" charset="0"/>
              </a:rPr>
              <a:t> </a:t>
            </a:r>
            <a:r>
              <a:rPr lang="el-GR" sz="2400" b="1" dirty="0" err="1">
                <a:solidFill>
                  <a:srgbClr val="000000"/>
                </a:solidFill>
                <a:effectLst/>
                <a:latin typeface="inherit"/>
                <a:ea typeface="Times New Roman" panose="02020603050405020304" pitchFamily="18" charset="0"/>
                <a:cs typeface="Arial" panose="020B0604020202020204" pitchFamily="34" charset="0"/>
              </a:rPr>
              <a:t>νά</a:t>
            </a:r>
            <a:r>
              <a:rPr lang="el-GR" sz="2400" b="1" dirty="0">
                <a:solidFill>
                  <a:srgbClr val="000000"/>
                </a:solidFill>
                <a:effectLst/>
                <a:latin typeface="inherit"/>
                <a:ea typeface="Times New Roman" panose="02020603050405020304" pitchFamily="18" charset="0"/>
                <a:cs typeface="Arial" panose="020B0604020202020204" pitchFamily="34" charset="0"/>
              </a:rPr>
              <a:t> </a:t>
            </a:r>
            <a:r>
              <a:rPr lang="el-GR" sz="2400" b="1" dirty="0" err="1">
                <a:solidFill>
                  <a:srgbClr val="000000"/>
                </a:solidFill>
                <a:effectLst/>
                <a:latin typeface="inherit"/>
                <a:ea typeface="Times New Roman" panose="02020603050405020304" pitchFamily="18" charset="0"/>
                <a:cs typeface="Arial" panose="020B0604020202020204" pitchFamily="34" charset="0"/>
              </a:rPr>
              <a:t>ἀναλάβει</a:t>
            </a:r>
            <a:r>
              <a:rPr lang="el-GR" sz="2400" b="1" dirty="0">
                <a:solidFill>
                  <a:srgbClr val="000000"/>
                </a:solidFill>
                <a:effectLst/>
                <a:latin typeface="inherit"/>
                <a:ea typeface="Times New Roman" panose="02020603050405020304" pitchFamily="18" charset="0"/>
                <a:cs typeface="Arial" panose="020B0604020202020204" pitchFamily="34" charset="0"/>
              </a:rPr>
              <a:t> </a:t>
            </a:r>
            <a:r>
              <a:rPr lang="el-GR" sz="2400" b="1" dirty="0" err="1">
                <a:solidFill>
                  <a:srgbClr val="000000"/>
                </a:solidFill>
                <a:effectLst/>
                <a:latin typeface="inherit"/>
                <a:ea typeface="Times New Roman" panose="02020603050405020304" pitchFamily="18" charset="0"/>
                <a:cs typeface="Arial" panose="020B0604020202020204" pitchFamily="34" charset="0"/>
              </a:rPr>
              <a:t>τό</a:t>
            </a:r>
            <a:r>
              <a:rPr lang="el-GR" sz="2400" b="1" dirty="0">
                <a:solidFill>
                  <a:srgbClr val="000000"/>
                </a:solidFill>
                <a:effectLst/>
                <a:latin typeface="inherit"/>
                <a:ea typeface="Times New Roman" panose="02020603050405020304" pitchFamily="18" charset="0"/>
                <a:cs typeface="Arial" panose="020B0604020202020204" pitchFamily="34" charset="0"/>
              </a:rPr>
              <a:t> </a:t>
            </a:r>
            <a:r>
              <a:rPr lang="el-GR" sz="2400" b="1" dirty="0" err="1">
                <a:solidFill>
                  <a:srgbClr val="000000"/>
                </a:solidFill>
                <a:effectLst/>
                <a:latin typeface="inherit"/>
                <a:ea typeface="Times New Roman" panose="02020603050405020304" pitchFamily="18" charset="0"/>
                <a:cs typeface="Arial" panose="020B0604020202020204" pitchFamily="34" charset="0"/>
              </a:rPr>
              <a:t>καθῆκον</a:t>
            </a:r>
            <a:r>
              <a:rPr lang="el-GR" sz="2400" b="1" dirty="0">
                <a:solidFill>
                  <a:srgbClr val="000000"/>
                </a:solidFill>
                <a:effectLst/>
                <a:latin typeface="inherit"/>
                <a:ea typeface="Times New Roman" panose="02020603050405020304" pitchFamily="18" charset="0"/>
                <a:cs typeface="Arial" panose="020B0604020202020204" pitchFamily="34" charset="0"/>
              </a:rPr>
              <a:t> </a:t>
            </a:r>
            <a:r>
              <a:rPr lang="el-GR" sz="2400" b="1" dirty="0" err="1">
                <a:solidFill>
                  <a:srgbClr val="000000"/>
                </a:solidFill>
                <a:effectLst/>
                <a:latin typeface="inherit"/>
                <a:ea typeface="Times New Roman" panose="02020603050405020304" pitchFamily="18" charset="0"/>
                <a:cs typeface="Arial" panose="020B0604020202020204" pitchFamily="34" charset="0"/>
              </a:rPr>
              <a:t>νά</a:t>
            </a:r>
            <a:r>
              <a:rPr lang="el-GR" sz="2400" b="1" dirty="0">
                <a:solidFill>
                  <a:srgbClr val="000000"/>
                </a:solidFill>
                <a:effectLst/>
                <a:latin typeface="inherit"/>
                <a:ea typeface="Times New Roman" panose="02020603050405020304" pitchFamily="18" charset="0"/>
                <a:cs typeface="Arial" panose="020B0604020202020204" pitchFamily="34" charset="0"/>
              </a:rPr>
              <a:t> </a:t>
            </a:r>
            <a:r>
              <a:rPr lang="el-GR" sz="2400" b="1" dirty="0" err="1">
                <a:solidFill>
                  <a:srgbClr val="000000"/>
                </a:solidFill>
                <a:effectLst/>
                <a:latin typeface="inherit"/>
                <a:ea typeface="Times New Roman" panose="02020603050405020304" pitchFamily="18" charset="0"/>
                <a:cs typeface="Arial" panose="020B0604020202020204" pitchFamily="34" charset="0"/>
              </a:rPr>
              <a:t>διαβάζει</a:t>
            </a:r>
            <a:r>
              <a:rPr lang="el-GR" sz="2400" b="1" dirty="0">
                <a:solidFill>
                  <a:srgbClr val="000000"/>
                </a:solidFill>
                <a:effectLst/>
                <a:latin typeface="inherit"/>
                <a:ea typeface="Times New Roman" panose="02020603050405020304" pitchFamily="18" charset="0"/>
                <a:cs typeface="Arial" panose="020B0604020202020204" pitchFamily="34" charset="0"/>
              </a:rPr>
              <a:t> </a:t>
            </a:r>
            <a:r>
              <a:rPr lang="el-GR" sz="2400" b="1" dirty="0" err="1">
                <a:solidFill>
                  <a:srgbClr val="000000"/>
                </a:solidFill>
                <a:effectLst/>
                <a:latin typeface="inherit"/>
                <a:ea typeface="Times New Roman" panose="02020603050405020304" pitchFamily="18" charset="0"/>
                <a:cs typeface="Arial" panose="020B0604020202020204" pitchFamily="34" charset="0"/>
              </a:rPr>
              <a:t>τά</a:t>
            </a:r>
            <a:r>
              <a:rPr lang="el-GR" sz="2400" b="1" dirty="0">
                <a:solidFill>
                  <a:srgbClr val="000000"/>
                </a:solidFill>
                <a:effectLst/>
                <a:latin typeface="inherit"/>
                <a:ea typeface="Times New Roman" panose="02020603050405020304" pitchFamily="18" charset="0"/>
                <a:cs typeface="Arial" panose="020B0604020202020204" pitchFamily="34" charset="0"/>
              </a:rPr>
              <a:t> </a:t>
            </a:r>
            <a:r>
              <a:rPr lang="el-GR" sz="2400" b="1" dirty="0" err="1">
                <a:solidFill>
                  <a:srgbClr val="000000"/>
                </a:solidFill>
                <a:effectLst/>
                <a:latin typeface="inherit"/>
                <a:ea typeface="Times New Roman" panose="02020603050405020304" pitchFamily="18" charset="0"/>
                <a:cs typeface="Arial" panose="020B0604020202020204" pitchFamily="34" charset="0"/>
              </a:rPr>
              <a:t>ἀναγνώσματα</a:t>
            </a:r>
            <a:r>
              <a:rPr lang="el-GR" sz="2400" b="1" dirty="0">
                <a:solidFill>
                  <a:srgbClr val="000000"/>
                </a:solidFill>
                <a:effectLst/>
                <a:latin typeface="inherit"/>
                <a:ea typeface="Times New Roman" panose="02020603050405020304" pitchFamily="18" charset="0"/>
                <a:cs typeface="Arial" panose="020B0604020202020204" pitchFamily="34" charset="0"/>
              </a:rPr>
              <a:t> </a:t>
            </a:r>
            <a:r>
              <a:rPr lang="el-GR" sz="2400" b="1" dirty="0" err="1">
                <a:solidFill>
                  <a:srgbClr val="000000"/>
                </a:solidFill>
                <a:effectLst/>
                <a:latin typeface="inherit"/>
                <a:ea typeface="Times New Roman" panose="02020603050405020304" pitchFamily="18" charset="0"/>
                <a:cs typeface="Arial" panose="020B0604020202020204" pitchFamily="34" charset="0"/>
              </a:rPr>
              <a:t>στήν</a:t>
            </a:r>
            <a:r>
              <a:rPr lang="el-GR" sz="2400" b="1" dirty="0">
                <a:solidFill>
                  <a:srgbClr val="000000"/>
                </a:solidFill>
                <a:effectLst/>
                <a:latin typeface="inherit"/>
                <a:ea typeface="Times New Roman" panose="02020603050405020304" pitchFamily="18" charset="0"/>
                <a:cs typeface="Arial" panose="020B0604020202020204" pitchFamily="34" charset="0"/>
              </a:rPr>
              <a:t> </a:t>
            </a:r>
            <a:r>
              <a:rPr lang="el-GR" sz="2400" b="1" dirty="0" err="1">
                <a:solidFill>
                  <a:srgbClr val="000000"/>
                </a:solidFill>
                <a:effectLst/>
                <a:latin typeface="inherit"/>
                <a:ea typeface="Times New Roman" panose="02020603050405020304" pitchFamily="18" charset="0"/>
                <a:cs typeface="Arial" panose="020B0604020202020204" pitchFamily="34" charset="0"/>
              </a:rPr>
              <a:t>ἐκκλησία</a:t>
            </a:r>
            <a:r>
              <a:rPr lang="el-GR" sz="2400" b="1" dirty="0">
                <a:solidFill>
                  <a:srgbClr val="000000"/>
                </a:solidFill>
                <a:effectLst/>
                <a:latin typeface="inherit"/>
                <a:ea typeface="Times New Roman" panose="02020603050405020304" pitchFamily="18" charset="0"/>
                <a:cs typeface="Arial" panose="020B0604020202020204" pitchFamily="34" charset="0"/>
              </a:rPr>
              <a:t> </a:t>
            </a:r>
            <a:r>
              <a:rPr lang="el-GR" sz="2400" b="1" dirty="0" err="1">
                <a:solidFill>
                  <a:srgbClr val="000000"/>
                </a:solidFill>
                <a:effectLst/>
                <a:latin typeface="inherit"/>
                <a:ea typeface="Times New Roman" panose="02020603050405020304" pitchFamily="18" charset="0"/>
                <a:cs typeface="Arial" panose="020B0604020202020204" pitchFamily="34" charset="0"/>
              </a:rPr>
              <a:t>νά</a:t>
            </a:r>
            <a:r>
              <a:rPr lang="el-GR" sz="2400" b="1" dirty="0">
                <a:solidFill>
                  <a:srgbClr val="000000"/>
                </a:solidFill>
                <a:effectLst/>
                <a:latin typeface="inherit"/>
                <a:ea typeface="Times New Roman" panose="02020603050405020304" pitchFamily="18" charset="0"/>
                <a:cs typeface="Arial" panose="020B0604020202020204" pitchFamily="34" charset="0"/>
              </a:rPr>
              <a:t> </a:t>
            </a:r>
            <a:r>
              <a:rPr lang="el-GR" sz="2400" b="1" dirty="0" err="1">
                <a:solidFill>
                  <a:srgbClr val="000000"/>
                </a:solidFill>
                <a:effectLst/>
                <a:latin typeface="inherit"/>
                <a:ea typeface="Times New Roman" panose="02020603050405020304" pitchFamily="18" charset="0"/>
                <a:cs typeface="Arial" panose="020B0604020202020204" pitchFamily="34" charset="0"/>
              </a:rPr>
              <a:t>εἶναι</a:t>
            </a:r>
            <a:r>
              <a:rPr lang="el-GR" sz="2400" b="1" dirty="0">
                <a:solidFill>
                  <a:srgbClr val="000000"/>
                </a:solidFill>
                <a:effectLst/>
                <a:latin typeface="inherit"/>
                <a:ea typeface="Times New Roman" panose="02020603050405020304" pitchFamily="18" charset="0"/>
                <a:cs typeface="Arial" panose="020B0604020202020204" pitchFamily="34" charset="0"/>
              </a:rPr>
              <a:t> </a:t>
            </a:r>
            <a:r>
              <a:rPr lang="el-GR" sz="2400" b="1" dirty="0" err="1">
                <a:solidFill>
                  <a:srgbClr val="000000"/>
                </a:solidFill>
                <a:effectLst/>
                <a:latin typeface="inherit"/>
                <a:ea typeface="Times New Roman" panose="02020603050405020304" pitchFamily="18" charset="0"/>
                <a:cs typeface="Arial" panose="020B0604020202020204" pitchFamily="34" charset="0"/>
              </a:rPr>
              <a:t>χειροθετημένος</a:t>
            </a:r>
            <a:r>
              <a:rPr lang="el-GR" sz="2400" b="1" dirty="0">
                <a:solidFill>
                  <a:srgbClr val="000000"/>
                </a:solidFill>
                <a:effectLst/>
                <a:latin typeface="inherit"/>
                <a:ea typeface="Times New Roman" panose="02020603050405020304" pitchFamily="18" charset="0"/>
                <a:cs typeface="Arial" panose="020B0604020202020204" pitchFamily="34" charset="0"/>
              </a:rPr>
              <a:t> </a:t>
            </a:r>
            <a:r>
              <a:rPr lang="el-GR" sz="2400" b="1" dirty="0" err="1">
                <a:solidFill>
                  <a:srgbClr val="000000"/>
                </a:solidFill>
                <a:effectLst/>
                <a:latin typeface="inherit"/>
                <a:ea typeface="Times New Roman" panose="02020603050405020304" pitchFamily="18" charset="0"/>
                <a:cs typeface="Arial" panose="020B0604020202020204" pitchFamily="34" charset="0"/>
              </a:rPr>
              <a:t>Ἀναγνώστης</a:t>
            </a:r>
            <a:r>
              <a:rPr lang="el-GR" sz="2400" b="1"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καί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ἄν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δέν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εἶναι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νά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μή</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τολμᾶ</a:t>
            </a:r>
            <a:r>
              <a:rPr lang="el-GR" sz="2400" dirty="0">
                <a:solidFill>
                  <a:srgbClr val="000000"/>
                </a:solidFill>
                <a:effectLst/>
                <a:latin typeface="inherit"/>
                <a:ea typeface="Times New Roman" panose="02020603050405020304" pitchFamily="18" charset="0"/>
                <a:cs typeface="Arial" panose="020B0604020202020204" pitchFamily="34" charset="0"/>
              </a:rPr>
              <a:t> ὁ </a:t>
            </a:r>
            <a:r>
              <a:rPr lang="el-GR" sz="2400" dirty="0" err="1">
                <a:solidFill>
                  <a:srgbClr val="000000"/>
                </a:solidFill>
                <a:effectLst/>
                <a:latin typeface="inherit"/>
                <a:ea typeface="Times New Roman" panose="02020603050405020304" pitchFamily="18" charset="0"/>
                <a:cs typeface="Arial" panose="020B0604020202020204" pitchFamily="34" charset="0"/>
              </a:rPr>
              <a:t>ἴδιος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νά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ἀσκεῖ</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αὐτό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ἔργο</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ἀλλ</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οὔτε</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καί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νά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τοῦ</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προσφέρεται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μιά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τέτοια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δυνατότης</a:t>
            </a:r>
            <a:r>
              <a:rPr lang="el-GR" sz="2400" dirty="0">
                <a:solidFill>
                  <a:srgbClr val="000000"/>
                </a:solidFill>
                <a:effectLst/>
                <a:latin typeface="inherit"/>
                <a:ea typeface="Times New Roman" panose="02020603050405020304" pitchFamily="18" charset="0"/>
                <a:cs typeface="Arial" panose="020B0604020202020204" pitchFamily="34" charset="0"/>
              </a:rPr>
              <a:t>. </a:t>
            </a:r>
          </a:p>
          <a:p>
            <a:r>
              <a:rPr lang="el-GR" sz="2400" dirty="0" err="1">
                <a:solidFill>
                  <a:srgbClr val="000000"/>
                </a:solidFill>
                <a:effectLst/>
                <a:latin typeface="inherit"/>
                <a:ea typeface="Times New Roman" panose="02020603050405020304" pitchFamily="18" charset="0"/>
                <a:cs typeface="Arial" panose="020B0604020202020204" pitchFamily="34" charset="0"/>
              </a:rPr>
              <a:t>Πρέπει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ἐπίσης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νά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ζῆ</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βίον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συνεπῆ</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καί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σύμφωνο</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μέ</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θέλημα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τοῦ</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Θεοῦ</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καί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ἐπί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πλέον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νά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διαθέτει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μόρφωση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ὀρθοφωνία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καί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καλή</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ἄρθρωση</a:t>
            </a:r>
            <a:r>
              <a:rPr lang="el-GR" sz="2400" dirty="0">
                <a:solidFill>
                  <a:srgbClr val="000000"/>
                </a:solidFill>
                <a:effectLst/>
                <a:latin typeface="inherit"/>
                <a:ea typeface="Times New Roman" panose="02020603050405020304" pitchFamily="18" charset="0"/>
                <a:cs typeface="Arial" panose="020B0604020202020204" pitchFamily="34" charset="0"/>
              </a:rPr>
              <a:t>. </a:t>
            </a:r>
          </a:p>
          <a:p>
            <a:r>
              <a:rPr lang="el-GR" sz="2400" dirty="0">
                <a:solidFill>
                  <a:srgbClr val="000000"/>
                </a:solidFill>
                <a:effectLst/>
                <a:latin typeface="inherit"/>
                <a:ea typeface="Times New Roman" panose="02020603050405020304" pitchFamily="18" charset="0"/>
                <a:cs typeface="Arial" panose="020B0604020202020204" pitchFamily="34" charset="0"/>
              </a:rPr>
              <a:t>Ἡ </a:t>
            </a:r>
            <a:r>
              <a:rPr lang="el-GR" sz="2400" dirty="0" err="1">
                <a:solidFill>
                  <a:srgbClr val="000000"/>
                </a:solidFill>
                <a:effectLst/>
                <a:latin typeface="inherit"/>
                <a:ea typeface="Times New Roman" panose="02020603050405020304" pitchFamily="18" charset="0"/>
                <a:cs typeface="Arial" panose="020B0604020202020204" pitchFamily="34" charset="0"/>
              </a:rPr>
              <a:t>γραμματολογική</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μόρφωση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τόν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καθιστᾶ</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ἱκανόν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νά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ἀποδίδει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σωστά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σημεῖα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στίξεως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καί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νά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κατανοεῖ</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πρῶτος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αὐτός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τήν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ἔννοιαν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τῶν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ἀναγινωσκομένων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ὥστε</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νά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μπορεῖ</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νά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τήν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μεταδίδει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καί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στούς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ἀκροατές</a:t>
            </a:r>
            <a:r>
              <a:rPr lang="el-GR" sz="2400" dirty="0">
                <a:solidFill>
                  <a:srgbClr val="000000"/>
                </a:solidFill>
                <a:effectLst/>
                <a:latin typeface="inherit"/>
                <a:ea typeface="Times New Roman" panose="02020603050405020304" pitchFamily="18" charset="0"/>
                <a:cs typeface="Arial" panose="020B0604020202020204" pitchFamily="34" charset="0"/>
              </a:rPr>
              <a:t> του, </a:t>
            </a:r>
            <a:r>
              <a:rPr lang="el-GR" sz="2400" dirty="0" err="1">
                <a:solidFill>
                  <a:srgbClr val="000000"/>
                </a:solidFill>
                <a:effectLst/>
                <a:latin typeface="inherit"/>
                <a:ea typeface="Times New Roman" panose="02020603050405020304" pitchFamily="18" charset="0"/>
                <a:cs typeface="Arial" panose="020B0604020202020204" pitchFamily="34" charset="0"/>
              </a:rPr>
              <a:t>ἐνῶ</a:t>
            </a:r>
            <a:r>
              <a:rPr lang="el-GR" sz="2400" dirty="0">
                <a:solidFill>
                  <a:srgbClr val="000000"/>
                </a:solidFill>
                <a:effectLst/>
                <a:latin typeface="inherit"/>
                <a:ea typeface="Times New Roman" panose="02020603050405020304" pitchFamily="18" charset="0"/>
                <a:cs typeface="Arial" panose="020B0604020202020204" pitchFamily="34" charset="0"/>
              </a:rPr>
              <a:t> ἡ </a:t>
            </a:r>
            <a:r>
              <a:rPr lang="el-GR" sz="2400" dirty="0" err="1">
                <a:solidFill>
                  <a:srgbClr val="000000"/>
                </a:solidFill>
                <a:effectLst/>
                <a:latin typeface="inherit"/>
                <a:ea typeface="Times New Roman" panose="02020603050405020304" pitchFamily="18" charset="0"/>
                <a:cs typeface="Arial" panose="020B0604020202020204" pitchFamily="34" charset="0"/>
              </a:rPr>
              <a:t>καλή</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ἄρθρωση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τοῦ</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ἐπιτρέπει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νά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ἀποδίδει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τίς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λέξεις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μέ</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τόν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ὀρθό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τρόπο</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γιά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νά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γίνονται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ἀντιληπτές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ἀπό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τούς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ἀκροατές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καί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νά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μή</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χάνεται</a:t>
            </a:r>
            <a:r>
              <a:rPr lang="el-GR" sz="2400" dirty="0">
                <a:solidFill>
                  <a:srgbClr val="000000"/>
                </a:solidFill>
                <a:effectLst/>
                <a:latin typeface="inherit"/>
                <a:ea typeface="Times New Roman" panose="02020603050405020304" pitchFamily="18" charset="0"/>
                <a:cs typeface="Arial" panose="020B0604020202020204" pitchFamily="34" charset="0"/>
              </a:rPr>
              <a:t> ἡ </a:t>
            </a:r>
            <a:r>
              <a:rPr lang="el-GR" sz="2400" dirty="0" err="1">
                <a:solidFill>
                  <a:srgbClr val="000000"/>
                </a:solidFill>
                <a:effectLst/>
                <a:latin typeface="inherit"/>
                <a:ea typeface="Times New Roman" panose="02020603050405020304" pitchFamily="18" charset="0"/>
                <a:cs typeface="Arial" panose="020B0604020202020204" pitchFamily="34" charset="0"/>
              </a:rPr>
              <a:t>συνέχεια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τοῦ</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λόγου</a:t>
            </a:r>
            <a:r>
              <a:rPr lang="el-GR" sz="2400" dirty="0">
                <a:solidFill>
                  <a:srgbClr val="000000"/>
                </a:solidFill>
                <a:effectLst/>
                <a:latin typeface="inherit"/>
                <a:ea typeface="Times New Roman" panose="02020603050405020304" pitchFamily="18" charset="0"/>
                <a:cs typeface="Arial" panose="020B0604020202020204" pitchFamily="34" charset="0"/>
              </a:rPr>
              <a:t>. Ἡ </a:t>
            </a:r>
            <a:r>
              <a:rPr lang="el-GR" sz="2400" dirty="0" err="1">
                <a:solidFill>
                  <a:srgbClr val="000000"/>
                </a:solidFill>
                <a:effectLst/>
                <a:latin typeface="inherit"/>
                <a:ea typeface="Times New Roman" panose="02020603050405020304" pitchFamily="18" charset="0"/>
                <a:cs typeface="Arial" panose="020B0604020202020204" pitchFamily="34" charset="0"/>
              </a:rPr>
              <a:t>κακή</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ἄρθρωση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εἶναι</a:t>
            </a:r>
            <a:r>
              <a:rPr lang="el-GR" sz="2400" dirty="0">
                <a:solidFill>
                  <a:srgbClr val="000000"/>
                </a:solidFill>
                <a:effectLst/>
                <a:latin typeface="inherit"/>
                <a:ea typeface="Times New Roman" panose="02020603050405020304" pitchFamily="18" charset="0"/>
                <a:cs typeface="Arial" panose="020B0604020202020204" pitchFamily="34" charset="0"/>
              </a:rPr>
              <a:t> ἡ </a:t>
            </a:r>
            <a:r>
              <a:rPr lang="el-GR" sz="2400" dirty="0" err="1">
                <a:solidFill>
                  <a:srgbClr val="000000"/>
                </a:solidFill>
                <a:effectLst/>
                <a:latin typeface="inherit"/>
                <a:ea typeface="Times New Roman" panose="02020603050405020304" pitchFamily="18" charset="0"/>
                <a:cs typeface="Arial" panose="020B0604020202020204" pitchFamily="34" charset="0"/>
              </a:rPr>
              <a:t>αἰτία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πού</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ἀλλοιώνονται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φωνήεντα</a:t>
            </a:r>
            <a:r>
              <a:rPr lang="el-GR" sz="2400" dirty="0">
                <a:solidFill>
                  <a:srgbClr val="000000"/>
                </a:solidFill>
                <a:effectLst/>
                <a:latin typeface="inherit"/>
                <a:ea typeface="Times New Roman" panose="02020603050405020304" pitchFamily="18" charset="0"/>
                <a:cs typeface="Arial" panose="020B0604020202020204" pitchFamily="34" charset="0"/>
              </a:rPr>
              <a:t> ἤ “</a:t>
            </a:r>
            <a:r>
              <a:rPr lang="el-GR" sz="2400" dirty="0" err="1">
                <a:solidFill>
                  <a:srgbClr val="000000"/>
                </a:solidFill>
                <a:effectLst/>
                <a:latin typeface="inherit"/>
                <a:ea typeface="Times New Roman" panose="02020603050405020304" pitchFamily="18" charset="0"/>
                <a:cs typeface="Arial" panose="020B0604020202020204" pitchFamily="34" charset="0"/>
              </a:rPr>
              <a:t>τρώγονται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ὁλόκληρες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συλλαβές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μέ</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ἀποτέλεσμα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νά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μή</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μπορεῖ</a:t>
            </a:r>
            <a:r>
              <a:rPr lang="el-GR" sz="2400" dirty="0">
                <a:solidFill>
                  <a:srgbClr val="000000"/>
                </a:solidFill>
                <a:effectLst/>
                <a:latin typeface="inherit"/>
                <a:ea typeface="Times New Roman" panose="02020603050405020304" pitchFamily="18" charset="0"/>
                <a:cs typeface="Arial" panose="020B0604020202020204" pitchFamily="34" charset="0"/>
              </a:rPr>
              <a:t> ὁ </a:t>
            </a:r>
            <a:r>
              <a:rPr lang="el-GR" sz="2400" dirty="0" err="1">
                <a:solidFill>
                  <a:srgbClr val="000000"/>
                </a:solidFill>
                <a:effectLst/>
                <a:latin typeface="inherit"/>
                <a:ea typeface="Times New Roman" panose="02020603050405020304" pitchFamily="18" charset="0"/>
                <a:cs typeface="Arial" panose="020B0604020202020204" pitchFamily="34" charset="0"/>
              </a:rPr>
              <a:t>ἐκκλησιαζόμενος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νά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παρακολουθήσει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τίς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ἔννοιες</a:t>
            </a:r>
            <a:r>
              <a:rPr lang="el-GR" sz="2400" dirty="0">
                <a:solidFill>
                  <a:srgbClr val="000000"/>
                </a:solidFill>
                <a:effectLst/>
                <a:latin typeface="inherit"/>
                <a:ea typeface="Times New Roman" panose="02020603050405020304" pitchFamily="18" charset="0"/>
                <a:cs typeface="Arial" panose="020B0604020202020204" pitchFamily="34" charset="0"/>
              </a:rPr>
              <a:t>. </a:t>
            </a:r>
          </a:p>
          <a:p>
            <a:r>
              <a:rPr lang="el-GR" sz="2400" dirty="0" err="1">
                <a:solidFill>
                  <a:srgbClr val="000000"/>
                </a:solidFill>
                <a:effectLst/>
                <a:latin typeface="inherit"/>
                <a:ea typeface="Times New Roman" panose="02020603050405020304" pitchFamily="18" charset="0"/>
                <a:cs typeface="Arial" panose="020B0604020202020204" pitchFamily="34" charset="0"/>
              </a:rPr>
              <a:t>Ἄν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μάλιστα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λάβει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κανείς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ὑπ</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ὄψιν</a:t>
            </a:r>
            <a:r>
              <a:rPr lang="el-GR" sz="2400" dirty="0">
                <a:solidFill>
                  <a:srgbClr val="000000"/>
                </a:solidFill>
                <a:effectLst/>
                <a:latin typeface="inherit"/>
                <a:ea typeface="Times New Roman" panose="02020603050405020304" pitchFamily="18" charset="0"/>
                <a:cs typeface="Arial" panose="020B0604020202020204" pitchFamily="34" charset="0"/>
              </a:rPr>
              <a:t> του </a:t>
            </a:r>
            <a:r>
              <a:rPr lang="el-GR" sz="2400" dirty="0" err="1">
                <a:solidFill>
                  <a:srgbClr val="000000"/>
                </a:solidFill>
                <a:effectLst/>
                <a:latin typeface="inherit"/>
                <a:ea typeface="Times New Roman" panose="02020603050405020304" pitchFamily="18" charset="0"/>
                <a:cs typeface="Arial" panose="020B0604020202020204" pitchFamily="34" charset="0"/>
              </a:rPr>
              <a:t>καί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ὁπωσδήποτε</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ὑψηλό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γλωσσικό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ἰδίωμα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στό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ὁποῖο</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εἶναι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γραμμένα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ἱερά</a:t>
            </a:r>
            <a:r>
              <a:rPr lang="el-GR" sz="2400" dirty="0">
                <a:solidFill>
                  <a:srgbClr val="000000"/>
                </a:solidFill>
                <a:effectLst/>
                <a:latin typeface="inherit"/>
                <a:ea typeface="Times New Roman" panose="02020603050405020304" pitchFamily="18" charset="0"/>
                <a:cs typeface="Arial" panose="020B0604020202020204" pitchFamily="34" charset="0"/>
              </a:rPr>
              <a:t> μας </a:t>
            </a:r>
            <a:r>
              <a:rPr lang="el-GR" sz="2400" dirty="0" err="1">
                <a:solidFill>
                  <a:srgbClr val="000000"/>
                </a:solidFill>
                <a:effectLst/>
                <a:latin typeface="inherit"/>
                <a:ea typeface="Times New Roman" panose="02020603050405020304" pitchFamily="18" charset="0"/>
                <a:cs typeface="Arial" panose="020B0604020202020204" pitchFamily="34" charset="0"/>
              </a:rPr>
              <a:t>κείμενα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ἀντιλαμβάνεται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τήν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δυσκολία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πού</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ἔχουν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πολλοί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πιστοί</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νά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κατανοήσουν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τίς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ἔννοιές</a:t>
            </a:r>
            <a:r>
              <a:rPr lang="el-GR" sz="2400" dirty="0">
                <a:solidFill>
                  <a:srgbClr val="000000"/>
                </a:solidFill>
                <a:effectLst/>
                <a:latin typeface="inherit"/>
                <a:ea typeface="Times New Roman" panose="02020603050405020304" pitchFamily="18" charset="0"/>
                <a:cs typeface="Arial" panose="020B0604020202020204" pitchFamily="34" charset="0"/>
              </a:rPr>
              <a:t> των, </a:t>
            </a:r>
            <a:r>
              <a:rPr lang="el-GR" sz="2400" dirty="0" err="1">
                <a:solidFill>
                  <a:srgbClr val="000000"/>
                </a:solidFill>
                <a:effectLst/>
                <a:latin typeface="inherit"/>
                <a:ea typeface="Times New Roman" panose="02020603050405020304" pitchFamily="18" charset="0"/>
                <a:cs typeface="Arial" panose="020B0604020202020204" pitchFamily="34" charset="0"/>
              </a:rPr>
              <a:t>ἰδίως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ὅταν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αὐτός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πού</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ἀποδίδει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δέν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τούς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διευκολύνει</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εἰς</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τοῦτο</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μέ</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μία</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καλή</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καί</a:t>
            </a:r>
            <a:r>
              <a:rPr lang="el-GR" sz="2400" dirty="0">
                <a:solidFill>
                  <a:srgbClr val="000000"/>
                </a:solidFill>
                <a:effectLst/>
                <a:latin typeface="inherit"/>
                <a:ea typeface="Times New Roman" panose="02020603050405020304" pitchFamily="18" charset="0"/>
                <a:cs typeface="Arial" panose="020B0604020202020204" pitchFamily="34" charset="0"/>
              </a:rPr>
              <a:t> κατ` </a:t>
            </a:r>
            <a:r>
              <a:rPr lang="el-GR" sz="2400" dirty="0" err="1">
                <a:solidFill>
                  <a:srgbClr val="000000"/>
                </a:solidFill>
                <a:effectLst/>
                <a:latin typeface="inherit"/>
                <a:ea typeface="Times New Roman" panose="02020603050405020304" pitchFamily="18" charset="0"/>
                <a:cs typeface="Arial" panose="020B0604020202020204" pitchFamily="34" charset="0"/>
              </a:rPr>
              <a:t>ἔννοιαν</a:t>
            </a:r>
            <a:r>
              <a:rPr lang="el-GR" sz="2400" dirty="0">
                <a:solidFill>
                  <a:srgbClr val="000000"/>
                </a:solidFill>
                <a:effectLst/>
                <a:latin typeface="inherit"/>
                <a:ea typeface="Times New Roman" panose="02020603050405020304" pitchFamily="18" charset="0"/>
                <a:cs typeface="Arial" panose="020B0604020202020204" pitchFamily="34" charset="0"/>
              </a:rPr>
              <a:t> </a:t>
            </a:r>
            <a:r>
              <a:rPr lang="el-GR" sz="2400" dirty="0" err="1">
                <a:solidFill>
                  <a:srgbClr val="000000"/>
                </a:solidFill>
                <a:effectLst/>
                <a:latin typeface="inherit"/>
                <a:ea typeface="Times New Roman" panose="02020603050405020304" pitchFamily="18" charset="0"/>
                <a:cs typeface="Arial" panose="020B0604020202020204" pitchFamily="34" charset="0"/>
              </a:rPr>
              <a:t>ἀνάγνωση</a:t>
            </a:r>
            <a:r>
              <a:rPr lang="el-GR" sz="2400" dirty="0">
                <a:solidFill>
                  <a:srgbClr val="000000"/>
                </a:solidFill>
                <a:effectLst/>
                <a:latin typeface="inherit"/>
                <a:ea typeface="Times New Roman" panose="02020603050405020304" pitchFamily="18" charset="0"/>
                <a:cs typeface="Arial" panose="020B0604020202020204" pitchFamily="34" charset="0"/>
              </a:rPr>
              <a:t>.</a:t>
            </a:r>
            <a:endParaRPr lang="el-GR" sz="24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16399759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TotalTime>
  <Words>3594</Words>
  <Application>Microsoft Office PowerPoint</Application>
  <PresentationFormat>Ευρεία οθόνη</PresentationFormat>
  <Paragraphs>92</Paragraphs>
  <Slides>18</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18</vt:i4>
      </vt:variant>
    </vt:vector>
  </HeadingPairs>
  <TitlesOfParts>
    <vt:vector size="25" baseType="lpstr">
      <vt:lpstr>Arial</vt:lpstr>
      <vt:lpstr>Calibri</vt:lpstr>
      <vt:lpstr>Calibri Light</vt:lpstr>
      <vt:lpstr>inherit</vt:lpstr>
      <vt:lpstr>Times New Roman</vt:lpstr>
      <vt:lpstr>Wingdings</vt:lpstr>
      <vt:lpstr>Θέμα του Office</vt:lpstr>
      <vt:lpstr>ΕΚΚΛΗΣΙΑΣΤΙΚΗ ΕΘΙΜΟΤΥΠΙΑ ΕΝΟΤΗΤΑ 6η  Ο θεσμός του αναγνώστη στην Ορθόδοξη Εκκλησία </vt:lpstr>
      <vt:lpstr>Η ύπαρξη του θεσμού στην πρωτοχριστιανική Εκκλησία</vt:lpstr>
      <vt:lpstr>Η σπουδαιότητα του αξιώματος του αναγνώστη</vt:lpstr>
      <vt:lpstr>Η σπουδαιότητα του αξιώματος του αναγνώστη</vt:lpstr>
      <vt:lpstr>Τα  καθήκοντά τους  </vt:lpstr>
      <vt:lpstr> ΕΓΚΥΚΛΙΟΣ   Ἀριθμ. πρωτ. 146/ΕΞ. /2002 Ἐν Ἀθήναις τῇ 21ῃ Ἰανουαρίου 2002 ΕΙΔΙΚΗ ΣΕΙΡΑ Β – ΛΕΙΤΟΥΡΓΙΚΑ ΚΑΙ ΤΕΛΕΤΟΥΡΓΙΚΑ ΘΕΜΑΤΑ ΕΓΚΥΚΛΙΟΣ ὑπ` ἀριθμ. Ι </vt:lpstr>
      <vt:lpstr> ΕΓΚΥΚΛΙΟΣ  Ἀριθμ. πρωτ. 146/ΕΞ. /2002 </vt:lpstr>
      <vt:lpstr>ΕΓΚΥΚΛΙΟΣ  Ἀριθμ. πρωτ. 146/ΕΞ. /2002</vt:lpstr>
      <vt:lpstr>ΕΓΚΥΚΛΙΟΣ  Ἀριθμ. πρωτ. 146/ΕΞ. /2002</vt:lpstr>
      <vt:lpstr>ΕΓΚΥΚΛΙΟΣ  Ἀριθμ. πρωτ. 146/ΕΞ. /2002</vt:lpstr>
      <vt:lpstr>ΕΓΚΥΚΛΙΟΣ  Ἀριθμ. πρωτ. 146/ΕΞ. /2002</vt:lpstr>
      <vt:lpstr>ΕΓΚΥΚΛΙΟΣ  Ἀριθμ. πρωτ. 146/ΕΞ. /2002</vt:lpstr>
      <vt:lpstr>ΕΓΚΥΚΛΙΟΣ  Ἀριθμ. πρωτ. 146/ΕΞ. /2002</vt:lpstr>
      <vt:lpstr>ΕΓΚΥΚΛΙΟΣ  Ἀριθμ. πρωτ. 146/ΕΞ. /2002</vt:lpstr>
      <vt:lpstr>ΕΓΚΥΚΛΙΟΣ  Ἀριθμ. πρωτ. 146/ΕΞ. /2002</vt:lpstr>
      <vt:lpstr>ΕΓΚΥΚΛΙΟΣ  Ἀριθμ. πρωτ. 146/ΕΞ. /2002</vt:lpstr>
      <vt:lpstr>ΕΓΚΥΚΛΙΟΣ  Ἀριθμ. πρωτ. 146/ΕΞ. /2002</vt:lpstr>
      <vt:lpstr>ΒΙΒΛΙΟΓΡΑΦΙΑ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ΕΚΚΛΗΣΙΑΣΤΙΚΗ ΕΘΙΜΟΤΥΠΙΑ ΕΝΟΤΗΤΑ 6η  Ο θεσμός του αναγνώστη </dc:title>
  <dc:creator>MARIA KARAMPELIA</dc:creator>
  <cp:lastModifiedBy>MARIA KARAMPELIA</cp:lastModifiedBy>
  <cp:revision>1</cp:revision>
  <dcterms:created xsi:type="dcterms:W3CDTF">2023-04-26T18:21:22Z</dcterms:created>
  <dcterms:modified xsi:type="dcterms:W3CDTF">2023-04-28T11:16:09Z</dcterms:modified>
</cp:coreProperties>
</file>