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  <p:sldId id="271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56E2D-5BC0-4627-9EE6-11FB8C9516FF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1F3EF-C5BB-4A12-9DFC-A53923CBA1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6921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56E2D-5BC0-4627-9EE6-11FB8C9516FF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1F3EF-C5BB-4A12-9DFC-A53923CBA1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4479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56E2D-5BC0-4627-9EE6-11FB8C9516FF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1F3EF-C5BB-4A12-9DFC-A53923CBA1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5268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56E2D-5BC0-4627-9EE6-11FB8C9516FF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1F3EF-C5BB-4A12-9DFC-A53923CBA1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5405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56E2D-5BC0-4627-9EE6-11FB8C9516FF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1F3EF-C5BB-4A12-9DFC-A53923CBA1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4823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56E2D-5BC0-4627-9EE6-11FB8C9516FF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1F3EF-C5BB-4A12-9DFC-A53923CBA1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2471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56E2D-5BC0-4627-9EE6-11FB8C9516FF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1F3EF-C5BB-4A12-9DFC-A53923CBA1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1153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56E2D-5BC0-4627-9EE6-11FB8C9516FF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1F3EF-C5BB-4A12-9DFC-A53923CBA1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5830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56E2D-5BC0-4627-9EE6-11FB8C9516FF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1F3EF-C5BB-4A12-9DFC-A53923CBA1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561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56E2D-5BC0-4627-9EE6-11FB8C9516FF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1F3EF-C5BB-4A12-9DFC-A53923CBA1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85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56E2D-5BC0-4627-9EE6-11FB8C9516FF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1F3EF-C5BB-4A12-9DFC-A53923CBA1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96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56E2D-5BC0-4627-9EE6-11FB8C9516FF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1F3EF-C5BB-4A12-9DFC-A53923CBA1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70259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1224135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1.3 Learning new listening skills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72008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Waiting for spoken definitions</a:t>
            </a:r>
            <a:endParaRPr lang="el-GR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s://www.theteflcentre.com/images/upload/article%206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389" y="3861048"/>
            <a:ext cx="4638675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3584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D. Identifying consonant sounds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i="1" dirty="0"/>
              <a:t>Read Pronunciation Check 1. </a:t>
            </a:r>
            <a:endParaRPr lang="en-US" i="1" dirty="0" smtClean="0"/>
          </a:p>
          <a:p>
            <a:r>
              <a:rPr lang="en-US" b="1" i="1" u="sng" dirty="0" smtClean="0"/>
              <a:t>Pronunciation </a:t>
            </a:r>
            <a:r>
              <a:rPr lang="en-US" b="1" i="1" u="sng" dirty="0"/>
              <a:t>Check 1</a:t>
            </a:r>
            <a:endParaRPr lang="el-GR" b="1" i="1" u="sng" dirty="0"/>
          </a:p>
          <a:p>
            <a:r>
              <a:rPr lang="en-US" dirty="0"/>
              <a:t>Hearing consonants:</a:t>
            </a:r>
            <a:r>
              <a:rPr lang="en-US" b="1" i="1" dirty="0"/>
              <a:t> /</a:t>
            </a:r>
            <a:r>
              <a:rPr lang="en-US" b="1" i="1" dirty="0" smtClean="0"/>
              <a:t>p/</a:t>
            </a:r>
            <a:r>
              <a:rPr lang="en-US" dirty="0" smtClean="0"/>
              <a:t> </a:t>
            </a:r>
            <a:r>
              <a:rPr lang="en-US" dirty="0"/>
              <a:t>and</a:t>
            </a:r>
            <a:r>
              <a:rPr lang="en-US" b="1" i="1" dirty="0"/>
              <a:t> /</a:t>
            </a:r>
            <a:r>
              <a:rPr lang="en-US" b="1" i="1" dirty="0" smtClean="0"/>
              <a:t>b/</a:t>
            </a:r>
            <a:endParaRPr lang="el-GR" dirty="0"/>
          </a:p>
          <a:p>
            <a:r>
              <a:rPr lang="en-US" b="1" i="1" dirty="0"/>
              <a:t>We make these two consonants with our lips together</a:t>
            </a:r>
            <a:r>
              <a:rPr lang="en-US" b="1" i="1" dirty="0" smtClean="0"/>
              <a:t>:</a:t>
            </a:r>
            <a:endParaRPr lang="en-US" dirty="0" smtClean="0"/>
          </a:p>
          <a:p>
            <a:endParaRPr lang="el-GR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1486228"/>
              </p:ext>
            </p:extLst>
          </p:nvPr>
        </p:nvGraphicFramePr>
        <p:xfrm>
          <a:off x="1619673" y="4941168"/>
          <a:ext cx="3966740" cy="6480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6740"/>
              </a:tblGrid>
              <a:tr h="648072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ts val="108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  <a:tabLst>
                          <a:tab pos="130175" algn="l"/>
                        </a:tabLst>
                      </a:pPr>
                      <a:endParaRPr lang="en-US" sz="2000" u="none" strike="noStrike" spc="0" dirty="0" smtClean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08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  <a:tabLst>
                          <a:tab pos="130175" algn="l"/>
                        </a:tabLst>
                      </a:pPr>
                      <a:r>
                        <a:rPr lang="en-US" sz="2000" u="none" strike="noStrike" spc="0" dirty="0" smtClean="0">
                          <a:effectLst/>
                        </a:rPr>
                        <a:t>the </a:t>
                      </a:r>
                      <a:r>
                        <a:rPr lang="en-US" sz="2000" u="none" strike="noStrike" spc="0" dirty="0">
                          <a:effectLst/>
                        </a:rPr>
                        <a:t>soft sound in </a:t>
                      </a:r>
                      <a:r>
                        <a:rPr lang="en-US" sz="2000" i="1" u="none" strike="noStrike" spc="0" dirty="0">
                          <a:effectLst/>
                        </a:rPr>
                        <a:t>pen</a:t>
                      </a:r>
                      <a:r>
                        <a:rPr lang="en-US" sz="2000" u="none" strike="noStrike" spc="0" dirty="0">
                          <a:effectLst/>
                        </a:rPr>
                        <a:t> -/p/. </a:t>
                      </a:r>
                      <a:r>
                        <a:rPr lang="en-US" sz="2000" u="none" strike="noStrike" spc="0" dirty="0" smtClean="0">
                          <a:effectLst/>
                        </a:rPr>
                        <a:t>We</a:t>
                      </a:r>
                    </a:p>
                    <a:p>
                      <a:pPr marL="342900" lvl="0" indent="-342900" algn="l">
                        <a:lnSpc>
                          <a:spcPts val="108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  <a:tabLst>
                          <a:tab pos="130175" algn="l"/>
                        </a:tabLst>
                      </a:pPr>
                      <a:endParaRPr lang="en-US" sz="2000" u="none" strike="noStrike" spc="0" dirty="0" smtClean="0">
                        <a:effectLst/>
                      </a:endParaRPr>
                    </a:p>
                    <a:p>
                      <a:pPr marL="0" lvl="0" indent="0" algn="l">
                        <a:lnSpc>
                          <a:spcPts val="108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None/>
                        <a:tabLst>
                          <a:tab pos="130175" algn="l"/>
                        </a:tabLst>
                      </a:pPr>
                      <a:r>
                        <a:rPr lang="en-US" sz="2000" u="none" strike="noStrike" spc="0" dirty="0" smtClean="0">
                          <a:effectLst/>
                        </a:rPr>
                        <a:t>       write </a:t>
                      </a:r>
                      <a:r>
                        <a:rPr lang="en-US" sz="2000" u="none" strike="noStrike" spc="0" dirty="0">
                          <a:effectLst/>
                        </a:rPr>
                        <a:t>this sound with</a:t>
                      </a:r>
                      <a:r>
                        <a:rPr lang="en-US" sz="2000" b="1" u="none" strike="noStrike" spc="0" dirty="0">
                          <a:effectLst/>
                        </a:rPr>
                        <a:t> p</a:t>
                      </a:r>
                      <a:r>
                        <a:rPr lang="en-US" sz="2000" u="none" strike="noStrike" spc="0" dirty="0">
                          <a:effectLst/>
                        </a:rPr>
                        <a:t>.</a:t>
                      </a:r>
                      <a:endParaRPr lang="el-GR" sz="2000" u="none" strike="noStrike" spc="0" dirty="0">
                        <a:effectLst/>
                        <a:latin typeface="Segoe UI"/>
                        <a:ea typeface="Segoe UI"/>
                        <a:cs typeface="Segoe U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3557588" y="36496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3481388" y="36623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308213"/>
              </p:ext>
            </p:extLst>
          </p:nvPr>
        </p:nvGraphicFramePr>
        <p:xfrm>
          <a:off x="1619673" y="5805264"/>
          <a:ext cx="4042940" cy="5888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42940"/>
              </a:tblGrid>
              <a:tr h="504056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ts val="11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 startAt="2"/>
                        <a:tabLst>
                          <a:tab pos="139700" algn="l"/>
                        </a:tabLst>
                      </a:pPr>
                      <a:endParaRPr lang="en-US" sz="1600" u="none" strike="noStrike" spc="0" dirty="0" smtClean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1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 startAt="2"/>
                        <a:tabLst>
                          <a:tab pos="139700" algn="l"/>
                        </a:tabLst>
                      </a:pPr>
                      <a:r>
                        <a:rPr lang="en-US" sz="2000" u="none" strike="noStrike" spc="0" dirty="0" smtClean="0">
                          <a:effectLst/>
                        </a:rPr>
                        <a:t>the </a:t>
                      </a:r>
                      <a:r>
                        <a:rPr lang="en-US" sz="2000" u="none" strike="noStrike" spc="0" dirty="0">
                          <a:effectLst/>
                        </a:rPr>
                        <a:t>harder sound in </a:t>
                      </a:r>
                      <a:r>
                        <a:rPr lang="en-US" sz="2000" i="1" u="none" strike="noStrike" spc="0" dirty="0">
                          <a:effectLst/>
                        </a:rPr>
                        <a:t>Ben</a:t>
                      </a:r>
                      <a:r>
                        <a:rPr lang="en-US" sz="2000" u="none" strike="noStrike" spc="0" dirty="0">
                          <a:effectLst/>
                        </a:rPr>
                        <a:t> - </a:t>
                      </a:r>
                      <a:r>
                        <a:rPr lang="en-US" sz="2000" u="none" strike="noStrike" spc="0" dirty="0" smtClean="0">
                          <a:effectLst/>
                        </a:rPr>
                        <a:t>/b/. We</a:t>
                      </a:r>
                    </a:p>
                    <a:p>
                      <a:pPr marL="0" lvl="0" indent="0" algn="l">
                        <a:lnSpc>
                          <a:spcPts val="11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None/>
                        <a:tabLst>
                          <a:tab pos="139700" algn="l"/>
                        </a:tabLst>
                      </a:pPr>
                      <a:r>
                        <a:rPr lang="en-US" sz="2000" u="none" strike="noStrike" spc="0" dirty="0" smtClean="0">
                          <a:effectLst/>
                        </a:rPr>
                        <a:t>     </a:t>
                      </a:r>
                    </a:p>
                    <a:p>
                      <a:pPr marL="0" lvl="0" indent="0" algn="l">
                        <a:lnSpc>
                          <a:spcPts val="11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None/>
                        <a:tabLst>
                          <a:tab pos="139700" algn="l"/>
                        </a:tabLst>
                      </a:pPr>
                      <a:r>
                        <a:rPr lang="en-US" sz="2000" u="none" strike="noStrike" spc="0" dirty="0" smtClean="0">
                          <a:effectLst/>
                        </a:rPr>
                        <a:t>       </a:t>
                      </a:r>
                      <a:r>
                        <a:rPr lang="en-US" sz="2000" u="none" strike="noStrike" spc="0" dirty="0">
                          <a:effectLst/>
                        </a:rPr>
                        <a:t>write </a:t>
                      </a:r>
                      <a:r>
                        <a:rPr lang="en-US" sz="2000" u="none" strike="noStrike" spc="0" dirty="0" smtClean="0">
                          <a:effectLst/>
                        </a:rPr>
                        <a:t>this</a:t>
                      </a:r>
                      <a:r>
                        <a:rPr lang="en-US" sz="2000" u="none" strike="noStrike" spc="0" baseline="0" dirty="0" smtClean="0">
                          <a:effectLst/>
                        </a:rPr>
                        <a:t> </a:t>
                      </a:r>
                      <a:r>
                        <a:rPr lang="en-US" sz="2000" u="none" strike="noStrike" spc="0" dirty="0" smtClean="0">
                          <a:effectLst/>
                        </a:rPr>
                        <a:t>sound </a:t>
                      </a:r>
                      <a:r>
                        <a:rPr lang="en-US" sz="2000" u="none" strike="noStrike" spc="0" dirty="0">
                          <a:effectLst/>
                        </a:rPr>
                        <a:t>with </a:t>
                      </a:r>
                      <a:r>
                        <a:rPr lang="en-US" sz="2000" b="1" u="none" strike="noStrike" spc="0" dirty="0">
                          <a:effectLst/>
                        </a:rPr>
                        <a:t>b</a:t>
                      </a:r>
                      <a:r>
                        <a:rPr lang="en-US" sz="2000" u="none" strike="noStrike" spc="0" dirty="0">
                          <a:effectLst/>
                        </a:rPr>
                        <a:t>.</a:t>
                      </a:r>
                      <a:endParaRPr lang="el-GR" sz="2000" u="none" strike="noStrike" spc="0" dirty="0">
                        <a:effectLst/>
                        <a:latin typeface="Segoe UI"/>
                        <a:ea typeface="Segoe UI"/>
                        <a:cs typeface="Segoe U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3481388" y="36623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37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sz="3100" i="1" dirty="0" smtClean="0"/>
              <a:t>Listen </a:t>
            </a:r>
            <a:r>
              <a:rPr lang="en-US" sz="3100" i="1" dirty="0"/>
              <a:t>and write the correct consonant in each word.</a:t>
            </a:r>
            <a:r>
              <a:rPr lang="el-GR" sz="3100" dirty="0"/>
              <a:t/>
            </a:r>
            <a:br>
              <a:rPr lang="el-GR" sz="3100" dirty="0"/>
            </a:br>
            <a:endParaRPr lang="el-GR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en-US" dirty="0"/>
              <a:t>1. </a:t>
            </a:r>
            <a:r>
              <a:rPr lang="en-US" u="sng" dirty="0"/>
              <a:t>b</a:t>
            </a:r>
            <a:r>
              <a:rPr lang="en-US" dirty="0"/>
              <a:t>oth</a:t>
            </a:r>
            <a:endParaRPr lang="el-GR" dirty="0"/>
          </a:p>
          <a:p>
            <a:r>
              <a:rPr lang="en-US" dirty="0"/>
              <a:t>2. cam.........us</a:t>
            </a:r>
            <a:endParaRPr lang="el-GR" dirty="0"/>
          </a:p>
          <a:p>
            <a:r>
              <a:rPr lang="en-US" dirty="0"/>
              <a:t>3. </a:t>
            </a:r>
            <a:r>
              <a:rPr lang="en-US" dirty="0" err="1"/>
              <a:t>clu</a:t>
            </a:r>
            <a:r>
              <a:rPr lang="en-US" dirty="0"/>
              <a:t>.........</a:t>
            </a:r>
            <a:endParaRPr lang="el-GR" dirty="0"/>
          </a:p>
          <a:p>
            <a:r>
              <a:rPr lang="en-US" dirty="0"/>
              <a:t>4. ex.........</a:t>
            </a:r>
            <a:r>
              <a:rPr lang="en-US" dirty="0" smtClean="0"/>
              <a:t>lain</a:t>
            </a:r>
          </a:p>
          <a:p>
            <a:r>
              <a:rPr lang="en-US" dirty="0" smtClean="0"/>
              <a:t>5. </a:t>
            </a:r>
            <a:r>
              <a:rPr lang="en-US" dirty="0" err="1" smtClean="0"/>
              <a:t>jo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6. ..ay</a:t>
            </a:r>
          </a:p>
          <a:p>
            <a:r>
              <a:rPr lang="en-US" dirty="0" smtClean="0"/>
              <a:t>7. res..</a:t>
            </a:r>
            <a:r>
              <a:rPr lang="en-US" dirty="0" err="1" smtClean="0"/>
              <a:t>onsible</a:t>
            </a:r>
            <a:endParaRPr lang="en-US" dirty="0" smtClean="0"/>
          </a:p>
          <a:p>
            <a:r>
              <a:rPr lang="en-US" dirty="0" smtClean="0"/>
              <a:t>8.   ..</a:t>
            </a:r>
            <a:r>
              <a:rPr lang="en-US" dirty="0" err="1" smtClean="0"/>
              <a:t>ursar</a:t>
            </a:r>
            <a:endParaRPr lang="en-US" dirty="0" smtClean="0"/>
          </a:p>
          <a:p>
            <a:r>
              <a:rPr lang="en-US" dirty="0" smtClean="0"/>
              <a:t>9.   …</a:t>
            </a:r>
            <a:r>
              <a:rPr lang="en-US" dirty="0" err="1" smtClean="0"/>
              <a:t>eo</a:t>
            </a:r>
            <a:r>
              <a:rPr lang="en-US" dirty="0" smtClean="0"/>
              <a:t>…</a:t>
            </a:r>
            <a:r>
              <a:rPr lang="en-US" dirty="0" err="1" smtClean="0"/>
              <a:t>ple</a:t>
            </a:r>
            <a:endParaRPr lang="en-US" dirty="0" smtClean="0"/>
          </a:p>
          <a:p>
            <a:r>
              <a:rPr lang="en-US" dirty="0" smtClean="0"/>
              <a:t>10. ..</a:t>
            </a:r>
            <a:r>
              <a:rPr lang="en-US" dirty="0" err="1" smtClean="0"/>
              <a:t>ersonal</a:t>
            </a:r>
            <a:endParaRPr lang="en-US" dirty="0" smtClean="0"/>
          </a:p>
          <a:p>
            <a:r>
              <a:rPr lang="en-US" dirty="0" smtClean="0"/>
              <a:t>11.  …lace</a:t>
            </a:r>
          </a:p>
          <a:p>
            <a:r>
              <a:rPr lang="en-US" dirty="0" smtClean="0"/>
              <a:t>12. ..</a:t>
            </a:r>
            <a:r>
              <a:rPr lang="en-US" dirty="0" err="1" smtClean="0"/>
              <a:t>ro</a:t>
            </a:r>
            <a:r>
              <a:rPr lang="en-US" dirty="0" smtClean="0"/>
              <a:t>..</a:t>
            </a:r>
            <a:r>
              <a:rPr lang="en-US" dirty="0" err="1" smtClean="0"/>
              <a:t>lem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1079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Answers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Both</a:t>
            </a:r>
          </a:p>
          <a:p>
            <a:pPr marL="514350" indent="-514350">
              <a:buAutoNum type="arabicPeriod" startAt="2"/>
            </a:pPr>
            <a:r>
              <a:rPr lang="en-US" dirty="0" smtClean="0"/>
              <a:t>Campus</a:t>
            </a:r>
          </a:p>
          <a:p>
            <a:pPr marL="514350" indent="-514350">
              <a:buAutoNum type="arabicPeriod" startAt="2"/>
            </a:pPr>
            <a:r>
              <a:rPr lang="en-US" dirty="0" smtClean="0"/>
              <a:t>Club</a:t>
            </a:r>
          </a:p>
          <a:p>
            <a:pPr marL="514350" indent="-514350">
              <a:buAutoNum type="arabicPeriod" startAt="2"/>
            </a:pPr>
            <a:r>
              <a:rPr lang="en-US" dirty="0" smtClean="0"/>
              <a:t>Explain</a:t>
            </a:r>
          </a:p>
          <a:p>
            <a:pPr marL="514350" indent="-514350">
              <a:buAutoNum type="arabicPeriod" startAt="2"/>
            </a:pPr>
            <a:r>
              <a:rPr lang="en-US" dirty="0" smtClean="0"/>
              <a:t>Job</a:t>
            </a:r>
          </a:p>
          <a:p>
            <a:pPr marL="514350" indent="-514350">
              <a:buAutoNum type="arabicPeriod" startAt="2"/>
            </a:pPr>
            <a:r>
              <a:rPr lang="en-US" dirty="0" smtClean="0"/>
              <a:t>Pay</a:t>
            </a:r>
          </a:p>
          <a:p>
            <a:pPr marL="514350" indent="-514350">
              <a:buAutoNum type="arabicPeriod" startAt="2"/>
            </a:pPr>
            <a:r>
              <a:rPr lang="en-US" dirty="0" smtClean="0"/>
              <a:t>Responsible</a:t>
            </a:r>
          </a:p>
          <a:p>
            <a:pPr marL="514350" indent="-514350">
              <a:buAutoNum type="arabicPeriod" startAt="2"/>
            </a:pPr>
            <a:r>
              <a:rPr lang="en-US" dirty="0" smtClean="0"/>
              <a:t>Bursar</a:t>
            </a:r>
          </a:p>
          <a:p>
            <a:pPr marL="514350" indent="-514350">
              <a:buAutoNum type="arabicPeriod" startAt="2"/>
            </a:pPr>
            <a:r>
              <a:rPr lang="en-US" dirty="0" smtClean="0"/>
              <a:t>People</a:t>
            </a:r>
          </a:p>
          <a:p>
            <a:pPr marL="514350" indent="-514350">
              <a:buAutoNum type="arabicPeriod" startAt="2"/>
            </a:pPr>
            <a:r>
              <a:rPr lang="en-US" dirty="0"/>
              <a:t> </a:t>
            </a:r>
            <a:r>
              <a:rPr lang="en-US" dirty="0" smtClean="0"/>
              <a:t>personal</a:t>
            </a:r>
          </a:p>
          <a:p>
            <a:pPr marL="514350" indent="-514350">
              <a:buAutoNum type="arabicPeriod" startAt="2"/>
            </a:pPr>
            <a:r>
              <a:rPr lang="en-US" dirty="0"/>
              <a:t> </a:t>
            </a:r>
            <a:r>
              <a:rPr lang="en-US" dirty="0" smtClean="0"/>
              <a:t>place</a:t>
            </a:r>
          </a:p>
          <a:p>
            <a:pPr marL="514350" indent="-514350">
              <a:buAutoNum type="arabicPeriod" startAt="2"/>
            </a:pPr>
            <a:r>
              <a:rPr lang="en-US" dirty="0" smtClean="0"/>
              <a:t>problem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9453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/>
              <a:t>E. Identifying vowel sounds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i="1" dirty="0" smtClean="0"/>
              <a:t>Read </a:t>
            </a:r>
            <a:r>
              <a:rPr lang="en-US" b="1" i="1" u="sng" dirty="0"/>
              <a:t>Pronunciation Check </a:t>
            </a:r>
            <a:r>
              <a:rPr lang="en-US" b="1" i="1" u="sng" dirty="0" smtClean="0"/>
              <a:t>2</a:t>
            </a:r>
            <a:r>
              <a:rPr lang="en-US" i="1" dirty="0" smtClean="0"/>
              <a:t>.</a:t>
            </a:r>
          </a:p>
          <a:p>
            <a:endParaRPr lang="el-G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17231"/>
              </p:ext>
            </p:extLst>
          </p:nvPr>
        </p:nvGraphicFramePr>
        <p:xfrm>
          <a:off x="539552" y="2420888"/>
          <a:ext cx="8208912" cy="34563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08912"/>
              </a:tblGrid>
              <a:tr h="3456384">
                <a:tc>
                  <a:txBody>
                    <a:bodyPr/>
                    <a:lstStyle/>
                    <a:p>
                      <a:pPr algn="l">
                        <a:lnSpc>
                          <a:spcPts val="1495"/>
                        </a:lnSpc>
                        <a:spcAft>
                          <a:spcPts val="0"/>
                        </a:spcAft>
                      </a:pPr>
                      <a:endParaRPr lang="en-US" sz="3200" b="1" u="none" strike="noStrike" spc="-50" dirty="0" smtClean="0">
                        <a:effectLst/>
                      </a:endParaRPr>
                    </a:p>
                    <a:p>
                      <a:pPr algn="l">
                        <a:lnSpc>
                          <a:spcPts val="1495"/>
                        </a:lnSpc>
                        <a:spcAft>
                          <a:spcPts val="0"/>
                        </a:spcAft>
                      </a:pPr>
                      <a:r>
                        <a:rPr lang="en-US" sz="3200" b="1" u="none" strike="noStrike" spc="-50" dirty="0" smtClean="0">
                          <a:effectLst/>
                        </a:rPr>
                        <a:t>Pronunciation </a:t>
                      </a:r>
                      <a:r>
                        <a:rPr lang="en-US" sz="3200" b="1" u="none" strike="noStrike" spc="-50" dirty="0">
                          <a:effectLst/>
                        </a:rPr>
                        <a:t>Check </a:t>
                      </a:r>
                      <a:r>
                        <a:rPr lang="en-US" sz="3200" b="1" u="none" strike="noStrike" spc="-50" dirty="0" smtClean="0">
                          <a:effectLst/>
                        </a:rPr>
                        <a:t>2</a:t>
                      </a:r>
                    </a:p>
                    <a:p>
                      <a:pPr algn="l">
                        <a:lnSpc>
                          <a:spcPts val="1495"/>
                        </a:lnSpc>
                        <a:spcAft>
                          <a:spcPts val="0"/>
                        </a:spcAft>
                      </a:pPr>
                      <a:endParaRPr lang="en-US" sz="3200" dirty="0" smtClean="0">
                        <a:effectLst/>
                      </a:endParaRPr>
                    </a:p>
                    <a:p>
                      <a:pPr algn="l">
                        <a:lnSpc>
                          <a:spcPts val="1495"/>
                        </a:lnSpc>
                        <a:spcAft>
                          <a:spcPts val="0"/>
                        </a:spcAft>
                      </a:pPr>
                      <a:endParaRPr lang="el-GR" sz="3200" b="1" dirty="0">
                        <a:effectLst/>
                      </a:endParaRPr>
                    </a:p>
                    <a:p>
                      <a:pPr algn="l">
                        <a:lnSpc>
                          <a:spcPts val="1495"/>
                        </a:lnSpc>
                        <a:spcAft>
                          <a:spcPts val="0"/>
                        </a:spcAft>
                      </a:pPr>
                      <a:r>
                        <a:rPr lang="en-US" sz="3200" b="1" u="none" strike="noStrike" spc="0" dirty="0">
                          <a:effectLst/>
                        </a:rPr>
                        <a:t>Hearing vowels: </a:t>
                      </a:r>
                      <a:r>
                        <a:rPr lang="en-US" sz="3200" b="1" u="none" strike="noStrike" spc="0" dirty="0" smtClean="0">
                          <a:effectLst/>
                        </a:rPr>
                        <a:t>/</a:t>
                      </a:r>
                      <a:r>
                        <a:rPr lang="en-US" sz="2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ɪ</a:t>
                      </a:r>
                      <a:r>
                        <a:rPr lang="en-US" sz="3200" b="1" u="none" strike="noStrike" spc="0" dirty="0" smtClean="0">
                          <a:effectLst/>
                        </a:rPr>
                        <a:t>/ </a:t>
                      </a:r>
                      <a:r>
                        <a:rPr lang="en-US" sz="3200" b="1" u="none" strike="noStrike" spc="0" dirty="0">
                          <a:effectLst/>
                        </a:rPr>
                        <a:t>and /i</a:t>
                      </a:r>
                      <a:r>
                        <a:rPr lang="en-US" sz="3200" b="1" u="none" strike="noStrike" spc="0" dirty="0" smtClean="0">
                          <a:effectLst/>
                        </a:rPr>
                        <a:t>:/</a:t>
                      </a:r>
                    </a:p>
                    <a:p>
                      <a:pPr algn="l">
                        <a:lnSpc>
                          <a:spcPts val="1495"/>
                        </a:lnSpc>
                        <a:spcAft>
                          <a:spcPts val="0"/>
                        </a:spcAft>
                      </a:pPr>
                      <a:endParaRPr lang="el-GR" sz="3200" dirty="0">
                        <a:effectLst/>
                      </a:endParaRPr>
                    </a:p>
                    <a:p>
                      <a:pPr algn="l">
                        <a:lnSpc>
                          <a:spcPts val="1495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The vowel sound in </a:t>
                      </a:r>
                      <a:r>
                        <a:rPr lang="en-US" sz="3200" i="1" dirty="0">
                          <a:effectLst/>
                        </a:rPr>
                        <a:t>fill</a:t>
                      </a:r>
                      <a:r>
                        <a:rPr lang="en-US" sz="3200" dirty="0">
                          <a:effectLst/>
                        </a:rPr>
                        <a:t> is short: </a:t>
                      </a:r>
                      <a:r>
                        <a:rPr lang="en-US" sz="3200" dirty="0" smtClean="0">
                          <a:effectLst/>
                        </a:rPr>
                        <a:t>/</a:t>
                      </a:r>
                      <a:r>
                        <a:rPr lang="en-US" sz="2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ɪ</a:t>
                      </a:r>
                      <a:r>
                        <a:rPr lang="en-US" sz="3200" dirty="0" smtClean="0">
                          <a:effectLst/>
                        </a:rPr>
                        <a:t>/</a:t>
                      </a:r>
                      <a:r>
                        <a:rPr lang="en-US" sz="3200" spc="-100" dirty="0" smtClean="0">
                          <a:effectLst/>
                        </a:rPr>
                        <a:t>.</a:t>
                      </a:r>
                      <a:endParaRPr lang="en-US" sz="3200" spc="-100" dirty="0" smtClean="0">
                        <a:effectLst/>
                      </a:endParaRPr>
                    </a:p>
                    <a:p>
                      <a:pPr algn="l">
                        <a:lnSpc>
                          <a:spcPts val="1495"/>
                        </a:lnSpc>
                        <a:spcAft>
                          <a:spcPts val="0"/>
                        </a:spcAft>
                      </a:pPr>
                      <a:endParaRPr lang="en-US" sz="3200" spc="-100" dirty="0" smtClean="0">
                        <a:effectLst/>
                      </a:endParaRPr>
                    </a:p>
                    <a:p>
                      <a:pPr algn="l">
                        <a:lnSpc>
                          <a:spcPts val="1495"/>
                        </a:lnSpc>
                        <a:spcAft>
                          <a:spcPts val="0"/>
                        </a:spcAft>
                      </a:pPr>
                      <a:endParaRPr lang="el-GR" sz="3200" dirty="0">
                        <a:effectLst/>
                      </a:endParaRPr>
                    </a:p>
                    <a:p>
                      <a:pPr algn="l">
                        <a:lnSpc>
                          <a:spcPts val="1495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The vowel sound in </a:t>
                      </a:r>
                      <a:r>
                        <a:rPr lang="en-US" sz="3200" i="1" dirty="0">
                          <a:effectLst/>
                        </a:rPr>
                        <a:t>feel</a:t>
                      </a:r>
                      <a:r>
                        <a:rPr lang="en-US" sz="3200" dirty="0">
                          <a:effectLst/>
                        </a:rPr>
                        <a:t> is longer: /i</a:t>
                      </a:r>
                      <a:r>
                        <a:rPr lang="en-US" sz="3200" dirty="0" smtClean="0">
                          <a:effectLst/>
                        </a:rPr>
                        <a:t>:/</a:t>
                      </a:r>
                    </a:p>
                    <a:p>
                      <a:pPr algn="l">
                        <a:lnSpc>
                          <a:spcPts val="1495"/>
                        </a:lnSpc>
                        <a:spcAft>
                          <a:spcPts val="0"/>
                        </a:spcAft>
                      </a:pPr>
                      <a:endParaRPr lang="en-US" sz="3200" dirty="0" smtClean="0">
                        <a:effectLst/>
                      </a:endParaRPr>
                    </a:p>
                    <a:p>
                      <a:pPr algn="l">
                        <a:lnSpc>
                          <a:spcPts val="1495"/>
                        </a:lnSpc>
                        <a:spcAft>
                          <a:spcPts val="0"/>
                        </a:spcAft>
                      </a:pPr>
                      <a:endParaRPr lang="el-GR" sz="3200" dirty="0">
                        <a:effectLst/>
                      </a:endParaRPr>
                    </a:p>
                    <a:p>
                      <a:pPr algn="l">
                        <a:lnSpc>
                          <a:spcPts val="1495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We usually write the short sound with</a:t>
                      </a:r>
                      <a:r>
                        <a:rPr lang="en-US" sz="3200" b="1" dirty="0">
                          <a:effectLst/>
                        </a:rPr>
                        <a:t> i</a:t>
                      </a:r>
                      <a:r>
                        <a:rPr lang="en-US" sz="3200" dirty="0" smtClean="0">
                          <a:effectLst/>
                        </a:rPr>
                        <a:t>.</a:t>
                      </a:r>
                    </a:p>
                    <a:p>
                      <a:pPr algn="l">
                        <a:lnSpc>
                          <a:spcPts val="1495"/>
                        </a:lnSpc>
                        <a:spcAft>
                          <a:spcPts val="0"/>
                        </a:spcAft>
                      </a:pPr>
                      <a:endParaRPr lang="en-US" sz="3200" dirty="0" smtClean="0">
                        <a:effectLst/>
                      </a:endParaRPr>
                    </a:p>
                    <a:p>
                      <a:pPr algn="l">
                        <a:lnSpc>
                          <a:spcPts val="1495"/>
                        </a:lnSpc>
                        <a:spcAft>
                          <a:spcPts val="0"/>
                        </a:spcAft>
                      </a:pPr>
                      <a:endParaRPr lang="el-GR" sz="3200" dirty="0">
                        <a:effectLst/>
                      </a:endParaRPr>
                    </a:p>
                    <a:p>
                      <a:pPr algn="l">
                        <a:lnSpc>
                          <a:spcPts val="1495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We often write the longer sound with </a:t>
                      </a:r>
                      <a:r>
                        <a:rPr lang="en-US" sz="3200" b="1" dirty="0" err="1">
                          <a:effectLst/>
                        </a:rPr>
                        <a:t>ea</a:t>
                      </a:r>
                      <a:r>
                        <a:rPr lang="en-US" sz="3200" b="1" dirty="0">
                          <a:effectLst/>
                        </a:rPr>
                        <a:t> or </a:t>
                      </a:r>
                      <a:r>
                        <a:rPr lang="en-US" sz="3200" b="1" dirty="0" err="1">
                          <a:effectLst/>
                        </a:rPr>
                        <a:t>ee</a:t>
                      </a:r>
                      <a:r>
                        <a:rPr lang="en-US" sz="3200" dirty="0">
                          <a:effectLst/>
                        </a:rPr>
                        <a:t>.</a:t>
                      </a:r>
                      <a:endParaRPr lang="el-GR" sz="32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319463" y="3163888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55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>Listen </a:t>
            </a:r>
            <a:r>
              <a:rPr lang="en-US" sz="2400" i="1" dirty="0"/>
              <a:t>and tick under the correct (underlined) vowel sound for each word.</a:t>
            </a:r>
            <a:r>
              <a:rPr lang="el-GR" sz="2400" dirty="0"/>
              <a:t/>
            </a:r>
            <a:br>
              <a:rPr lang="el-GR" sz="2400" dirty="0"/>
            </a:br>
            <a:endParaRPr lang="el-GR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1950231"/>
              </p:ext>
            </p:extLst>
          </p:nvPr>
        </p:nvGraphicFramePr>
        <p:xfrm>
          <a:off x="611560" y="2060848"/>
          <a:ext cx="3096344" cy="27805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0452"/>
                <a:gridCol w="1103477"/>
                <a:gridCol w="609226"/>
                <a:gridCol w="613189"/>
              </a:tblGrid>
              <a:tr h="4684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l-GR" sz="18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algn="l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/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ɪ</a:t>
                      </a:r>
                      <a:r>
                        <a:rPr lang="en-US" sz="1600" dirty="0" smtClean="0">
                          <a:effectLst/>
                        </a:rPr>
                        <a:t>/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/i:/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456998"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41300"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in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algn="l"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√</a:t>
                      </a:r>
                      <a:endParaRPr lang="el-GR" sz="1600" dirty="0">
                        <a:effectLst/>
                        <a:latin typeface="Arial Unicode MS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62711"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41300"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fee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62711"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41300"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teach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56998"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41300"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mean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72707"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5.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41300"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begin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el-GR" sz="12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</a:rPr>
                        <a:t> </a:t>
                      </a:r>
                      <a:endParaRPr lang="el-GR" sz="12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103588"/>
              </p:ext>
            </p:extLst>
          </p:nvPr>
        </p:nvGraphicFramePr>
        <p:xfrm>
          <a:off x="3824604" y="2060848"/>
          <a:ext cx="3483699" cy="27363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3145"/>
                <a:gridCol w="1231282"/>
                <a:gridCol w="686676"/>
                <a:gridCol w="692596"/>
              </a:tblGrid>
              <a:tr h="4609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41300" algn="l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   </a:t>
                      </a:r>
                      <a:r>
                        <a:rPr lang="en-US" sz="1600" dirty="0" smtClean="0">
                          <a:effectLst/>
                        </a:rPr>
                        <a:t>/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ɪ</a:t>
                      </a:r>
                      <a:r>
                        <a:rPr lang="en-US" sz="1600" dirty="0" smtClean="0">
                          <a:effectLst/>
                        </a:rPr>
                        <a:t>/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 algn="l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   /</a:t>
                      </a:r>
                      <a:r>
                        <a:rPr lang="en-US" sz="1600" dirty="0">
                          <a:effectLst/>
                        </a:rPr>
                        <a:t>i:/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455348"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free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49726"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meet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55348"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ill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el-GR" sz="12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el-GR" sz="12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49726"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it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el-GR" sz="12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el-GR" sz="12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65185"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10.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give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el-GR" sz="12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</a:rPr>
                        <a:t> </a:t>
                      </a:r>
                      <a:endParaRPr lang="el-GR" sz="12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473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2400" dirty="0" smtClean="0"/>
              <a:t>ANSWERS</a:t>
            </a:r>
            <a:r>
              <a:rPr lang="el-GR" sz="2400" dirty="0"/>
              <a:t/>
            </a:r>
            <a:br>
              <a:rPr lang="el-GR" sz="2400" dirty="0"/>
            </a:br>
            <a:endParaRPr lang="el-GR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0258341"/>
              </p:ext>
            </p:extLst>
          </p:nvPr>
        </p:nvGraphicFramePr>
        <p:xfrm>
          <a:off x="611560" y="2060848"/>
          <a:ext cx="3096344" cy="28611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0452"/>
                <a:gridCol w="1103477"/>
                <a:gridCol w="609226"/>
                <a:gridCol w="613189"/>
              </a:tblGrid>
              <a:tr h="4684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l-GR" sz="18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algn="l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 /i/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/i:/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456998"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41300"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in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algn="l"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√</a:t>
                      </a:r>
                      <a:endParaRPr lang="el-GR" sz="1600" dirty="0">
                        <a:effectLst/>
                        <a:latin typeface="Arial Unicode MS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62711"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41300"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fee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el-GR" sz="1600" dirty="0" smtClean="0">
                          <a:effectLst/>
                        </a:rPr>
                        <a:t>√</a:t>
                      </a:r>
                      <a:endParaRPr lang="el-GR" sz="1600" dirty="0" smtClean="0">
                        <a:effectLst/>
                        <a:latin typeface="Arial Unicode M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62711"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41300"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teach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el-GR" sz="1600" dirty="0" smtClean="0">
                          <a:effectLst/>
                        </a:rPr>
                        <a:t>√</a:t>
                      </a:r>
                      <a:endParaRPr lang="el-GR" sz="1600" dirty="0" smtClean="0">
                        <a:effectLst/>
                        <a:latin typeface="Arial Unicode M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56998"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41300"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mean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el-GR" sz="1600" dirty="0" smtClean="0">
                          <a:effectLst/>
                        </a:rPr>
                        <a:t>√</a:t>
                      </a:r>
                      <a:endParaRPr lang="el-GR" sz="1600" dirty="0" smtClean="0">
                        <a:effectLst/>
                        <a:latin typeface="Arial Unicode M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72707"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5.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41300"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begin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algn="l"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</a:rPr>
                        <a:t> </a:t>
                      </a:r>
                      <a:r>
                        <a:rPr lang="el-GR" sz="1200" dirty="0" smtClean="0">
                          <a:effectLst/>
                        </a:rPr>
                        <a:t>√</a:t>
                      </a:r>
                      <a:endParaRPr lang="el-GR" sz="1200" dirty="0">
                        <a:effectLst/>
                        <a:latin typeface="Arial Unicode MS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</a:rPr>
                        <a:t> </a:t>
                      </a:r>
                      <a:endParaRPr lang="el-GR" sz="12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612504"/>
              </p:ext>
            </p:extLst>
          </p:nvPr>
        </p:nvGraphicFramePr>
        <p:xfrm>
          <a:off x="3824604" y="2060848"/>
          <a:ext cx="3483699" cy="28083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3145"/>
                <a:gridCol w="1231282"/>
                <a:gridCol w="686676"/>
                <a:gridCol w="692596"/>
              </a:tblGrid>
              <a:tr h="4666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41300" algn="l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   /i/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/i:/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460938"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free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el-GR" sz="1600" dirty="0" smtClean="0">
                          <a:effectLst/>
                        </a:rPr>
                        <a:t>√</a:t>
                      </a:r>
                      <a:endParaRPr lang="el-GR" sz="1600" dirty="0">
                        <a:effectLst/>
                        <a:latin typeface="Arial Unicode MS"/>
                      </a:endParaRPr>
                    </a:p>
                  </a:txBody>
                  <a:tcPr marL="6350" marR="6350" marT="0" marB="0"/>
                </a:tc>
              </a:tr>
              <a:tr h="493666"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meet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el-GR" sz="1600" dirty="0" smtClean="0">
                          <a:effectLst/>
                        </a:rPr>
                        <a:t>√</a:t>
                      </a:r>
                      <a:endParaRPr lang="el-GR" sz="1600" dirty="0" smtClean="0">
                        <a:effectLst/>
                        <a:latin typeface="Arial Unicode M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60938"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ill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00" dirty="0">
                          <a:effectLst/>
                        </a:rPr>
                        <a:t> </a:t>
                      </a:r>
                      <a:r>
                        <a:rPr lang="el-GR" sz="1200" dirty="0" smtClean="0">
                          <a:effectLst/>
                        </a:rPr>
                        <a:t>√</a:t>
                      </a:r>
                      <a:endParaRPr lang="el-GR" sz="1200" dirty="0" smtClean="0">
                        <a:effectLst/>
                        <a:latin typeface="Arial Unicode M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el-GR" sz="12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55247"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it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00" dirty="0">
                          <a:effectLst/>
                        </a:rPr>
                        <a:t> </a:t>
                      </a:r>
                      <a:r>
                        <a:rPr lang="el-GR" sz="1200" dirty="0" smtClean="0">
                          <a:effectLst/>
                        </a:rPr>
                        <a:t>√</a:t>
                      </a:r>
                      <a:endParaRPr lang="el-GR" sz="1200" dirty="0" smtClean="0">
                        <a:effectLst/>
                        <a:latin typeface="Arial Unicode M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el-GR" sz="12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70895"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10.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give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00" dirty="0">
                          <a:effectLst/>
                        </a:rPr>
                        <a:t> </a:t>
                      </a:r>
                      <a:r>
                        <a:rPr lang="el-GR" sz="1200" dirty="0" smtClean="0">
                          <a:effectLst/>
                        </a:rPr>
                        <a:t>√</a:t>
                      </a:r>
                      <a:endParaRPr lang="el-GR" sz="1200" dirty="0" smtClean="0">
                        <a:effectLst/>
                        <a:latin typeface="Arial Unicode M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</a:rPr>
                        <a:t> </a:t>
                      </a:r>
                      <a:endParaRPr lang="el-GR" sz="12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385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OBJECTIVES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By the end of lesson students should be able to:</a:t>
            </a:r>
          </a:p>
          <a:p>
            <a:r>
              <a:rPr lang="en-US" dirty="0" smtClean="0"/>
              <a:t>1. </a:t>
            </a:r>
            <a:r>
              <a:rPr lang="en-US" b="1" dirty="0" smtClean="0"/>
              <a:t>listen for and understand spoken definitions </a:t>
            </a:r>
            <a:r>
              <a:rPr lang="en-US" dirty="0" smtClean="0"/>
              <a:t>in short extracts;</a:t>
            </a:r>
          </a:p>
          <a:p>
            <a:r>
              <a:rPr lang="en-US" dirty="0" smtClean="0"/>
              <a:t>2.</a:t>
            </a:r>
            <a:r>
              <a:rPr lang="en-US" b="1" dirty="0" smtClean="0"/>
              <a:t>discriminate</a:t>
            </a:r>
            <a:r>
              <a:rPr lang="en-US" dirty="0" smtClean="0"/>
              <a:t> between the </a:t>
            </a:r>
            <a:r>
              <a:rPr lang="en-US" b="1" dirty="0" smtClean="0"/>
              <a:t>consonants /p/ and /b/;</a:t>
            </a:r>
          </a:p>
          <a:p>
            <a:r>
              <a:rPr lang="en-US" dirty="0" smtClean="0"/>
              <a:t>3. </a:t>
            </a:r>
            <a:r>
              <a:rPr lang="en-US" b="1" dirty="0" smtClean="0"/>
              <a:t>discriminate</a:t>
            </a:r>
            <a:r>
              <a:rPr lang="en-US" dirty="0" smtClean="0"/>
              <a:t> between the </a:t>
            </a:r>
            <a:r>
              <a:rPr lang="en-US" b="1" dirty="0" smtClean="0"/>
              <a:t>vowel sounds </a:t>
            </a:r>
            <a:r>
              <a:rPr lang="en-US" b="1" dirty="0" smtClean="0"/>
              <a:t>/</a:t>
            </a:r>
            <a:r>
              <a:rPr lang="en-US" dirty="0"/>
              <a:t>ɪ</a:t>
            </a:r>
            <a:r>
              <a:rPr lang="en-US" b="1" dirty="0" smtClean="0"/>
              <a:t>/ </a:t>
            </a:r>
            <a:r>
              <a:rPr lang="en-US" b="1" dirty="0" smtClean="0"/>
              <a:t>and /i:/.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1727583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smtClean="0"/>
              <a:t/>
            </a:r>
            <a:br>
              <a:rPr lang="en-US" b="1" smtClean="0"/>
            </a:br>
            <a:r>
              <a:rPr lang="en-US" b="1" smtClean="0"/>
              <a:t>A</a:t>
            </a:r>
            <a:r>
              <a:rPr lang="en-US" b="1" dirty="0"/>
              <a:t>. Reviewing key words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i="1" dirty="0"/>
              <a:t>1.8 Listen to the stressed syllables from some words in this theme. Number the words </a:t>
            </a:r>
            <a:r>
              <a:rPr lang="en-US" i="1" dirty="0" smtClean="0"/>
              <a:t>below.</a:t>
            </a:r>
          </a:p>
          <a:p>
            <a:endParaRPr lang="el-GR" dirty="0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827585" y="3324523"/>
            <a:ext cx="2304256" cy="92333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33450" algn="l"/>
                <a:tab pos="1065213" algn="l"/>
              </a:tabLst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Georgia" pitchFamily="18" charset="0"/>
                <a:cs typeface="Georgia" pitchFamily="18" charset="0"/>
              </a:rPr>
              <a:t>□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Segoe UI" pitchFamily="34" charset="0"/>
                <a:cs typeface="Arial" pitchFamily="34" charset="0"/>
              </a:rPr>
              <a:t>  schedule        </a:t>
            </a:r>
            <a:r>
              <a:rPr kumimoji="0" lang="en-US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Segoe UI" pitchFamily="34" charset="0"/>
                <a:cs typeface="Arial" pitchFamily="34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Segoe UI" pitchFamily="34" charset="0"/>
                <a:cs typeface="Arial" pitchFamily="34" charset="0"/>
              </a:rPr>
              <a:t>   education</a:t>
            </a:r>
            <a:endParaRPr kumimoji="0" lang="el-G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33450" algn="l"/>
                <a:tab pos="1065213" algn="l"/>
              </a:tabLst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Georgia" pitchFamily="18" charset="0"/>
                <a:cs typeface="Georgia" pitchFamily="18" charset="0"/>
              </a:rPr>
              <a:t>□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Segoe UI" pitchFamily="34" charset="0"/>
                <a:cs typeface="Arial" pitchFamily="34" charset="0"/>
              </a:rPr>
              <a:t>bursar	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Georgia" pitchFamily="18" charset="0"/>
                <a:cs typeface="Georgia" pitchFamily="18" charset="0"/>
              </a:rPr>
              <a:t>□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Segoe UI" pitchFamily="34" charset="0"/>
                <a:cs typeface="Arial" pitchFamily="34" charset="0"/>
              </a:rPr>
              <a:t> lecture</a:t>
            </a:r>
            <a:endParaRPr kumimoji="0" lang="el-G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33450" algn="l"/>
                <a:tab pos="1065213" algn="l"/>
              </a:tabLst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Georgia" pitchFamily="18" charset="0"/>
                <a:cs typeface="Georgia" pitchFamily="18" charset="0"/>
              </a:rPr>
              <a:t>□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Segoe UI" pitchFamily="34" charset="0"/>
                <a:cs typeface="Arial" pitchFamily="34" charset="0"/>
              </a:rPr>
              <a:t>campus	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Georgia" pitchFamily="18" charset="0"/>
                <a:cs typeface="Georgia" pitchFamily="18" charset="0"/>
              </a:rPr>
              <a:t>□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Segoe UI" pitchFamily="34" charset="0"/>
                <a:cs typeface="Arial" pitchFamily="34" charset="0"/>
              </a:rPr>
              <a:t> library</a:t>
            </a:r>
            <a:endParaRPr kumimoji="0" lang="el-G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33450" algn="l"/>
                <a:tab pos="1065213" algn="l"/>
              </a:tabLst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468146"/>
              </p:ext>
            </p:extLst>
          </p:nvPr>
        </p:nvGraphicFramePr>
        <p:xfrm>
          <a:off x="3203848" y="3212976"/>
          <a:ext cx="2592288" cy="9512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2288"/>
              </a:tblGrid>
              <a:tr h="839683">
                <a:tc>
                  <a:txBody>
                    <a:bodyPr/>
                    <a:lstStyle/>
                    <a:p>
                      <a:pPr marR="63500" indent="-241300"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□ </a:t>
                      </a:r>
                      <a:r>
                        <a:rPr lang="en-US" sz="1400" dirty="0" smtClean="0">
                          <a:effectLst/>
                        </a:rPr>
                        <a:t>accommodation</a:t>
                      </a:r>
                    </a:p>
                    <a:p>
                      <a:pPr marR="63500" indent="-241300"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en-US" sz="1400" u="none" strike="noStrike" dirty="0" smtClean="0">
                          <a:effectLst/>
                        </a:rPr>
                        <a:t>□ </a:t>
                      </a:r>
                      <a:r>
                        <a:rPr lang="en-US" sz="1400" dirty="0">
                          <a:effectLst/>
                        </a:rPr>
                        <a:t>responsible </a:t>
                      </a:r>
                      <a:endParaRPr lang="el-GR" sz="1400" dirty="0">
                        <a:effectLst/>
                      </a:endParaRPr>
                    </a:p>
                    <a:p>
                      <a:pPr marR="63500" indent="-241300"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□ </a:t>
                      </a:r>
                      <a:r>
                        <a:rPr lang="en-US" sz="1400" dirty="0">
                          <a:effectLst/>
                        </a:rPr>
                        <a:t> semester</a:t>
                      </a:r>
                      <a:endParaRPr lang="el-GR" sz="14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511175" marR="511175" marT="170815" marB="170815"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892174"/>
              </p:ext>
            </p:extLst>
          </p:nvPr>
        </p:nvGraphicFramePr>
        <p:xfrm>
          <a:off x="5940152" y="3140968"/>
          <a:ext cx="2304256" cy="10081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4256"/>
              </a:tblGrid>
              <a:tr h="1008112">
                <a:tc>
                  <a:txBody>
                    <a:bodyPr/>
                    <a:lstStyle/>
                    <a:p>
                      <a:pPr marL="76200" indent="-241300" algn="l">
                        <a:lnSpc>
                          <a:spcPts val="1585"/>
                        </a:lnSpc>
                        <a:spcAft>
                          <a:spcPts val="0"/>
                        </a:spcAft>
                        <a:tabLst>
                          <a:tab pos="197485" algn="l"/>
                        </a:tabLst>
                      </a:pPr>
                      <a:r>
                        <a:rPr lang="en-US" sz="1400" u="none" strike="noStrike" dirty="0">
                          <a:effectLst/>
                        </a:rPr>
                        <a:t>□ </a:t>
                      </a:r>
                      <a:r>
                        <a:rPr lang="en-US" sz="1400" dirty="0">
                          <a:effectLst/>
                        </a:rPr>
                        <a:t> union</a:t>
                      </a:r>
                      <a:endParaRPr lang="el-GR" sz="1400" dirty="0">
                        <a:effectLst/>
                      </a:endParaRPr>
                    </a:p>
                    <a:p>
                      <a:pPr marL="76200" indent="-241300" algn="l">
                        <a:lnSpc>
                          <a:spcPts val="1585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en-US" sz="1400" u="none" strike="noStrike" dirty="0">
                          <a:effectLst/>
                        </a:rPr>
                        <a:t>□ </a:t>
                      </a:r>
                      <a:r>
                        <a:rPr lang="en-US" sz="1400" dirty="0">
                          <a:effectLst/>
                        </a:rPr>
                        <a:t> resources</a:t>
                      </a:r>
                      <a:endParaRPr lang="el-GR" sz="1400" dirty="0">
                        <a:effectLst/>
                      </a:endParaRPr>
                    </a:p>
                    <a:p>
                      <a:pPr marL="76200" indent="-241300" algn="l">
                        <a:lnSpc>
                          <a:spcPts val="1585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en-US" sz="1400" u="none" strike="noStrike" dirty="0">
                          <a:effectLst/>
                        </a:rPr>
                        <a:t>□ </a:t>
                      </a:r>
                      <a:r>
                        <a:rPr lang="en-US" sz="1400" dirty="0">
                          <a:effectLst/>
                        </a:rPr>
                        <a:t> faculty</a:t>
                      </a:r>
                      <a:endParaRPr lang="el-GR" sz="14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2848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Answers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Schedule= 6</a:t>
            </a:r>
          </a:p>
          <a:p>
            <a:r>
              <a:rPr lang="en-US" b="1" dirty="0" smtClean="0"/>
              <a:t>Bursar= 2</a:t>
            </a:r>
          </a:p>
          <a:p>
            <a:r>
              <a:rPr lang="en-US" b="1" dirty="0" smtClean="0"/>
              <a:t>Campus= 3</a:t>
            </a:r>
          </a:p>
          <a:p>
            <a:r>
              <a:rPr lang="en-US" b="1" dirty="0" smtClean="0"/>
              <a:t>Education= 1</a:t>
            </a:r>
          </a:p>
          <a:p>
            <a:r>
              <a:rPr lang="en-US" b="1" dirty="0" smtClean="0"/>
              <a:t>Lecture= 4</a:t>
            </a:r>
          </a:p>
          <a:p>
            <a:r>
              <a:rPr lang="en-US" b="1" dirty="0" smtClean="0"/>
              <a:t>Library= 5</a:t>
            </a:r>
          </a:p>
          <a:p>
            <a:r>
              <a:rPr lang="en-US" b="1" dirty="0" smtClean="0"/>
              <a:t>Accommodation= 7</a:t>
            </a:r>
          </a:p>
          <a:p>
            <a:r>
              <a:rPr lang="en-US" b="1" dirty="0" smtClean="0"/>
              <a:t>Responsible= 8</a:t>
            </a:r>
          </a:p>
          <a:p>
            <a:r>
              <a:rPr lang="en-US" b="1" dirty="0" smtClean="0"/>
              <a:t>Semester= 9</a:t>
            </a:r>
          </a:p>
          <a:p>
            <a:r>
              <a:rPr lang="en-US" b="1" dirty="0" smtClean="0"/>
              <a:t>Union=10</a:t>
            </a:r>
          </a:p>
          <a:p>
            <a:r>
              <a:rPr lang="en-US" b="1" dirty="0" smtClean="0"/>
              <a:t>Resources= 11</a:t>
            </a:r>
          </a:p>
          <a:p>
            <a:r>
              <a:rPr lang="en-US" b="1" dirty="0" smtClean="0"/>
              <a:t>Faculty=12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3369693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B. Identifying a new skill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i="1" dirty="0"/>
              <a:t>1.  Watch another talk. Match the words and definitions.</a:t>
            </a:r>
            <a:endParaRPr lang="el-GR" dirty="0"/>
          </a:p>
          <a:p>
            <a:r>
              <a:rPr lang="en-US" i="1" dirty="0"/>
              <a:t/>
            </a:r>
            <a:br>
              <a:rPr lang="en-US" i="1" dirty="0"/>
            </a:br>
            <a:endParaRPr lang="el-G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0263906"/>
              </p:ext>
            </p:extLst>
          </p:nvPr>
        </p:nvGraphicFramePr>
        <p:xfrm>
          <a:off x="1043607" y="2681286"/>
          <a:ext cx="2380631" cy="3383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25"/>
                <a:gridCol w="1080120"/>
                <a:gridCol w="1084486"/>
              </a:tblGrid>
              <a:tr h="612668">
                <a:tc>
                  <a:txBody>
                    <a:bodyPr/>
                    <a:lstStyle/>
                    <a:p>
                      <a:pPr marL="25400" indent="-241300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a.</a:t>
                      </a:r>
                      <a:endParaRPr lang="el-GR" sz="14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assignment</a:t>
                      </a:r>
                    </a:p>
                    <a:p>
                      <a:pPr marL="50800" indent="-241300"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>
                        <a:spcAft>
                          <a:spcPts val="0"/>
                        </a:spcAft>
                      </a:pPr>
                      <a:r>
                        <a:rPr lang="en-US" sz="2450" u="none" strike="noStrike" dirty="0" smtClean="0">
                          <a:effectLst/>
                        </a:rPr>
                        <a:t>                                     </a:t>
                      </a:r>
                    </a:p>
                    <a:p>
                      <a:pPr marL="76200">
                        <a:spcAft>
                          <a:spcPts val="0"/>
                        </a:spcAft>
                      </a:pPr>
                      <a:r>
                        <a:rPr lang="en-US" sz="2450" u="none" strike="noStrike" dirty="0" smtClean="0">
                          <a:effectLst/>
                        </a:rPr>
                        <a:t>           □</a:t>
                      </a:r>
                      <a:endParaRPr lang="el-GR" sz="12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612668">
                <a:tc>
                  <a:txBody>
                    <a:bodyPr/>
                    <a:lstStyle/>
                    <a:p>
                      <a:pPr marL="25400" indent="-241300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b.</a:t>
                      </a:r>
                      <a:endParaRPr lang="el-GR" sz="14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deadline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>
                        <a:spcAft>
                          <a:spcPts val="0"/>
                        </a:spcAft>
                      </a:pPr>
                      <a:r>
                        <a:rPr lang="en-US" sz="2450" u="none" strike="noStrike" dirty="0" smtClean="0">
                          <a:effectLst/>
                        </a:rPr>
                        <a:t>                   </a:t>
                      </a:r>
                    </a:p>
                    <a:p>
                      <a:pPr marL="76200">
                        <a:spcAft>
                          <a:spcPts val="0"/>
                        </a:spcAft>
                      </a:pPr>
                      <a:r>
                        <a:rPr lang="en-US" sz="2450" u="none" strike="noStrike" dirty="0" smtClean="0">
                          <a:effectLst/>
                        </a:rPr>
                        <a:t>           □</a:t>
                      </a:r>
                      <a:endParaRPr lang="el-GR" sz="12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313266">
                <a:tc>
                  <a:txBody>
                    <a:bodyPr/>
                    <a:lstStyle/>
                    <a:p>
                      <a:pPr marL="25400" indent="-241300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c.</a:t>
                      </a:r>
                      <a:endParaRPr lang="el-GR" sz="14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research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                                              </a:t>
                      </a:r>
                    </a:p>
                    <a:p>
                      <a:pPr marL="76200" indent="-241300"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                               </a:t>
                      </a:r>
                      <a:r>
                        <a:rPr lang="en-US" sz="1600" dirty="0" smtClean="0">
                          <a:effectLst/>
                        </a:rPr>
                        <a:t>a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612668">
                <a:tc>
                  <a:txBody>
                    <a:bodyPr/>
                    <a:lstStyle/>
                    <a:p>
                      <a:pPr marL="25400" indent="-241300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d.</a:t>
                      </a:r>
                      <a:endParaRPr lang="el-GR" sz="14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journals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>
                        <a:spcAft>
                          <a:spcPts val="0"/>
                        </a:spcAft>
                      </a:pPr>
                      <a:r>
                        <a:rPr lang="en-US" sz="2450" u="none" strike="noStrike" dirty="0" smtClean="0">
                          <a:effectLst/>
                        </a:rPr>
                        <a:t>                  </a:t>
                      </a:r>
                    </a:p>
                    <a:p>
                      <a:pPr marL="76200">
                        <a:spcAft>
                          <a:spcPts val="0"/>
                        </a:spcAft>
                      </a:pPr>
                      <a:r>
                        <a:rPr lang="en-US" sz="2450" u="none" strike="noStrike" dirty="0" smtClean="0">
                          <a:effectLst/>
                        </a:rPr>
                        <a:t>           □</a:t>
                      </a:r>
                      <a:endParaRPr lang="el-GR" sz="12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612668">
                <a:tc>
                  <a:txBody>
                    <a:bodyPr/>
                    <a:lstStyle/>
                    <a:p>
                      <a:pPr marL="25400" indent="-241300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e.</a:t>
                      </a:r>
                      <a:endParaRPr lang="el-GR" sz="14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tutorial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>
                        <a:spcAft>
                          <a:spcPts val="0"/>
                        </a:spcAft>
                      </a:pPr>
                      <a:r>
                        <a:rPr lang="en-US" sz="2450" u="none" strike="noStrike" dirty="0" smtClean="0">
                          <a:effectLst/>
                        </a:rPr>
                        <a:t>                </a:t>
                      </a:r>
                    </a:p>
                    <a:p>
                      <a:pPr marL="76200">
                        <a:spcAft>
                          <a:spcPts val="0"/>
                        </a:spcAft>
                      </a:pPr>
                      <a:r>
                        <a:rPr lang="en-US" sz="2450" u="none" strike="noStrike" dirty="0" smtClean="0">
                          <a:effectLst/>
                        </a:rPr>
                        <a:t>           □</a:t>
                      </a:r>
                      <a:endParaRPr lang="el-GR" sz="12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516242"/>
              </p:ext>
            </p:extLst>
          </p:nvPr>
        </p:nvGraphicFramePr>
        <p:xfrm>
          <a:off x="3563888" y="2492896"/>
          <a:ext cx="4432350" cy="35283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32350"/>
              </a:tblGrid>
              <a:tr h="3528392">
                <a:tc>
                  <a:txBody>
                    <a:bodyPr/>
                    <a:lstStyle/>
                    <a:p>
                      <a:pPr algn="l">
                        <a:lnSpc>
                          <a:spcPts val="9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algn="l">
                        <a:lnSpc>
                          <a:spcPts val="9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algn="l">
                        <a:lnSpc>
                          <a:spcPts val="9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algn="l">
                        <a:lnSpc>
                          <a:spcPts val="9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academic </a:t>
                      </a:r>
                      <a:r>
                        <a:rPr lang="en-US" sz="1800" dirty="0">
                          <a:effectLst/>
                        </a:rPr>
                        <a:t>magazines</a:t>
                      </a:r>
                      <a:endParaRPr lang="el-GR" sz="1800" dirty="0">
                        <a:effectLst/>
                      </a:endParaRPr>
                    </a:p>
                    <a:p>
                      <a:pPr algn="l">
                        <a:lnSpc>
                          <a:spcPts val="9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l-GR" sz="1800" dirty="0">
                        <a:effectLst/>
                      </a:endParaRPr>
                    </a:p>
                    <a:p>
                      <a:pPr algn="l">
                        <a:lnSpc>
                          <a:spcPts val="9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l-GR" sz="1800" dirty="0">
                        <a:effectLst/>
                      </a:endParaRPr>
                    </a:p>
                    <a:p>
                      <a:pPr algn="l">
                        <a:lnSpc>
                          <a:spcPts val="9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a </a:t>
                      </a:r>
                      <a:r>
                        <a:rPr lang="en-US" sz="1800" dirty="0">
                          <a:effectLst/>
                        </a:rPr>
                        <a:t>small discussion</a:t>
                      </a:r>
                      <a:endParaRPr lang="el-GR" sz="1800" dirty="0">
                        <a:effectLst/>
                      </a:endParaRPr>
                    </a:p>
                    <a:p>
                      <a:pPr algn="l">
                        <a:lnSpc>
                          <a:spcPts val="9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l-GR" sz="1800" dirty="0">
                        <a:effectLst/>
                      </a:endParaRPr>
                    </a:p>
                    <a:p>
                      <a:pPr algn="l">
                        <a:lnSpc>
                          <a:spcPts val="9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algn="l">
                        <a:lnSpc>
                          <a:spcPts val="9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a </a:t>
                      </a:r>
                      <a:r>
                        <a:rPr lang="en-US" sz="1800" dirty="0">
                          <a:effectLst/>
                        </a:rPr>
                        <a:t>piece of work to do on your own</a:t>
                      </a:r>
                      <a:endParaRPr lang="el-GR" sz="1800" dirty="0">
                        <a:effectLst/>
                      </a:endParaRPr>
                    </a:p>
                    <a:p>
                      <a:pPr algn="l">
                        <a:lnSpc>
                          <a:spcPts val="9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l-GR" sz="1800" dirty="0">
                        <a:effectLst/>
                      </a:endParaRPr>
                    </a:p>
                    <a:p>
                      <a:pPr algn="l">
                        <a:lnSpc>
                          <a:spcPts val="9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l-GR" sz="1800" dirty="0">
                        <a:effectLst/>
                      </a:endParaRPr>
                    </a:p>
                    <a:p>
                      <a:pPr algn="l">
                        <a:lnSpc>
                          <a:spcPts val="9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algn="l">
                        <a:lnSpc>
                          <a:spcPts val="9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the </a:t>
                      </a:r>
                      <a:r>
                        <a:rPr lang="en-US" sz="1800" dirty="0">
                          <a:effectLst/>
                        </a:rPr>
                        <a:t>time to give in an assignment</a:t>
                      </a:r>
                      <a:endParaRPr lang="el-GR" sz="1800" dirty="0">
                        <a:effectLst/>
                      </a:endParaRPr>
                    </a:p>
                    <a:p>
                      <a:pPr algn="l">
                        <a:lnSpc>
                          <a:spcPts val="9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l-GR" sz="1800" dirty="0">
                        <a:effectLst/>
                      </a:endParaRPr>
                    </a:p>
                    <a:p>
                      <a:pPr algn="l">
                        <a:lnSpc>
                          <a:spcPts val="9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l-GR" sz="1800" dirty="0">
                        <a:effectLst/>
                      </a:endParaRPr>
                    </a:p>
                    <a:p>
                      <a:pPr algn="l">
                        <a:lnSpc>
                          <a:spcPts val="9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reading articles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424238" y="26812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300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Answers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en-US" sz="2800" b="1" dirty="0" smtClean="0"/>
              <a:t>Assignment = a piece of work to do on your own</a:t>
            </a:r>
          </a:p>
          <a:p>
            <a:pPr marL="0" indent="0" algn="just">
              <a:buNone/>
            </a:pPr>
            <a:endParaRPr lang="en-US" sz="2800" b="1" dirty="0" smtClean="0"/>
          </a:p>
          <a:p>
            <a:pPr algn="just"/>
            <a:r>
              <a:rPr lang="en-US" sz="2800" b="1" dirty="0" smtClean="0"/>
              <a:t>Deadline = the time to give in an assignment</a:t>
            </a:r>
          </a:p>
          <a:p>
            <a:pPr marL="0" indent="0" algn="just">
              <a:buNone/>
            </a:pPr>
            <a:endParaRPr lang="en-US" sz="2800" b="1" dirty="0" smtClean="0"/>
          </a:p>
          <a:p>
            <a:pPr algn="just"/>
            <a:r>
              <a:rPr lang="en-US" sz="2800" b="1" dirty="0" smtClean="0"/>
              <a:t>Research = reading articles</a:t>
            </a:r>
          </a:p>
          <a:p>
            <a:pPr marL="0" indent="0" algn="just">
              <a:buNone/>
            </a:pPr>
            <a:endParaRPr lang="en-US" sz="2800" b="1" dirty="0" smtClean="0"/>
          </a:p>
          <a:p>
            <a:pPr algn="just"/>
            <a:r>
              <a:rPr lang="en-US" sz="2800" b="1" dirty="0" smtClean="0"/>
              <a:t>Journals = academic magazines</a:t>
            </a:r>
          </a:p>
          <a:p>
            <a:pPr marL="0" indent="0" algn="just">
              <a:buNone/>
            </a:pPr>
            <a:endParaRPr lang="en-US" sz="2800" b="1" dirty="0" smtClean="0"/>
          </a:p>
          <a:p>
            <a:pPr algn="just"/>
            <a:r>
              <a:rPr lang="en-US" sz="2800" b="1" dirty="0" smtClean="0"/>
              <a:t>Tutorial = a small discussion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3207237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smtClean="0"/>
              <a:t>Skills Check</a:t>
            </a:r>
            <a:endParaRPr lang="el-G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507288" cy="5184576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32500" lnSpcReduction="20000"/>
          </a:bodyPr>
          <a:lstStyle/>
          <a:p>
            <a:pPr marL="914400" lvl="2" indent="0">
              <a:buNone/>
            </a:pPr>
            <a:r>
              <a:rPr lang="en-US" sz="5500" b="1" i="1" dirty="0" smtClean="0"/>
              <a:t> </a:t>
            </a:r>
            <a:r>
              <a:rPr lang="en-US" sz="5500" b="1" i="1" dirty="0"/>
              <a:t>Read the Skills Check</a:t>
            </a:r>
            <a:r>
              <a:rPr lang="en-US" sz="5500" b="1" i="1" dirty="0" smtClean="0"/>
              <a:t>.</a:t>
            </a:r>
          </a:p>
          <a:p>
            <a:pPr marL="914400" lvl="2" indent="0">
              <a:buNone/>
            </a:pPr>
            <a:endParaRPr lang="en-US" sz="1800" i="1" dirty="0"/>
          </a:p>
          <a:p>
            <a:r>
              <a:rPr lang="en-US" sz="5500" b="1" i="1" u="sng" dirty="0"/>
              <a:t>Skill Check</a:t>
            </a:r>
            <a:endParaRPr lang="el-GR" sz="5500" b="1" i="1" u="sng" dirty="0"/>
          </a:p>
          <a:p>
            <a:pPr marL="0" indent="0">
              <a:buNone/>
            </a:pPr>
            <a:r>
              <a:rPr lang="en-US" sz="5500" dirty="0"/>
              <a:t> </a:t>
            </a:r>
            <a:endParaRPr lang="el-GR" sz="5500" dirty="0"/>
          </a:p>
          <a:p>
            <a:r>
              <a:rPr lang="en-US" sz="5500" b="1" dirty="0"/>
              <a:t>Waiting for definitions</a:t>
            </a:r>
            <a:endParaRPr lang="el-GR" sz="5500" b="1" dirty="0"/>
          </a:p>
          <a:p>
            <a:r>
              <a:rPr lang="en-US" sz="5500" dirty="0"/>
              <a:t>People often </a:t>
            </a:r>
            <a:r>
              <a:rPr lang="en-US" sz="5500" b="1" dirty="0"/>
              <a:t>define words after they use the word for the first time</a:t>
            </a:r>
            <a:r>
              <a:rPr lang="en-US" sz="5500" dirty="0"/>
              <a:t>.</a:t>
            </a:r>
            <a:endParaRPr lang="el-GR" sz="5500" dirty="0"/>
          </a:p>
          <a:p>
            <a:r>
              <a:rPr lang="en-US" sz="5500" dirty="0"/>
              <a:t>Example:</a:t>
            </a:r>
            <a:endParaRPr lang="el-GR" sz="5500" dirty="0"/>
          </a:p>
          <a:p>
            <a:r>
              <a:rPr lang="en-US" sz="5500" dirty="0"/>
              <a:t>I'm the </a:t>
            </a:r>
            <a:r>
              <a:rPr lang="en-US" sz="5500" b="1" dirty="0"/>
              <a:t>Head of Year 1</a:t>
            </a:r>
            <a:r>
              <a:rPr lang="en-US" sz="5500" dirty="0"/>
              <a:t> - that means I'm </a:t>
            </a:r>
            <a:r>
              <a:rPr lang="en-US" sz="5500" b="1" dirty="0"/>
              <a:t>responsible for the schedule</a:t>
            </a:r>
            <a:r>
              <a:rPr lang="en-US" sz="5500" dirty="0"/>
              <a:t>.</a:t>
            </a:r>
            <a:endParaRPr lang="el-GR" sz="5500" dirty="0"/>
          </a:p>
          <a:p>
            <a:r>
              <a:rPr lang="en-US" sz="5500" b="1" dirty="0"/>
              <a:t>When you hear a new word, listen carefully. You may hear a definition</a:t>
            </a:r>
            <a:r>
              <a:rPr lang="en-US" sz="5500" dirty="0"/>
              <a:t>. Listen for these phrases:</a:t>
            </a:r>
            <a:endParaRPr lang="el-GR" sz="5500" dirty="0"/>
          </a:p>
          <a:p>
            <a:r>
              <a:rPr lang="en-US" sz="5500" i="1" dirty="0"/>
              <a:t>That means ... </a:t>
            </a:r>
            <a:endParaRPr lang="el-GR" sz="5500" i="1" dirty="0"/>
          </a:p>
          <a:p>
            <a:r>
              <a:rPr lang="en-US" sz="5500" i="1" dirty="0"/>
              <a:t>That is ... / That's ... </a:t>
            </a:r>
            <a:endParaRPr lang="el-GR" sz="5500" i="1" dirty="0"/>
          </a:p>
          <a:p>
            <a:r>
              <a:rPr lang="en-US" sz="5500" i="1" dirty="0"/>
              <a:t>I mean ... In other words, ..</a:t>
            </a:r>
            <a:endParaRPr lang="el-GR" sz="5500" i="1" dirty="0"/>
          </a:p>
          <a:p>
            <a:r>
              <a:rPr lang="en-US" sz="5500" i="1" dirty="0"/>
              <a:t>. ... which is / are </a:t>
            </a:r>
            <a:r>
              <a:rPr lang="en-US" sz="5500" i="1" dirty="0" smtClean="0"/>
              <a:t>...</a:t>
            </a:r>
            <a:endParaRPr lang="el-GR" sz="5500" i="1" dirty="0"/>
          </a:p>
          <a:p>
            <a:r>
              <a:rPr lang="en-US" sz="5500" b="1" dirty="0"/>
              <a:t>Sometimes, there is no special phrase, but the next words are a definition</a:t>
            </a:r>
            <a:r>
              <a:rPr lang="en-US" sz="5500" dirty="0"/>
              <a:t>.</a:t>
            </a:r>
            <a:endParaRPr lang="el-GR" sz="5500" dirty="0"/>
          </a:p>
          <a:p>
            <a:r>
              <a:rPr lang="en-US" sz="5500" dirty="0"/>
              <a:t>Example:</a:t>
            </a:r>
            <a:endParaRPr lang="el-GR" sz="5500" dirty="0"/>
          </a:p>
          <a:p>
            <a:r>
              <a:rPr lang="en-US" sz="5500" dirty="0"/>
              <a:t>The Students' Union has a food court </a:t>
            </a:r>
            <a:r>
              <a:rPr lang="en-US" sz="5500" b="1" dirty="0"/>
              <a:t>- a place with lots of different restaurants</a:t>
            </a:r>
            <a:r>
              <a:rPr lang="en-US" sz="5500" b="1" dirty="0" smtClean="0"/>
              <a:t>.</a:t>
            </a:r>
          </a:p>
          <a:p>
            <a:pPr marL="0" indent="0">
              <a:buNone/>
            </a:pPr>
            <a:endParaRPr lang="en-US" sz="5500" b="1" dirty="0" smtClean="0"/>
          </a:p>
          <a:p>
            <a:r>
              <a:rPr lang="en-US" sz="5500" b="1" i="1" u="sng" dirty="0" smtClean="0"/>
              <a:t>Tick the phrases you hear in the Skills Check.</a:t>
            </a:r>
            <a:endParaRPr lang="el-GR" sz="5500" i="1" u="sng" dirty="0"/>
          </a:p>
          <a:p>
            <a:pPr marL="914400" lvl="2" indent="0">
              <a:buNone/>
            </a:pPr>
            <a:endParaRPr lang="en-US" sz="5500" i="1" dirty="0" smtClean="0"/>
          </a:p>
          <a:p>
            <a:pPr marL="914400" lvl="2" indent="0">
              <a:buNone/>
            </a:pPr>
            <a:endParaRPr lang="en-US" sz="1800" i="1" dirty="0"/>
          </a:p>
          <a:p>
            <a:pPr marL="914400" lvl="2" indent="0">
              <a:buNone/>
            </a:pPr>
            <a:endParaRPr lang="en-US" sz="1800" i="1" dirty="0" smtClean="0"/>
          </a:p>
          <a:p>
            <a:pPr marL="914400" lvl="2" indent="0">
              <a:buNone/>
            </a:pPr>
            <a:endParaRPr lang="en-US" sz="1800" i="1" dirty="0"/>
          </a:p>
          <a:p>
            <a:pPr marL="914400" lvl="2" indent="0">
              <a:buNone/>
            </a:pPr>
            <a:endParaRPr lang="el-GR" sz="1800" dirty="0"/>
          </a:p>
          <a:p>
            <a:pPr marL="914400" lvl="2" indent="0">
              <a:buNone/>
            </a:pPr>
            <a:endParaRPr lang="en-US" i="1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71373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C. Listening for definitions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i="1" dirty="0"/>
              <a:t>Listen to some speakers. They define each word below. Write the definition in each case.</a:t>
            </a:r>
            <a:endParaRPr lang="el-GR" dirty="0"/>
          </a:p>
          <a:p>
            <a:r>
              <a:rPr lang="en-US" dirty="0"/>
              <a:t>food court	</a:t>
            </a:r>
            <a:r>
              <a:rPr lang="en-US" i="1" u="sng" dirty="0"/>
              <a:t>place with lots of diff rest</a:t>
            </a:r>
            <a:endParaRPr lang="el-GR" dirty="0"/>
          </a:p>
          <a:p>
            <a:r>
              <a:rPr lang="en-US" dirty="0" smtClean="0"/>
              <a:t>Vending machines ?</a:t>
            </a:r>
          </a:p>
          <a:p>
            <a:r>
              <a:rPr lang="en-US" dirty="0" smtClean="0"/>
              <a:t>Laundrette ?</a:t>
            </a:r>
          </a:p>
          <a:p>
            <a:r>
              <a:rPr lang="en-US" dirty="0" smtClean="0"/>
              <a:t>Crèche ?</a:t>
            </a:r>
          </a:p>
          <a:p>
            <a:r>
              <a:rPr lang="en-US" dirty="0" smtClean="0"/>
              <a:t>Gym ?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84774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DEFINITIONS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2800" dirty="0"/>
              <a:t>Vending machines </a:t>
            </a:r>
            <a:r>
              <a:rPr lang="en-US" sz="2800" dirty="0" smtClean="0"/>
              <a:t>= machines with food and drink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Laundrette </a:t>
            </a:r>
            <a:r>
              <a:rPr lang="en-US" sz="2800" dirty="0" smtClean="0"/>
              <a:t>= you can wash your clothes there</a:t>
            </a:r>
          </a:p>
          <a:p>
            <a:endParaRPr lang="en-US" sz="2800" dirty="0"/>
          </a:p>
          <a:p>
            <a:r>
              <a:rPr lang="en-US" sz="2800" dirty="0" smtClean="0"/>
              <a:t>Crèche = a place to leave your children for a few hours 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 smtClean="0"/>
              <a:t>Gym= a place to do exercise </a:t>
            </a:r>
            <a:endParaRPr lang="el-GR" sz="28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71552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572</Words>
  <Application>Microsoft Office PowerPoint</Application>
  <PresentationFormat>On-screen Show (4:3)</PresentationFormat>
  <Paragraphs>280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1.3 Learning new listening skills</vt:lpstr>
      <vt:lpstr>OBJECTIVES</vt:lpstr>
      <vt:lpstr> A. Reviewing key words </vt:lpstr>
      <vt:lpstr>Answers</vt:lpstr>
      <vt:lpstr>B. Identifying a new skill </vt:lpstr>
      <vt:lpstr>Answers</vt:lpstr>
      <vt:lpstr>Skills Check</vt:lpstr>
      <vt:lpstr>C. Listening for definitions </vt:lpstr>
      <vt:lpstr>DEFINITIONS</vt:lpstr>
      <vt:lpstr>D. Identifying consonant sounds </vt:lpstr>
      <vt:lpstr> Listen and write the correct consonant in each word. </vt:lpstr>
      <vt:lpstr>Answers</vt:lpstr>
      <vt:lpstr>E. Identifying vowel sounds </vt:lpstr>
      <vt:lpstr> Listen and tick under the correct (underlined) vowel sound for each word. </vt:lpstr>
      <vt:lpstr>ANSWERS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1.3 Learning new listening skills</dc:title>
  <dc:creator>Charis Panou</dc:creator>
  <cp:lastModifiedBy>Charis Panou</cp:lastModifiedBy>
  <cp:revision>24</cp:revision>
  <dcterms:created xsi:type="dcterms:W3CDTF">2020-04-02T08:33:59Z</dcterms:created>
  <dcterms:modified xsi:type="dcterms:W3CDTF">2020-04-08T17:12:30Z</dcterms:modified>
</cp:coreProperties>
</file>