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92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447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26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40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82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247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115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83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6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6E2D-5BC0-4627-9EE6-11FB8C9516FF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1F3EF-C5BB-4A12-9DFC-A53923CBA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025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2413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1.3 Learning new listening skills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Waiting for spoken definitions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www.theteflcentre.com/images/upload/article%2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389" y="3861048"/>
            <a:ext cx="46386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8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D. Identifying consonant sounds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/>
              <a:t>Read Pronunciation Check 1. </a:t>
            </a:r>
            <a:endParaRPr lang="en-US" i="1" dirty="0" smtClean="0"/>
          </a:p>
          <a:p>
            <a:r>
              <a:rPr lang="en-US" b="1" i="1" u="sng" dirty="0" smtClean="0"/>
              <a:t>Pronunciation </a:t>
            </a:r>
            <a:r>
              <a:rPr lang="en-US" b="1" i="1" u="sng" dirty="0"/>
              <a:t>Check 1</a:t>
            </a:r>
            <a:endParaRPr lang="el-GR" b="1" i="1" u="sng" dirty="0"/>
          </a:p>
          <a:p>
            <a:r>
              <a:rPr lang="en-US" dirty="0"/>
              <a:t>Hearing consonants:</a:t>
            </a:r>
            <a:r>
              <a:rPr lang="en-US" b="1" i="1" dirty="0"/>
              <a:t> /</a:t>
            </a:r>
            <a:r>
              <a:rPr lang="en-US" b="1" i="1" dirty="0" smtClean="0"/>
              <a:t>p/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b="1" i="1" dirty="0"/>
              <a:t> /</a:t>
            </a:r>
            <a:r>
              <a:rPr lang="en-US" b="1" i="1" dirty="0" smtClean="0"/>
              <a:t>b/</a:t>
            </a:r>
            <a:endParaRPr lang="el-GR" dirty="0"/>
          </a:p>
          <a:p>
            <a:r>
              <a:rPr lang="en-US" b="1" i="1" dirty="0"/>
              <a:t>We make these two consonants with our lips together</a:t>
            </a:r>
            <a:r>
              <a:rPr lang="en-US" b="1" i="1" dirty="0" smtClean="0"/>
              <a:t>:</a:t>
            </a:r>
            <a:endParaRPr lang="en-US" dirty="0" smtClean="0"/>
          </a:p>
          <a:p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86228"/>
              </p:ext>
            </p:extLst>
          </p:nvPr>
        </p:nvGraphicFramePr>
        <p:xfrm>
          <a:off x="1619673" y="4941168"/>
          <a:ext cx="39667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6740"/>
              </a:tblGrid>
              <a:tr h="64807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08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  <a:tabLst>
                          <a:tab pos="130175" algn="l"/>
                        </a:tabLst>
                      </a:pPr>
                      <a:endParaRPr lang="en-US" sz="2000" u="none" strike="noStrike" spc="0" dirty="0" smtClean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08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  <a:tabLst>
                          <a:tab pos="130175" algn="l"/>
                        </a:tabLst>
                      </a:pPr>
                      <a:r>
                        <a:rPr lang="en-US" sz="2000" u="none" strike="noStrike" spc="0" dirty="0" smtClean="0">
                          <a:effectLst/>
                        </a:rPr>
                        <a:t>the </a:t>
                      </a:r>
                      <a:r>
                        <a:rPr lang="en-US" sz="2000" u="none" strike="noStrike" spc="0" dirty="0">
                          <a:effectLst/>
                        </a:rPr>
                        <a:t>soft sound in </a:t>
                      </a:r>
                      <a:r>
                        <a:rPr lang="en-US" sz="2000" i="1" u="none" strike="noStrike" spc="0" dirty="0">
                          <a:effectLst/>
                        </a:rPr>
                        <a:t>pen</a:t>
                      </a:r>
                      <a:r>
                        <a:rPr lang="en-US" sz="2000" u="none" strike="noStrike" spc="0" dirty="0">
                          <a:effectLst/>
                        </a:rPr>
                        <a:t> -/p/. </a:t>
                      </a:r>
                      <a:r>
                        <a:rPr lang="en-US" sz="2000" u="none" strike="noStrike" spc="0" dirty="0" smtClean="0">
                          <a:effectLst/>
                        </a:rPr>
                        <a:t>We</a:t>
                      </a:r>
                    </a:p>
                    <a:p>
                      <a:pPr marL="342900" lvl="0" indent="-342900" algn="l">
                        <a:lnSpc>
                          <a:spcPts val="108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  <a:tabLst>
                          <a:tab pos="130175" algn="l"/>
                        </a:tabLst>
                      </a:pPr>
                      <a:endParaRPr lang="en-US" sz="2000" u="none" strike="noStrike" spc="0" dirty="0" smtClean="0">
                        <a:effectLst/>
                      </a:endParaRPr>
                    </a:p>
                    <a:p>
                      <a:pPr marL="0" lvl="0" indent="0" algn="l">
                        <a:lnSpc>
                          <a:spcPts val="108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None/>
                        <a:tabLst>
                          <a:tab pos="130175" algn="l"/>
                        </a:tabLst>
                      </a:pPr>
                      <a:r>
                        <a:rPr lang="en-US" sz="2000" u="none" strike="noStrike" spc="0" dirty="0" smtClean="0">
                          <a:effectLst/>
                        </a:rPr>
                        <a:t>       write </a:t>
                      </a:r>
                      <a:r>
                        <a:rPr lang="en-US" sz="2000" u="none" strike="noStrike" spc="0" dirty="0">
                          <a:effectLst/>
                        </a:rPr>
                        <a:t>this sound with</a:t>
                      </a:r>
                      <a:r>
                        <a:rPr lang="en-US" sz="2000" b="1" u="none" strike="noStrike" spc="0" dirty="0">
                          <a:effectLst/>
                        </a:rPr>
                        <a:t> p</a:t>
                      </a:r>
                      <a:r>
                        <a:rPr lang="en-US" sz="2000" u="none" strike="noStrike" spc="0" dirty="0">
                          <a:effectLst/>
                        </a:rPr>
                        <a:t>.</a:t>
                      </a:r>
                      <a:endParaRPr lang="el-GR" sz="2000" u="none" strike="noStrike" spc="0" dirty="0">
                        <a:effectLst/>
                        <a:latin typeface="Segoe UI"/>
                        <a:ea typeface="Segoe UI"/>
                        <a:cs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557588" y="3649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81388" y="3662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08213"/>
              </p:ext>
            </p:extLst>
          </p:nvPr>
        </p:nvGraphicFramePr>
        <p:xfrm>
          <a:off x="1619673" y="5805264"/>
          <a:ext cx="4042940" cy="588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2940"/>
              </a:tblGrid>
              <a:tr h="5040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11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 startAt="2"/>
                        <a:tabLst>
                          <a:tab pos="139700" algn="l"/>
                        </a:tabLst>
                      </a:pPr>
                      <a:endParaRPr lang="en-US" sz="1600" u="none" strike="noStrike" spc="0" dirty="0" smtClean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ts val="11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 startAt="2"/>
                        <a:tabLst>
                          <a:tab pos="139700" algn="l"/>
                        </a:tabLst>
                      </a:pPr>
                      <a:r>
                        <a:rPr lang="en-US" sz="2000" u="none" strike="noStrike" spc="0" dirty="0" smtClean="0">
                          <a:effectLst/>
                        </a:rPr>
                        <a:t>the </a:t>
                      </a:r>
                      <a:r>
                        <a:rPr lang="en-US" sz="2000" u="none" strike="noStrike" spc="0" dirty="0">
                          <a:effectLst/>
                        </a:rPr>
                        <a:t>harder sound in </a:t>
                      </a:r>
                      <a:r>
                        <a:rPr lang="en-US" sz="2000" i="1" u="none" strike="noStrike" spc="0" dirty="0">
                          <a:effectLst/>
                        </a:rPr>
                        <a:t>Ben</a:t>
                      </a:r>
                      <a:r>
                        <a:rPr lang="en-US" sz="2000" u="none" strike="noStrike" spc="0" dirty="0">
                          <a:effectLst/>
                        </a:rPr>
                        <a:t> - </a:t>
                      </a:r>
                      <a:r>
                        <a:rPr lang="en-US" sz="2000" u="none" strike="noStrike" spc="0" dirty="0" smtClean="0">
                          <a:effectLst/>
                        </a:rPr>
                        <a:t>/b/. We</a:t>
                      </a:r>
                    </a:p>
                    <a:p>
                      <a:pPr marL="0" lvl="0" indent="0" algn="l">
                        <a:lnSpc>
                          <a:spcPts val="11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None/>
                        <a:tabLst>
                          <a:tab pos="139700" algn="l"/>
                        </a:tabLst>
                      </a:pPr>
                      <a:r>
                        <a:rPr lang="en-US" sz="2000" u="none" strike="noStrike" spc="0" dirty="0" smtClean="0">
                          <a:effectLst/>
                        </a:rPr>
                        <a:t>     </a:t>
                      </a:r>
                    </a:p>
                    <a:p>
                      <a:pPr marL="0" lvl="0" indent="0" algn="l">
                        <a:lnSpc>
                          <a:spcPts val="11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None/>
                        <a:tabLst>
                          <a:tab pos="139700" algn="l"/>
                        </a:tabLst>
                      </a:pPr>
                      <a:r>
                        <a:rPr lang="en-US" sz="2000" u="none" strike="noStrike" spc="0" dirty="0" smtClean="0">
                          <a:effectLst/>
                        </a:rPr>
                        <a:t>       </a:t>
                      </a:r>
                      <a:r>
                        <a:rPr lang="en-US" sz="2000" u="none" strike="noStrike" spc="0" dirty="0">
                          <a:effectLst/>
                        </a:rPr>
                        <a:t>write </a:t>
                      </a:r>
                      <a:r>
                        <a:rPr lang="en-US" sz="2000" u="none" strike="noStrike" spc="0" dirty="0" smtClean="0">
                          <a:effectLst/>
                        </a:rPr>
                        <a:t>this</a:t>
                      </a:r>
                      <a:r>
                        <a:rPr lang="en-US" sz="2000" u="none" strike="noStrike" spc="0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spc="0" dirty="0" smtClean="0">
                          <a:effectLst/>
                        </a:rPr>
                        <a:t>sound </a:t>
                      </a:r>
                      <a:r>
                        <a:rPr lang="en-US" sz="2000" u="none" strike="noStrike" spc="0" dirty="0">
                          <a:effectLst/>
                        </a:rPr>
                        <a:t>with </a:t>
                      </a:r>
                      <a:r>
                        <a:rPr lang="en-US" sz="2000" b="1" u="none" strike="noStrike" spc="0" dirty="0">
                          <a:effectLst/>
                        </a:rPr>
                        <a:t>b</a:t>
                      </a:r>
                      <a:r>
                        <a:rPr lang="en-US" sz="2000" u="none" strike="noStrike" spc="0" dirty="0">
                          <a:effectLst/>
                        </a:rPr>
                        <a:t>.</a:t>
                      </a:r>
                      <a:endParaRPr lang="el-GR" sz="2000" u="none" strike="noStrike" spc="0" dirty="0">
                        <a:effectLst/>
                        <a:latin typeface="Segoe UI"/>
                        <a:ea typeface="Segoe UI"/>
                        <a:cs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481388" y="3662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100" i="1" dirty="0" smtClean="0"/>
              <a:t>Listen </a:t>
            </a:r>
            <a:r>
              <a:rPr lang="en-US" sz="3100" i="1" dirty="0"/>
              <a:t>and write the correct consonant in each word.</a:t>
            </a:r>
            <a:r>
              <a:rPr lang="el-GR" sz="3100" dirty="0"/>
              <a:t/>
            </a:r>
            <a:br>
              <a:rPr lang="el-GR" sz="3100" dirty="0"/>
            </a:br>
            <a:endParaRPr lang="el-G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u="sng" dirty="0"/>
              <a:t>b</a:t>
            </a:r>
            <a:r>
              <a:rPr lang="en-US" dirty="0"/>
              <a:t>oth</a:t>
            </a:r>
            <a:endParaRPr lang="el-GR" dirty="0"/>
          </a:p>
          <a:p>
            <a:r>
              <a:rPr lang="en-US" dirty="0"/>
              <a:t>2. cam.........us</a:t>
            </a:r>
            <a:endParaRPr lang="el-GR" dirty="0"/>
          </a:p>
          <a:p>
            <a:r>
              <a:rPr lang="en-US" dirty="0"/>
              <a:t>3. </a:t>
            </a:r>
            <a:r>
              <a:rPr lang="en-US" dirty="0" err="1"/>
              <a:t>clu</a:t>
            </a:r>
            <a:r>
              <a:rPr lang="en-US" dirty="0"/>
              <a:t>.........</a:t>
            </a:r>
            <a:endParaRPr lang="el-GR" dirty="0"/>
          </a:p>
          <a:p>
            <a:r>
              <a:rPr lang="en-US" dirty="0"/>
              <a:t>4. ex.........</a:t>
            </a:r>
            <a:r>
              <a:rPr lang="en-US" dirty="0" smtClean="0"/>
              <a:t>lain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jo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6. ..ay</a:t>
            </a:r>
          </a:p>
          <a:p>
            <a:r>
              <a:rPr lang="en-US" dirty="0" smtClean="0"/>
              <a:t>7. res..</a:t>
            </a:r>
            <a:r>
              <a:rPr lang="en-US" dirty="0" err="1" smtClean="0"/>
              <a:t>onsible</a:t>
            </a:r>
            <a:endParaRPr lang="en-US" dirty="0" smtClean="0"/>
          </a:p>
          <a:p>
            <a:r>
              <a:rPr lang="en-US" dirty="0" smtClean="0"/>
              <a:t>8.   ..</a:t>
            </a:r>
            <a:r>
              <a:rPr lang="en-US" dirty="0" err="1" smtClean="0"/>
              <a:t>ursar</a:t>
            </a:r>
            <a:endParaRPr lang="en-US" dirty="0" smtClean="0"/>
          </a:p>
          <a:p>
            <a:r>
              <a:rPr lang="en-US" dirty="0" smtClean="0"/>
              <a:t>9.   …</a:t>
            </a:r>
            <a:r>
              <a:rPr lang="en-US" dirty="0" err="1" smtClean="0"/>
              <a:t>eo</a:t>
            </a:r>
            <a:r>
              <a:rPr lang="en-US" dirty="0" smtClean="0"/>
              <a:t>…</a:t>
            </a:r>
            <a:r>
              <a:rPr lang="en-US" dirty="0" err="1" smtClean="0"/>
              <a:t>ple</a:t>
            </a:r>
            <a:endParaRPr lang="en-US" dirty="0" smtClean="0"/>
          </a:p>
          <a:p>
            <a:r>
              <a:rPr lang="en-US" dirty="0" smtClean="0"/>
              <a:t>10. ..</a:t>
            </a:r>
            <a:r>
              <a:rPr lang="en-US" dirty="0" err="1" smtClean="0"/>
              <a:t>ersonal</a:t>
            </a:r>
            <a:endParaRPr lang="en-US" dirty="0" smtClean="0"/>
          </a:p>
          <a:p>
            <a:r>
              <a:rPr lang="en-US" dirty="0" smtClean="0"/>
              <a:t>11.  …lace</a:t>
            </a:r>
          </a:p>
          <a:p>
            <a:r>
              <a:rPr lang="en-US" dirty="0" smtClean="0"/>
              <a:t>12. ..</a:t>
            </a:r>
            <a:r>
              <a:rPr lang="en-US" dirty="0" err="1" smtClean="0"/>
              <a:t>ro</a:t>
            </a:r>
            <a:r>
              <a:rPr lang="en-US" dirty="0" smtClean="0"/>
              <a:t>..</a:t>
            </a:r>
            <a:r>
              <a:rPr lang="en-US" dirty="0" err="1" smtClean="0"/>
              <a:t>lem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07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Both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Campus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Club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Explain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Job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Pay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Responsible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Bursar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People</a:t>
            </a:r>
          </a:p>
          <a:p>
            <a:pPr marL="514350" indent="-514350">
              <a:buAutoNum type="arabicPeriod" startAt="2"/>
            </a:pPr>
            <a:r>
              <a:rPr lang="en-US" dirty="0"/>
              <a:t> </a:t>
            </a:r>
            <a:r>
              <a:rPr lang="en-US" dirty="0" smtClean="0"/>
              <a:t>personal</a:t>
            </a:r>
          </a:p>
          <a:p>
            <a:pPr marL="514350" indent="-514350">
              <a:buAutoNum type="arabicPeriod" startAt="2"/>
            </a:pPr>
            <a:r>
              <a:rPr lang="en-US" dirty="0"/>
              <a:t> </a:t>
            </a:r>
            <a:r>
              <a:rPr lang="en-US" dirty="0" smtClean="0"/>
              <a:t>place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problem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45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E. Identifying vowel sounds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 smtClean="0"/>
              <a:t>Read </a:t>
            </a:r>
            <a:r>
              <a:rPr lang="en-US" b="1" i="1" u="sng" dirty="0"/>
              <a:t>Pronunciation Check </a:t>
            </a:r>
            <a:r>
              <a:rPr lang="en-US" b="1" i="1" u="sng" dirty="0" smtClean="0"/>
              <a:t>2</a:t>
            </a:r>
            <a:r>
              <a:rPr lang="en-US" i="1" dirty="0" smtClean="0"/>
              <a:t>.</a:t>
            </a:r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7231"/>
              </p:ext>
            </p:extLst>
          </p:nvPr>
        </p:nvGraphicFramePr>
        <p:xfrm>
          <a:off x="539552" y="2420888"/>
          <a:ext cx="8208912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3456384">
                <a:tc>
                  <a:txBody>
                    <a:bodyPr/>
                    <a:lstStyle/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n-US" sz="3200" b="1" u="none" strike="noStrike" spc="-5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b="1" u="none" strike="noStrike" spc="-50" dirty="0" smtClean="0">
                          <a:effectLst/>
                        </a:rPr>
                        <a:t>Pronunciation </a:t>
                      </a:r>
                      <a:r>
                        <a:rPr lang="en-US" sz="3200" b="1" u="none" strike="noStrike" spc="-50" dirty="0">
                          <a:effectLst/>
                        </a:rPr>
                        <a:t>Check </a:t>
                      </a:r>
                      <a:r>
                        <a:rPr lang="en-US" sz="3200" b="1" u="none" strike="noStrike" spc="-50" dirty="0" smtClean="0">
                          <a:effectLst/>
                        </a:rPr>
                        <a:t>2</a:t>
                      </a: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l-GR" sz="3200" b="1" dirty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b="1" u="none" strike="noStrike" spc="0" dirty="0">
                          <a:effectLst/>
                        </a:rPr>
                        <a:t>Hearing vowels: </a:t>
                      </a:r>
                      <a:r>
                        <a:rPr lang="en-US" sz="3200" b="1" u="none" strike="noStrike" spc="0" dirty="0" smtClean="0">
                          <a:effectLst/>
                        </a:rPr>
                        <a:t>/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r>
                        <a:rPr lang="en-US" sz="3200" b="1" u="none" strike="noStrike" spc="0" dirty="0" smtClean="0">
                          <a:effectLst/>
                        </a:rPr>
                        <a:t>/ </a:t>
                      </a:r>
                      <a:r>
                        <a:rPr lang="en-US" sz="3200" b="1" u="none" strike="noStrike" spc="0" dirty="0">
                          <a:effectLst/>
                        </a:rPr>
                        <a:t>and /i</a:t>
                      </a:r>
                      <a:r>
                        <a:rPr lang="en-US" sz="3200" b="1" u="none" strike="noStrike" spc="0" dirty="0" smtClean="0">
                          <a:effectLst/>
                        </a:rPr>
                        <a:t>:/</a:t>
                      </a: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l-GR" sz="3200" dirty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vowel sound in </a:t>
                      </a:r>
                      <a:r>
                        <a:rPr lang="en-US" sz="3200" i="1" dirty="0">
                          <a:effectLst/>
                        </a:rPr>
                        <a:t>fill</a:t>
                      </a:r>
                      <a:r>
                        <a:rPr lang="en-US" sz="3200" dirty="0">
                          <a:effectLst/>
                        </a:rPr>
                        <a:t> is short: </a:t>
                      </a:r>
                      <a:r>
                        <a:rPr lang="en-US" sz="3200" dirty="0" smtClean="0">
                          <a:effectLst/>
                        </a:rPr>
                        <a:t>/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r>
                        <a:rPr lang="en-US" sz="3200" dirty="0" smtClean="0">
                          <a:effectLst/>
                        </a:rPr>
                        <a:t>/</a:t>
                      </a:r>
                      <a:r>
                        <a:rPr lang="en-US" sz="3200" spc="-100" dirty="0" smtClean="0">
                          <a:effectLst/>
                        </a:rPr>
                        <a:t>.</a:t>
                      </a:r>
                      <a:endParaRPr lang="en-US" sz="3200" spc="-10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n-US" sz="3200" spc="-10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l-GR" sz="3200" dirty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The vowel sound in </a:t>
                      </a:r>
                      <a:r>
                        <a:rPr lang="en-US" sz="3200" i="1" dirty="0">
                          <a:effectLst/>
                        </a:rPr>
                        <a:t>feel</a:t>
                      </a:r>
                      <a:r>
                        <a:rPr lang="en-US" sz="3200" dirty="0">
                          <a:effectLst/>
                        </a:rPr>
                        <a:t> is longer: /i</a:t>
                      </a:r>
                      <a:r>
                        <a:rPr lang="en-US" sz="3200" dirty="0" smtClean="0">
                          <a:effectLst/>
                        </a:rPr>
                        <a:t>:/</a:t>
                      </a: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l-GR" sz="3200" dirty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We usually write the short sound with</a:t>
                      </a:r>
                      <a:r>
                        <a:rPr lang="en-US" sz="3200" b="1" dirty="0">
                          <a:effectLst/>
                        </a:rPr>
                        <a:t> i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endParaRPr lang="el-GR" sz="3200" dirty="0">
                        <a:effectLst/>
                      </a:endParaRPr>
                    </a:p>
                    <a:p>
                      <a:pPr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We often write the longer sound with </a:t>
                      </a:r>
                      <a:r>
                        <a:rPr lang="en-US" sz="3200" b="1" dirty="0" err="1">
                          <a:effectLst/>
                        </a:rPr>
                        <a:t>ea</a:t>
                      </a:r>
                      <a:r>
                        <a:rPr lang="en-US" sz="3200" b="1" dirty="0">
                          <a:effectLst/>
                        </a:rPr>
                        <a:t> or </a:t>
                      </a:r>
                      <a:r>
                        <a:rPr lang="en-US" sz="3200" b="1" dirty="0" err="1">
                          <a:effectLst/>
                        </a:rPr>
                        <a:t>ee</a:t>
                      </a:r>
                      <a:r>
                        <a:rPr lang="en-US" sz="3200" dirty="0">
                          <a:effectLst/>
                        </a:rPr>
                        <a:t>.</a:t>
                      </a:r>
                      <a:endParaRPr lang="el-GR" sz="32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19463" y="316388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Listen </a:t>
            </a:r>
            <a:r>
              <a:rPr lang="en-US" sz="2400" i="1" dirty="0"/>
              <a:t>and tick under the correct (underlined) vowel sound for each word.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950231"/>
              </p:ext>
            </p:extLst>
          </p:nvPr>
        </p:nvGraphicFramePr>
        <p:xfrm>
          <a:off x="611560" y="2060848"/>
          <a:ext cx="3096344" cy="2780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52"/>
                <a:gridCol w="1103477"/>
                <a:gridCol w="609226"/>
                <a:gridCol w="613189"/>
              </a:tblGrid>
              <a:tr h="468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/i:/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5699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2711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fee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2711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5699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72707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03588"/>
              </p:ext>
            </p:extLst>
          </p:nvPr>
        </p:nvGraphicFramePr>
        <p:xfrm>
          <a:off x="3824604" y="2060848"/>
          <a:ext cx="3483699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5"/>
                <a:gridCol w="1231282"/>
                <a:gridCol w="686676"/>
                <a:gridCol w="692596"/>
              </a:tblGrid>
              <a:tr h="460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/</a:t>
                      </a:r>
                      <a:r>
                        <a:rPr lang="en-US" sz="1600" dirty="0">
                          <a:effectLst/>
                        </a:rPr>
                        <a:t>i:/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5534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free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49726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meet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5534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ill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49726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5185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give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ANSWERS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258341"/>
              </p:ext>
            </p:extLst>
          </p:nvPr>
        </p:nvGraphicFramePr>
        <p:xfrm>
          <a:off x="611560" y="2060848"/>
          <a:ext cx="3096344" cy="2861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52"/>
                <a:gridCol w="1103477"/>
                <a:gridCol w="609226"/>
                <a:gridCol w="613189"/>
              </a:tblGrid>
              <a:tr h="468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/i/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/i:/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5699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2711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fee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√</a:t>
                      </a:r>
                      <a:endParaRPr lang="el-GR" sz="16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2711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√</a:t>
                      </a:r>
                      <a:endParaRPr lang="el-GR" sz="16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5699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√</a:t>
                      </a:r>
                      <a:endParaRPr lang="el-GR" sz="16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72707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r>
                        <a:rPr lang="el-GR" sz="1200" dirty="0" smtClean="0">
                          <a:effectLst/>
                        </a:rPr>
                        <a:t>√</a:t>
                      </a:r>
                      <a:endParaRPr lang="el-GR" sz="1200" dirty="0"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12504"/>
              </p:ext>
            </p:extLst>
          </p:nvPr>
        </p:nvGraphicFramePr>
        <p:xfrm>
          <a:off x="3824604" y="2060848"/>
          <a:ext cx="3483699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5"/>
                <a:gridCol w="1231282"/>
                <a:gridCol w="686676"/>
                <a:gridCol w="692596"/>
              </a:tblGrid>
              <a:tr h="466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/i/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/i:/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6093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free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493666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meet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√</a:t>
                      </a:r>
                      <a:endParaRPr lang="el-GR" sz="16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0938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ill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r>
                        <a:rPr lang="el-GR" sz="1200" dirty="0" smtClean="0">
                          <a:effectLst/>
                        </a:rPr>
                        <a:t>√</a:t>
                      </a:r>
                      <a:endParaRPr lang="el-GR" sz="12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55247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r>
                        <a:rPr lang="el-GR" sz="1200" dirty="0" smtClean="0">
                          <a:effectLst/>
                        </a:rPr>
                        <a:t>√</a:t>
                      </a:r>
                      <a:endParaRPr lang="el-GR" sz="12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70895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give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r>
                        <a:rPr lang="el-GR" sz="1200" dirty="0" smtClean="0">
                          <a:effectLst/>
                        </a:rPr>
                        <a:t>√</a:t>
                      </a:r>
                      <a:endParaRPr lang="el-GR" sz="1200" dirty="0" smtClean="0">
                        <a:effectLst/>
                        <a:latin typeface="Arial Unicode M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8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By the end of lesson students should be able to:</a:t>
            </a:r>
          </a:p>
          <a:p>
            <a:r>
              <a:rPr lang="en-US" dirty="0" smtClean="0"/>
              <a:t>1. </a:t>
            </a:r>
            <a:r>
              <a:rPr lang="en-US" b="1" dirty="0" smtClean="0"/>
              <a:t>listen for and understand spoken definitions </a:t>
            </a:r>
            <a:r>
              <a:rPr lang="en-US" dirty="0" smtClean="0"/>
              <a:t>in short extracts;</a:t>
            </a:r>
          </a:p>
          <a:p>
            <a:r>
              <a:rPr lang="en-US" dirty="0" smtClean="0"/>
              <a:t>2.</a:t>
            </a:r>
            <a:r>
              <a:rPr lang="en-US" b="1" dirty="0" smtClean="0"/>
              <a:t>discriminate</a:t>
            </a:r>
            <a:r>
              <a:rPr lang="en-US" dirty="0" smtClean="0"/>
              <a:t> between the </a:t>
            </a:r>
            <a:r>
              <a:rPr lang="en-US" b="1" dirty="0" smtClean="0"/>
              <a:t>consonants /p/ and /b/;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discriminate</a:t>
            </a:r>
            <a:r>
              <a:rPr lang="en-US" dirty="0" smtClean="0"/>
              <a:t> between the </a:t>
            </a:r>
            <a:r>
              <a:rPr lang="en-US" b="1" dirty="0" smtClean="0"/>
              <a:t>vowel sounds </a:t>
            </a:r>
            <a:r>
              <a:rPr lang="en-US" b="1" dirty="0" smtClean="0"/>
              <a:t>/</a:t>
            </a:r>
            <a:r>
              <a:rPr lang="en-US" dirty="0"/>
              <a:t>ɪ</a:t>
            </a:r>
            <a:r>
              <a:rPr lang="en-US" b="1" dirty="0" smtClean="0"/>
              <a:t>/ </a:t>
            </a:r>
            <a:r>
              <a:rPr lang="en-US" b="1" dirty="0" smtClean="0"/>
              <a:t>and /i:/.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72758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A</a:t>
            </a:r>
            <a:r>
              <a:rPr lang="en-US" b="1" dirty="0"/>
              <a:t>. Reviewing key words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/>
              <a:t>1.8 Listen to the stressed syllables from some words in this theme. Number the words </a:t>
            </a:r>
            <a:r>
              <a:rPr lang="en-US" i="1" dirty="0" smtClean="0"/>
              <a:t>below.</a:t>
            </a:r>
          </a:p>
          <a:p>
            <a:endParaRPr lang="el-GR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585" y="3324523"/>
            <a:ext cx="2304256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  <a:tab pos="1065213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rPr>
              <a:t>□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  schedule       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   education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  <a:tab pos="1065213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rPr>
              <a:t>□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bursar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rPr>
              <a:t>□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 lecture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  <a:tab pos="1065213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rPr>
              <a:t>□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campus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Georgia" pitchFamily="18" charset="0"/>
              </a:rPr>
              <a:t>□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egoe UI" pitchFamily="34" charset="0"/>
                <a:cs typeface="Arial" pitchFamily="34" charset="0"/>
              </a:rPr>
              <a:t> library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  <a:tab pos="1065213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8146"/>
              </p:ext>
            </p:extLst>
          </p:nvPr>
        </p:nvGraphicFramePr>
        <p:xfrm>
          <a:off x="3203848" y="3212976"/>
          <a:ext cx="2592288" cy="95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</a:tblGrid>
              <a:tr h="839683">
                <a:tc>
                  <a:txBody>
                    <a:bodyPr/>
                    <a:lstStyle/>
                    <a:p>
                      <a:pPr marR="635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□ </a:t>
                      </a:r>
                      <a:r>
                        <a:rPr lang="en-US" sz="1400" dirty="0" smtClean="0">
                          <a:effectLst/>
                        </a:rPr>
                        <a:t>accommodation</a:t>
                      </a:r>
                    </a:p>
                    <a:p>
                      <a:pPr marR="635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□ </a:t>
                      </a:r>
                      <a:r>
                        <a:rPr lang="en-US" sz="1400" dirty="0">
                          <a:effectLst/>
                        </a:rPr>
                        <a:t>responsible </a:t>
                      </a:r>
                      <a:endParaRPr lang="el-GR" sz="1400" dirty="0">
                        <a:effectLst/>
                      </a:endParaRPr>
                    </a:p>
                    <a:p>
                      <a:pPr marR="635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□ </a:t>
                      </a:r>
                      <a:r>
                        <a:rPr lang="en-US" sz="1400" dirty="0">
                          <a:effectLst/>
                        </a:rPr>
                        <a:t> semester</a:t>
                      </a:r>
                      <a:endParaRPr lang="el-GR" sz="14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511175" marR="511175" marT="170815" marB="170815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92174"/>
              </p:ext>
            </p:extLst>
          </p:nvPr>
        </p:nvGraphicFramePr>
        <p:xfrm>
          <a:off x="5940152" y="3140968"/>
          <a:ext cx="2304256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</a:tblGrid>
              <a:tr h="1008112">
                <a:tc>
                  <a:txBody>
                    <a:bodyPr/>
                    <a:lstStyle/>
                    <a:p>
                      <a:pPr marL="762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  <a:tabLst>
                          <a:tab pos="197485" algn="l"/>
                        </a:tabLst>
                      </a:pPr>
                      <a:r>
                        <a:rPr lang="en-US" sz="1400" u="none" strike="noStrike" dirty="0">
                          <a:effectLst/>
                        </a:rPr>
                        <a:t>□ </a:t>
                      </a:r>
                      <a:r>
                        <a:rPr lang="en-US" sz="1400" dirty="0">
                          <a:effectLst/>
                        </a:rPr>
                        <a:t> union</a:t>
                      </a:r>
                      <a:endParaRPr lang="el-GR" sz="140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1400" u="none" strike="noStrike" dirty="0">
                          <a:effectLst/>
                        </a:rPr>
                        <a:t>□ </a:t>
                      </a:r>
                      <a:r>
                        <a:rPr lang="en-US" sz="1400" dirty="0">
                          <a:effectLst/>
                        </a:rPr>
                        <a:t> resources</a:t>
                      </a:r>
                      <a:endParaRPr lang="el-GR" sz="1400" dirty="0">
                        <a:effectLst/>
                      </a:endParaRPr>
                    </a:p>
                    <a:p>
                      <a:pPr marL="76200" indent="-241300" algn="l">
                        <a:lnSpc>
                          <a:spcPts val="1585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1400" u="none" strike="noStrike" dirty="0">
                          <a:effectLst/>
                        </a:rPr>
                        <a:t>□ </a:t>
                      </a:r>
                      <a:r>
                        <a:rPr lang="en-US" sz="1400" dirty="0">
                          <a:effectLst/>
                        </a:rPr>
                        <a:t> faculty</a:t>
                      </a:r>
                      <a:endParaRPr lang="el-GR" sz="14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84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Schedule= 6</a:t>
            </a:r>
          </a:p>
          <a:p>
            <a:r>
              <a:rPr lang="en-US" b="1" dirty="0" smtClean="0"/>
              <a:t>Bursar= 2</a:t>
            </a:r>
          </a:p>
          <a:p>
            <a:r>
              <a:rPr lang="en-US" b="1" dirty="0" smtClean="0"/>
              <a:t>Campus= 3</a:t>
            </a:r>
          </a:p>
          <a:p>
            <a:r>
              <a:rPr lang="en-US" b="1" dirty="0" smtClean="0"/>
              <a:t>Education= 1</a:t>
            </a:r>
          </a:p>
          <a:p>
            <a:r>
              <a:rPr lang="en-US" b="1" dirty="0" smtClean="0"/>
              <a:t>Lecture= 4</a:t>
            </a:r>
          </a:p>
          <a:p>
            <a:r>
              <a:rPr lang="en-US" b="1" dirty="0" smtClean="0"/>
              <a:t>Library= 5</a:t>
            </a:r>
          </a:p>
          <a:p>
            <a:r>
              <a:rPr lang="en-US" b="1" dirty="0" smtClean="0"/>
              <a:t>Accommodation= 7</a:t>
            </a:r>
          </a:p>
          <a:p>
            <a:r>
              <a:rPr lang="en-US" b="1" dirty="0" smtClean="0"/>
              <a:t>Responsible= 8</a:t>
            </a:r>
          </a:p>
          <a:p>
            <a:r>
              <a:rPr lang="en-US" b="1" dirty="0" smtClean="0"/>
              <a:t>Semester= 9</a:t>
            </a:r>
          </a:p>
          <a:p>
            <a:r>
              <a:rPr lang="en-US" b="1" dirty="0" smtClean="0"/>
              <a:t>Union=10</a:t>
            </a:r>
          </a:p>
          <a:p>
            <a:r>
              <a:rPr lang="en-US" b="1" dirty="0" smtClean="0"/>
              <a:t>Resources= 11</a:t>
            </a:r>
          </a:p>
          <a:p>
            <a:r>
              <a:rPr lang="en-US" b="1" dirty="0" smtClean="0"/>
              <a:t>Faculty=12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6969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B. Identifying a new skill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/>
              <a:t>1.  Watch another talk. Match the words and definitions.</a:t>
            </a:r>
            <a:endParaRPr lang="el-GR" dirty="0"/>
          </a:p>
          <a:p>
            <a:r>
              <a:rPr lang="en-US" i="1" dirty="0"/>
              <a:t/>
            </a:r>
            <a:br>
              <a:rPr lang="en-US" i="1" dirty="0"/>
            </a:b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63906"/>
              </p:ext>
            </p:extLst>
          </p:nvPr>
        </p:nvGraphicFramePr>
        <p:xfrm>
          <a:off x="1043607" y="2681286"/>
          <a:ext cx="2380631" cy="338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5"/>
                <a:gridCol w="1080120"/>
                <a:gridCol w="1084486"/>
              </a:tblGrid>
              <a:tr h="612668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a.</a:t>
                      </a:r>
                      <a:endParaRPr lang="el-GR" sz="14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assignment</a:t>
                      </a:r>
                    </a:p>
                    <a:p>
                      <a:pPr marL="50800" indent="-241300"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                         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□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612668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b.</a:t>
                      </a:r>
                      <a:endParaRPr lang="el-GR" sz="14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deadline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       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□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c.</a:t>
                      </a:r>
                      <a:endParaRPr lang="el-GR" sz="14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                                     </a:t>
                      </a:r>
                    </a:p>
                    <a:p>
                      <a:pPr marL="76200" indent="-24130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                      </a:t>
                      </a:r>
                      <a:r>
                        <a:rPr lang="en-US" sz="1600" dirty="0" smtClean="0">
                          <a:effectLst/>
                        </a:rPr>
                        <a:t>a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12668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d.</a:t>
                      </a:r>
                      <a:endParaRPr lang="el-GR" sz="14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journals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      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□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612668">
                <a:tc>
                  <a:txBody>
                    <a:bodyPr/>
                    <a:lstStyle/>
                    <a:p>
                      <a:pPr marL="25400" indent="-24130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e.</a:t>
                      </a:r>
                      <a:endParaRPr lang="el-GR" sz="14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24130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tutorial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     </a:t>
                      </a: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US" sz="2450" u="none" strike="noStrike" dirty="0" smtClean="0">
                          <a:effectLst/>
                        </a:rPr>
                        <a:t>           □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16242"/>
              </p:ext>
            </p:extLst>
          </p:nvPr>
        </p:nvGraphicFramePr>
        <p:xfrm>
          <a:off x="3563888" y="2492896"/>
          <a:ext cx="44323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2350"/>
              </a:tblGrid>
              <a:tr h="3528392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academic </a:t>
                      </a:r>
                      <a:r>
                        <a:rPr lang="en-US" sz="1800" dirty="0">
                          <a:effectLst/>
                        </a:rPr>
                        <a:t>magazines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 </a:t>
                      </a:r>
                      <a:r>
                        <a:rPr lang="en-US" sz="1800" dirty="0">
                          <a:effectLst/>
                        </a:rPr>
                        <a:t>small discussion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 </a:t>
                      </a:r>
                      <a:r>
                        <a:rPr lang="en-US" sz="1800" dirty="0">
                          <a:effectLst/>
                        </a:rPr>
                        <a:t>piece of work to do on your own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the </a:t>
                      </a:r>
                      <a:r>
                        <a:rPr lang="en-US" sz="1800" dirty="0">
                          <a:effectLst/>
                        </a:rPr>
                        <a:t>time to give in an assignment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ts val="9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reading articles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24238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0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smtClean="0"/>
              <a:t>Assignment = a piece of work to do on your own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Deadline = the time to give in an assignment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Research = reading articles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Journals = academic magazines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Tutorial = a small discussion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20723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Skills Check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914400" lvl="2" indent="0">
              <a:buNone/>
            </a:pPr>
            <a:r>
              <a:rPr lang="en-US" sz="5500" b="1" i="1" dirty="0" smtClean="0"/>
              <a:t> </a:t>
            </a:r>
            <a:r>
              <a:rPr lang="en-US" sz="5500" b="1" i="1" dirty="0"/>
              <a:t>Read the Skills Check</a:t>
            </a:r>
            <a:r>
              <a:rPr lang="en-US" sz="5500" b="1" i="1" dirty="0" smtClean="0"/>
              <a:t>.</a:t>
            </a:r>
          </a:p>
          <a:p>
            <a:pPr marL="914400" lvl="2" indent="0">
              <a:buNone/>
            </a:pPr>
            <a:endParaRPr lang="en-US" sz="1800" i="1" dirty="0"/>
          </a:p>
          <a:p>
            <a:r>
              <a:rPr lang="en-US" sz="5500" b="1" i="1" u="sng" dirty="0"/>
              <a:t>Skill Check</a:t>
            </a:r>
            <a:endParaRPr lang="el-GR" sz="5500" b="1" i="1" u="sng" dirty="0"/>
          </a:p>
          <a:p>
            <a:pPr marL="0" indent="0">
              <a:buNone/>
            </a:pPr>
            <a:r>
              <a:rPr lang="en-US" sz="5500" dirty="0"/>
              <a:t> </a:t>
            </a:r>
            <a:endParaRPr lang="el-GR" sz="5500" dirty="0"/>
          </a:p>
          <a:p>
            <a:r>
              <a:rPr lang="en-US" sz="5500" b="1" dirty="0"/>
              <a:t>Waiting for definitions</a:t>
            </a:r>
            <a:endParaRPr lang="el-GR" sz="5500" b="1" dirty="0"/>
          </a:p>
          <a:p>
            <a:r>
              <a:rPr lang="en-US" sz="5500" dirty="0"/>
              <a:t>People often </a:t>
            </a:r>
            <a:r>
              <a:rPr lang="en-US" sz="5500" b="1" dirty="0"/>
              <a:t>define words after they use the word for the first time</a:t>
            </a:r>
            <a:r>
              <a:rPr lang="en-US" sz="5500" dirty="0"/>
              <a:t>.</a:t>
            </a:r>
            <a:endParaRPr lang="el-GR" sz="5500" dirty="0"/>
          </a:p>
          <a:p>
            <a:r>
              <a:rPr lang="en-US" sz="5500" dirty="0"/>
              <a:t>Example:</a:t>
            </a:r>
            <a:endParaRPr lang="el-GR" sz="5500" dirty="0"/>
          </a:p>
          <a:p>
            <a:r>
              <a:rPr lang="en-US" sz="5500" dirty="0"/>
              <a:t>I'm the </a:t>
            </a:r>
            <a:r>
              <a:rPr lang="en-US" sz="5500" b="1" dirty="0"/>
              <a:t>Head of Year 1</a:t>
            </a:r>
            <a:r>
              <a:rPr lang="en-US" sz="5500" dirty="0"/>
              <a:t> - that means I'm </a:t>
            </a:r>
            <a:r>
              <a:rPr lang="en-US" sz="5500" b="1" dirty="0"/>
              <a:t>responsible for the schedule</a:t>
            </a:r>
            <a:r>
              <a:rPr lang="en-US" sz="5500" dirty="0"/>
              <a:t>.</a:t>
            </a:r>
            <a:endParaRPr lang="el-GR" sz="5500" dirty="0"/>
          </a:p>
          <a:p>
            <a:r>
              <a:rPr lang="en-US" sz="5500" b="1" dirty="0"/>
              <a:t>When you hear a new word, listen carefully. You may hear a definition</a:t>
            </a:r>
            <a:r>
              <a:rPr lang="en-US" sz="5500" dirty="0"/>
              <a:t>. Listen for these phrases:</a:t>
            </a:r>
            <a:endParaRPr lang="el-GR" sz="5500" dirty="0"/>
          </a:p>
          <a:p>
            <a:r>
              <a:rPr lang="en-US" sz="5500" i="1" dirty="0"/>
              <a:t>That means ... </a:t>
            </a:r>
            <a:endParaRPr lang="el-GR" sz="5500" i="1" dirty="0"/>
          </a:p>
          <a:p>
            <a:r>
              <a:rPr lang="en-US" sz="5500" i="1" dirty="0"/>
              <a:t>That is ... / That's ... </a:t>
            </a:r>
            <a:endParaRPr lang="el-GR" sz="5500" i="1" dirty="0"/>
          </a:p>
          <a:p>
            <a:r>
              <a:rPr lang="en-US" sz="5500" i="1" dirty="0"/>
              <a:t>I mean ... In other words, ..</a:t>
            </a:r>
            <a:endParaRPr lang="el-GR" sz="5500" i="1" dirty="0"/>
          </a:p>
          <a:p>
            <a:r>
              <a:rPr lang="en-US" sz="5500" i="1" dirty="0"/>
              <a:t>. ... which is / are </a:t>
            </a:r>
            <a:r>
              <a:rPr lang="en-US" sz="5500" i="1" dirty="0" smtClean="0"/>
              <a:t>...</a:t>
            </a:r>
            <a:endParaRPr lang="el-GR" sz="5500" i="1" dirty="0"/>
          </a:p>
          <a:p>
            <a:r>
              <a:rPr lang="en-US" sz="5500" b="1" dirty="0"/>
              <a:t>Sometimes, there is no special phrase, but the next words are a definition</a:t>
            </a:r>
            <a:r>
              <a:rPr lang="en-US" sz="5500" dirty="0"/>
              <a:t>.</a:t>
            </a:r>
            <a:endParaRPr lang="el-GR" sz="5500" dirty="0"/>
          </a:p>
          <a:p>
            <a:r>
              <a:rPr lang="en-US" sz="5500" dirty="0"/>
              <a:t>Example:</a:t>
            </a:r>
            <a:endParaRPr lang="el-GR" sz="5500" dirty="0"/>
          </a:p>
          <a:p>
            <a:r>
              <a:rPr lang="en-US" sz="5500" dirty="0"/>
              <a:t>The Students' Union has a food court </a:t>
            </a:r>
            <a:r>
              <a:rPr lang="en-US" sz="5500" b="1" dirty="0"/>
              <a:t>- a place with lots of different restaurants</a:t>
            </a:r>
            <a:r>
              <a:rPr lang="en-US" sz="5500" b="1" dirty="0" smtClean="0"/>
              <a:t>.</a:t>
            </a:r>
          </a:p>
          <a:p>
            <a:pPr marL="0" indent="0">
              <a:buNone/>
            </a:pPr>
            <a:endParaRPr lang="en-US" sz="5500" b="1" dirty="0" smtClean="0"/>
          </a:p>
          <a:p>
            <a:r>
              <a:rPr lang="en-US" sz="5500" b="1" i="1" u="sng" dirty="0" smtClean="0"/>
              <a:t>Tick the phrases you hear in the Skills Check.</a:t>
            </a:r>
            <a:endParaRPr lang="el-GR" sz="5500" i="1" u="sng" dirty="0"/>
          </a:p>
          <a:p>
            <a:pPr marL="914400" lvl="2" indent="0">
              <a:buNone/>
            </a:pPr>
            <a:endParaRPr lang="en-US" sz="5500" i="1" dirty="0" smtClean="0"/>
          </a:p>
          <a:p>
            <a:pPr marL="914400" lvl="2" indent="0">
              <a:buNone/>
            </a:pPr>
            <a:endParaRPr lang="en-US" sz="1800" i="1" dirty="0"/>
          </a:p>
          <a:p>
            <a:pPr marL="914400" lvl="2" indent="0">
              <a:buNone/>
            </a:pPr>
            <a:endParaRPr lang="en-US" sz="1800" i="1" dirty="0" smtClean="0"/>
          </a:p>
          <a:p>
            <a:pPr marL="914400" lvl="2" indent="0">
              <a:buNone/>
            </a:pPr>
            <a:endParaRPr lang="en-US" sz="1800" i="1" dirty="0"/>
          </a:p>
          <a:p>
            <a:pPr marL="914400" lvl="2" indent="0">
              <a:buNone/>
            </a:pPr>
            <a:endParaRPr lang="el-GR" sz="1800" dirty="0"/>
          </a:p>
          <a:p>
            <a:pPr marL="914400" lvl="2" indent="0">
              <a:buNone/>
            </a:pPr>
            <a:endParaRPr lang="en-US" i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137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C. Listening for definitions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i="1" dirty="0"/>
              <a:t>Listen to some speakers. They define each word below. Write the definition in each case.</a:t>
            </a:r>
            <a:endParaRPr lang="el-GR" dirty="0"/>
          </a:p>
          <a:p>
            <a:r>
              <a:rPr lang="en-US" dirty="0"/>
              <a:t>food court	</a:t>
            </a:r>
            <a:r>
              <a:rPr lang="en-US" i="1" u="sng" dirty="0"/>
              <a:t>place with lots of diff rest</a:t>
            </a:r>
            <a:endParaRPr lang="el-GR" dirty="0"/>
          </a:p>
          <a:p>
            <a:r>
              <a:rPr lang="en-US" dirty="0" smtClean="0"/>
              <a:t>Vending machines ?</a:t>
            </a:r>
          </a:p>
          <a:p>
            <a:r>
              <a:rPr lang="en-US" dirty="0" smtClean="0"/>
              <a:t>Laundrette ?</a:t>
            </a:r>
          </a:p>
          <a:p>
            <a:r>
              <a:rPr lang="en-US" dirty="0" smtClean="0"/>
              <a:t>Crèche ?</a:t>
            </a:r>
          </a:p>
          <a:p>
            <a:r>
              <a:rPr lang="en-US" dirty="0" smtClean="0"/>
              <a:t>Gym 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477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DEFINITIONS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dirty="0"/>
              <a:t>Vending machines </a:t>
            </a:r>
            <a:r>
              <a:rPr lang="en-US" sz="2800" dirty="0" smtClean="0"/>
              <a:t>= machines with food and drink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Laundrette </a:t>
            </a:r>
            <a:r>
              <a:rPr lang="en-US" sz="2800" dirty="0" smtClean="0"/>
              <a:t>= you can wash your clothes there</a:t>
            </a:r>
          </a:p>
          <a:p>
            <a:endParaRPr lang="en-US" sz="2800" dirty="0"/>
          </a:p>
          <a:p>
            <a:r>
              <a:rPr lang="en-US" sz="2800" dirty="0" smtClean="0"/>
              <a:t>Crèche = a place to leave your children for a few hours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Gym= a place to do exercise 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15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572</Words>
  <Application>Microsoft Office PowerPoint</Application>
  <PresentationFormat>On-screen Show (4:3)</PresentationFormat>
  <Paragraphs>280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1.3 Learning new listening skills</vt:lpstr>
      <vt:lpstr>OBJECTIVES</vt:lpstr>
      <vt:lpstr> A. Reviewing key words </vt:lpstr>
      <vt:lpstr>Answers</vt:lpstr>
      <vt:lpstr>B. Identifying a new skill </vt:lpstr>
      <vt:lpstr>Answers</vt:lpstr>
      <vt:lpstr>Skills Check</vt:lpstr>
      <vt:lpstr>C. Listening for definitions </vt:lpstr>
      <vt:lpstr>DEFINITIONS</vt:lpstr>
      <vt:lpstr>D. Identifying consonant sounds </vt:lpstr>
      <vt:lpstr> Listen and write the correct consonant in each word. </vt:lpstr>
      <vt:lpstr>Answers</vt:lpstr>
      <vt:lpstr>E. Identifying vowel sounds </vt:lpstr>
      <vt:lpstr> Listen and tick under the correct (underlined) vowel sound for each word. </vt:lpstr>
      <vt:lpstr>ANSWERS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Learning new listening skills</dc:title>
  <dc:creator>Charis Panou</dc:creator>
  <cp:lastModifiedBy>Charis Panou</cp:lastModifiedBy>
  <cp:revision>24</cp:revision>
  <dcterms:created xsi:type="dcterms:W3CDTF">2020-04-02T08:33:59Z</dcterms:created>
  <dcterms:modified xsi:type="dcterms:W3CDTF">2020-04-08T17:12:30Z</dcterms:modified>
</cp:coreProperties>
</file>