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815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7320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007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433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4963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815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141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5552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071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223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246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204E9-FE0E-419B-9FC7-E46D0B78CCBB}" type="datetimeFigureOut">
              <a:rPr lang="el-GR" smtClean="0"/>
              <a:pPr/>
              <a:t>23/4/2021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E2890-9999-4361-8C02-79766475CA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474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Έλλειψη 3"/>
          <p:cNvSpPr/>
          <p:nvPr/>
        </p:nvSpPr>
        <p:spPr>
          <a:xfrm>
            <a:off x="4189862" y="2784143"/>
            <a:ext cx="2975212" cy="1214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Ζωντανοί Οργανισμοί</a:t>
            </a:r>
          </a:p>
        </p:txBody>
      </p:sp>
      <p:sp>
        <p:nvSpPr>
          <p:cNvPr id="5" name="Έλλειψη 4"/>
          <p:cNvSpPr/>
          <p:nvPr/>
        </p:nvSpPr>
        <p:spPr>
          <a:xfrm>
            <a:off x="1455762" y="525438"/>
            <a:ext cx="2242782" cy="750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ανατρέφονται</a:t>
            </a:r>
          </a:p>
        </p:txBody>
      </p:sp>
      <p:sp>
        <p:nvSpPr>
          <p:cNvPr id="6" name="Έλλειψη 5"/>
          <p:cNvSpPr/>
          <p:nvPr/>
        </p:nvSpPr>
        <p:spPr>
          <a:xfrm>
            <a:off x="6946710" y="327546"/>
            <a:ext cx="2033516" cy="57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τρέφονται</a:t>
            </a:r>
          </a:p>
        </p:txBody>
      </p:sp>
      <p:sp>
        <p:nvSpPr>
          <p:cNvPr id="7" name="Έλλειψη 6"/>
          <p:cNvSpPr/>
          <p:nvPr/>
        </p:nvSpPr>
        <p:spPr>
          <a:xfrm>
            <a:off x="9485194" y="3091217"/>
            <a:ext cx="1965278" cy="8188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κινούνται</a:t>
            </a:r>
          </a:p>
        </p:txBody>
      </p:sp>
      <p:sp>
        <p:nvSpPr>
          <p:cNvPr id="8" name="Έλλειψη 7"/>
          <p:cNvSpPr/>
          <p:nvPr/>
        </p:nvSpPr>
        <p:spPr>
          <a:xfrm>
            <a:off x="7963468" y="5554637"/>
            <a:ext cx="25384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αναπαράγονται</a:t>
            </a:r>
          </a:p>
        </p:txBody>
      </p:sp>
      <p:sp>
        <p:nvSpPr>
          <p:cNvPr id="9" name="Έλλειψη 8"/>
          <p:cNvSpPr/>
          <p:nvPr/>
        </p:nvSpPr>
        <p:spPr>
          <a:xfrm>
            <a:off x="1712791" y="5868536"/>
            <a:ext cx="2402005" cy="832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αναπτύσσονται</a:t>
            </a:r>
          </a:p>
        </p:txBody>
      </p:sp>
      <p:sp>
        <p:nvSpPr>
          <p:cNvPr id="10" name="Υπότιτλος 9"/>
          <p:cNvSpPr>
            <a:spLocks noGrp="1"/>
          </p:cNvSpPr>
          <p:nvPr>
            <p:ph type="subTitle" idx="1"/>
          </p:nvPr>
        </p:nvSpPr>
        <p:spPr>
          <a:xfrm>
            <a:off x="443548" y="3302757"/>
            <a:ext cx="2470245" cy="7642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l-GR" sz="1800" dirty="0"/>
              <a:t>Αντιδρούν σε ερεθίσματα</a:t>
            </a:r>
          </a:p>
        </p:txBody>
      </p:sp>
      <p:cxnSp>
        <p:nvCxnSpPr>
          <p:cNvPr id="12" name="Ευθύγραμμο βέλος σύνδεσης 11"/>
          <p:cNvCxnSpPr/>
          <p:nvPr/>
        </p:nvCxnSpPr>
        <p:spPr>
          <a:xfrm flipV="1">
            <a:off x="6728346" y="1214651"/>
            <a:ext cx="696036" cy="1337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ύγραμμο βέλος σύνδεσης 13"/>
          <p:cNvCxnSpPr/>
          <p:nvPr/>
        </p:nvCxnSpPr>
        <p:spPr>
          <a:xfrm flipH="1" flipV="1">
            <a:off x="3261815" y="1651379"/>
            <a:ext cx="1023582" cy="1269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/>
          <p:cNvCxnSpPr/>
          <p:nvPr/>
        </p:nvCxnSpPr>
        <p:spPr>
          <a:xfrm flipH="1">
            <a:off x="3138985" y="3500650"/>
            <a:ext cx="975811" cy="1842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/>
          <p:cNvCxnSpPr/>
          <p:nvPr/>
        </p:nvCxnSpPr>
        <p:spPr>
          <a:xfrm flipH="1">
            <a:off x="3957851" y="4067032"/>
            <a:ext cx="668740" cy="1487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/>
          <p:cNvCxnSpPr/>
          <p:nvPr/>
        </p:nvCxnSpPr>
        <p:spPr>
          <a:xfrm>
            <a:off x="7424382" y="3391468"/>
            <a:ext cx="18083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/>
          <p:cNvCxnSpPr/>
          <p:nvPr/>
        </p:nvCxnSpPr>
        <p:spPr>
          <a:xfrm>
            <a:off x="7076364" y="3910083"/>
            <a:ext cx="1194179" cy="1508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692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Κινητικότητα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περισσότεροι κινούνται και αρκετά γρήγορα</a:t>
            </a:r>
          </a:p>
          <a:p>
            <a:r>
              <a:rPr lang="el-GR" dirty="0"/>
              <a:t>Συνηθέστερη δομή για κίνηση τα </a:t>
            </a:r>
            <a:r>
              <a:rPr lang="el-GR" u="sng" dirty="0"/>
              <a:t>μαστίγια.</a:t>
            </a:r>
          </a:p>
          <a:p>
            <a:r>
              <a:rPr lang="el-GR" dirty="0"/>
              <a:t>Διασκορπισμένα ή σε μία πλευρά</a:t>
            </a:r>
          </a:p>
          <a:p>
            <a:r>
              <a:rPr lang="el-GR" dirty="0"/>
              <a:t>Κίνηση τυχαία ή τακτική (π.χ. χημειοτακτισμός)</a:t>
            </a:r>
          </a:p>
        </p:txBody>
      </p:sp>
    </p:spTree>
    <p:extLst>
      <p:ext uri="{BB962C8B-B14F-4D97-AF65-F5344CB8AC3E}">
        <p14:creationId xmlns:p14="http://schemas.microsoft.com/office/powerpoint/2010/main" val="2274866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586854"/>
            <a:ext cx="10515600" cy="5590109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Κύτταρο: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απλούστερο των </a:t>
            </a:r>
            <a:r>
              <a:rPr lang="el-GR" dirty="0" err="1"/>
              <a:t>ευκαρυωτικών</a:t>
            </a:r>
            <a:endParaRPr lang="el-GR" dirty="0"/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όχι </a:t>
            </a:r>
            <a:r>
              <a:rPr lang="el-GR" dirty="0" err="1"/>
              <a:t>διαμερισματοποίση</a:t>
            </a:r>
            <a:endParaRPr lang="el-GR" dirty="0"/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μερικά έχουν κάποιες μεμβράνες.         </a:t>
            </a:r>
          </a:p>
        </p:txBody>
      </p:sp>
    </p:spTree>
    <p:extLst>
      <p:ext uri="{BB962C8B-B14F-4D97-AF65-F5344CB8AC3E}">
        <p14:creationId xmlns:p14="http://schemas.microsoft.com/office/powerpoint/2010/main" val="2311309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Γονιδίωμα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Διαφορετική δομή</a:t>
            </a:r>
          </a:p>
          <a:p>
            <a:r>
              <a:rPr lang="el-GR" dirty="0"/>
              <a:t>Πολύ μικρότερη ποσότητα </a:t>
            </a:r>
            <a:r>
              <a:rPr lang="en-US" dirty="0"/>
              <a:t>DNA</a:t>
            </a:r>
          </a:p>
          <a:p>
            <a:r>
              <a:rPr lang="el-GR" dirty="0"/>
              <a:t>Συνήθως 1 κυκλικό χρωμόσωμα με λίγες πρωτεΐνες, πυρηνοειδής περιοχή (όχι πυρήνας).</a:t>
            </a:r>
          </a:p>
          <a:p>
            <a:r>
              <a:rPr lang="el-GR" dirty="0"/>
              <a:t>Έχουν </a:t>
            </a:r>
            <a:r>
              <a:rPr lang="el-GR" dirty="0" err="1"/>
              <a:t>πλασμίδια</a:t>
            </a:r>
            <a:r>
              <a:rPr lang="el-GR" dirty="0"/>
              <a:t> (δάκτυλοι </a:t>
            </a:r>
            <a:r>
              <a:rPr lang="en-US" dirty="0"/>
              <a:t>DNA </a:t>
            </a:r>
            <a:r>
              <a:rPr lang="el-GR" dirty="0"/>
              <a:t>μικρότερου μεγέθους, αντιγράφονται χωριστά από το </a:t>
            </a:r>
            <a:r>
              <a:rPr lang="en-US" dirty="0"/>
              <a:t>DNA</a:t>
            </a:r>
            <a:r>
              <a:rPr lang="el-GR" dirty="0"/>
              <a:t>, φέρουν λίγα γονίδια)</a:t>
            </a:r>
          </a:p>
          <a:p>
            <a:r>
              <a:rPr lang="el-GR" dirty="0"/>
              <a:t>Οι διαδικασίες αντιγραφής, μεταγραφής και μετάφρασης, παραπλήσιες των </a:t>
            </a:r>
            <a:r>
              <a:rPr lang="el-GR" dirty="0" err="1"/>
              <a:t>ευκαρυωτικών</a:t>
            </a:r>
            <a:r>
              <a:rPr lang="el-GR" dirty="0"/>
              <a:t>, με μικρές διαφορές όσον αφορά τον αριθμό των </a:t>
            </a:r>
            <a:r>
              <a:rPr lang="el-GR" dirty="0" err="1"/>
              <a:t>ριβοσωμάτων</a:t>
            </a:r>
            <a:r>
              <a:rPr lang="el-GR" dirty="0"/>
              <a:t>, πρωτεϊνών και </a:t>
            </a:r>
            <a:r>
              <a:rPr lang="en-US" dirty="0"/>
              <a:t>RNA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950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Αναπαραγωγή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Αναπαράγονται πολύ γρήγορα, συνήθως σε 1 με 3 ώρες, μερικοί και σε 20 </a:t>
            </a:r>
            <a:r>
              <a:rPr lang="en-US" dirty="0"/>
              <a:t>min.</a:t>
            </a:r>
          </a:p>
          <a:p>
            <a:r>
              <a:rPr lang="el-GR" dirty="0"/>
              <a:t>Συνήθως με εγκάρσια διχοτόμηση.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4763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11919"/>
            <a:ext cx="10515600" cy="1325563"/>
          </a:xfrm>
        </p:spPr>
        <p:txBody>
          <a:bodyPr/>
          <a:lstStyle/>
          <a:p>
            <a:r>
              <a:rPr lang="el-GR" dirty="0"/>
              <a:t>Προσαρμογή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337482"/>
            <a:ext cx="10515600" cy="5268034"/>
          </a:xfrm>
        </p:spPr>
        <p:txBody>
          <a:bodyPr>
            <a:normAutofit/>
          </a:bodyPr>
          <a:lstStyle/>
          <a:p>
            <a:r>
              <a:rPr lang="el-GR" dirty="0"/>
              <a:t>Προσαρμόζονται σε αντίξοες συνθήκες</a:t>
            </a:r>
          </a:p>
          <a:p>
            <a:r>
              <a:rPr lang="el-GR" dirty="0"/>
              <a:t>Πολλά σχηματίζουν </a:t>
            </a:r>
            <a:r>
              <a:rPr lang="el-GR" dirty="0" err="1"/>
              <a:t>ενδοσπόρια</a:t>
            </a:r>
            <a:endParaRPr lang="el-GR" dirty="0"/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Παράγουν 1 αντίγραφο χρωμοσώματος        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περιβάλλονται από ανθεκτικό τοίχωμα       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αφαιρείται το νερό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Αναστέλλεται ο μεταβολισμός</a:t>
            </a:r>
          </a:p>
          <a:p>
            <a:r>
              <a:rPr lang="el-GR" dirty="0"/>
              <a:t>Τα </a:t>
            </a:r>
            <a:r>
              <a:rPr lang="el-GR" dirty="0" err="1"/>
              <a:t>ενδοσπόρια</a:t>
            </a:r>
            <a:r>
              <a:rPr lang="el-GR" dirty="0"/>
              <a:t> είναι ανθεκτικά ακόμα και σε βραστό νερό (για την καταστροφή τους θ&gt; 120</a:t>
            </a:r>
            <a:r>
              <a:rPr lang="el-GR" baseline="30000" dirty="0"/>
              <a:t>ο</a:t>
            </a:r>
            <a:r>
              <a:rPr lang="en-US" dirty="0"/>
              <a:t>C,</a:t>
            </a:r>
            <a:r>
              <a:rPr lang="el-GR" dirty="0"/>
              <a:t>υψηλή </a:t>
            </a:r>
            <a:r>
              <a:rPr lang="en-US" dirty="0"/>
              <a:t>P</a:t>
            </a:r>
            <a:r>
              <a:rPr lang="el-GR" dirty="0"/>
              <a:t>).</a:t>
            </a:r>
          </a:p>
          <a:p>
            <a:r>
              <a:rPr lang="el-GR" dirty="0"/>
              <a:t>Σε λιγότερο ανθεκτικό περιβάλλον παραμένουν αδρανή αλλά βιώσιμα για αιώνες, μέχρι να βρεθούν κατάλληλες συνθήκες.</a:t>
            </a:r>
          </a:p>
        </p:txBody>
      </p:sp>
    </p:spTree>
    <p:extLst>
      <p:ext uri="{BB962C8B-B14F-4D97-AF65-F5344CB8AC3E}">
        <p14:creationId xmlns:p14="http://schemas.microsoft.com/office/powerpoint/2010/main" val="3894105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Κατηγοροποίηση</a:t>
            </a:r>
            <a:r>
              <a:rPr lang="el-GR" dirty="0"/>
              <a:t> βάση τροφικών κριτηρίων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Φωτοαυτότροφοι</a:t>
            </a:r>
            <a:r>
              <a:rPr lang="el-GR" dirty="0"/>
              <a:t>: χρήση ενέργειας φωτός για σύνθεση οργανικών μορίων από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l-GR" dirty="0"/>
              <a:t>ή άλλες ανόργανες ενώσεις του </a:t>
            </a:r>
            <a:r>
              <a:rPr lang="en-US" dirty="0"/>
              <a:t>C, </a:t>
            </a:r>
            <a:r>
              <a:rPr lang="el-GR" dirty="0"/>
              <a:t>όπως </a:t>
            </a:r>
            <a:r>
              <a:rPr lang="en-US" dirty="0"/>
              <a:t>HCO</a:t>
            </a:r>
            <a:r>
              <a:rPr lang="en-US" baseline="-25000" dirty="0"/>
              <a:t>3</a:t>
            </a:r>
            <a:r>
              <a:rPr lang="en-US" baseline="30000" dirty="0"/>
              <a:t>-</a:t>
            </a:r>
            <a:r>
              <a:rPr lang="el-GR" dirty="0"/>
              <a:t>. </a:t>
            </a:r>
            <a:r>
              <a:rPr lang="el-GR" dirty="0" err="1"/>
              <a:t>Κυανοβακτήρια</a:t>
            </a:r>
            <a:r>
              <a:rPr lang="el-GR" dirty="0"/>
              <a:t> (όπως τα φυτά και τα </a:t>
            </a:r>
            <a:r>
              <a:rPr lang="el-GR" dirty="0" err="1"/>
              <a:t>φύκη</a:t>
            </a:r>
            <a:r>
              <a:rPr lang="el-GR" dirty="0"/>
              <a:t>)</a:t>
            </a:r>
          </a:p>
          <a:p>
            <a:r>
              <a:rPr lang="el-GR" dirty="0" err="1"/>
              <a:t>Χημειοαυτότροφοι</a:t>
            </a:r>
            <a:r>
              <a:rPr lang="el-GR" dirty="0"/>
              <a:t>: χρειάζονται ανόργανες πηγές άνθρακα </a:t>
            </a:r>
            <a:r>
              <a:rPr lang="en-US" dirty="0"/>
              <a:t>C, </a:t>
            </a:r>
            <a:r>
              <a:rPr lang="el-GR" dirty="0"/>
              <a:t>όπως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l-GR" dirty="0"/>
              <a:t>, αλλά ως πηγή ενέργειας οξειδώνουν ανόργανες ουσίες όπως 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S, NH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l-GR" dirty="0"/>
              <a:t>ή ιόντα </a:t>
            </a:r>
            <a:r>
              <a:rPr lang="en-US" dirty="0"/>
              <a:t>Fe</a:t>
            </a:r>
            <a:r>
              <a:rPr lang="en-US" baseline="30000" dirty="0"/>
              <a:t>2+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6810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Φωτοετερότροφοι</a:t>
            </a:r>
            <a:r>
              <a:rPr lang="el-GR" dirty="0"/>
              <a:t>: χρησιμοποιούν ως πηγή ενέργειας το </a:t>
            </a:r>
            <a:r>
              <a:rPr lang="el-GR" dirty="0" err="1"/>
              <a:t>φώς</a:t>
            </a:r>
            <a:r>
              <a:rPr lang="el-GR" dirty="0"/>
              <a:t>, αλλά τον άνθρακα τον παραλαμβάνουν από οργανικές ενώσεις.</a:t>
            </a:r>
          </a:p>
          <a:p>
            <a:r>
              <a:rPr lang="el-GR" dirty="0" err="1"/>
              <a:t>Χημειοετερότροφοι</a:t>
            </a:r>
            <a:r>
              <a:rPr lang="el-GR"/>
              <a:t>: καταναλώνουν </a:t>
            </a:r>
            <a:r>
              <a:rPr lang="el-GR" dirty="0"/>
              <a:t>οργανικά μόρια και για πηγή ενέργειας και για πηγή άνθρακα, όπως κάνουν οι μύκητες, τα ζώα και κάποια παράσιτα. </a:t>
            </a:r>
          </a:p>
        </p:txBody>
      </p:sp>
    </p:spTree>
    <p:extLst>
      <p:ext uri="{BB962C8B-B14F-4D97-AF65-F5344CB8AC3E}">
        <p14:creationId xmlns:p14="http://schemas.microsoft.com/office/powerpoint/2010/main" val="4186217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5617405"/>
          </a:xfrm>
        </p:spPr>
        <p:txBody>
          <a:bodyPr/>
          <a:lstStyle/>
          <a:p>
            <a:r>
              <a:rPr lang="el-GR" dirty="0"/>
              <a:t>Ο</a:t>
            </a:r>
            <a:r>
              <a:rPr lang="el-GR" baseline="-25000" dirty="0"/>
              <a:t>2</a:t>
            </a:r>
            <a:r>
              <a:rPr lang="el-GR" dirty="0"/>
              <a:t>                     Μεταβολισμό                  Κυτταρική αναπνοή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Υποχρεωτικά αερόβιοι οργανισμοί</a:t>
            </a:r>
          </a:p>
          <a:p>
            <a:pPr marL="0" indent="0">
              <a:buNone/>
            </a:pPr>
            <a:r>
              <a:rPr lang="el-GR" dirty="0"/>
              <a:t>     Απαιτούν οξυγόνο για την κυτταρική αναπνοή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/>
              <a:t>Υποχρεωτικά </a:t>
            </a:r>
            <a:r>
              <a:rPr lang="el-GR" dirty="0"/>
              <a:t>αναερόβιοι</a:t>
            </a:r>
          </a:p>
          <a:p>
            <a:pPr marL="0" indent="0">
              <a:buNone/>
            </a:pPr>
            <a:r>
              <a:rPr lang="el-GR" dirty="0"/>
              <a:t>    Δηλητηριάζονται από το οξυγόνο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Δυνητικά αναερόβιοι</a:t>
            </a:r>
          </a:p>
          <a:p>
            <a:pPr marL="0" indent="0">
              <a:buNone/>
            </a:pPr>
            <a:r>
              <a:rPr lang="el-GR" dirty="0"/>
              <a:t>    Χρησιμοποιούν οξυγόνο εφόσον υπάρχει, κάνουν και τις δύο   </a:t>
            </a:r>
          </a:p>
          <a:p>
            <a:pPr marL="0" indent="0">
              <a:buNone/>
            </a:pPr>
            <a:r>
              <a:rPr lang="el-GR" dirty="0"/>
              <a:t>    αναπνοές</a:t>
            </a:r>
          </a:p>
        </p:txBody>
      </p:sp>
      <p:cxnSp>
        <p:nvCxnSpPr>
          <p:cNvPr id="7" name="Ευθύγραμμο βέλος σύνδεσης 6"/>
          <p:cNvCxnSpPr/>
          <p:nvPr/>
        </p:nvCxnSpPr>
        <p:spPr>
          <a:xfrm>
            <a:off x="1610436" y="791570"/>
            <a:ext cx="12828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/>
          <p:cNvCxnSpPr/>
          <p:nvPr/>
        </p:nvCxnSpPr>
        <p:spPr>
          <a:xfrm>
            <a:off x="5311254" y="793844"/>
            <a:ext cx="12828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Καμπύλο δεξιό βέλος 8"/>
          <p:cNvSpPr/>
          <p:nvPr/>
        </p:nvSpPr>
        <p:spPr>
          <a:xfrm>
            <a:off x="1023582" y="1446663"/>
            <a:ext cx="150125" cy="31389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0" name="Καμπύλο δεξιό βέλος 9"/>
          <p:cNvSpPr/>
          <p:nvPr/>
        </p:nvSpPr>
        <p:spPr>
          <a:xfrm>
            <a:off x="998559" y="2499821"/>
            <a:ext cx="150125" cy="31389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1" name="Καμπύλο δεξιό βέλος 10"/>
          <p:cNvSpPr/>
          <p:nvPr/>
        </p:nvSpPr>
        <p:spPr>
          <a:xfrm>
            <a:off x="1012206" y="3441511"/>
            <a:ext cx="150125" cy="31389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354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Μεταβολισμός Ν</a:t>
            </a:r>
            <a:r>
              <a:rPr lang="el-GR" baseline="-25000" dirty="0"/>
              <a:t>2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άζωτο είναι ένα από τα ποιο απαραίτητα στοιχεία</a:t>
            </a:r>
            <a:r>
              <a:rPr lang="en-US" dirty="0"/>
              <a:t> </a:t>
            </a:r>
            <a:r>
              <a:rPr lang="el-GR" dirty="0"/>
              <a:t>σε ζωντανούς οργανισμούς, απαραίτητο στοιχείο για αμινοξέα και </a:t>
            </a:r>
            <a:r>
              <a:rPr lang="el-GR" dirty="0" err="1"/>
              <a:t>νουκλεϊκά</a:t>
            </a:r>
            <a:r>
              <a:rPr lang="el-GR" dirty="0"/>
              <a:t> οξέα.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οι </a:t>
            </a:r>
            <a:r>
              <a:rPr lang="el-GR" dirty="0" err="1"/>
              <a:t>ευκαρυώτες</a:t>
            </a:r>
            <a:r>
              <a:rPr lang="el-GR" dirty="0"/>
              <a:t> προσλαμβάνουν Ν από λίγες αζωτούχες ενώσεις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Οι </a:t>
            </a:r>
            <a:r>
              <a:rPr lang="el-GR" dirty="0" err="1"/>
              <a:t>προκαρυώτες</a:t>
            </a:r>
            <a:r>
              <a:rPr lang="el-GR" dirty="0"/>
              <a:t> </a:t>
            </a:r>
            <a:r>
              <a:rPr lang="el-GR" dirty="0" err="1"/>
              <a:t>μεταβολίζουν</a:t>
            </a:r>
            <a:r>
              <a:rPr lang="el-GR" dirty="0"/>
              <a:t> το Ν με πολλούς τρόπους, </a:t>
            </a:r>
          </a:p>
          <a:p>
            <a:pPr marL="0" indent="0">
              <a:buNone/>
            </a:pPr>
            <a:r>
              <a:rPr lang="el-GR" dirty="0"/>
              <a:t>Π.χ. δεσμεύουν το Ν</a:t>
            </a:r>
            <a:r>
              <a:rPr lang="el-GR" baseline="-25000" dirty="0"/>
              <a:t>2</a:t>
            </a:r>
            <a:r>
              <a:rPr lang="el-GR" dirty="0"/>
              <a:t> της ατμόσφαιρας         ΝΗ</a:t>
            </a:r>
            <a:r>
              <a:rPr lang="el-GR" baseline="-25000" dirty="0"/>
              <a:t>3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Μπορεί να υπάρξει </a:t>
            </a:r>
            <a:r>
              <a:rPr lang="el-GR" u="sng" dirty="0"/>
              <a:t>μεταβολική συνεργασία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Π.χ. μπορεί να υπάρχουν αποικίες που άλλα κύτταρα </a:t>
            </a:r>
            <a:r>
              <a:rPr lang="el-GR" dirty="0" err="1"/>
              <a:t>φωτοσυνθέτουν</a:t>
            </a:r>
            <a:r>
              <a:rPr lang="el-GR" dirty="0"/>
              <a:t> και άλλα κύτταρα δεσμεύουν το Ν</a:t>
            </a:r>
            <a:r>
              <a:rPr lang="el-GR" baseline="-25000" dirty="0"/>
              <a:t>2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baseline="-25000" dirty="0"/>
          </a:p>
          <a:p>
            <a:pPr marL="0" indent="0">
              <a:buNone/>
            </a:pPr>
            <a:endParaRPr lang="el-GR" dirty="0"/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6782937" y="3998794"/>
            <a:ext cx="518615" cy="1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473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600501"/>
            <a:ext cx="10515600" cy="5576462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Αρχαία: παρόμοια με βακτήρια &amp; </a:t>
            </a:r>
            <a:r>
              <a:rPr lang="el-GR" dirty="0" err="1"/>
              <a:t>ευκαρυωτικά</a:t>
            </a:r>
            <a:endParaRPr lang="el-GR" dirty="0"/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 </a:t>
            </a:r>
            <a:r>
              <a:rPr lang="el-GR" u="sng" dirty="0" err="1"/>
              <a:t>Ακραιόφιλα</a:t>
            </a:r>
            <a:r>
              <a:rPr lang="el-GR" dirty="0"/>
              <a:t>: πολλά από αυτά ζουν σε ακραίες συνθήκες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u="sng" dirty="0"/>
              <a:t>Ακραία </a:t>
            </a:r>
            <a:r>
              <a:rPr lang="el-GR" u="sng" dirty="0" err="1"/>
              <a:t>αλόφιλα</a:t>
            </a:r>
            <a:r>
              <a:rPr lang="el-GR" dirty="0"/>
              <a:t>: Υψηλή </a:t>
            </a:r>
            <a:r>
              <a:rPr lang="el-GR" dirty="0" err="1"/>
              <a:t>αλατότητα</a:t>
            </a:r>
            <a:r>
              <a:rPr lang="el-GR" dirty="0"/>
              <a:t> (επιβιώνουν εκεί, δεν μπορούν να ζήσουν χωρίς υψηλή </a:t>
            </a:r>
            <a:r>
              <a:rPr lang="en-US" dirty="0"/>
              <a:t>C </a:t>
            </a:r>
            <a:r>
              <a:rPr lang="el-GR" dirty="0"/>
              <a:t>αλάτων)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Ακραία θερμόφιλα: Υψηλή θ. π.χ. περιοχές με υψηλή </a:t>
            </a:r>
            <a:r>
              <a:rPr lang="el-GR" dirty="0" err="1"/>
              <a:t>συγκ</a:t>
            </a:r>
            <a:r>
              <a:rPr lang="el-GR" dirty="0"/>
              <a:t>. </a:t>
            </a:r>
            <a:r>
              <a:rPr lang="en-US" dirty="0"/>
              <a:t>S, </a:t>
            </a:r>
            <a:r>
              <a:rPr lang="el-GR" dirty="0"/>
              <a:t>και θ~90</a:t>
            </a:r>
            <a:r>
              <a:rPr lang="el-GR" baseline="30000" dirty="0"/>
              <a:t>ο</a:t>
            </a:r>
            <a:r>
              <a:rPr lang="el-GR" dirty="0"/>
              <a:t> </a:t>
            </a:r>
            <a:r>
              <a:rPr lang="en-US" dirty="0"/>
              <a:t>C</a:t>
            </a:r>
            <a:r>
              <a:rPr lang="el-GR" dirty="0"/>
              <a:t> ή </a:t>
            </a:r>
            <a:r>
              <a:rPr lang="el-GR" dirty="0" err="1"/>
              <a:t>μεθανιογόνα</a:t>
            </a:r>
            <a:r>
              <a:rPr lang="el-GR" dirty="0"/>
              <a:t>,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l-GR" dirty="0"/>
              <a:t>για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l-GR" dirty="0"/>
              <a:t>παράγοντας </a:t>
            </a:r>
            <a:r>
              <a:rPr lang="en-US" dirty="0"/>
              <a:t>CH</a:t>
            </a:r>
            <a:r>
              <a:rPr lang="en-US" baseline="-25000" dirty="0"/>
              <a:t>4</a:t>
            </a:r>
            <a:r>
              <a:rPr lang="el-GR" dirty="0"/>
              <a:t>.Το Ο</a:t>
            </a:r>
            <a:r>
              <a:rPr lang="el-GR" baseline="-25000" dirty="0"/>
              <a:t>2</a:t>
            </a:r>
            <a:r>
              <a:rPr lang="el-GR" dirty="0"/>
              <a:t> είναι τοξικό. </a:t>
            </a:r>
            <a:endParaRPr lang="el-GR" baseline="-25000" dirty="0"/>
          </a:p>
        </p:txBody>
      </p:sp>
    </p:spTree>
    <p:extLst>
      <p:ext uri="{BB962C8B-B14F-4D97-AF65-F5344CB8AC3E}">
        <p14:creationId xmlns:p14="http://schemas.microsoft.com/office/powerpoint/2010/main" val="1979748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Ζωντανοί οργανισμοί: </a:t>
            </a:r>
          </a:p>
          <a:p>
            <a:r>
              <a:rPr lang="el-GR" dirty="0"/>
              <a:t>Ζώα </a:t>
            </a:r>
          </a:p>
          <a:p>
            <a:r>
              <a:rPr lang="el-GR" dirty="0"/>
              <a:t>Φυτά</a:t>
            </a:r>
          </a:p>
          <a:p>
            <a:r>
              <a:rPr lang="el-GR" dirty="0"/>
              <a:t>Μύκητες</a:t>
            </a:r>
          </a:p>
          <a:p>
            <a:r>
              <a:rPr lang="el-GR" dirty="0"/>
              <a:t>Πρώτιστα</a:t>
            </a:r>
          </a:p>
          <a:p>
            <a:r>
              <a:rPr lang="el-GR" dirty="0"/>
              <a:t>Μονήρη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98939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7999"/>
          </a:xfrm>
        </p:spPr>
        <p:txBody>
          <a:bodyPr>
            <a:normAutofit/>
          </a:bodyPr>
          <a:lstStyle/>
          <a:p>
            <a:r>
              <a:rPr lang="el-GR" dirty="0"/>
              <a:t>Αν εξαφανίζονταν;                 πρόβλημα επιβίωσης σε πολλά είδη.</a:t>
            </a:r>
          </a:p>
          <a:p>
            <a:r>
              <a:rPr lang="el-GR" dirty="0"/>
              <a:t>Κάποια κάνουν χημική ανακύκλωση, πχ </a:t>
            </a:r>
            <a:r>
              <a:rPr lang="el-GR" dirty="0" err="1"/>
              <a:t>χημειοετερότροφοι</a:t>
            </a:r>
            <a:r>
              <a:rPr lang="el-GR" dirty="0"/>
              <a:t> (λειτουργούν ως αποικοδομητές)</a:t>
            </a:r>
          </a:p>
          <a:p>
            <a:r>
              <a:rPr lang="el-GR" dirty="0"/>
              <a:t>Συνθέτουν οργανικές ενώσεις που λαμβάνουν μέρος στην τροφική αλυσίδα.</a:t>
            </a:r>
          </a:p>
          <a:p>
            <a:r>
              <a:rPr lang="el-GR" dirty="0"/>
              <a:t>Παράγουν οξυγόνο (π.χ. </a:t>
            </a:r>
            <a:r>
              <a:rPr lang="el-GR" dirty="0" err="1"/>
              <a:t>κυανοβακτήρια</a:t>
            </a:r>
            <a:r>
              <a:rPr lang="el-GR" dirty="0"/>
              <a:t>)</a:t>
            </a:r>
          </a:p>
          <a:p>
            <a:r>
              <a:rPr lang="el-GR" dirty="0"/>
              <a:t>Δεσμεύουν Ν</a:t>
            </a:r>
            <a:r>
              <a:rPr lang="el-GR" baseline="-25000" dirty="0"/>
              <a:t>2</a:t>
            </a:r>
            <a:r>
              <a:rPr lang="el-GR" dirty="0"/>
              <a:t>. </a:t>
            </a:r>
          </a:p>
          <a:p>
            <a:r>
              <a:rPr lang="el-GR" dirty="0"/>
              <a:t>Στην συμβίωση                ο ξενιστής με τον συμβιωτή: σχέση αμοιβαιότητας, π.χ. </a:t>
            </a:r>
            <a:r>
              <a:rPr lang="el-GR" dirty="0" err="1"/>
              <a:t>ομοσιτισμός</a:t>
            </a:r>
            <a:r>
              <a:rPr lang="el-GR" dirty="0"/>
              <a:t> ή άλλα </a:t>
            </a:r>
            <a:r>
              <a:rPr lang="el-GR" dirty="0" err="1"/>
              <a:t>παρασιτοζωούν</a:t>
            </a:r>
            <a:r>
              <a:rPr lang="el-GR" dirty="0"/>
              <a:t>. Π.χ. υπάρχουν βακτήρια τα οποία </a:t>
            </a:r>
            <a:r>
              <a:rPr lang="el-GR" dirty="0" err="1"/>
              <a:t>πέπτουν</a:t>
            </a:r>
            <a:r>
              <a:rPr lang="el-GR" dirty="0"/>
              <a:t> ουσίες που ο άνθρωπος από μόνος του δεν μπορεί ή άλλοι μπορεί να είναι παθογόνοι ή να χρησιμοποιούνται σε βιολογικούς πολέμους</a:t>
            </a:r>
          </a:p>
          <a:p>
            <a:r>
              <a:rPr lang="el-GR" dirty="0"/>
              <a:t>Στην τεχνολογία, βακτήρια για μετατροπή γάλακτος σε τυρί</a:t>
            </a:r>
          </a:p>
          <a:p>
            <a:r>
              <a:rPr lang="el-GR" dirty="0" err="1"/>
              <a:t>Βιοαποκατάσταση</a:t>
            </a:r>
            <a:r>
              <a:rPr lang="el-GR" dirty="0"/>
              <a:t>: χρήση για μείωση ρυπογόνων οργανικών από την φύση 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Δεξιό βέλος 3"/>
          <p:cNvSpPr/>
          <p:nvPr/>
        </p:nvSpPr>
        <p:spPr>
          <a:xfrm>
            <a:off x="4021539" y="150127"/>
            <a:ext cx="1160060" cy="1637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Δεξιό βέλος 4"/>
          <p:cNvSpPr/>
          <p:nvPr/>
        </p:nvSpPr>
        <p:spPr>
          <a:xfrm>
            <a:off x="3441509" y="3533643"/>
            <a:ext cx="1160060" cy="1637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4274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Βακτήρια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Μονοκύτταροι </a:t>
            </a:r>
            <a:r>
              <a:rPr lang="el-GR" dirty="0" err="1"/>
              <a:t>πρωκαρυωτικοί</a:t>
            </a:r>
            <a:r>
              <a:rPr lang="el-GR" dirty="0"/>
              <a:t> οργανισμοί</a:t>
            </a:r>
          </a:p>
          <a:p>
            <a:r>
              <a:rPr lang="el-GR" dirty="0"/>
              <a:t>Ιδιαίτερα προσαρμοστικοί οργανισμοί</a:t>
            </a:r>
            <a:r>
              <a:rPr lang="en-US" dirty="0"/>
              <a:t>, </a:t>
            </a:r>
            <a:r>
              <a:rPr lang="el-GR" dirty="0"/>
              <a:t>ευνοϊκές συνθήκες αλλά και σε ακραίες συνθήκες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συγκεντρώσεις αλάτων 32% (9πλάσια συγκέντρωση αλάτων από την θάλασσα)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pH</a:t>
            </a:r>
            <a:r>
              <a:rPr lang="el-GR" dirty="0"/>
              <a:t> έως και 0.03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Υψηλές θερμοκρασίες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3,5 </a:t>
            </a:r>
            <a:r>
              <a:rPr lang="en-US" dirty="0"/>
              <a:t>Km </a:t>
            </a:r>
            <a:r>
              <a:rPr lang="el-GR" dirty="0"/>
              <a:t>κάτω από την γη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Ακτινοβολία έως 3.000.000 </a:t>
            </a:r>
            <a:r>
              <a:rPr lang="en-US" dirty="0"/>
              <a:t>rad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55803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696036"/>
            <a:ext cx="10515600" cy="5480927"/>
          </a:xfrm>
        </p:spPr>
        <p:txBody>
          <a:bodyPr/>
          <a:lstStyle/>
          <a:p>
            <a:r>
              <a:rPr lang="el-GR" dirty="0"/>
              <a:t>Βιομάζα τους 10πλάσια των </a:t>
            </a:r>
            <a:r>
              <a:rPr lang="el-GR" dirty="0" err="1"/>
              <a:t>ευκαρυωτικών</a:t>
            </a:r>
            <a:r>
              <a:rPr lang="el-GR" dirty="0"/>
              <a:t> οργανισμών</a:t>
            </a:r>
          </a:p>
          <a:p>
            <a:endParaRPr lang="el-GR" dirty="0"/>
          </a:p>
          <a:p>
            <a:r>
              <a:rPr lang="el-GR" dirty="0"/>
              <a:t>Πολύ μικρό μέγεθος (0.5-5 μ</a:t>
            </a:r>
            <a:r>
              <a:rPr lang="en-US" dirty="0"/>
              <a:t>m)</a:t>
            </a:r>
          </a:p>
          <a:p>
            <a:endParaRPr lang="el-GR" dirty="0"/>
          </a:p>
          <a:p>
            <a:r>
              <a:rPr lang="el-GR" dirty="0"/>
              <a:t>Σχήμα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 σφαιρικό            κόκκοι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 err="1"/>
              <a:t>ραδόμορφο</a:t>
            </a:r>
            <a:r>
              <a:rPr lang="el-GR" dirty="0"/>
              <a:t>             βάκιλοι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σπειροειδές            </a:t>
            </a:r>
            <a:r>
              <a:rPr lang="el-GR" dirty="0" err="1"/>
              <a:t>σπειρίλια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 flipV="1">
            <a:off x="2688609" y="3480182"/>
            <a:ext cx="805218" cy="1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/>
          <p:cNvCxnSpPr/>
          <p:nvPr/>
        </p:nvCxnSpPr>
        <p:spPr>
          <a:xfrm flipV="1">
            <a:off x="3045729" y="4014719"/>
            <a:ext cx="805218" cy="1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/>
          <p:cNvCxnSpPr/>
          <p:nvPr/>
        </p:nvCxnSpPr>
        <p:spPr>
          <a:xfrm flipV="1">
            <a:off x="3032081" y="4533338"/>
            <a:ext cx="805218" cy="1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358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>
                <a:solidFill>
                  <a:schemeClr val="accent2"/>
                </a:solidFill>
              </a:rPr>
              <a:t>Μορφολογία</a:t>
            </a:r>
            <a:r>
              <a:rPr lang="el-GR" altLang="el-GR"/>
              <a:t> βακτηρίων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29814" name="Rectangle 118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pic>
        <p:nvPicPr>
          <p:cNvPr id="29809" name="Picture 1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8" y="2349500"/>
            <a:ext cx="36195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817" name="Rectangle 121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29820" name="Rectangle 124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29825" name="Rectangle 129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29924" name="Rectangle 228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29927" name="Rectangle 231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pic>
        <p:nvPicPr>
          <p:cNvPr id="29918" name="Picture 222" descr="mso3BD5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70" r="9721" b="10570"/>
          <a:stretch>
            <a:fillRect/>
          </a:stretch>
        </p:blipFill>
        <p:spPr bwMode="auto">
          <a:xfrm>
            <a:off x="8328025" y="2205039"/>
            <a:ext cx="133350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930" name="Rectangle 234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pic>
        <p:nvPicPr>
          <p:cNvPr id="29917" name="Picture 221" descr="msoFED9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31" r="9291" b="14493"/>
          <a:stretch>
            <a:fillRect/>
          </a:stretch>
        </p:blipFill>
        <p:spPr bwMode="auto">
          <a:xfrm>
            <a:off x="4511675" y="3141664"/>
            <a:ext cx="140970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935" name="Rectangle 239"/>
          <p:cNvSpPr>
            <a:spLocks noChangeArrowheads="1"/>
          </p:cNvSpPr>
          <p:nvPr/>
        </p:nvSpPr>
        <p:spPr bwMode="auto">
          <a:xfrm>
            <a:off x="2787651" y="251618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pic>
        <p:nvPicPr>
          <p:cNvPr id="29916" name="Picture 2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860801"/>
            <a:ext cx="91440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0019" name="Group 323"/>
          <p:cNvGraphicFramePr>
            <a:graphicFrameLocks noGrp="1"/>
          </p:cNvGraphicFramePr>
          <p:nvPr/>
        </p:nvGraphicFramePr>
        <p:xfrm>
          <a:off x="2424114" y="1557338"/>
          <a:ext cx="7704137" cy="3095626"/>
        </p:xfrm>
        <a:graphic>
          <a:graphicData uri="http://schemas.openxmlformats.org/drawingml/2006/table">
            <a:tbl>
              <a:tblPr/>
              <a:tblGrid>
                <a:gridCol w="1925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5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5138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gOldTimes UC Pol" pitchFamily="2" charset="0"/>
                          <a:cs typeface="Times New Roman" panose="02020603050405020304" pitchFamily="18" charset="0"/>
                        </a:rPr>
                        <a:t>Σχήμα</a:t>
                      </a:r>
                      <a:endParaRPr kumimoji="0" lang="el-GR" altLang="el-G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gOldTimes UC Pol" pitchFamily="2" charset="0"/>
                          <a:cs typeface="Times New Roman" panose="02020603050405020304" pitchFamily="18" charset="0"/>
                        </a:rPr>
                        <a:t>Όνομα</a:t>
                      </a:r>
                      <a:endParaRPr kumimoji="0" lang="el-GR" altLang="el-G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gOldTimes UC Pol" pitchFamily="2" charset="0"/>
                          <a:cs typeface="Times New Roman" panose="02020603050405020304" pitchFamily="18" charset="0"/>
                        </a:rPr>
                        <a:t>Αποικία</a:t>
                      </a:r>
                      <a:endParaRPr kumimoji="0" lang="el-GR" altLang="el-G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gOldTimes UC Pol" pitchFamily="2" charset="0"/>
                          <a:cs typeface="Times New Roman" panose="02020603050405020304" pitchFamily="18" charset="0"/>
                        </a:rPr>
                        <a:t>Σφαιρικό</a:t>
                      </a:r>
                      <a:endParaRPr kumimoji="0" lang="el-GR" altLang="el-G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gOldTimes UC Pol" pitchFamily="2" charset="0"/>
                          <a:cs typeface="Times New Roman" panose="02020603050405020304" pitchFamily="18" charset="0"/>
                        </a:rPr>
                        <a:t>Κόκκος</a:t>
                      </a:r>
                      <a:endParaRPr kumimoji="0" lang="el-GR" altLang="el-G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7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gOldTimes UC Pol" pitchFamily="2" charset="0"/>
                          <a:cs typeface="Times New Roman" panose="02020603050405020304" pitchFamily="18" charset="0"/>
                        </a:rPr>
                        <a:t>Ραβδοειδές</a:t>
                      </a:r>
                      <a:endParaRPr kumimoji="0" lang="el-GR" altLang="el-G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gOldTimes UC Pol" pitchFamily="2" charset="0"/>
                          <a:cs typeface="Times New Roman" panose="02020603050405020304" pitchFamily="18" charset="0"/>
                        </a:rPr>
                        <a:t>Βάκιλος</a:t>
                      </a:r>
                      <a:endParaRPr kumimoji="0" lang="el-GR" altLang="el-G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6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gOldTimes UC Pol" pitchFamily="2" charset="0"/>
                          <a:cs typeface="Times New Roman" panose="02020603050405020304" pitchFamily="18" charset="0"/>
                        </a:rPr>
                        <a:t>Ελικοειδές</a:t>
                      </a:r>
                      <a:endParaRPr kumimoji="0" lang="el-GR" altLang="el-G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gOldTimes UC Pol" pitchFamily="2" charset="0"/>
                          <a:cs typeface="Times New Roman" panose="02020603050405020304" pitchFamily="18" charset="0"/>
                        </a:rPr>
                        <a:t>Σπειρύλλιο</a:t>
                      </a:r>
                      <a:endParaRPr kumimoji="0" lang="el-GR" altLang="el-G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51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Δομές στην επιφάνεια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8021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Βασικό γνώρισμα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κυτταρικό τοίχωμα: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Διατηρεί το σχήμα του κυττάρου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Φυσική προστασία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Εμποδίζει την διάρρηξή του αν βρεθεί σε υποτονικό περιβάλλον</a:t>
            </a:r>
          </a:p>
          <a:p>
            <a:pPr marL="0" indent="0">
              <a:buNone/>
            </a:pPr>
            <a:r>
              <a:rPr lang="el-GR" dirty="0"/>
              <a:t>Σε υπέρτονο, πλειοψηφία παρουσιάζει απώλεια νερού, το κυτταρόπλασμα αποκολλά από τα τοιχώματα, εμποδίζεται η αναπαραγωγή τους              αλάτι σε ψάρια και κρέατα</a:t>
            </a:r>
          </a:p>
        </p:txBody>
      </p:sp>
      <p:sp>
        <p:nvSpPr>
          <p:cNvPr id="4" name="Καμπύλο δεξιό βέλος 3"/>
          <p:cNvSpPr/>
          <p:nvPr/>
        </p:nvSpPr>
        <p:spPr>
          <a:xfrm>
            <a:off x="450377" y="2033516"/>
            <a:ext cx="387824" cy="111911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6" name="Ευθύγραμμο βέλος σύνδεσης 5"/>
          <p:cNvCxnSpPr/>
          <p:nvPr/>
        </p:nvCxnSpPr>
        <p:spPr>
          <a:xfrm>
            <a:off x="3971499" y="5936776"/>
            <a:ext cx="7779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05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Κυτταρικό τοίχωμα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Φυτών                     κυτταρίνη</a:t>
            </a:r>
          </a:p>
          <a:p>
            <a:r>
              <a:rPr lang="el-GR" dirty="0"/>
              <a:t>Βακτήρια, </a:t>
            </a:r>
            <a:r>
              <a:rPr lang="el-GR" dirty="0" err="1"/>
              <a:t>προκαρυώτες</a:t>
            </a:r>
            <a:r>
              <a:rPr lang="el-GR" dirty="0"/>
              <a:t>                    </a:t>
            </a:r>
            <a:r>
              <a:rPr lang="el-GR" dirty="0" err="1"/>
              <a:t>πεπτιδογλυκάνη</a:t>
            </a:r>
            <a:r>
              <a:rPr lang="el-GR" dirty="0"/>
              <a:t> (Δίκτυο </a:t>
            </a:r>
            <a:r>
              <a:rPr lang="el-GR" dirty="0" err="1"/>
              <a:t>πολύμερών</a:t>
            </a:r>
            <a:r>
              <a:rPr lang="el-GR" dirty="0"/>
              <a:t> από τροποποιημένα σάκχαρα που συνδέονται με πεπτίδια)</a:t>
            </a:r>
          </a:p>
          <a:p>
            <a:r>
              <a:rPr lang="el-GR" dirty="0" err="1"/>
              <a:t>Αρχαιών</a:t>
            </a:r>
            <a:r>
              <a:rPr lang="el-GR" dirty="0"/>
              <a:t>                    ποικιλία πολυσακχαριτών και πρωτεϊνών (όχι </a:t>
            </a:r>
            <a:r>
              <a:rPr lang="el-GR" dirty="0" err="1"/>
              <a:t>πεπτιδογλυκάνη</a:t>
            </a:r>
            <a:r>
              <a:rPr lang="el-GR" dirty="0"/>
              <a:t>)  </a:t>
            </a:r>
          </a:p>
        </p:txBody>
      </p:sp>
      <p:sp>
        <p:nvSpPr>
          <p:cNvPr id="4" name="Δεξιό βέλος 3"/>
          <p:cNvSpPr/>
          <p:nvPr/>
        </p:nvSpPr>
        <p:spPr>
          <a:xfrm>
            <a:off x="2279176" y="1978926"/>
            <a:ext cx="1392072" cy="191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Δεξιό βέλος 4"/>
          <p:cNvSpPr/>
          <p:nvPr/>
        </p:nvSpPr>
        <p:spPr>
          <a:xfrm>
            <a:off x="4792643" y="2499821"/>
            <a:ext cx="1392072" cy="191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Δεξιό βέλος 5"/>
          <p:cNvSpPr/>
          <p:nvPr/>
        </p:nvSpPr>
        <p:spPr>
          <a:xfrm>
            <a:off x="2543033" y="3784987"/>
            <a:ext cx="1392072" cy="191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9325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Διαχωρισμός </a:t>
            </a:r>
            <a:r>
              <a:rPr lang="el-GR" dirty="0" err="1"/>
              <a:t>βακτηρηδίων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Ανάλογα με χρώση </a:t>
            </a:r>
            <a:r>
              <a:rPr lang="en-US" dirty="0"/>
              <a:t>gram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</a:t>
            </a:r>
            <a:r>
              <a:rPr lang="el-GR" dirty="0"/>
              <a:t>θετικά κατά </a:t>
            </a:r>
            <a:r>
              <a:rPr lang="en-US" dirty="0"/>
              <a:t>gram</a:t>
            </a:r>
            <a:r>
              <a:rPr lang="el-GR" dirty="0"/>
              <a:t>           απλούστερο κυτταρικό τοίχωμα, </a:t>
            </a:r>
            <a:r>
              <a:rPr lang="el-GR" dirty="0" err="1"/>
              <a:t>αυξ</a:t>
            </a:r>
            <a:r>
              <a:rPr lang="el-GR" dirty="0"/>
              <a:t>. </a:t>
            </a:r>
            <a:r>
              <a:rPr lang="el-GR" dirty="0" err="1"/>
              <a:t>συγκ</a:t>
            </a:r>
            <a:r>
              <a:rPr lang="el-GR" dirty="0"/>
              <a:t>. </a:t>
            </a:r>
            <a:r>
              <a:rPr lang="el-GR" dirty="0" err="1"/>
              <a:t>πεπτιδογλυκάνης</a:t>
            </a:r>
            <a:endParaRPr lang="el-GR" dirty="0"/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Αρνητικά κατά </a:t>
            </a:r>
            <a:r>
              <a:rPr lang="en-US" dirty="0"/>
              <a:t>gram           </a:t>
            </a:r>
            <a:r>
              <a:rPr lang="el-GR" dirty="0"/>
              <a:t>σύνθετο κυτταρικό τοίχωμα, </a:t>
            </a:r>
            <a:r>
              <a:rPr lang="el-GR" dirty="0" err="1"/>
              <a:t>μειωμ</a:t>
            </a:r>
            <a:r>
              <a:rPr lang="el-GR" dirty="0"/>
              <a:t>. </a:t>
            </a:r>
            <a:r>
              <a:rPr lang="el-GR" dirty="0" err="1"/>
              <a:t>συγκ</a:t>
            </a:r>
            <a:r>
              <a:rPr lang="el-GR" dirty="0"/>
              <a:t>. </a:t>
            </a:r>
            <a:r>
              <a:rPr lang="el-GR" dirty="0" err="1"/>
              <a:t>πεπτιδογλυκάνης</a:t>
            </a:r>
            <a:r>
              <a:rPr lang="el-GR" dirty="0"/>
              <a:t>, παρουσία </a:t>
            </a:r>
            <a:r>
              <a:rPr lang="el-GR" dirty="0" err="1"/>
              <a:t>λιποσακχαριτών</a:t>
            </a:r>
            <a:r>
              <a:rPr lang="el-GR" dirty="0"/>
              <a:t> (τοξικές). Συνήθως πιο ανθεκτικά, εμποδίζουν το φάρμακο να εισέλθει. </a:t>
            </a:r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3903260" y="2606722"/>
            <a:ext cx="7096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/>
          <p:cNvCxnSpPr/>
          <p:nvPr/>
        </p:nvCxnSpPr>
        <p:spPr>
          <a:xfrm>
            <a:off x="4192140" y="3455163"/>
            <a:ext cx="7096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59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Κυτταρικό τοίχωμα               </a:t>
            </a:r>
            <a:r>
              <a:rPr lang="el-GR" u="sng" dirty="0"/>
              <a:t>κάψα 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Κολλοειδή στιβάδα </a:t>
            </a:r>
            <a:r>
              <a:rPr lang="el-GR" dirty="0" err="1"/>
              <a:t>πολυσακχαρικής</a:t>
            </a:r>
            <a:r>
              <a:rPr lang="el-GR" dirty="0"/>
              <a:t> ή πρωτεϊνικής φύσης</a:t>
            </a:r>
          </a:p>
          <a:p>
            <a:r>
              <a:rPr lang="el-GR" dirty="0"/>
              <a:t>Επιτρέπει την προσκόλληση στο υπόστρωμα</a:t>
            </a:r>
          </a:p>
          <a:p>
            <a:r>
              <a:rPr lang="el-GR" dirty="0"/>
              <a:t>Ένωση με άλλα άτομα στις αποικίες τους</a:t>
            </a:r>
          </a:p>
          <a:p>
            <a:r>
              <a:rPr lang="el-GR" dirty="0"/>
              <a:t>Προστασία από αφυδάτωσης και από επιδράσεις ανοσοποιητικού</a:t>
            </a:r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3780426" y="777922"/>
            <a:ext cx="10372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03055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832</Words>
  <Application>Microsoft Office PowerPoint</Application>
  <PresentationFormat>Ευρεία οθόνη</PresentationFormat>
  <Paragraphs>121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MgOldTimes UC Pol</vt:lpstr>
      <vt:lpstr>Times New Roman</vt:lpstr>
      <vt:lpstr>Wingdings</vt:lpstr>
      <vt:lpstr>Θέμα του Office</vt:lpstr>
      <vt:lpstr>Παρουσίαση του PowerPoint</vt:lpstr>
      <vt:lpstr>Παρουσίαση του PowerPoint</vt:lpstr>
      <vt:lpstr>Βακτήρια</vt:lpstr>
      <vt:lpstr>Παρουσίαση του PowerPoint</vt:lpstr>
      <vt:lpstr>Μορφολογία βακτηρίων</vt:lpstr>
      <vt:lpstr>Δομές στην επιφάνεια</vt:lpstr>
      <vt:lpstr>Κυτταρικό τοίχωμα</vt:lpstr>
      <vt:lpstr>Διαχωρισμός βακτηρηδίων </vt:lpstr>
      <vt:lpstr>Παρουσίαση του PowerPoint</vt:lpstr>
      <vt:lpstr>Κινητικότητα</vt:lpstr>
      <vt:lpstr>Παρουσίαση του PowerPoint</vt:lpstr>
      <vt:lpstr>Γονιδίωμα </vt:lpstr>
      <vt:lpstr>Αναπαραγωγή</vt:lpstr>
      <vt:lpstr>Προσαρμογή</vt:lpstr>
      <vt:lpstr>Κατηγοροποίηση βάση τροφικών κριτηρίων</vt:lpstr>
      <vt:lpstr>Παρουσίαση του PowerPoint</vt:lpstr>
      <vt:lpstr>Παρουσίαση του PowerPoint</vt:lpstr>
      <vt:lpstr>Μεταβολισμός Ν2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cookie</dc:creator>
  <cp:lastModifiedBy>Angeliki Kouki</cp:lastModifiedBy>
  <cp:revision>45</cp:revision>
  <dcterms:created xsi:type="dcterms:W3CDTF">2015-04-02T06:21:46Z</dcterms:created>
  <dcterms:modified xsi:type="dcterms:W3CDTF">2021-04-23T10:46:46Z</dcterms:modified>
</cp:coreProperties>
</file>