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57" r:id="rId4"/>
    <p:sldId id="266" r:id="rId5"/>
    <p:sldId id="258" r:id="rId6"/>
    <p:sldId id="259" r:id="rId7"/>
    <p:sldId id="260" r:id="rId8"/>
    <p:sldId id="261" r:id="rId9"/>
    <p:sldId id="262" r:id="rId10"/>
    <p:sldId id="265" r:id="rId11"/>
    <p:sldId id="263" r:id="rId12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33919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4865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69157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753700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3830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556247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20182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90974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959165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172173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558828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947DE1-16CB-45D8-BF31-82E845B133FA}" type="datetimeFigureOut">
              <a:rPr lang="el-GR" smtClean="0"/>
              <a:t>21/4/2020</a:t>
            </a:fld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C35E29-B1D9-4F19-909E-9EB36A9A5E4D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8762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cas.com/undergraduate/applying-university/how-write-ucas-undergraduate-personal-statement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764705"/>
            <a:ext cx="7772400" cy="1152127"/>
          </a:xfrm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1.17 Real-time writing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420888"/>
            <a:ext cx="6400800" cy="864096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solidFill>
                  <a:schemeClr val="tx1"/>
                </a:solidFill>
              </a:rPr>
              <a:t>An application form and a personal statement</a:t>
            </a:r>
          </a:p>
          <a:p>
            <a:endParaRPr lang="el-GR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Charis\Desktop\ΑΝΩΤΑΤΗ ΕΚΚΛΗΣΙΑΣΤΙΚΗ ΑΚΑΔΗΜΙΑ ΑΘΗΝΩΝ\new skills\61213444-vector-application-for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3717032"/>
            <a:ext cx="3962400" cy="26642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5580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dirty="0" smtClean="0"/>
              <a:t>WHAT IS A PERSONAL STATEMENT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algn="just"/>
            <a:r>
              <a:rPr lang="en-US" dirty="0"/>
              <a:t>A personal statement supports your application to study at a university or college. </a:t>
            </a:r>
            <a:r>
              <a:rPr lang="en-US" b="1" dirty="0"/>
              <a:t>It’s a chance for you to articulate why you’d like to study a particular course or subject, and what skills and experience you possess that show your passion for your chosen field</a:t>
            </a:r>
            <a:r>
              <a:rPr lang="en-US" dirty="0"/>
              <a:t>.</a:t>
            </a:r>
          </a:p>
          <a:p>
            <a:endParaRPr lang="en-US" dirty="0" smtClean="0"/>
          </a:p>
          <a:p>
            <a:r>
              <a:rPr lang="en-US" dirty="0" smtClean="0"/>
              <a:t>(information retrieved from </a:t>
            </a: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www.ucas.com/undergraduate/applying-university/how-write-ucas-undergraduate-personal-statement</a:t>
            </a:r>
            <a:r>
              <a:rPr lang="en-US" dirty="0" smtClean="0"/>
              <a:t>)</a:t>
            </a:r>
            <a:r>
              <a:rPr lang="en-US"/>
              <a:t/>
            </a:r>
            <a:br>
              <a:rPr lang="en-US"/>
            </a:b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19486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>D</a:t>
            </a:r>
            <a:r>
              <a:rPr lang="en-US" b="1" dirty="0"/>
              <a:t>. Producing key patterns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  <a:solidFill>
            <a:schemeClr val="tx2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r>
              <a:rPr lang="en-US" sz="1600" i="1" dirty="0"/>
              <a:t>Study the openings of sentences from the Personal Statement. Complete each sentence with true information about you</a:t>
            </a:r>
            <a:r>
              <a:rPr lang="en-US" sz="1600" i="1" dirty="0" smtClean="0"/>
              <a:t>.</a:t>
            </a:r>
          </a:p>
          <a:p>
            <a:endParaRPr lang="el-GR" sz="1400" dirty="0"/>
          </a:p>
          <a:p>
            <a:r>
              <a:rPr lang="en-US" sz="1400" dirty="0" smtClean="0"/>
              <a:t>1</a:t>
            </a:r>
            <a:r>
              <a:rPr lang="en-US" sz="1400" dirty="0"/>
              <a:t>. My name is ............................................................................................................................................................................................................</a:t>
            </a:r>
            <a:endParaRPr lang="el-GR" sz="1400" dirty="0"/>
          </a:p>
          <a:p>
            <a:r>
              <a:rPr lang="en-US" sz="1400" dirty="0"/>
              <a:t>2. I was born ..............................................................................................................................................................................................................</a:t>
            </a:r>
            <a:endParaRPr lang="el-GR" sz="1400" dirty="0"/>
          </a:p>
          <a:p>
            <a:r>
              <a:rPr lang="en-US" sz="1400" dirty="0"/>
              <a:t>3. I attended ...............................................................................................................................................................................................................	</a:t>
            </a:r>
            <a:endParaRPr lang="el-GR" sz="1400" dirty="0"/>
          </a:p>
          <a:p>
            <a:r>
              <a:rPr lang="en-US" sz="1400" dirty="0"/>
              <a:t>4. I am studying at </a:t>
            </a:r>
            <a:r>
              <a:rPr lang="en-US" sz="1400" dirty="0" smtClean="0"/>
              <a:t>....................................................................................................................................................................................................</a:t>
            </a:r>
            <a:endParaRPr lang="el-GR" sz="1400" dirty="0"/>
          </a:p>
          <a:p>
            <a:r>
              <a:rPr lang="en-US" sz="1400" dirty="0"/>
              <a:t>5. I am taking ...............................................................................................................................................................................................................</a:t>
            </a:r>
            <a:endParaRPr lang="el-GR" sz="1400" dirty="0"/>
          </a:p>
          <a:p>
            <a:r>
              <a:rPr lang="en-US" sz="1400" dirty="0"/>
              <a:t>6. Out of school, I.......................................................................................................................................................................................................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2400113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OBJECTIVES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By the end of the lesson, students should be able to:</a:t>
            </a:r>
          </a:p>
          <a:p>
            <a:r>
              <a:rPr lang="en-US" dirty="0" smtClean="0"/>
              <a:t>1. </a:t>
            </a:r>
            <a:r>
              <a:rPr lang="en-US" b="1" dirty="0" smtClean="0"/>
              <a:t>complete a simple application form</a:t>
            </a:r>
            <a:r>
              <a:rPr lang="en-US" dirty="0" smtClean="0"/>
              <a:t> for a club;</a:t>
            </a:r>
          </a:p>
          <a:p>
            <a:r>
              <a:rPr lang="en-US" dirty="0" smtClean="0"/>
              <a:t>2. </a:t>
            </a:r>
            <a:r>
              <a:rPr lang="en-US" b="1" dirty="0" smtClean="0"/>
              <a:t>follow instructions for university application forms;</a:t>
            </a:r>
          </a:p>
          <a:p>
            <a:r>
              <a:rPr lang="en-US" dirty="0" smtClean="0"/>
              <a:t>3. show understanding of the </a:t>
            </a:r>
            <a:r>
              <a:rPr lang="en-US" b="1" dirty="0" smtClean="0"/>
              <a:t>purpose and discourse structure of a Personal Statement</a:t>
            </a:r>
            <a:r>
              <a:rPr lang="en-US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73656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SOME PRELIMINARIES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568952" cy="4525963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1. What is the meaning of the word </a:t>
            </a:r>
            <a:r>
              <a:rPr lang="en-US" i="1" dirty="0" smtClean="0"/>
              <a:t>application?</a:t>
            </a:r>
          </a:p>
          <a:p>
            <a:pPr marL="0" indent="0">
              <a:buNone/>
            </a:pPr>
            <a:endParaRPr lang="en-US" i="1" dirty="0" smtClean="0"/>
          </a:p>
          <a:p>
            <a:r>
              <a:rPr lang="en-US" i="1" dirty="0" smtClean="0"/>
              <a:t>2. </a:t>
            </a:r>
            <a:r>
              <a:rPr lang="en-US" dirty="0" smtClean="0"/>
              <a:t>When do we fill </a:t>
            </a:r>
            <a:r>
              <a:rPr lang="en-US" i="1" dirty="0" smtClean="0"/>
              <a:t>application forms?</a:t>
            </a:r>
          </a:p>
          <a:p>
            <a:pPr marL="0" indent="0">
              <a:buNone/>
            </a:pPr>
            <a:endParaRPr lang="en-US" i="1" dirty="0" smtClean="0"/>
          </a:p>
          <a:p>
            <a:r>
              <a:rPr lang="en-US" dirty="0" smtClean="0"/>
              <a:t>3. Why has Ricardo completed this form?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84120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sz="2000" dirty="0" smtClean="0"/>
              <a:t>1.    According to the </a:t>
            </a:r>
            <a:r>
              <a:rPr lang="en-US" sz="2000" b="1" dirty="0" smtClean="0"/>
              <a:t>Cambridge Learners Dictionary</a:t>
            </a:r>
            <a:r>
              <a:rPr lang="en-US" sz="2000" dirty="0" smtClean="0"/>
              <a:t>, an application form is:</a:t>
            </a:r>
          </a:p>
          <a:p>
            <a:pPr algn="just"/>
            <a:r>
              <a:rPr lang="en-US" sz="2000" dirty="0" smtClean="0"/>
              <a:t> </a:t>
            </a:r>
            <a:r>
              <a:rPr lang="en-US" sz="2000" b="1" dirty="0" smtClean="0"/>
              <a:t>a</a:t>
            </a:r>
            <a:r>
              <a:rPr lang="en-US" sz="2000" b="1" dirty="0"/>
              <a:t> form that you complete in order to apply for a job, a place on a course, etc. or to get something such as a loan or a </a:t>
            </a:r>
            <a:r>
              <a:rPr lang="en-US" sz="2000" b="1" dirty="0" smtClean="0"/>
              <a:t>license:</a:t>
            </a:r>
            <a:endParaRPr lang="en-US" sz="2000" b="1" dirty="0"/>
          </a:p>
          <a:p>
            <a:pPr algn="just"/>
            <a:r>
              <a:rPr lang="en-US" sz="2000" b="1" dirty="0"/>
              <a:t>complete/fill in/fill out an application form</a:t>
            </a:r>
            <a:r>
              <a:rPr lang="en-US" sz="2000" dirty="0"/>
              <a:t> </a:t>
            </a:r>
            <a:r>
              <a:rPr lang="en-US" sz="2000" i="1" dirty="0"/>
              <a:t>Sometimes you will be required to fill in an application form which will be used to select candidates for interview</a:t>
            </a:r>
            <a:r>
              <a:rPr lang="en-US" sz="2000" i="1" dirty="0" smtClean="0"/>
              <a:t>.</a:t>
            </a:r>
          </a:p>
          <a:p>
            <a:pPr algn="just"/>
            <a:endParaRPr lang="en-US" sz="2000" dirty="0"/>
          </a:p>
          <a:p>
            <a:pPr marL="0" indent="0" algn="just">
              <a:buNone/>
            </a:pPr>
            <a:r>
              <a:rPr lang="en-US" sz="2000" dirty="0" smtClean="0"/>
              <a:t>2. When you apply for a job, a place on a course. When you fill in an application form, you show that you are serious about wanting the job or whatever you are applying for.</a:t>
            </a:r>
          </a:p>
          <a:p>
            <a:pPr marL="0" indent="0" algn="just">
              <a:buNone/>
            </a:pPr>
            <a:endParaRPr lang="en-US" sz="2000" dirty="0" smtClean="0"/>
          </a:p>
          <a:p>
            <a:pPr marL="0" indent="0" algn="just">
              <a:buNone/>
            </a:pPr>
            <a:r>
              <a:rPr lang="en-US" sz="2000" dirty="0" smtClean="0"/>
              <a:t>3. He wants to become a member of the University Sports Club.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3764697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332656"/>
            <a:ext cx="8229600" cy="114300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r>
              <a:rPr lang="en-US" sz="1800" b="1" dirty="0"/>
              <a:t>A. Understanding a discourse structure (1</a:t>
            </a:r>
            <a:r>
              <a:rPr lang="en-US" sz="1800" b="1" dirty="0" smtClean="0"/>
              <a:t>)</a:t>
            </a:r>
            <a:r>
              <a:rPr lang="el-GR" sz="1800" dirty="0"/>
              <a:t/>
            </a:r>
            <a:br>
              <a:rPr lang="el-GR" sz="1800" dirty="0"/>
            </a:br>
            <a:r>
              <a:rPr lang="en-US" sz="1800" dirty="0" smtClean="0">
                <a:solidFill>
                  <a:srgbClr val="FFFF00"/>
                </a:solidFill>
              </a:rPr>
              <a:t>1. Find </a:t>
            </a:r>
            <a:r>
              <a:rPr lang="en-US" sz="1800" dirty="0">
                <a:solidFill>
                  <a:srgbClr val="FFFF00"/>
                </a:solidFill>
              </a:rPr>
              <a:t>and circle the instructions on the form below.</a:t>
            </a:r>
            <a:r>
              <a:rPr lang="el-GR" sz="1800" dirty="0">
                <a:solidFill>
                  <a:srgbClr val="FFFF00"/>
                </a:solidFill>
              </a:rPr>
              <a:t/>
            </a:r>
            <a:br>
              <a:rPr lang="el-GR" sz="1800" dirty="0">
                <a:solidFill>
                  <a:srgbClr val="FFFF00"/>
                </a:solidFill>
              </a:rPr>
            </a:br>
            <a:r>
              <a:rPr lang="en-US" sz="1800" dirty="0" smtClean="0">
                <a:solidFill>
                  <a:srgbClr val="FFFF00"/>
                </a:solidFill>
              </a:rPr>
              <a:t>2. What </a:t>
            </a:r>
            <a:r>
              <a:rPr lang="en-US" sz="1800" dirty="0">
                <a:solidFill>
                  <a:srgbClr val="FFFF00"/>
                </a:solidFill>
              </a:rPr>
              <a:t>mistakes has the person made in completing the form?</a:t>
            </a:r>
            <a:r>
              <a:rPr lang="el-GR" sz="1800" dirty="0"/>
              <a:t/>
            </a:r>
            <a:br>
              <a:rPr lang="el-GR" sz="1800" dirty="0"/>
            </a:br>
            <a:endParaRPr lang="el-GR" sz="1800" dirty="0"/>
          </a:p>
        </p:txBody>
      </p:sp>
      <p:pic>
        <p:nvPicPr>
          <p:cNvPr id="4" name="2 - Εικόνα" descr="photo1 page 34.t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7848872" cy="3816424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3824691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dirty="0" smtClean="0"/>
              <a:t>ANSWERS</a:t>
            </a:r>
            <a:endParaRPr lang="el-GR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pPr algn="ctr"/>
            <a:r>
              <a:rPr lang="en-US" dirty="0" smtClean="0"/>
              <a:t>INSTRUCTIONS</a:t>
            </a:r>
            <a:endParaRPr lang="el-GR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 smtClean="0"/>
              <a:t>DELETE AS APPLICABLE</a:t>
            </a:r>
          </a:p>
          <a:p>
            <a:r>
              <a:rPr lang="en-US" dirty="0" smtClean="0"/>
              <a:t>CIRCLE AS APPROPRIATE</a:t>
            </a:r>
          </a:p>
          <a:p>
            <a:r>
              <a:rPr lang="en-US" dirty="0" smtClean="0"/>
              <a:t>USE BLACK INK ONLY</a:t>
            </a:r>
          </a:p>
          <a:p>
            <a:r>
              <a:rPr lang="en-US" dirty="0" smtClean="0"/>
              <a:t>DO NOT WRITE IN THIS SPACE</a:t>
            </a:r>
          </a:p>
          <a:p>
            <a:r>
              <a:rPr lang="en-US" dirty="0" smtClean="0"/>
              <a:t>PLEASE PRINT ONE LETTER ONLY IN EACH SPACE</a:t>
            </a:r>
            <a:endParaRPr lang="el-GR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en-US" dirty="0" smtClean="0"/>
              <a:t>MISTAKES</a:t>
            </a:r>
            <a:endParaRPr lang="el-G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RICARDO HAS:</a:t>
            </a:r>
          </a:p>
          <a:p>
            <a:r>
              <a:rPr lang="en-US" dirty="0" smtClean="0"/>
              <a:t>USED MORE THAN ONE LETTER FOR EACH SPACE</a:t>
            </a:r>
          </a:p>
          <a:p>
            <a:r>
              <a:rPr lang="en-US" dirty="0" smtClean="0"/>
              <a:t>NOT USED BLACK INK</a:t>
            </a:r>
          </a:p>
          <a:p>
            <a:r>
              <a:rPr lang="en-US" dirty="0" smtClean="0"/>
              <a:t>WRITTEN IN THE LAST COLUMN</a:t>
            </a:r>
          </a:p>
          <a:p>
            <a:r>
              <a:rPr lang="en-US" dirty="0" smtClean="0"/>
              <a:t>PUT CROSSES IN BOXES (NOT TICKS) AND USED MORE THAN ONE BOX</a:t>
            </a:r>
          </a:p>
          <a:p>
            <a:r>
              <a:rPr lang="en-US" dirty="0" smtClean="0"/>
              <a:t>NOT WRITTEN DATE IN THE CORRECT FORMAT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2881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2000" b="1" dirty="0" smtClean="0"/>
              <a:t/>
            </a:r>
            <a:br>
              <a:rPr lang="en-US" sz="2000" b="1" dirty="0" smtClean="0"/>
            </a:br>
            <a:r>
              <a:rPr lang="en-US" sz="2700" b="1" dirty="0" smtClean="0"/>
              <a:t>B</a:t>
            </a:r>
            <a:r>
              <a:rPr lang="en-US" sz="2700" b="1" dirty="0"/>
              <a:t>. Performing a real-world task</a:t>
            </a:r>
            <a:r>
              <a:rPr lang="el-GR" sz="2000" dirty="0"/>
              <a:t/>
            </a:r>
            <a:br>
              <a:rPr lang="el-GR" sz="2000" dirty="0"/>
            </a:br>
            <a:r>
              <a:rPr lang="en-US" sz="2000" i="1" dirty="0"/>
              <a:t>Complete the application form below with true information about </a:t>
            </a:r>
            <a:r>
              <a:rPr lang="en-US" sz="2000" i="1" dirty="0" smtClean="0"/>
              <a:t>you.</a:t>
            </a:r>
            <a:r>
              <a:rPr lang="el-GR" sz="2000" dirty="0"/>
              <a:t/>
            </a:r>
            <a:br>
              <a:rPr lang="el-GR" sz="2000" dirty="0"/>
            </a:br>
            <a:endParaRPr lang="el-GR" sz="2000" dirty="0"/>
          </a:p>
        </p:txBody>
      </p:sp>
      <p:pic>
        <p:nvPicPr>
          <p:cNvPr id="4" name="0 - Εικόνα" descr="photo2 page 34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8136904" cy="4392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63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tx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n-US" sz="2400" b="1" dirty="0"/>
              <a:t>C. Understanding a discourse structure (2)</a:t>
            </a:r>
            <a:r>
              <a:rPr lang="el-GR" sz="2000" dirty="0"/>
              <a:t/>
            </a:r>
            <a:br>
              <a:rPr lang="el-GR" sz="2000" dirty="0"/>
            </a:br>
            <a:r>
              <a:rPr lang="en-US" sz="2000" i="1" dirty="0"/>
              <a:t>Study the application form and the Personal </a:t>
            </a:r>
            <a:r>
              <a:rPr lang="en-US" sz="2000" i="1" dirty="0" smtClean="0"/>
              <a:t>Statement.</a:t>
            </a:r>
            <a:endParaRPr lang="el-GR" sz="2000" dirty="0"/>
          </a:p>
        </p:txBody>
      </p:sp>
      <p:pic>
        <p:nvPicPr>
          <p:cNvPr id="4" name="0 - Εικόνα" descr="photo page 35.tif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94528"/>
            <a:ext cx="8208912" cy="4614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5092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96950"/>
          </a:xfrm>
          <a:solidFill>
            <a:schemeClr val="tx2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r>
              <a:rPr lang="en-US" sz="2200" i="1" dirty="0" smtClean="0"/>
              <a:t/>
            </a:r>
            <a:br>
              <a:rPr lang="en-US" sz="2200" i="1" dirty="0" smtClean="0"/>
            </a:br>
            <a:r>
              <a:rPr lang="en-US" sz="2200" i="1" dirty="0"/>
              <a:t/>
            </a:r>
            <a:br>
              <a:rPr lang="en-US" sz="2200" i="1" dirty="0"/>
            </a:br>
            <a:r>
              <a:rPr lang="en-US" sz="2200" i="1" dirty="0" smtClean="0"/>
              <a:t/>
            </a:r>
            <a:br>
              <a:rPr lang="en-US" sz="2200" i="1" dirty="0" smtClean="0"/>
            </a:br>
            <a:r>
              <a:rPr lang="en-US" sz="2200" i="1" dirty="0"/>
              <a:t/>
            </a:r>
            <a:br>
              <a:rPr lang="en-US" sz="2200" i="1" dirty="0"/>
            </a:br>
            <a:r>
              <a:rPr lang="en-US" sz="2700" i="1" dirty="0" smtClean="0"/>
              <a:t>Complete </a:t>
            </a:r>
            <a:r>
              <a:rPr lang="en-US" sz="2700" i="1" dirty="0"/>
              <a:t>the Personal Statement with information from the application form.</a:t>
            </a:r>
            <a:r>
              <a:rPr lang="el-GR" sz="2700" dirty="0"/>
              <a:t/>
            </a:r>
            <a:br>
              <a:rPr lang="el-GR" sz="2700" dirty="0"/>
            </a:br>
            <a:r>
              <a:rPr lang="en-US" i="1" dirty="0"/>
              <a:t> </a:t>
            </a:r>
            <a:r>
              <a:rPr lang="el-GR" dirty="0"/>
              <a:t/>
            </a:r>
            <a:br>
              <a:rPr lang="el-GR" dirty="0"/>
            </a:b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tx2">
              <a:lumMod val="20000"/>
              <a:lumOff val="80000"/>
            </a:schemeClr>
          </a:solidFill>
        </p:spPr>
        <p:txBody>
          <a:bodyPr>
            <a:normAutofit fontScale="47500" lnSpcReduction="20000"/>
          </a:bodyPr>
          <a:lstStyle/>
          <a:p>
            <a:r>
              <a:rPr lang="en-US" b="1" dirty="0"/>
              <a:t>Personal Statement</a:t>
            </a:r>
            <a:endParaRPr lang="el-GR" dirty="0"/>
          </a:p>
          <a:p>
            <a:r>
              <a:rPr lang="en-US" dirty="0"/>
              <a:t>My name is Olivia Amanda Martins and I am </a:t>
            </a:r>
            <a:r>
              <a:rPr lang="en-US" u="sng" dirty="0"/>
              <a:t>eighteen</a:t>
            </a:r>
            <a:r>
              <a:rPr lang="en-US" dirty="0"/>
              <a:t> years old. I am British.</a:t>
            </a:r>
            <a:endParaRPr lang="el-GR" dirty="0"/>
          </a:p>
          <a:p>
            <a:r>
              <a:rPr lang="en-US" dirty="0"/>
              <a:t>I was born ............................... . I am .................................. . I live in </a:t>
            </a:r>
            <a:r>
              <a:rPr lang="en-US" dirty="0" err="1"/>
              <a:t>Lymington</a:t>
            </a:r>
            <a:r>
              <a:rPr lang="en-US" dirty="0"/>
              <a:t> on the south coast of England.</a:t>
            </a:r>
            <a:endParaRPr lang="el-GR" dirty="0"/>
          </a:p>
          <a:p>
            <a:r>
              <a:rPr lang="en-US" dirty="0"/>
              <a:t>I am applying for ............................... . I want 		............................... because I enjoy learning about this subject very much. I am particularly interested in ............................... .</a:t>
            </a:r>
            <a:endParaRPr lang="el-GR" dirty="0"/>
          </a:p>
          <a:p>
            <a:r>
              <a:rPr lang="en-US" dirty="0"/>
              <a:t>I hope to become ............................... .		</a:t>
            </a:r>
            <a:endParaRPr lang="el-GR" dirty="0"/>
          </a:p>
          <a:p>
            <a:r>
              <a:rPr lang="en-US" dirty="0"/>
              <a:t>I attended Pennington Primary School from September 1998 to July 2004. I went to </a:t>
            </a:r>
            <a:r>
              <a:rPr lang="en-US" dirty="0" err="1"/>
              <a:t>Lymington</a:t>
            </a:r>
            <a:r>
              <a:rPr lang="en-US" dirty="0"/>
              <a:t> Secondary School ...............................  . Then I enrolled at sixth form college.</a:t>
            </a:r>
            <a:endParaRPr lang="el-GR" dirty="0"/>
          </a:p>
          <a:p>
            <a:r>
              <a:rPr lang="en-US" dirty="0"/>
              <a:t>I am studying at </a:t>
            </a:r>
            <a:r>
              <a:rPr lang="en-US" dirty="0" err="1"/>
              <a:t>Brockenhurst</a:t>
            </a:r>
            <a:r>
              <a:rPr lang="en-US" dirty="0"/>
              <a:t> Sixth Form College now. I ...............................  in September 2009.  </a:t>
            </a:r>
            <a:endParaRPr lang="el-GR" dirty="0"/>
          </a:p>
          <a:p>
            <a:r>
              <a:rPr lang="en-US" dirty="0"/>
              <a:t>I ...............................  English, Psychology and Drama in the sixth form.</a:t>
            </a:r>
            <a:endParaRPr lang="el-GR" dirty="0"/>
          </a:p>
          <a:p>
            <a:r>
              <a:rPr lang="en-US" dirty="0"/>
              <a:t>At the end of secondary school, I obtained 	............................... in a wide range of subjects, including </a:t>
            </a:r>
            <a:r>
              <a:rPr lang="en-US" dirty="0" err="1"/>
              <a:t>Maths</a:t>
            </a:r>
            <a:r>
              <a:rPr lang="en-US" dirty="0"/>
              <a:t>, Biology and French. Next year, I hope to get ............................... .</a:t>
            </a:r>
            <a:endParaRPr lang="el-GR" dirty="0"/>
          </a:p>
          <a:p>
            <a:r>
              <a:rPr lang="en-US" dirty="0"/>
              <a:t>I am trained in first aid, and I also have ............................... .</a:t>
            </a:r>
            <a:endParaRPr lang="el-GR" dirty="0"/>
          </a:p>
          <a:p>
            <a:r>
              <a:rPr lang="en-US" dirty="0"/>
              <a:t>At secondary school, I was .............................. . Out of school, I go to Guides. I also participate in ............................. .</a:t>
            </a:r>
            <a:endParaRPr lang="el-GR" dirty="0"/>
          </a:p>
          <a:p>
            <a:r>
              <a:rPr lang="en-US" dirty="0"/>
              <a:t> At the moment, I ............................... part-time for a local publishing company. I...............................  research for a series of books for </a:t>
            </a:r>
            <a:r>
              <a:rPr lang="en-US" dirty="0" smtClean="0"/>
              <a:t>primary </a:t>
            </a:r>
            <a:r>
              <a:rPr lang="en-US" dirty="0"/>
              <a:t>children.</a:t>
            </a:r>
            <a:endParaRPr lang="el-GR" dirty="0"/>
          </a:p>
          <a:p>
            <a:r>
              <a:rPr lang="en-US" dirty="0"/>
              <a:t>In conclusion, I am a hard-working student. I get on well with people of all kinds. I believe that primary teaching is the career for me because I like working with young children.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66196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337</Words>
  <Application>Microsoft Office PowerPoint</Application>
  <PresentationFormat>On-screen Show (4:3)</PresentationFormat>
  <Paragraphs>65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1.17 Real-time writing</vt:lpstr>
      <vt:lpstr>OBJECTIVES</vt:lpstr>
      <vt:lpstr>SOME PRELIMINARIES</vt:lpstr>
      <vt:lpstr>ANSWERS</vt:lpstr>
      <vt:lpstr>A. Understanding a discourse structure (1) 1. Find and circle the instructions on the form below. 2. What mistakes has the person made in completing the form? </vt:lpstr>
      <vt:lpstr>ANSWERS</vt:lpstr>
      <vt:lpstr> B. Performing a real-world task Complete the application form below with true information about you. </vt:lpstr>
      <vt:lpstr>C. Understanding a discourse structure (2) Study the application form and the Personal Statement.</vt:lpstr>
      <vt:lpstr>    Complete the Personal Statement with information from the application form.   </vt:lpstr>
      <vt:lpstr>WHAT IS A PERSONAL STATEMENT</vt:lpstr>
      <vt:lpstr> D. Producing key patterns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1.17 Real-time writing</dc:title>
  <dc:creator>Charis Panou</dc:creator>
  <cp:lastModifiedBy>Charis Panou</cp:lastModifiedBy>
  <cp:revision>11</cp:revision>
  <dcterms:created xsi:type="dcterms:W3CDTF">2020-04-03T09:56:33Z</dcterms:created>
  <dcterms:modified xsi:type="dcterms:W3CDTF">2020-04-21T16:11:33Z</dcterms:modified>
</cp:coreProperties>
</file>