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6" r:id="rId5"/>
    <p:sldId id="258" r:id="rId6"/>
    <p:sldId id="259" r:id="rId7"/>
    <p:sldId id="260" r:id="rId8"/>
    <p:sldId id="261" r:id="rId9"/>
    <p:sldId id="262" r:id="rId10"/>
    <p:sldId id="265" r:id="rId11"/>
    <p:sldId id="263" r:id="rId1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391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6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915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537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8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562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01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909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91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21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82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47DE1-16CB-45D8-BF31-82E845B133FA}" type="datetimeFigureOut">
              <a:rPr lang="el-GR" smtClean="0"/>
              <a:t>21/4/2020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35E29-B1D9-4F19-909E-9EB36A9A5E4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76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as.com/undergraduate/applying-university/how-write-ucas-undergraduate-personal-statemen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152127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1.17 Real-time writing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86409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 application form and a personal statement</a:t>
            </a:r>
          </a:p>
          <a:p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Charis\Desktop\ΑΝΩΤΑΤΗ ΕΚΚΛΗΣΙΑΣΤΙΚΗ ΑΚΑΔΗΜΙΑ ΑΘΗΝΩΝ\new skills\61213444-vector-application-f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17032"/>
            <a:ext cx="3962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WHAT IS A PERSONAL STATEMENT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A personal statement supports your application to study at a university or college. </a:t>
            </a:r>
            <a:r>
              <a:rPr lang="en-US" b="1" dirty="0"/>
              <a:t>It’s a chance for you to articulate why you’d like to study a particular course or subject, and what skills and experience you possess that show your passion for your chosen field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(information retrieved from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www.ucas.com/undergraduate/applying-university/how-write-ucas-undergraduate-personal-statement</a:t>
            </a:r>
            <a:r>
              <a:rPr lang="en-US" dirty="0" smtClean="0"/>
              <a:t>)</a:t>
            </a:r>
            <a:r>
              <a:rPr lang="en-US"/>
              <a:t/>
            </a:r>
            <a:br>
              <a:rPr lang="en-US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94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</a:t>
            </a:r>
            <a:r>
              <a:rPr lang="en-US" b="1" dirty="0"/>
              <a:t>. Producing key patterns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1600" i="1" dirty="0"/>
              <a:t>Study the openings of sentences from the Personal Statement. Complete each sentence with true information about you</a:t>
            </a:r>
            <a:r>
              <a:rPr lang="en-US" sz="1600" i="1" dirty="0" smtClean="0"/>
              <a:t>.</a:t>
            </a:r>
          </a:p>
          <a:p>
            <a:endParaRPr lang="el-GR" sz="1400" dirty="0"/>
          </a:p>
          <a:p>
            <a:r>
              <a:rPr lang="en-US" sz="1400" dirty="0" smtClean="0"/>
              <a:t>1</a:t>
            </a:r>
            <a:r>
              <a:rPr lang="en-US" sz="1400" dirty="0"/>
              <a:t>. My name is ............................................................................................................................................................................................................</a:t>
            </a:r>
            <a:endParaRPr lang="el-GR" sz="1400" dirty="0"/>
          </a:p>
          <a:p>
            <a:r>
              <a:rPr lang="en-US" sz="1400" dirty="0"/>
              <a:t>2. I was born ..............................................................................................................................................................................................................</a:t>
            </a:r>
            <a:endParaRPr lang="el-GR" sz="1400" dirty="0"/>
          </a:p>
          <a:p>
            <a:r>
              <a:rPr lang="en-US" sz="1400" dirty="0"/>
              <a:t>3. I attended ...............................................................................................................................................................................................................	</a:t>
            </a:r>
            <a:endParaRPr lang="el-GR" sz="1400" dirty="0"/>
          </a:p>
          <a:p>
            <a:r>
              <a:rPr lang="en-US" sz="1400" dirty="0"/>
              <a:t>4. I am studying at </a:t>
            </a:r>
            <a:r>
              <a:rPr lang="en-US" sz="1400" dirty="0" smtClean="0"/>
              <a:t>....................................................................................................................................................................................................</a:t>
            </a:r>
            <a:endParaRPr lang="el-GR" sz="1400" dirty="0"/>
          </a:p>
          <a:p>
            <a:r>
              <a:rPr lang="en-US" sz="1400" dirty="0"/>
              <a:t>5. I am taking ...............................................................................................................................................................................................................</a:t>
            </a:r>
            <a:endParaRPr lang="el-GR" sz="1400" dirty="0"/>
          </a:p>
          <a:p>
            <a:r>
              <a:rPr lang="en-US" sz="1400" dirty="0"/>
              <a:t>6. Out of school, I.......................................................................................................................................................................................................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4001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OBJECTIVES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By the end of the lesson, students should be able to:</a:t>
            </a:r>
          </a:p>
          <a:p>
            <a:r>
              <a:rPr lang="en-US" dirty="0" smtClean="0"/>
              <a:t>1. </a:t>
            </a:r>
            <a:r>
              <a:rPr lang="en-US" b="1" dirty="0" smtClean="0"/>
              <a:t>complete a simple application form</a:t>
            </a:r>
            <a:r>
              <a:rPr lang="en-US" dirty="0" smtClean="0"/>
              <a:t> for a club;</a:t>
            </a:r>
          </a:p>
          <a:p>
            <a:r>
              <a:rPr lang="en-US" dirty="0" smtClean="0"/>
              <a:t>2. </a:t>
            </a:r>
            <a:r>
              <a:rPr lang="en-US" b="1" dirty="0" smtClean="0"/>
              <a:t>follow instructions for university application forms;</a:t>
            </a:r>
          </a:p>
          <a:p>
            <a:r>
              <a:rPr lang="en-US" dirty="0" smtClean="0"/>
              <a:t>3. show understanding of the </a:t>
            </a:r>
            <a:r>
              <a:rPr lang="en-US" b="1" dirty="0" smtClean="0"/>
              <a:t>purpose and discourse structure of a Personal Statement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36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SOME PRELIMINARIES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1. What is the meaning of the word </a:t>
            </a:r>
            <a:r>
              <a:rPr lang="en-US" i="1" dirty="0" smtClean="0"/>
              <a:t>application?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 smtClean="0"/>
              <a:t>2. </a:t>
            </a:r>
            <a:r>
              <a:rPr lang="en-US" dirty="0" smtClean="0"/>
              <a:t>When do we fill </a:t>
            </a:r>
            <a:r>
              <a:rPr lang="en-US" i="1" dirty="0" smtClean="0"/>
              <a:t>application forms?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3. Why has Ricardo completed this form?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41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ANSWERS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/>
              <a:t>1.    According to the </a:t>
            </a:r>
            <a:r>
              <a:rPr lang="en-US" sz="2000" b="1" dirty="0" smtClean="0"/>
              <a:t>Cambridge Learners Dictionary</a:t>
            </a:r>
            <a:r>
              <a:rPr lang="en-US" sz="2000" dirty="0" smtClean="0"/>
              <a:t>, an application form is:</a:t>
            </a:r>
          </a:p>
          <a:p>
            <a:pPr algn="just"/>
            <a:r>
              <a:rPr lang="en-US" sz="2000" dirty="0" smtClean="0"/>
              <a:t> </a:t>
            </a:r>
            <a:r>
              <a:rPr lang="en-US" sz="2000" b="1" dirty="0" smtClean="0"/>
              <a:t>a</a:t>
            </a:r>
            <a:r>
              <a:rPr lang="en-US" sz="2000" b="1" dirty="0"/>
              <a:t> form that you complete in order to apply for a job, a place on a course, etc. or to get something such as a loan or a </a:t>
            </a:r>
            <a:r>
              <a:rPr lang="en-US" sz="2000" b="1" dirty="0" smtClean="0"/>
              <a:t>license:</a:t>
            </a:r>
            <a:endParaRPr lang="en-US" sz="2000" b="1" dirty="0"/>
          </a:p>
          <a:p>
            <a:pPr algn="just"/>
            <a:r>
              <a:rPr lang="en-US" sz="2000" b="1" dirty="0"/>
              <a:t>complete/fill in/fill out an application form</a:t>
            </a:r>
            <a:r>
              <a:rPr lang="en-US" sz="2000" dirty="0"/>
              <a:t> </a:t>
            </a:r>
            <a:r>
              <a:rPr lang="en-US" sz="2000" i="1" dirty="0"/>
              <a:t>Sometimes you will be required to fill in an application form which will be used to select candidates for interview</a:t>
            </a:r>
            <a:r>
              <a:rPr lang="en-US" sz="2000" i="1" dirty="0" smtClean="0"/>
              <a:t>.</a:t>
            </a:r>
          </a:p>
          <a:p>
            <a:pPr algn="just"/>
            <a:endParaRPr lang="en-US" sz="2000" dirty="0"/>
          </a:p>
          <a:p>
            <a:pPr marL="0" indent="0" algn="just">
              <a:buNone/>
            </a:pPr>
            <a:r>
              <a:rPr lang="en-US" sz="2000" dirty="0" smtClean="0"/>
              <a:t>2. When you apply for a job, a place on a course. When you fill in an application form, you show that you are serious about wanting the job or whatever you are applying for.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3. He wants to become a member of the University Sports Club.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7646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1800" b="1" dirty="0"/>
              <a:t>A. Understanding a discourse structure (1</a:t>
            </a:r>
            <a:r>
              <a:rPr lang="en-US" sz="1800" b="1" dirty="0" smtClean="0"/>
              <a:t>)</a:t>
            </a:r>
            <a:r>
              <a:rPr lang="el-GR" sz="1800" dirty="0"/>
              <a:t/>
            </a:r>
            <a:br>
              <a:rPr lang="el-GR" sz="1800" dirty="0"/>
            </a:br>
            <a:r>
              <a:rPr lang="en-US" sz="1800" dirty="0" smtClean="0">
                <a:solidFill>
                  <a:srgbClr val="FFFF00"/>
                </a:solidFill>
              </a:rPr>
              <a:t>1. Find </a:t>
            </a:r>
            <a:r>
              <a:rPr lang="en-US" sz="1800" dirty="0">
                <a:solidFill>
                  <a:srgbClr val="FFFF00"/>
                </a:solidFill>
              </a:rPr>
              <a:t>and circle the instructions on the form below.</a:t>
            </a:r>
            <a:r>
              <a:rPr lang="el-GR" sz="1800" dirty="0">
                <a:solidFill>
                  <a:srgbClr val="FFFF00"/>
                </a:solidFill>
              </a:rPr>
              <a:t/>
            </a:r>
            <a:br>
              <a:rPr lang="el-GR" sz="1800" dirty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2. What </a:t>
            </a:r>
            <a:r>
              <a:rPr lang="en-US" sz="1800" dirty="0">
                <a:solidFill>
                  <a:srgbClr val="FFFF00"/>
                </a:solidFill>
              </a:rPr>
              <a:t>mistakes has the person made in completing the form?</a:t>
            </a:r>
            <a:r>
              <a:rPr lang="el-GR" sz="1800" dirty="0"/>
              <a:t/>
            </a:r>
            <a:br>
              <a:rPr lang="el-GR" sz="1800" dirty="0"/>
            </a:br>
            <a:endParaRPr lang="el-GR" sz="1800" dirty="0"/>
          </a:p>
        </p:txBody>
      </p:sp>
      <p:pic>
        <p:nvPicPr>
          <p:cNvPr id="4" name="2 - Εικόνα" descr="photo1 page 34.t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16832"/>
            <a:ext cx="7848872" cy="38164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246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ANSWERS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INSTRUCTIONS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DELETE AS APPLICABLE</a:t>
            </a:r>
          </a:p>
          <a:p>
            <a:r>
              <a:rPr lang="en-US" dirty="0" smtClean="0"/>
              <a:t>CIRCLE AS APPROPRIATE</a:t>
            </a:r>
          </a:p>
          <a:p>
            <a:r>
              <a:rPr lang="en-US" dirty="0" smtClean="0"/>
              <a:t>USE BLACK INK ONLY</a:t>
            </a:r>
          </a:p>
          <a:p>
            <a:r>
              <a:rPr lang="en-US" dirty="0" smtClean="0"/>
              <a:t>DO NOT WRITE IN THIS SPACE</a:t>
            </a:r>
          </a:p>
          <a:p>
            <a:r>
              <a:rPr lang="en-US" dirty="0" smtClean="0"/>
              <a:t>PLEASE PRINT ONE LETTER ONLY IN EACH SPACE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MISTAKES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RICARDO HAS:</a:t>
            </a:r>
          </a:p>
          <a:p>
            <a:r>
              <a:rPr lang="en-US" dirty="0" smtClean="0"/>
              <a:t>USED MORE THAN ONE LETTER FOR EACH SPACE</a:t>
            </a:r>
          </a:p>
          <a:p>
            <a:r>
              <a:rPr lang="en-US" dirty="0" smtClean="0"/>
              <a:t>NOT USED BLACK INK</a:t>
            </a:r>
          </a:p>
          <a:p>
            <a:r>
              <a:rPr lang="en-US" dirty="0" smtClean="0"/>
              <a:t>WRITTEN IN THE LAST COLUMN</a:t>
            </a:r>
          </a:p>
          <a:p>
            <a:r>
              <a:rPr lang="en-US" dirty="0" smtClean="0"/>
              <a:t>PUT CROSSES IN BOXES (NOT TICKS) AND USED MORE THAN ONE BOX</a:t>
            </a:r>
          </a:p>
          <a:p>
            <a:r>
              <a:rPr lang="en-US" dirty="0" smtClean="0"/>
              <a:t>NOT WRITTEN DATE IN THE CORRECT FORMAT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88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700" b="1" dirty="0" smtClean="0"/>
              <a:t>B</a:t>
            </a:r>
            <a:r>
              <a:rPr lang="en-US" sz="2700" b="1" dirty="0"/>
              <a:t>. Performing a real-world task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n-US" sz="2000" i="1" dirty="0"/>
              <a:t>Complete the application form below with true information about </a:t>
            </a:r>
            <a:r>
              <a:rPr lang="en-US" sz="2000" i="1" dirty="0" smtClean="0"/>
              <a:t>you.</a:t>
            </a:r>
            <a:r>
              <a:rPr lang="el-GR" sz="2000" dirty="0"/>
              <a:t/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4" name="0 - Εικόνα" descr="photo2 page 3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13690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/>
              <a:t>C. Understanding a discourse structure (2)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n-US" sz="2000" i="1" dirty="0"/>
              <a:t>Study the application form and the Personal </a:t>
            </a:r>
            <a:r>
              <a:rPr lang="en-US" sz="2000" i="1" dirty="0" smtClean="0"/>
              <a:t>Statement.</a:t>
            </a:r>
            <a:endParaRPr lang="el-GR" sz="2000" dirty="0"/>
          </a:p>
        </p:txBody>
      </p:sp>
      <p:pic>
        <p:nvPicPr>
          <p:cNvPr id="4" name="0 - Εικόνα" descr="photo page 35.ti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94528"/>
            <a:ext cx="8208912" cy="46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200" i="1" dirty="0" smtClean="0"/>
              <a:t/>
            </a:r>
            <a:br>
              <a:rPr lang="en-US" sz="2200" i="1" dirty="0" smtClean="0"/>
            </a:br>
            <a:r>
              <a:rPr lang="en-US" sz="2200" i="1" dirty="0"/>
              <a:t/>
            </a:r>
            <a:br>
              <a:rPr lang="en-US" sz="2200" i="1" dirty="0"/>
            </a:br>
            <a:r>
              <a:rPr lang="en-US" sz="2200" i="1" dirty="0" smtClean="0"/>
              <a:t/>
            </a:r>
            <a:br>
              <a:rPr lang="en-US" sz="2200" i="1" dirty="0" smtClean="0"/>
            </a:br>
            <a:r>
              <a:rPr lang="en-US" sz="2200" i="1" dirty="0"/>
              <a:t/>
            </a:r>
            <a:br>
              <a:rPr lang="en-US" sz="2200" i="1" dirty="0"/>
            </a:br>
            <a:r>
              <a:rPr lang="en-US" sz="2700" i="1" dirty="0" smtClean="0"/>
              <a:t>Complete </a:t>
            </a:r>
            <a:r>
              <a:rPr lang="en-US" sz="2700" i="1" dirty="0"/>
              <a:t>the Personal Statement with information from the application form.</a:t>
            </a:r>
            <a:r>
              <a:rPr lang="el-GR" sz="2700" dirty="0"/>
              <a:t/>
            </a:r>
            <a:br>
              <a:rPr lang="el-GR" sz="2700" dirty="0"/>
            </a:br>
            <a:r>
              <a:rPr lang="en-US" i="1" dirty="0"/>
              <a:t> 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Personal Statement</a:t>
            </a:r>
            <a:endParaRPr lang="el-GR" dirty="0"/>
          </a:p>
          <a:p>
            <a:r>
              <a:rPr lang="en-US" dirty="0"/>
              <a:t>My name is Olivia Amanda Martins and I am </a:t>
            </a:r>
            <a:r>
              <a:rPr lang="en-US" u="sng" dirty="0"/>
              <a:t>eighteen</a:t>
            </a:r>
            <a:r>
              <a:rPr lang="en-US" dirty="0"/>
              <a:t> years old. I am British.</a:t>
            </a:r>
            <a:endParaRPr lang="el-GR" dirty="0"/>
          </a:p>
          <a:p>
            <a:r>
              <a:rPr lang="en-US" dirty="0"/>
              <a:t>I was born ............................... . I am .................................. . I live in </a:t>
            </a:r>
            <a:r>
              <a:rPr lang="en-US" dirty="0" err="1"/>
              <a:t>Lymington</a:t>
            </a:r>
            <a:r>
              <a:rPr lang="en-US" dirty="0"/>
              <a:t> on the south coast of England.</a:t>
            </a:r>
            <a:endParaRPr lang="el-GR" dirty="0"/>
          </a:p>
          <a:p>
            <a:r>
              <a:rPr lang="en-US" dirty="0"/>
              <a:t>I am applying for ............................... . I want 		............................... because I enjoy learning about this subject very much. I am particularly interested in ............................... .</a:t>
            </a:r>
            <a:endParaRPr lang="el-GR" dirty="0"/>
          </a:p>
          <a:p>
            <a:r>
              <a:rPr lang="en-US" dirty="0"/>
              <a:t>I hope to become ............................... .		</a:t>
            </a:r>
            <a:endParaRPr lang="el-GR" dirty="0"/>
          </a:p>
          <a:p>
            <a:r>
              <a:rPr lang="en-US" dirty="0"/>
              <a:t>I attended Pennington Primary School from September 1998 to July 2004. I went to </a:t>
            </a:r>
            <a:r>
              <a:rPr lang="en-US" dirty="0" err="1"/>
              <a:t>Lymington</a:t>
            </a:r>
            <a:r>
              <a:rPr lang="en-US" dirty="0"/>
              <a:t> Secondary School ...............................  . Then I enrolled at sixth form college.</a:t>
            </a:r>
            <a:endParaRPr lang="el-GR" dirty="0"/>
          </a:p>
          <a:p>
            <a:r>
              <a:rPr lang="en-US" dirty="0"/>
              <a:t>I am studying at </a:t>
            </a:r>
            <a:r>
              <a:rPr lang="en-US" dirty="0" err="1"/>
              <a:t>Brockenhurst</a:t>
            </a:r>
            <a:r>
              <a:rPr lang="en-US" dirty="0"/>
              <a:t> Sixth Form College now. I ...............................  in September 2009.  </a:t>
            </a:r>
            <a:endParaRPr lang="el-GR" dirty="0"/>
          </a:p>
          <a:p>
            <a:r>
              <a:rPr lang="en-US" dirty="0"/>
              <a:t>I ...............................  English, Psychology and Drama in the sixth form.</a:t>
            </a:r>
            <a:endParaRPr lang="el-GR" dirty="0"/>
          </a:p>
          <a:p>
            <a:r>
              <a:rPr lang="en-US" dirty="0"/>
              <a:t>At the end of secondary school, I obtained 	............................... in a wide range of subjects, including </a:t>
            </a:r>
            <a:r>
              <a:rPr lang="en-US" dirty="0" err="1"/>
              <a:t>Maths</a:t>
            </a:r>
            <a:r>
              <a:rPr lang="en-US" dirty="0"/>
              <a:t>, Biology and French. Next year, I hope to get ............................... .</a:t>
            </a:r>
            <a:endParaRPr lang="el-GR" dirty="0"/>
          </a:p>
          <a:p>
            <a:r>
              <a:rPr lang="en-US" dirty="0"/>
              <a:t>I am trained in first aid, and I also have ............................... .</a:t>
            </a:r>
            <a:endParaRPr lang="el-GR" dirty="0"/>
          </a:p>
          <a:p>
            <a:r>
              <a:rPr lang="en-US" dirty="0"/>
              <a:t>At secondary school, I was .............................. . Out of school, I go to Guides. I also participate in ............................. .</a:t>
            </a:r>
            <a:endParaRPr lang="el-GR" dirty="0"/>
          </a:p>
          <a:p>
            <a:r>
              <a:rPr lang="en-US" dirty="0"/>
              <a:t> At the moment, I ............................... part-time for a local publishing company. I...............................  research for a series of books for </a:t>
            </a:r>
            <a:r>
              <a:rPr lang="en-US" dirty="0" smtClean="0"/>
              <a:t>primary </a:t>
            </a:r>
            <a:r>
              <a:rPr lang="en-US" dirty="0"/>
              <a:t>children.</a:t>
            </a:r>
            <a:endParaRPr lang="el-GR" dirty="0"/>
          </a:p>
          <a:p>
            <a:r>
              <a:rPr lang="en-US" dirty="0"/>
              <a:t>In conclusion, I am a hard-working student. I get on well with people of all kinds. I believe that primary teaching is the career for me because I like working with young children.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61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337</Words>
  <Application>Microsoft Office PowerPoint</Application>
  <PresentationFormat>On-screen Show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1.17 Real-time writing</vt:lpstr>
      <vt:lpstr>OBJECTIVES</vt:lpstr>
      <vt:lpstr>SOME PRELIMINARIES</vt:lpstr>
      <vt:lpstr>ANSWERS</vt:lpstr>
      <vt:lpstr>A. Understanding a discourse structure (1) 1. Find and circle the instructions on the form below. 2. What mistakes has the person made in completing the form? </vt:lpstr>
      <vt:lpstr>ANSWERS</vt:lpstr>
      <vt:lpstr> B. Performing a real-world task Complete the application form below with true information about you. </vt:lpstr>
      <vt:lpstr>C. Understanding a discourse structure (2) Study the application form and the Personal Statement.</vt:lpstr>
      <vt:lpstr>    Complete the Personal Statement with information from the application form.   </vt:lpstr>
      <vt:lpstr>WHAT IS A PERSONAL STATEMENT</vt:lpstr>
      <vt:lpstr> D. Producing key patterns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1.17 Real-time writing</dc:title>
  <dc:creator>Charis Panou</dc:creator>
  <cp:lastModifiedBy>Charis Panou</cp:lastModifiedBy>
  <cp:revision>11</cp:revision>
  <dcterms:created xsi:type="dcterms:W3CDTF">2020-04-03T09:56:33Z</dcterms:created>
  <dcterms:modified xsi:type="dcterms:W3CDTF">2020-04-21T16:11:33Z</dcterms:modified>
</cp:coreProperties>
</file>