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9" r:id="rId7"/>
    <p:sldId id="270" r:id="rId8"/>
    <p:sldId id="258" r:id="rId9"/>
    <p:sldId id="259" r:id="rId10"/>
    <p:sldId id="260" r:id="rId11"/>
    <p:sldId id="261" r:id="rId12"/>
    <p:sldId id="262" r:id="rId13"/>
    <p:sldId id="267" r:id="rId14"/>
    <p:sldId id="268" r:id="rId15"/>
    <p:sldId id="263" r:id="rId16"/>
    <p:sldId id="271" r:id="rId17"/>
    <p:sldId id="272" r:id="rId18"/>
    <p:sldId id="275" r:id="rId19"/>
    <p:sldId id="276" r:id="rId20"/>
    <p:sldId id="273" r:id="rId21"/>
    <p:sldId id="274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458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0025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6459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8733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2093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4049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4596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1634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5786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4677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0419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8133-1F49-4AA5-A6A9-8238F8669392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90AB-EA1E-43DF-AAD9-9FB013767D5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6232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el.wikipedia.org/wiki/%CE%91%CE%B9%CE%BC%CE%BF%CF%83%CF%86%CE%B1%CE%B9%CF%81%CE%AF%CE%BD%CE%B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6655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Πρωτεΐνες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11115" y="2506662"/>
            <a:ext cx="10789920" cy="374904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/>
              <a:t>Γ</a:t>
            </a:r>
            <a:r>
              <a:rPr lang="el-GR" dirty="0" smtClean="0"/>
              <a:t>ραμμικά </a:t>
            </a:r>
            <a:r>
              <a:rPr lang="el-GR" dirty="0"/>
              <a:t>φυσικά </a:t>
            </a:r>
            <a:r>
              <a:rPr lang="el-GR" dirty="0" smtClean="0"/>
              <a:t>πολυμερή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 smtClean="0"/>
              <a:t>οι </a:t>
            </a:r>
            <a:r>
              <a:rPr lang="el-GR" dirty="0"/>
              <a:t>δομικές μονάδες </a:t>
            </a:r>
            <a:r>
              <a:rPr lang="el-GR" dirty="0" smtClean="0"/>
              <a:t>είναι </a:t>
            </a:r>
            <a:r>
              <a:rPr lang="el-GR" dirty="0"/>
              <a:t>τα αμινοξέα. </a:t>
            </a:r>
            <a:endParaRPr lang="el-G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 smtClean="0"/>
              <a:t>Τα </a:t>
            </a:r>
            <a:r>
              <a:rPr lang="el-GR" dirty="0"/>
              <a:t>αμινοξέα είναι ενώσεις που έχουν στο μόριό τους ταυτόχρονα μια </a:t>
            </a:r>
            <a:r>
              <a:rPr lang="el-GR" dirty="0" err="1"/>
              <a:t>αμινοομάδα</a:t>
            </a:r>
            <a:r>
              <a:rPr lang="el-GR" dirty="0"/>
              <a:t> (-ΝΗ</a:t>
            </a:r>
            <a:r>
              <a:rPr lang="el-GR" baseline="-25000" dirty="0"/>
              <a:t>2</a:t>
            </a:r>
            <a:r>
              <a:rPr lang="el-GR" dirty="0"/>
              <a:t>)και μια </a:t>
            </a:r>
            <a:r>
              <a:rPr lang="el-GR" dirty="0" err="1"/>
              <a:t>καρβοξυλομάδα</a:t>
            </a:r>
            <a:r>
              <a:rPr lang="el-GR" dirty="0"/>
              <a:t> (-</a:t>
            </a:r>
            <a:r>
              <a:rPr lang="en-US" dirty="0"/>
              <a:t>COOH</a:t>
            </a:r>
            <a:r>
              <a:rPr lang="el-GR" dirty="0"/>
              <a:t>). Τα φυσικά αμινοξέα έχουν την παρακάτω δομή, και διαφοροποιούνται μόνο από την φύση της πλευρικής αλυσίδας (</a:t>
            </a:r>
            <a:r>
              <a:rPr lang="en-US" dirty="0"/>
              <a:t>R</a:t>
            </a:r>
            <a:r>
              <a:rPr lang="el-GR" dirty="0"/>
              <a:t>), η οποία καθορίζει τις φυσικές του και τις χημικές του ιδιότητες.</a:t>
            </a:r>
          </a:p>
          <a:p>
            <a:pPr algn="l"/>
            <a:endParaRPr lang="el-GR" dirty="0"/>
          </a:p>
        </p:txBody>
      </p:sp>
      <p:sp>
        <p:nvSpPr>
          <p:cNvPr id="4" name="AutoShape 2" descr="data:image/jpeg;base64,/9j/4AAQSkZJRgABAQAAAQABAAD/2wCEAAkGBxEHBhQUExIWFBUXFxgbFRcXFRwaIRkdHxwdIh4hHR8ZHCkiJCYmHBobIjIiMSkrMC4vGB8zOD84NystLi4BCgoKDg0OGxAQGywkICQ0NC8tMC4vMCwsLS4yLCstLDcsLCwvLCwsLCwvLywrNCwtLywsMDQsLCwyLCw0LC0sLP/AABEIAIkA8AMBEQACEQEDEQH/xAAbAAEAAgMBAQAAAAAAAAAAAAAABAUBAwYCB//EADwQAAIBAwMBBAYGCgIDAAAAAAECAAMEEQUSITEGE0FRIjJhcYGRFBUjQqHTBxYzNlJVc4KisyRyYqPB/8QAGQEBAAMBAQAAAAAAAAAAAAAAAAECAwQF/8QAMxEAAgECBAQEBQQBBQAAAAAAAAECAxESITFBBBNRYSJxgZEFMqGx8BRCwdEjM1Jy4fH/2gAMAwEAAhEDEQA/APuMAQBAMbhuxnnygBWDDg5gGYAgCAIAgFL2r1ZtGsqdQdDXpI+FLHazYOAOcwCNp3aIal2o7qnu7sW5ch6TId3eADG8AkYzAOjgCAIAgCAQb3U1tbgIFeo5G7agyQPM5IA59vMpKaTtudNLhpVIubajHS769t2bbC9S/ollzwSrAjBUjqCDJjJSWRStQlRlaXmujXYkyxiIAgCAIAgCAIAgCAIAgCAIBzdYVz2uq9yaYPcUt3eBj96pjG0j2zF3xu3RfyYPFzHhtov5JPZHcNMfdjd39fdt6Z7xs4zJo/L6v7k0Plz6v7su5qbCAIAgCAQdV04aklMFiuyqlQY8Shzj4wCPZUqWoap9Lp1NwFN6OAOOKmW9uQykQC2gCAIAgCAUtVH0/XKlbu2qJVp01OwZKFC/hnkHf8MTF3jNyte56MXGtw0aWJRcW3no07fVWN2iUHWpWquuw1XDBDjIAUKM44ycZ+UtTTzb3M+LqQahTi74Va/V3by7FpNDiEAQBAEAQBAEAQBAEAQBAEA8imoqFsDJGCcc4Ht+MCxWtffQtZWiUVUqqTTYeNQHLKfDJByPPDTPFaWHqZY8M1HZ6eZaTQ1EAQBAEAQDmv0ffu8f69z/ALngHSwBAEAQCLqd6unafUqt0RSffjw+J4lZyUYts24ehKvVjTjq3YorEVbL6NQ3fa1C1a4PXAzlhz0y7BR7AZhHFHDHd5s9OtyqvNr28MbQh9l7JXfodPOk8YQBAEAQBAEAQBAEAQBAEAQBAEAga3p31np5QHa4w1N/4XHKn5/hmUnHErFKkMcbGND1H6y08MRtcErVT+Fxww/+j2ERCWJXIpTxxvvv5lhLmggCAIAgHNfo+/d4/wBe5/3PAOlgCAIAgFHrH/P1ehb9VH21X3KfQB978/2GY1PFJR9Welwv+GhOvu/DHzer9F9x2d/5txWuuoqkLS/ppkAj/sxZvcRFLxNz66eQ47/FGHDf7c5f8nr7Ky9y8mx5ogCAIAgCAIAgCAIAgCAIAgCAIAgFLWtnsO0C1aalqdfC1wB6rAeg/wAsqf7fKZNOM7rfUxcXGpiWj1/h/nYupqbCAIAgCAc/2HtXtNDK1EZG764OGGDg1XIPxBB+MA6CAIAgCAcpd0q1G1rsQVr3VUUqfQ7EGQp48l3P72nLJSSb3ll+fc9ylOlKdOKzhSWJ93q/d2j6HTWtutpbKiDCqoVR7AMTpSSVkeNUqSqTc5avNm2SUEAQBAEAQBAEAQBAEAQBAEAQBAEAqe1VRqWgVSjFGwMMOoyQMiZ1b4XYyrXwOxX22p1KmrUKLtiohqLWA4D4TKuB5N19+R4Sqk8ST1MlUeOMXrnc9v2mrK5H1bdnB6gU+f8A2TY6jH6z1v5befKn+ZAH6z1v5befKn+ZAPGsarWudMoBUq2rV660mLBd6KckkYJAJ24B59YQCdp2mjStSwty7K6H7Gq+85BGXQsd3Q4I5HK9PECJ+s9b+W3nyp/mQB+s9b+W3nyp/mQB+s9b+W3nyp/mQDbc3lS/q21PbUoCsKjODgONgGFyCcZzng9BMqjbko9Tv4WMY0qlZpNxsknpnfO3a31LDT7b6JWdRVLj0SqMdzJ18Sc4OOM+Rloxs2rmNerzIxlgs881kn6aXXYny5zCAIAgCAIAgCAIAgCAIAgCAIAgCAIBW6vVpVWS3qAsaxOFXrheSx8gDgZ9olJtZRe5nUccoPc31dNpVtSSuV+0RWVWz4N1B85LgnLFuS6cXJS3RLli4gCARdT0+nqlmadVdynHiQQQcggjkEHkEdIBVdmLS2qbrik1SqxLU+8rMWYBGIKjPQbgenXAgF/AEAQCLf2KX9MB8+icqykqVPmCJWUVLU2o150W3HfJp5pruiFV099Ptma2w1UkFjVJJqAfd3Z446eA8pRwcVeGvfc6I8RCtNRr5RWSw5Yb72377vqS9L1FNTtty5BBw6twyN4qw8DLQmpK6MeI4adCeGXo1o11RMlznEAQBAEAQBAEAQBAEAQBAEAQBAPFWoKNIsxAABJJ8AOsN2Ibtmyl7PUze1nu3BBqgCkp+5SHq8eBb1j8PKZU1fxvf7GNJYm6j308i9mpuIAgCAIBzX6Pv3eP9e5/3PAOlgCAIAgCAU+qac6XP0i3wKwGGU8LWUfdbyI8G8M+UynB3xR1+538PxMHDkV/k2e8X1XbqtyZpeopqdvuXIIOHRuGRvEMPAy0JqSujDiOGnQnhl6NaNdUTJc5xAEAQCt1/UDplirjA+0pK2QT6LOA3A56EzOrPCrnZwXDqvUcH0bXmk2jRa62t7ra06bZTunZsowOQygesB4EyFUUp2RpU4KVLh3UqKzuks08rO+noXM1PPEAQBAEAQBAEAQCg1w/Wt+tovq4D3JHgmfRT+8g/BTMZ+J4Pf8AO5hV8cuX7+X/AGXwGBNjczAEAQBAEA5r9H37vH+vc/7ngHSwBAEAQBAEArLvTQuoC4R+7YfteOKiDwYeY8G8OZnKHixLLqdlLiW6ToTWJft6p9vPdGga/wD8cVWoOtBsYqEjgHoxXOQp492eZXm5YrZGr4DxOkppzW2eu6T0bJOoa1Ssa2w72fGQlOmzn/EYHxMtKpGLsY0OCq1o41ZLq2kvqRhf3l1+ztRTH8VdwPjtTJ+BIlcdR6Rt5m36fhaf+pVxdor+Xb6XA0q5uf212w81oIKY+Z3N+Mcub+aXtkP1XD0/9KkvOTxP2Vl9CRU0ZPoKUlZgFqI+WYuSVYNyWJPJEty1ayMlxk+Y6kkrtNZJJZq2iJD2QbU1rZ5VGTH/AGKnP+P4y2HxYjJVrUXStq0/ZNfySpYwEAQBAEAQBAEApbjXUs9delVZUQUkZSQcklmB/ACZuaUrMxdVRnZ/mpu7P3g1G1arheajruUY3KrELn4SacsSuTSliWL81LSXNRAEAQBAMMwUcnElK4KTsdY1NO0YpUADd7Xbgg8NVZl5HsIhqwLyQBAEAQBAEA1XVAXNq6HgMpU/EYkNXVi9ObpzU1s7nP17S6vNG+iNSCgoKb1g67dvQlVzuyR4EcGYOM5QwNep6sKvD0uI/VRlfPEo2d793pa+9zpAMToPHuZgCAIAgCAIAgCAIAgCAIBCp2GzV3rZ9amibcdNpY5/y/CVw+K5VR8TkZ0ux+r6DLnOalR+mPWYtj4ZiMcKsRCOFWJksXEAQBAEA5rttTNZbVQi1M3KjY5wrfZ1OCcH39D0np/DZKLqNtq0dVqs1poUnsRuyFMprl1lEt2VaatboSR1Yir0AwwOAQPunPPTT4hK9CnZuad3ifp4fTXPrkRDVnXTyDQQBAEAQBAEAQBAEAQBAEAQBAEAQBAEAQBAEAQBAEAQBAEA11aC1mUsoJU7lyOhwRke3BPzlozlG9nrqDH0ZPpPebRv27d2Oduc4z5Zk45YcF8tbdxY2ygEAQBAEAQBAEAQBAEAQBAEAQBAEAQBAEAQBAEAQBAEAQBAEAQBAEAQBAEAQBAEAQBAEAQBAEAQBAEAQBAEAQBAEAQBAEAQBAEAQBAEAQBAEAQBAEAQBAEAQBAEAQBAEAQBAEA8Vaq0aRZiFUDJJOAB7YvYhu2bPQO4ZEEmYAgCAIAgCAIAgCAIAgCACcCAIAgCAIAgDrAEAQBAMZgWMwBAEAoO0mrVdOSoaZU7KJqbcFiSD97wVcDrnJPumVSbim10OevVlBNrZXIup63cUDdlCgWhSpVFBUksGDEg8/8Aj1lZVJLFbZXKTrTTnb9qT+/9DUdYr263Knu222wrJlDgZLAqwzyOOvESm1fyuTKpJYtNLmb3V7lHrhDTApW1OqMoTkkPkdenoRKpLO2yuQ6s7yStkk/ubn1e4uy/cICafd5VioB3KGOSWyODgHB6S2OT+VF+bKV8K0Oimp0CAIAgCAIAgCAIAgHPP2lFtU+1TaO6q1Dg5K92RlT4ZIYdDMOdbXo37Hqr4bjX+N3eKMeieK+a3tlubNXvqtHSa7VaCsi0d/D8N1yp4zkDx6GTOTUW2srFeFoU5V6cac2pOVtNOjI3aK+Nzo12lNRilR9IliOSpIC48hg59olasrwklsjXgKCp8RRnN/NLLyTtn5ko6u6IRTpGp3exXABycqCdvGOAQeTzLcx7K9jH9HFu9SWHFdrpq1nvm1sWN9e/RqlNQMtUbauegwCST8BNJStZdTko0calJ6RV372IF3qta1tstSVSFqE5fIOzoBjn0hz04xzM5VJJZo6afCUqk7Rm2stuut75Zad9jymr1L27VKdJSrUqdQlnI9FzgjhTyBn3xzHJ2S2uWfCU6UHOcndScclutN9Cr7P6u+naNad4g7l0KioHJYEKzekCOhCnnJmdKo4wjfQ7OO4OFavW5b8ad7WsrNpZPs30RbU9aYvQ3IAtwD3Rz0bbuAb3rnkeRmiqPLLU4pcFG1TDK7p691eza8n1M6Xq9TURUApqr08rUUt0fwAOOQRg7vaPbEKjlfLQjiOEp0cLcm1LNO37d353ysLTVPrK0T0B6aOaik+pt4IPt3ZHwMmM8SQq8LyJyz0as+t87+2ZVaDfLQ0/T96Zzau/eEnK7VQtx45yPlMqckowv0O3jaEp1eIwP96Vtndu3sWiavUarR+zULWR3X0jldqggNx4gjp0mnMeWWpxPg6aU/E7waTy1u7ZexqTtIBQoOyYWrb1Kx5yVCBCR7fX/CRzsk3urmj+GvFUhF5xko+d7/0TbC/qXF3takQpQMHGcZ8VO4Dnxz0l4zbdmjmrUKcIYoyzva2XvlsZv9EoahWZnUksmxsMwDL5MAcHGTj3yZU4y1OCdKMnd+R4bQaDpUBDEVUVKmXb0lXOB19p+ccuOfccqGeWuTPVfQ6NwW3Bjupim3pnlPLr7T85LgmHTi/sG0Si5fIb06Ypv6Z5QZwOvtPzMYIk8uOeWuR4fs/bvcq+1twUKcOw3qvQOAcNj25kcuN7lXRg2n+evUtZc1EAQBAEAQBAEAQAeYBQ0uy9JERWd3VEqUwrEY2PjIOBk+qOesxVBZZ9j05fFKjcmopNtSuuqvZ/XTQ2jQA2mPRevVqKybAWIyq+QwPxOTxHK8Li2yn69qtGrGEU075Xzfv9FkYuuzy12qYqOve0wlUDGHwMA8jg4OMiHRTvnrqKfxCUFG8U8LvHXLe3deZ6GghLvetaqm4KKqgjFTaMAnjg44yMZk8rO6b/ALI/XtwwShF2vZ7xv0zzXnclarpi6lTX0mRkbdTdcZU4I4yMdCRg+ctOCkY8NxMqDeSaas09GiNW0IVnVjVqbgjoxyPTDYznjjp4YlXSvuaw45xTSgrXTWuTWm+frc2afo4sbhWDs22ktLBx6q9Og6yY08LvfsVr8Y6sXFxSvJy9WeLTQqdvRpoSXSnnu1bHGQRzgc8Ej4mQqSSS6FqvHznKU0rSlq1vv6Z5mbXRFt6dNQ7EUgRRzg7MjHXHJA4GYVJK3bQipxspuTsry+a2+/pd55GBpa2Nfvk3llp7WVcZq45BbPVsk4OR1MYMLxL/ANJfFOtHlTtZu6bv4fLsZ0mxCLVqbDSau24qcErxjwJAOckgeJMQjq9Ljiq7bhTviUMr7PP0fb0Ndv2ep0UoDcxWjTemoOOVYAHPHkohUUrdsi0/iE5Oo7JObUn2ava3uRKWktYanbKGq1aaLVXLYIRSFCjIAz0xk5PEoqbjKKzazN5cXGtRqyajGTcXlu03dki37M06S0w1R3WnTqU1VsY2OFBU4HPCjnrLKilbPTIyn8TnLE1FJyak2r6q+f18iXpOlnTlwa1SqAMIHIO0eXAGfDk5PEtCGHe5hxPFKs7qCjfN23f8eSsixmhyCAIAgCAIAgCAIAgCAIAgCAIAgCAIAgCAIAgCAIAgCAIAgCAIB//Z"/>
          <p:cNvSpPr>
            <a:spLocks noChangeAspect="1" noChangeArrowheads="1"/>
          </p:cNvSpPr>
          <p:nvPr/>
        </p:nvSpPr>
        <p:spPr bwMode="auto">
          <a:xfrm>
            <a:off x="549470" y="-1524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28" name="Picture 4" descr="http://1.bp.blogspot.com/_4Ch_01hMrc8/Sew0i0QTSWI/AAAAAAAAKvA/acycU6jcXmQ/s400/300px-AA-stru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89839" y="4839580"/>
            <a:ext cx="28575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20000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</a:t>
            </a:r>
            <a:r>
              <a:rPr lang="el-GR" dirty="0" err="1"/>
              <a:t>πολυπεπτιδικές</a:t>
            </a:r>
            <a:r>
              <a:rPr lang="el-GR" dirty="0"/>
              <a:t> αλυσίδες διαφοροποιούνται μεταξύ τους από:</a:t>
            </a:r>
          </a:p>
          <a:p>
            <a:pPr lvl="0"/>
            <a:r>
              <a:rPr lang="el-GR" dirty="0"/>
              <a:t>Τον αριθμό των αμινοξέων</a:t>
            </a:r>
          </a:p>
          <a:p>
            <a:pPr lvl="0"/>
            <a:r>
              <a:rPr lang="el-GR" dirty="0"/>
              <a:t>Την αλληλουχία τους, και</a:t>
            </a:r>
          </a:p>
          <a:p>
            <a:pPr lvl="0"/>
            <a:r>
              <a:rPr lang="el-GR" dirty="0"/>
              <a:t>Την φύση της πλευρικής αλυσίδας.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6016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Μορφολογία των </a:t>
            </a:r>
            <a:r>
              <a:rPr lang="el-GR" b="1" dirty="0" err="1"/>
              <a:t>πρωτεινών</a:t>
            </a:r>
            <a:r>
              <a:rPr lang="el-GR" b="1" dirty="0"/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/>
              <a:t>Πρωτοταγής</a:t>
            </a:r>
            <a:r>
              <a:rPr lang="el-GR" b="1" dirty="0"/>
              <a:t> δομή</a:t>
            </a:r>
            <a:r>
              <a:rPr lang="el-GR" dirty="0"/>
              <a:t>: </a:t>
            </a:r>
            <a:r>
              <a:rPr lang="en-US" dirty="0"/>
              <a:t>H </a:t>
            </a:r>
            <a:r>
              <a:rPr lang="el-GR" dirty="0"/>
              <a:t>αλληλουχία των αμινοξέων στην </a:t>
            </a:r>
            <a:r>
              <a:rPr lang="el-GR" dirty="0" err="1"/>
              <a:t>πολυπεπτιδική</a:t>
            </a:r>
            <a:r>
              <a:rPr lang="el-GR" dirty="0"/>
              <a:t> αλυσίδα χαρακτηρίζει μια πρωτεΐνη με μοναδικό και αναμφισβήτητο τρόπο.  Η αλληλουχία αυτή αποτελεί την </a:t>
            </a:r>
            <a:r>
              <a:rPr lang="el-GR" dirty="0" err="1"/>
              <a:t>πρωτοταγή</a:t>
            </a:r>
            <a:r>
              <a:rPr lang="el-GR" dirty="0"/>
              <a:t> δομή των </a:t>
            </a:r>
            <a:r>
              <a:rPr lang="el-GR" dirty="0" err="1"/>
              <a:t>πρωτεϊνων</a:t>
            </a:r>
            <a:r>
              <a:rPr lang="el-GR" dirty="0"/>
              <a:t>. </a:t>
            </a:r>
          </a:p>
        </p:txBody>
      </p:sp>
      <p:pic>
        <p:nvPicPr>
          <p:cNvPr id="3074" name="Picture 2" descr="http://www.chem.uoa.gr/chemicals/images/insulin/insuli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7421" y="3527254"/>
            <a:ext cx="5657850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66969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947" y="286603"/>
            <a:ext cx="10515600" cy="6393976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Δευτεροταγής δομή</a:t>
            </a:r>
            <a:r>
              <a:rPr lang="el-GR" dirty="0"/>
              <a:t>:  Αν και η </a:t>
            </a:r>
            <a:r>
              <a:rPr lang="el-GR" dirty="0" err="1"/>
              <a:t>πρωτοταγής</a:t>
            </a:r>
            <a:r>
              <a:rPr lang="el-GR" dirty="0"/>
              <a:t> δομή κάθε πρωτεΐνης είναι μοναδική, η δευτεροταγής δομή πολλών διαφορετικών πρωτεϊνών μπορεί να είναι ίδια.  Η δευτεροταγής δομή των πρωτεϊνών αποτελείται από κανονικούς και επαναλαμβανόμενους τύπους προσανατολισμών μερών της </a:t>
            </a:r>
            <a:r>
              <a:rPr lang="el-GR" dirty="0" err="1"/>
              <a:t>πολυπεπτιδικής</a:t>
            </a:r>
            <a:r>
              <a:rPr lang="el-GR" dirty="0"/>
              <a:t> αλυσίδας.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l-GR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b="1" dirty="0"/>
              <a:t>α-έλικα</a:t>
            </a:r>
            <a:r>
              <a:rPr lang="el-GR" dirty="0"/>
              <a:t> </a:t>
            </a:r>
            <a:r>
              <a:rPr lang="en-US" dirty="0" smtClean="0"/>
              <a:t>               </a:t>
            </a:r>
            <a:r>
              <a:rPr lang="el-GR" dirty="0" smtClean="0"/>
              <a:t>      </a:t>
            </a:r>
            <a:r>
              <a:rPr lang="en-US" dirty="0" smtClean="0"/>
              <a:t>  </a:t>
            </a:r>
            <a:r>
              <a:rPr lang="el-GR" b="1" dirty="0"/>
              <a:t>δομή </a:t>
            </a:r>
            <a:r>
              <a:rPr lang="el-GR" b="1" dirty="0" smtClean="0"/>
              <a:t>β-φύλλου                     </a:t>
            </a:r>
            <a:r>
              <a:rPr lang="el-GR" dirty="0" smtClean="0"/>
              <a:t>η </a:t>
            </a:r>
            <a:r>
              <a:rPr lang="el-GR" b="1" dirty="0"/>
              <a:t>τριπλή έλικα</a:t>
            </a:r>
            <a:r>
              <a:rPr lang="en-US" b="1" dirty="0"/>
              <a:t> </a:t>
            </a:r>
            <a:endParaRPr lang="el-GR" b="1" dirty="0"/>
          </a:p>
          <a:p>
            <a:pPr marL="0" indent="0">
              <a:buNone/>
            </a:pPr>
            <a:r>
              <a:rPr lang="el-GR" b="1" dirty="0" smtClean="0"/>
              <a:t>(κερατίνη)</a:t>
            </a:r>
            <a:r>
              <a:rPr lang="en-US" b="1" dirty="0" smtClean="0"/>
              <a:t>        </a:t>
            </a:r>
            <a:r>
              <a:rPr lang="el-GR" b="1" dirty="0" smtClean="0"/>
              <a:t>              (μετάξι)                                                  </a:t>
            </a:r>
            <a:r>
              <a:rPr lang="en-US" b="1" dirty="0" smtClean="0"/>
              <a:t> (</a:t>
            </a:r>
            <a:r>
              <a:rPr lang="el-GR" b="1" dirty="0" err="1" smtClean="0"/>
              <a:t>κολαγόνο</a:t>
            </a:r>
            <a:r>
              <a:rPr lang="el-GR" b="1" dirty="0" smtClean="0"/>
              <a:t>) </a:t>
            </a:r>
            <a:endParaRPr lang="en-US" b="1" dirty="0"/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 smtClean="0"/>
          </a:p>
        </p:txBody>
      </p:sp>
      <p:pic>
        <p:nvPicPr>
          <p:cNvPr id="1026" name="Picture 2" descr="http://ebooks.edu.gr/modules/ebook/show.php/DSGL-C120/480/3166,12748/images/img3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228" y="1945919"/>
            <a:ext cx="1633631" cy="358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Εικόνα 3" descr="C:\Users\Turbo-x\Desktop\kollagono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1979" y="3037196"/>
            <a:ext cx="274828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β-sheet"/>
          <p:cNvPicPr>
            <a:picLocks noChangeAspect="1" noChangeArrowheads="1"/>
          </p:cNvPicPr>
          <p:nvPr/>
        </p:nvPicPr>
        <p:blipFill>
          <a:blip r:embed="rId4" cstate="print">
            <a:lum bright="-12000"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009" y="3293575"/>
            <a:ext cx="24003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05481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25658" y="953428"/>
            <a:ext cx="10515600" cy="4351338"/>
          </a:xfrm>
        </p:spPr>
        <p:txBody>
          <a:bodyPr/>
          <a:lstStyle/>
          <a:p>
            <a:r>
              <a:rPr lang="el-GR" b="1" dirty="0"/>
              <a:t>Τριτοταγής δομή</a:t>
            </a:r>
            <a:r>
              <a:rPr lang="el-GR" dirty="0"/>
              <a:t>:  </a:t>
            </a:r>
            <a:r>
              <a:rPr lang="el-GR" dirty="0" smtClean="0"/>
              <a:t>τελικό </a:t>
            </a:r>
            <a:r>
              <a:rPr lang="el-GR" dirty="0"/>
              <a:t>και λειτουργικό σχήμα που αποκτά το </a:t>
            </a:r>
            <a:r>
              <a:rPr lang="el-GR" dirty="0" smtClean="0"/>
              <a:t>πολυπεπτίδιο. Υπό </a:t>
            </a:r>
            <a:r>
              <a:rPr lang="el-GR" dirty="0"/>
              <a:t>την αλληλεπίδραση των πλευρικών ομάδων των </a:t>
            </a:r>
            <a:r>
              <a:rPr lang="el-GR" dirty="0" smtClean="0"/>
              <a:t>αμινοξέων (π.χ</a:t>
            </a:r>
            <a:r>
              <a:rPr lang="el-GR" dirty="0"/>
              <a:t>. σχηματισμός </a:t>
            </a:r>
            <a:r>
              <a:rPr lang="el-GR" dirty="0" err="1"/>
              <a:t>δισουλφιδικών</a:t>
            </a:r>
            <a:r>
              <a:rPr lang="el-GR" dirty="0"/>
              <a:t> δεσμών μεταξύ δύο </a:t>
            </a:r>
            <a:r>
              <a:rPr lang="el-GR" dirty="0" err="1"/>
              <a:t>κυστεϊνικών</a:t>
            </a:r>
            <a:r>
              <a:rPr lang="el-GR" dirty="0"/>
              <a:t> καταλοίπων).</a:t>
            </a:r>
          </a:p>
        </p:txBody>
      </p:sp>
    </p:spTree>
    <p:extLst>
      <p:ext uri="{BB962C8B-B14F-4D97-AF65-F5344CB8AC3E}">
        <p14:creationId xmlns:p14="http://schemas.microsoft.com/office/powerpoint/2010/main" xmlns="" val="2748269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307" y="365125"/>
            <a:ext cx="11573301" cy="1325563"/>
          </a:xfrm>
        </p:spPr>
        <p:txBody>
          <a:bodyPr>
            <a:noAutofit/>
          </a:bodyPr>
          <a:lstStyle/>
          <a:p>
            <a:r>
              <a:rPr lang="el-GR" sz="3200" dirty="0" smtClean="0"/>
              <a:t>πρωτεΐνες </a:t>
            </a:r>
            <a:r>
              <a:rPr lang="el-GR" sz="3200" dirty="0"/>
              <a:t>που αποτελούνται από πολλές </a:t>
            </a:r>
            <a:r>
              <a:rPr lang="el-GR" sz="3200" dirty="0" err="1"/>
              <a:t>πολυπεπτιδικές</a:t>
            </a:r>
            <a:r>
              <a:rPr lang="el-GR" sz="3200" dirty="0"/>
              <a:t> αλυσίδες που είναι χαλαρά ενωμένες και αυτό </a:t>
            </a:r>
            <a:r>
              <a:rPr lang="el-GR" sz="3200" dirty="0" err="1"/>
              <a:t>αποτέλεί</a:t>
            </a:r>
            <a:r>
              <a:rPr lang="el-GR" sz="3200" dirty="0"/>
              <a:t> τη λεγόμενη </a:t>
            </a:r>
            <a:r>
              <a:rPr lang="el-GR" sz="3200" u="sng" dirty="0"/>
              <a:t>"τεταρτοταγή δομή"</a:t>
            </a:r>
            <a:r>
              <a:rPr lang="el-GR" sz="3200" dirty="0"/>
              <a:t>. Παράδειγμα είναι η </a:t>
            </a:r>
            <a:r>
              <a:rPr lang="el-GR" sz="3200" dirty="0">
                <a:hlinkClick r:id="rId2" tooltip="Αιμοσφαιρίνη"/>
              </a:rPr>
              <a:t>αιμοσφαιρίνη</a:t>
            </a:r>
            <a:r>
              <a:rPr lang="el-GR" sz="3200" dirty="0"/>
              <a:t>.</a:t>
            </a:r>
          </a:p>
        </p:txBody>
      </p:sp>
      <p:pic>
        <p:nvPicPr>
          <p:cNvPr id="4" name="Θέση περιεχομένου 3" descr="protein%20structure2"/>
          <p:cNvPicPr>
            <a:picLocks noGrp="1"/>
          </p:cNvPicPr>
          <p:nvPr>
            <p:ph idx="1"/>
          </p:nvPr>
        </p:nvPicPr>
        <p:blipFill>
          <a:blip r:embed="rId3" cstate="print">
            <a:lum bright="-18000" contrast="36000"/>
          </a:blip>
          <a:srcRect/>
          <a:stretch>
            <a:fillRect/>
          </a:stretch>
        </p:blipFill>
        <p:spPr bwMode="auto">
          <a:xfrm>
            <a:off x="1930133" y="2087203"/>
            <a:ext cx="6658297" cy="4770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14162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Μετουσίωση</a:t>
            </a:r>
            <a:r>
              <a:rPr lang="el-GR" dirty="0" smtClean="0"/>
              <a:t>: χαρακτηρίζεται </a:t>
            </a:r>
            <a:r>
              <a:rPr lang="el-GR" dirty="0"/>
              <a:t>το φαινόμενο της διάσπασης των δεσμών, στη δευτεροταγή, τριτοταγή ή τεταρτοταγή δομή και δεν αναφέρεται σε αλλαγές της </a:t>
            </a:r>
            <a:r>
              <a:rPr lang="el-GR" dirty="0" err="1"/>
              <a:t>πρωτοταγούς</a:t>
            </a:r>
            <a:r>
              <a:rPr lang="el-GR" dirty="0"/>
              <a:t> </a:t>
            </a:r>
            <a:r>
              <a:rPr lang="el-GR" dirty="0" smtClean="0"/>
              <a:t>δομής (του </a:t>
            </a:r>
            <a:r>
              <a:rPr lang="el-GR" dirty="0" err="1" smtClean="0"/>
              <a:t>πεπτιδικού</a:t>
            </a:r>
            <a:r>
              <a:rPr lang="el-GR" dirty="0" smtClean="0"/>
              <a:t> δεσμού) </a:t>
            </a:r>
            <a:r>
              <a:rPr lang="el-GR" dirty="0"/>
              <a:t>των </a:t>
            </a:r>
            <a:r>
              <a:rPr lang="el-GR" dirty="0" smtClean="0"/>
              <a:t>πρωτεϊνών. </a:t>
            </a:r>
          </a:p>
        </p:txBody>
      </p:sp>
      <p:pic>
        <p:nvPicPr>
          <p:cNvPr id="4" name="Εικόνα 3" descr="C:\Users\Turbo-x\Desktop\μετουσίωση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8558" y="3753134"/>
            <a:ext cx="4220289" cy="19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98066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Οι πρωτεΐνες των μουσειακών αντικειμένων.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Αντικείμενα από </a:t>
            </a:r>
            <a:r>
              <a:rPr lang="el-GR" dirty="0"/>
              <a:t>δέρμα, </a:t>
            </a:r>
            <a:r>
              <a:rPr lang="el-GR" dirty="0" err="1"/>
              <a:t>μαλί</a:t>
            </a:r>
            <a:r>
              <a:rPr lang="el-GR" dirty="0"/>
              <a:t>, κέρατα ζώων φτερά, οστά κ.ά. </a:t>
            </a:r>
            <a:endParaRPr lang="el-GR" dirty="0" smtClean="0"/>
          </a:p>
          <a:p>
            <a:r>
              <a:rPr lang="el-GR" dirty="0" smtClean="0"/>
              <a:t>Κυριότερες </a:t>
            </a:r>
            <a:r>
              <a:rPr lang="el-GR" dirty="0"/>
              <a:t>πρωτεΐνες είναι ινώδεις πρωτεΐνες όπως το κολλαγόνο, η </a:t>
            </a:r>
            <a:r>
              <a:rPr lang="el-GR" dirty="0" smtClean="0"/>
              <a:t>κερατίνη, η </a:t>
            </a:r>
            <a:r>
              <a:rPr lang="el-GR" dirty="0" err="1" smtClean="0"/>
              <a:t>ινοπρωτεΐνη</a:t>
            </a:r>
            <a:r>
              <a:rPr lang="el-GR" dirty="0" smtClean="0"/>
              <a:t> </a:t>
            </a:r>
            <a:r>
              <a:rPr lang="el-GR" dirty="0"/>
              <a:t>(</a:t>
            </a:r>
            <a:r>
              <a:rPr lang="el-GR" dirty="0" err="1"/>
              <a:t>φιβροΐνη</a:t>
            </a:r>
            <a:r>
              <a:rPr lang="el-GR" dirty="0"/>
              <a:t>) κ.ά. </a:t>
            </a:r>
            <a:endParaRPr lang="el-GR" dirty="0" smtClean="0"/>
          </a:p>
          <a:p>
            <a:r>
              <a:rPr lang="el-GR" dirty="0" smtClean="0"/>
              <a:t>Στην </a:t>
            </a:r>
            <a:r>
              <a:rPr lang="el-GR" dirty="0"/>
              <a:t>ζωγραφική τα πρωτεϊνικά υλικά χρησιμοποιούνται ως υλικά συγκόλλησης ή ως συνδετικά μέσα χρωστικών. </a:t>
            </a:r>
            <a:r>
              <a:rPr lang="el-GR" dirty="0" smtClean="0"/>
              <a:t>Ζωικές </a:t>
            </a:r>
            <a:r>
              <a:rPr lang="el-GR" dirty="0"/>
              <a:t>κόλλες </a:t>
            </a:r>
            <a:r>
              <a:rPr lang="el-GR" dirty="0" smtClean="0"/>
              <a:t>(με κολλαγόνο</a:t>
            </a:r>
            <a:r>
              <a:rPr lang="el-GR" dirty="0"/>
              <a:t>), πρωτεΐνες αβγού, γάλακτος και φυτικές πρωτεΐνες.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032103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Κολλαγόνο</a:t>
            </a:r>
            <a:br>
              <a:rPr lang="el-GR" b="1" dirty="0">
                <a:solidFill>
                  <a:srgbClr val="FF0000"/>
                </a:solidFill>
              </a:rPr>
            </a:b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4132" y="1330658"/>
            <a:ext cx="10515600" cy="552734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600" dirty="0" err="1"/>
              <a:t>Ι</a:t>
            </a:r>
            <a:r>
              <a:rPr lang="el-GR" sz="3600" dirty="0" err="1" smtClean="0"/>
              <a:t>νωδης</a:t>
            </a:r>
            <a:r>
              <a:rPr lang="el-GR" sz="3600" dirty="0" smtClean="0"/>
              <a:t> </a:t>
            </a:r>
            <a:r>
              <a:rPr lang="el-GR" sz="3600" dirty="0"/>
              <a:t>πρωτεΐνη </a:t>
            </a:r>
            <a:r>
              <a:rPr lang="el-GR" sz="3600" dirty="0" smtClean="0"/>
              <a:t>σε </a:t>
            </a:r>
            <a:r>
              <a:rPr lang="el-GR" sz="3600" dirty="0"/>
              <a:t>όλους τους πολυκύτταρους οργανισμούς. </a:t>
            </a:r>
            <a:endParaRPr lang="el-GR" sz="3600" dirty="0" smtClean="0"/>
          </a:p>
          <a:p>
            <a:pPr>
              <a:buFont typeface="Wingdings" pitchFamily="2" charset="2"/>
              <a:buChar char="Ø"/>
            </a:pPr>
            <a:r>
              <a:rPr lang="el-GR" sz="3600" dirty="0" smtClean="0"/>
              <a:t>Η κυριότερη </a:t>
            </a:r>
            <a:r>
              <a:rPr lang="el-GR" sz="3600" dirty="0"/>
              <a:t>πρωτεΐνη που συναντάται στο δέρμα, τους τένοντες και τους χόνδρους. </a:t>
            </a:r>
            <a:r>
              <a:rPr lang="el-GR" sz="3600" dirty="0" smtClean="0"/>
              <a:t>Στα </a:t>
            </a:r>
            <a:r>
              <a:rPr lang="el-GR" sz="3600" dirty="0"/>
              <a:t>οστά </a:t>
            </a:r>
            <a:r>
              <a:rPr lang="el-GR" sz="3600" dirty="0" smtClean="0"/>
              <a:t>και δόντια</a:t>
            </a:r>
            <a:r>
              <a:rPr lang="el-GR" sz="3600" dirty="0"/>
              <a:t> </a:t>
            </a:r>
            <a:r>
              <a:rPr lang="el-GR" sz="3600" dirty="0" smtClean="0"/>
              <a:t>υπάρχει </a:t>
            </a:r>
            <a:r>
              <a:rPr lang="el-GR" sz="3600" dirty="0"/>
              <a:t>κολλαγόνο με ανόργανα άλατα, κυρίως άλατα ασβεστίου. </a:t>
            </a:r>
            <a:endParaRPr lang="el-GR" sz="3600" dirty="0" smtClean="0"/>
          </a:p>
          <a:p>
            <a:pPr>
              <a:buFont typeface="Wingdings" pitchFamily="2" charset="2"/>
              <a:buChar char="Ø"/>
            </a:pPr>
            <a:r>
              <a:rPr lang="el-GR" sz="3600" dirty="0" smtClean="0"/>
              <a:t>Υπάρχουν </a:t>
            </a:r>
            <a:r>
              <a:rPr lang="el-GR" sz="3600" dirty="0"/>
              <a:t>πολλοί τύποι κολλαγόνου, οι οποίοι παρουσιάζουν διαφορετικές ιδιότητες. </a:t>
            </a:r>
            <a:endParaRPr lang="el-GR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929927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7862" y="362585"/>
            <a:ext cx="10515600" cy="649541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600" dirty="0" smtClean="0"/>
              <a:t>Περιέχουν </a:t>
            </a:r>
            <a:r>
              <a:rPr lang="el-GR" sz="3600" dirty="0" smtClean="0"/>
              <a:t>κυρίως </a:t>
            </a:r>
            <a:r>
              <a:rPr lang="el-GR" sz="3600" dirty="0" err="1" smtClean="0"/>
              <a:t>γλυκίνη</a:t>
            </a:r>
            <a:r>
              <a:rPr lang="el-GR" sz="3600" dirty="0" smtClean="0"/>
              <a:t> (</a:t>
            </a:r>
            <a:r>
              <a:rPr lang="en-US" sz="3600" dirty="0" err="1" smtClean="0">
                <a:solidFill>
                  <a:srgbClr val="FF0000"/>
                </a:solidFill>
              </a:rPr>
              <a:t>Gly</a:t>
            </a:r>
            <a:r>
              <a:rPr lang="el-GR" sz="3600" dirty="0" smtClean="0"/>
              <a:t>), </a:t>
            </a:r>
            <a:r>
              <a:rPr lang="el-GR" sz="3600" dirty="0" err="1" smtClean="0"/>
              <a:t>προλίνη</a:t>
            </a:r>
            <a:r>
              <a:rPr lang="el-GR" sz="3600" dirty="0" smtClean="0"/>
              <a:t>(</a:t>
            </a:r>
            <a:r>
              <a:rPr lang="en-US" sz="3600" dirty="0" smtClean="0">
                <a:solidFill>
                  <a:srgbClr val="FF0000"/>
                </a:solidFill>
              </a:rPr>
              <a:t>Pro</a:t>
            </a:r>
            <a:r>
              <a:rPr lang="el-GR" sz="3600" dirty="0" smtClean="0"/>
              <a:t>)  και </a:t>
            </a:r>
            <a:r>
              <a:rPr lang="el-GR" sz="3600" dirty="0" err="1" smtClean="0"/>
              <a:t>ύδροξυπρολίνη</a:t>
            </a:r>
            <a:r>
              <a:rPr lang="en-US" sz="3600" dirty="0" smtClean="0"/>
              <a:t>(</a:t>
            </a:r>
            <a:r>
              <a:rPr lang="en-US" sz="3600" dirty="0" err="1" smtClean="0">
                <a:solidFill>
                  <a:srgbClr val="FF0000"/>
                </a:solidFill>
              </a:rPr>
              <a:t>HyPro</a:t>
            </a:r>
            <a:r>
              <a:rPr lang="en-US" sz="3600" dirty="0" smtClean="0"/>
              <a:t>)</a:t>
            </a:r>
            <a:r>
              <a:rPr lang="el-GR" sz="3600" dirty="0" smtClean="0"/>
              <a:t>. </a:t>
            </a:r>
            <a:r>
              <a:rPr lang="el-GR" sz="3600" dirty="0" smtClean="0"/>
              <a:t>Σε σχέση με άλλες πρωτεΐνες το κολλαγόνο έχει υψηλά ποσοστά </a:t>
            </a:r>
            <a:r>
              <a:rPr lang="el-GR" sz="3600" dirty="0" err="1" smtClean="0"/>
              <a:t>προλίνης</a:t>
            </a:r>
            <a:r>
              <a:rPr lang="el-GR" sz="3600" dirty="0" smtClean="0"/>
              <a:t>. Η </a:t>
            </a:r>
            <a:r>
              <a:rPr lang="el-GR" sz="3600" dirty="0" err="1" smtClean="0"/>
              <a:t>υδροξυπρολίνη</a:t>
            </a:r>
            <a:r>
              <a:rPr lang="el-GR" sz="3600" dirty="0" smtClean="0"/>
              <a:t> αποτελεί </a:t>
            </a:r>
            <a:r>
              <a:rPr lang="el-GR" sz="3600" dirty="0" err="1" smtClean="0"/>
              <a:t>ιδιάιτερο</a:t>
            </a:r>
            <a:r>
              <a:rPr lang="el-GR" sz="3600" dirty="0" smtClean="0"/>
              <a:t> χαρακτηριστικό γνώρισμα του κολλαγόνου καθώς εμφανίζεται σε πολύ λίγες πρωτεΐνες. </a:t>
            </a: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l-GR" sz="3600" dirty="0" smtClean="0"/>
              <a:t>Κάθε </a:t>
            </a:r>
            <a:r>
              <a:rPr lang="el-GR" sz="3600" dirty="0" err="1" smtClean="0"/>
              <a:t>πολυπεπτιδική</a:t>
            </a:r>
            <a:r>
              <a:rPr lang="el-GR" sz="3600" dirty="0" smtClean="0"/>
              <a:t> αλυσίδα περιέχει περίπου 1000 αμινοξέα, όπου επαναλαμβάνεται συνέχεια το μοτίβο </a:t>
            </a:r>
            <a:r>
              <a:rPr lang="en-US" sz="3600" dirty="0" err="1" smtClean="0">
                <a:solidFill>
                  <a:srgbClr val="FF0000"/>
                </a:solidFill>
              </a:rPr>
              <a:t>Gly</a:t>
            </a:r>
            <a:r>
              <a:rPr lang="el-GR" sz="3600" dirty="0" smtClean="0">
                <a:solidFill>
                  <a:srgbClr val="FF0000"/>
                </a:solidFill>
              </a:rPr>
              <a:t>-</a:t>
            </a:r>
            <a:r>
              <a:rPr lang="en-US" sz="3600" dirty="0" smtClean="0">
                <a:solidFill>
                  <a:srgbClr val="FF0000"/>
                </a:solidFill>
              </a:rPr>
              <a:t>X</a:t>
            </a:r>
            <a:r>
              <a:rPr lang="el-GR" sz="3600" dirty="0" smtClean="0">
                <a:solidFill>
                  <a:srgbClr val="FF0000"/>
                </a:solidFill>
              </a:rPr>
              <a:t>-</a:t>
            </a:r>
            <a:r>
              <a:rPr lang="en-US" sz="3600" dirty="0" smtClean="0">
                <a:solidFill>
                  <a:srgbClr val="FF0000"/>
                </a:solidFill>
              </a:rPr>
              <a:t>Y</a:t>
            </a:r>
            <a:r>
              <a:rPr lang="el-GR" sz="3600" dirty="0" smtClean="0"/>
              <a:t>, όπου το </a:t>
            </a:r>
            <a:r>
              <a:rPr lang="el-GR" sz="3600" dirty="0" smtClean="0">
                <a:solidFill>
                  <a:srgbClr val="FF0000"/>
                </a:solidFill>
              </a:rPr>
              <a:t>Χ</a:t>
            </a:r>
            <a:r>
              <a:rPr lang="el-GR" sz="3600" dirty="0" smtClean="0"/>
              <a:t> είναι συνήθως </a:t>
            </a:r>
            <a:r>
              <a:rPr lang="el-GR" sz="3600" dirty="0" err="1" smtClean="0"/>
              <a:t>προλίνη</a:t>
            </a:r>
            <a:r>
              <a:rPr lang="el-GR" sz="3600" dirty="0" smtClean="0"/>
              <a:t>. </a:t>
            </a:r>
            <a:endParaRPr lang="en-US" sz="3600" dirty="0" smtClean="0"/>
          </a:p>
          <a:p>
            <a:pPr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10065" y="376653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sz="3600" dirty="0" smtClean="0"/>
              <a:t>Οι τρείς </a:t>
            </a:r>
            <a:r>
              <a:rPr lang="el-GR" sz="3600" dirty="0" err="1" smtClean="0"/>
              <a:t>ελικοειδης</a:t>
            </a:r>
            <a:r>
              <a:rPr lang="el-GR" sz="3600" dirty="0" smtClean="0"/>
              <a:t> </a:t>
            </a:r>
            <a:r>
              <a:rPr lang="el-GR" sz="3600" dirty="0" err="1" smtClean="0"/>
              <a:t>πολυπεπτιδικές</a:t>
            </a:r>
            <a:r>
              <a:rPr lang="el-GR" sz="3600" dirty="0" smtClean="0"/>
              <a:t> αλυσίδες εμπλέκονται σε δεξιόστροφο έλικα. Οι </a:t>
            </a:r>
            <a:r>
              <a:rPr lang="el-GR" sz="3600" dirty="0" err="1" smtClean="0"/>
              <a:t>πολυπεπτιδικές</a:t>
            </a:r>
            <a:r>
              <a:rPr lang="el-GR" sz="3600" dirty="0" smtClean="0"/>
              <a:t> αλυσίδες συγκρατούνται με δεσμούς υδρογόνου</a:t>
            </a:r>
          </a:p>
          <a:p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rot="16200000">
            <a:off x="3930894" y="886265"/>
            <a:ext cx="348615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Στον πίνακα παρακάτω δίνονται τα 20 πιο συχνά εμφανιζόμενα αμινοξέα.</a:t>
            </a:r>
            <a:br>
              <a:rPr lang="el-GR" dirty="0"/>
            </a:br>
            <a:endParaRPr lang="el-GR" dirty="0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5504" y="1460310"/>
            <a:ext cx="5817177" cy="528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89087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Μηχανισμοί αποσύνθεσης του κολλαγόνου.</a:t>
            </a:r>
            <a:br>
              <a:rPr lang="el-GR" b="1" dirty="0">
                <a:solidFill>
                  <a:srgbClr val="FF0000"/>
                </a:solidFill>
              </a:rPr>
            </a:b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l-GR" dirty="0"/>
              <a:t>Σε οξειδωτικό περιβάλλον, έχουμε </a:t>
            </a:r>
            <a:r>
              <a:rPr lang="el-GR" dirty="0">
                <a:solidFill>
                  <a:srgbClr val="FF0000"/>
                </a:solidFill>
              </a:rPr>
              <a:t>οξειδωτική αποσύνθεση </a:t>
            </a:r>
            <a:r>
              <a:rPr lang="el-GR" dirty="0"/>
              <a:t>του κολλαγόνου, διαδικασία </a:t>
            </a:r>
            <a:r>
              <a:rPr lang="el-GR" dirty="0" smtClean="0"/>
              <a:t>με </a:t>
            </a:r>
            <a:r>
              <a:rPr lang="el-GR" dirty="0"/>
              <a:t>ελεύθερες ρίζες. </a:t>
            </a:r>
            <a:r>
              <a:rPr lang="el-GR" dirty="0" smtClean="0"/>
              <a:t>Έχουμε οξειδωτική σχάση προς σχηματισμό </a:t>
            </a:r>
            <a:r>
              <a:rPr lang="el-GR" dirty="0" err="1" smtClean="0"/>
              <a:t>προιόντων</a:t>
            </a:r>
            <a:r>
              <a:rPr lang="el-GR" dirty="0" smtClean="0"/>
              <a:t> </a:t>
            </a:r>
            <a:r>
              <a:rPr lang="el-GR" dirty="0"/>
              <a:t>με μικρό </a:t>
            </a:r>
            <a:r>
              <a:rPr lang="en-US" dirty="0" err="1" smtClean="0"/>
              <a:t>M</a:t>
            </a:r>
            <a:r>
              <a:rPr lang="en-US" dirty="0" err="1"/>
              <a:t>r</a:t>
            </a:r>
            <a:r>
              <a:rPr lang="el-GR" dirty="0" smtClean="0"/>
              <a:t>, </a:t>
            </a:r>
            <a:r>
              <a:rPr lang="el-GR" dirty="0"/>
              <a:t>όπως </a:t>
            </a:r>
            <a:r>
              <a:rPr lang="el-GR" dirty="0" err="1"/>
              <a:t>αμίδια</a:t>
            </a:r>
            <a:r>
              <a:rPr lang="el-GR" dirty="0"/>
              <a:t>, </a:t>
            </a:r>
            <a:r>
              <a:rPr lang="el-GR" dirty="0" err="1"/>
              <a:t>καρβονυλικές</a:t>
            </a:r>
            <a:r>
              <a:rPr lang="el-GR" dirty="0"/>
              <a:t> ενώσεις, </a:t>
            </a:r>
            <a:r>
              <a:rPr lang="el-GR" dirty="0" err="1"/>
              <a:t>καρβοξυλικά</a:t>
            </a:r>
            <a:r>
              <a:rPr lang="el-GR" dirty="0"/>
              <a:t> οξέα και αμμωνία. Ακόμα πραγματοποιείται οξειδωτική </a:t>
            </a:r>
            <a:r>
              <a:rPr lang="el-GR" dirty="0" err="1"/>
              <a:t>απαμίνωση</a:t>
            </a:r>
            <a:r>
              <a:rPr lang="el-GR" dirty="0"/>
              <a:t> αμινοξέων όπως η </a:t>
            </a:r>
            <a:r>
              <a:rPr lang="el-GR" dirty="0" err="1"/>
              <a:t>Αργινίνη</a:t>
            </a:r>
            <a:r>
              <a:rPr lang="el-GR" dirty="0"/>
              <a:t> και η </a:t>
            </a:r>
            <a:r>
              <a:rPr lang="el-GR" dirty="0" err="1"/>
              <a:t>Λυσίνη</a:t>
            </a:r>
            <a:r>
              <a:rPr lang="el-GR" dirty="0"/>
              <a:t>. Μειώνεται έτσι το ποσοστό αυτών των αμινοξέων και αυξάνεται η περιεκτικότητα των αμινοξέων του </a:t>
            </a:r>
            <a:r>
              <a:rPr lang="el-GR" dirty="0" err="1"/>
              <a:t>ασπαρτικού</a:t>
            </a:r>
            <a:r>
              <a:rPr lang="el-GR" dirty="0"/>
              <a:t> και </a:t>
            </a:r>
            <a:r>
              <a:rPr lang="el-GR" dirty="0" err="1"/>
              <a:t>γλουταμινικού</a:t>
            </a:r>
            <a:r>
              <a:rPr lang="el-GR" dirty="0"/>
              <a:t> </a:t>
            </a:r>
            <a:r>
              <a:rPr lang="el-GR" dirty="0" smtClean="0"/>
              <a:t>οξέος.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538666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50627"/>
            <a:ext cx="10515600" cy="54263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l-GR" dirty="0" err="1">
                <a:solidFill>
                  <a:srgbClr val="FF0000"/>
                </a:solidFill>
              </a:rPr>
              <a:t>Υδρολυτίκες</a:t>
            </a:r>
            <a:r>
              <a:rPr lang="el-GR" dirty="0">
                <a:solidFill>
                  <a:srgbClr val="FF0000"/>
                </a:solidFill>
              </a:rPr>
              <a:t> αντιδράσεις</a:t>
            </a:r>
            <a:r>
              <a:rPr lang="el-GR" dirty="0"/>
              <a:t>, όπου το μοριακό βάρος της πρωτεΐνης μειώνεται και σχηματίζονται νέα πεπτίδια η αμινοξέα</a:t>
            </a:r>
            <a:r>
              <a:rPr lang="el-GR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pPr marL="514350" lvl="0" indent="-514350">
              <a:buFont typeface="+mj-lt"/>
              <a:buAutoNum type="arabicPeriod" startAt="2"/>
            </a:pPr>
            <a:r>
              <a:rPr lang="el-GR" dirty="0">
                <a:solidFill>
                  <a:srgbClr val="FF0000"/>
                </a:solidFill>
              </a:rPr>
              <a:t>Προσβολή από </a:t>
            </a:r>
            <a:r>
              <a:rPr lang="el-GR" dirty="0" smtClean="0">
                <a:solidFill>
                  <a:srgbClr val="FF0000"/>
                </a:solidFill>
              </a:rPr>
              <a:t>μικροοργανισμούς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l-GR" dirty="0" err="1" smtClean="0"/>
              <a:t>π.χ.μύκητες</a:t>
            </a:r>
            <a:r>
              <a:rPr lang="el-GR" dirty="0" smtClean="0"/>
              <a:t> </a:t>
            </a:r>
            <a:r>
              <a:rPr lang="el-GR" dirty="0"/>
              <a:t>ή </a:t>
            </a:r>
            <a:r>
              <a:rPr lang="el-GR" dirty="0" smtClean="0"/>
              <a:t>βακτήρια). </a:t>
            </a:r>
            <a:r>
              <a:rPr lang="el-GR" dirty="0" err="1"/>
              <a:t>Α</a:t>
            </a:r>
            <a:r>
              <a:rPr lang="el-GR" dirty="0" err="1" smtClean="0"/>
              <a:t>ποδομούν</a:t>
            </a:r>
            <a:r>
              <a:rPr lang="el-GR" dirty="0" smtClean="0"/>
              <a:t> </a:t>
            </a:r>
            <a:r>
              <a:rPr lang="el-GR" dirty="0"/>
              <a:t>την τριπλή έλικα του κολλαγόνου (</a:t>
            </a:r>
            <a:r>
              <a:rPr lang="el-GR" dirty="0" err="1"/>
              <a:t>ενζυμική</a:t>
            </a:r>
            <a:r>
              <a:rPr lang="el-GR" dirty="0"/>
              <a:t> αποσύνθεση)</a:t>
            </a:r>
          </a:p>
          <a:p>
            <a:pPr marL="514350" indent="-514350">
              <a:buFont typeface="+mj-lt"/>
              <a:buAutoNum type="arabicPeriod" startAt="2"/>
            </a:pPr>
            <a:endParaRPr lang="el-GR" dirty="0"/>
          </a:p>
        </p:txBody>
      </p:sp>
      <p:pic>
        <p:nvPicPr>
          <p:cNvPr id="4" name="Εικόνα 3" descr="http://upload.wikimedia.org/wikipedia/commons/8/89/PeptHydrolysisgr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8793" y="1913813"/>
            <a:ext cx="3029163" cy="2016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80223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>
                <a:solidFill>
                  <a:srgbClr val="FF0000"/>
                </a:solidFill>
              </a:rPr>
              <a:t>Φιβροΐνη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err="1" smtClean="0"/>
              <a:t>φιβροΐνη</a:t>
            </a:r>
            <a:r>
              <a:rPr lang="el-GR" dirty="0" smtClean="0"/>
              <a:t> είναι μια πρωτεΐνη του μεταξιού</a:t>
            </a:r>
          </a:p>
          <a:p>
            <a:r>
              <a:rPr lang="el-GR" dirty="0" smtClean="0"/>
              <a:t>Αποτελείται από </a:t>
            </a:r>
            <a:r>
              <a:rPr lang="el-GR" dirty="0" err="1" smtClean="0"/>
              <a:t>πολυπεπτιδικές</a:t>
            </a:r>
            <a:r>
              <a:rPr lang="el-GR" dirty="0" smtClean="0"/>
              <a:t> αλυσίδες που σχηματίζουν πτυχωτά φύλα. </a:t>
            </a:r>
          </a:p>
          <a:p>
            <a:r>
              <a:rPr lang="el-GR" dirty="0" smtClean="0"/>
              <a:t>Στην 1γη δομή τους υπάρχει μεγάλη αναλογία των αμινοξέων </a:t>
            </a:r>
            <a:r>
              <a:rPr lang="en-US" dirty="0" err="1" smtClean="0">
                <a:solidFill>
                  <a:srgbClr val="FF0000"/>
                </a:solidFill>
              </a:rPr>
              <a:t>Gly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Ala</a:t>
            </a:r>
            <a:r>
              <a:rPr lang="en-US" dirty="0" smtClean="0">
                <a:solidFill>
                  <a:srgbClr val="FF0000"/>
                </a:solidFill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</a:rPr>
              <a:t>Ser</a:t>
            </a:r>
            <a:r>
              <a:rPr lang="en-US" dirty="0" smtClean="0"/>
              <a:t> (</a:t>
            </a:r>
            <a:r>
              <a:rPr lang="el-GR" dirty="0" smtClean="0"/>
              <a:t>κυριαρχεί το μοτίβο </a:t>
            </a:r>
            <a:r>
              <a:rPr lang="en-US" dirty="0" err="1" smtClean="0">
                <a:solidFill>
                  <a:srgbClr val="FF0000"/>
                </a:solidFill>
              </a:rPr>
              <a:t>Ser-Gly-Ala-Gly</a:t>
            </a:r>
            <a:r>
              <a:rPr lang="en-US" dirty="0" smtClean="0"/>
              <a:t>).</a:t>
            </a:r>
            <a:endParaRPr lang="el-GR" dirty="0" smtClean="0"/>
          </a:p>
          <a:p>
            <a:r>
              <a:rPr lang="el-GR" dirty="0" smtClean="0"/>
              <a:t>Υπάρχουν κρυσταλλικές περιοχές που εναλλάσσονται με άμορφες περιοχές (πιο ευαίσθητες στην φθορά).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00139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Κερατίνη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1193" y="1690688"/>
            <a:ext cx="10515600" cy="4745821"/>
          </a:xfrm>
        </p:spPr>
        <p:txBody>
          <a:bodyPr/>
          <a:lstStyle/>
          <a:p>
            <a:r>
              <a:rPr lang="el-GR" dirty="0" smtClean="0"/>
              <a:t>Πρωτεΐνη που υπάρχει στο δέρμα, τρίχες, κέρατα κ.τ.λ.</a:t>
            </a:r>
          </a:p>
          <a:p>
            <a:r>
              <a:rPr lang="el-GR" dirty="0" smtClean="0"/>
              <a:t>Χωρίζονται σε </a:t>
            </a:r>
            <a:r>
              <a:rPr lang="el-GR" dirty="0" smtClean="0"/>
              <a:t>σκληρές(μεγαλ</a:t>
            </a:r>
            <a:r>
              <a:rPr lang="el-GR" dirty="0" smtClean="0"/>
              <a:t>ύ</a:t>
            </a:r>
            <a:r>
              <a:rPr lang="el-GR" dirty="0" smtClean="0"/>
              <a:t>τερη </a:t>
            </a:r>
            <a:r>
              <a:rPr lang="el-GR" dirty="0" smtClean="0"/>
              <a:t>περιεκτικότητα σε θείο, </a:t>
            </a:r>
            <a:r>
              <a:rPr lang="el-GR" dirty="0" err="1" smtClean="0"/>
              <a:t>μαλί</a:t>
            </a:r>
            <a:r>
              <a:rPr lang="el-GR" dirty="0" smtClean="0"/>
              <a:t>, τρίχες, κέρατα, κτλ) και μαλακές (δέρμα), ανάλογα με την αφή</a:t>
            </a:r>
          </a:p>
          <a:p>
            <a:r>
              <a:rPr lang="el-GR" dirty="0" smtClean="0"/>
              <a:t>Χημικά περιέχει πολύ </a:t>
            </a:r>
            <a:r>
              <a:rPr lang="el-GR" dirty="0" smtClean="0">
                <a:solidFill>
                  <a:srgbClr val="FF0000"/>
                </a:solidFill>
              </a:rPr>
              <a:t>θείο</a:t>
            </a:r>
          </a:p>
          <a:p>
            <a:pPr marL="0" indent="0">
              <a:buNone/>
            </a:pPr>
            <a:r>
              <a:rPr lang="el-GR" dirty="0" smtClean="0"/>
              <a:t>Σχηματισμός </a:t>
            </a:r>
            <a:r>
              <a:rPr lang="el-GR" dirty="0" err="1" smtClean="0"/>
              <a:t>δισουλφιδικού</a:t>
            </a:r>
            <a:r>
              <a:rPr lang="el-GR" dirty="0" smtClean="0"/>
              <a:t> δεσμού μεταξύ </a:t>
            </a:r>
            <a:r>
              <a:rPr lang="el-GR" dirty="0" err="1" smtClean="0"/>
              <a:t>κυστεινών</a:t>
            </a:r>
            <a:r>
              <a:rPr lang="el-GR" dirty="0" smtClean="0"/>
              <a:t> για την παραγωγή </a:t>
            </a:r>
            <a:r>
              <a:rPr lang="el-GR" dirty="0" err="1" smtClean="0">
                <a:solidFill>
                  <a:srgbClr val="FF0000"/>
                </a:solidFill>
              </a:rPr>
              <a:t>κιστίνης</a:t>
            </a:r>
            <a:r>
              <a:rPr lang="el-GR" dirty="0" smtClean="0"/>
              <a:t>. 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AutoShape 2" descr="data:image/jpeg;base64,/9j/4AAQSkZJRgABAQAAAQABAAD/2wCEAAkGBhAQERAPEBIUDxUNFRUPDhQVDhAQDxIXFhAVFBUQFRQXHCYeFxkjGRIXIDAgIycpLCwsFx4xQTAqNScrLikBCQoKDgwOGg8PGjEcHyI1KjIpLC4sLCkqLyksKSk1KSwpLC8pKSkpLCkuKSwsKSkpLCkpKTU1KTUpNDApLTU2Kv/AABEIAJQA2AMBIgACEQEDEQH/xAAbAAEAAgMBAQAAAAAAAAAAAAAAAwUBAgQGB//EAEMQAAICAQIEAwQFCAYLAAAAAAECAAMRBBIFEyExBiJBMlFhcRQVVIHTI0JTk5ShsdIWJFKRkqMzNGJjcnN0srPR8P/EABsBAQADAQADAAAAAAAAAAAAAAABAgMEBQYH/8QAJREBAAIBBAIBBAMAAAAAAAAAAAECEQMTIVEEMUEFMnGxIjNh/9oADAMBAAIRAxEAPwD7jERAREQEREBERAREQEREBERAREQExmDPOeG9BdU6C2zeatNXU64QGts52nb1PQdzA9JECICIiAiIgIiICIiAiIgIiICIiAiIgIlT4h4vdpauZVpbdaeuUqNYcYUnOGIyMjGFBPXtObg3iS2+iq5tHfWbVDMh5YKHJ8p3Mpz8wIF/Erfraz7Lf/kfiQOK2fZrxn/kYHx/0kCyiVXFddbWwFa7spYxGVXqoUhsn59pwVcWtIB35s3BeRtUZXHt5xn2fyme35vfrIy1jSmYy9JE80vFbPJi/IcA3tsT+rn3dsDJ8uGyRnMsfp1wVDXWdUDnziyurI3EA4PQ9PUdD3HQxE5RfTmntZmVeh/1rV/8NH/bZNvp+pwf6qRhWI/L1nJCkqvT3kAZ9Mzm4PxDcrOLvpbbFd0WutWRj+YMY29/YclhjvJZryJWHi1n2W//ACPxJR3+IdSqnpgtZqDV5F6olliCtvQMpVRnPXI79ZpSk39D18Sm0nGLDc9dtbJlkSsDY6qTWW6spyc4J+GPQSu1PiXiC6pKF4Y7UuzKdR9JqK9ASrbFyVBx3YjGR6mVtWa+x6qJVDiOq+yH9ppmfrHVfZD+00yotInJotTa+eZSacY2/lUfd7/Z7TrgIiICIiAiIgIiICIiAiIgJiZiBjEwBNoga4icnFOJLp1V39lnSsn3b227py6bxNp2QO9tdQd7UTfaq7hXe9W4biOh5efvgWxnBw2wm3VgkkJaoUE5Cj6PUcD3dST98wPEOlIO2+p9oZyFtR2wqlmIVSScAE/dINFreWHuvRNMt22zc2oBGSgUK27AVsKO3SBcTErW8R6P7TT+vr/9yDhviau96607ultjjOSnLtrTafnzc/dAsX0KM62lctWCqnJ6A43Dv64H9wnQJmICIiAiIgIiICJiamyVtaK+xvE05kc0Sm7TtOJbxNOZHMEbtOzEt4mnNExzRG7TsxKSJpzRHMjdp2Ylh7gCqkgFs7Rnqcd8CbgzTeP/AIRzI3qdmJSRNVbM2mkTnmEIr9Mr7dwzsYOvUjDL2PSKNKtYKoNoLO5GT3d2dj97MT98liSNWHTEquDaVEfUKgIFTLUnnsbavKRwoDMQoBc9BgdpPq9YUJ7ADqc+nxlZwviILXujbua62YNb14HKVARuA3KdhIYdDPA6v17xtO1qzn+PE8NY0pl6HEgp4dUhQquDUrInUnarsrMOvvKL/dJamyoPvEknm6Xi9YtHzyyIiJcIiICIiAiIgJz2dzJ5A/czk8r7YXq1xOPXcTqoKixgDYyoi5XcxaxUGAfczidnWVnEeCc19wcpu5PNGwPuFGoN6AEny+ZmBPXofTE4oxnleU1PFqHIAsTJCtt5iFsOBsHTIydwxgnPSc9niTTizlBskhmyGrC4VUJbLMMgcxR09TOavwwV2hLiorWoKOX0LVbMWON+Gzy/QA9e5maPCwUMOaxLoa2O1R1JqO7Ge/5L98tivaOXb9eafdYnNUcnbzDuXYpZmUKT78oekl1HFKq3rrdghtBKZKgHDKMAn184wJV2+Fd3XmnyBUp8mNirzejFWBc4uYZyOw6d89Wq4EHFaLYa1SltKy8tTurYICAemw4QdQMfCMV7OU68Z053kW14qxzG5lZUEsQATnIPSa6fjumcJixAbF5iqzqHK4J3Yz2wCflOdfD4Xay2FWr2mslQVDK15yVz1yNS4xn3GV48KOcUl/yAGWboLXc6cUZwAAgwB0BPb49GK9nL0lF6WKHRg6t1VlbKn5GSYnJwvQcivZneSzO7Y27mY5Y4yT3PqSfiZ1zOUpqe0kkdPaSTyul9kMp9kRE1QqOIJkuvbcMdge49x6GU/BtIK2uAIyrKjBa+XXnYG3hcnzEOMnp2l1rD5zK7RVMHvJGBY4Zeo6gUop/ep7z5N51pjX16/wCz+3fX1D0Om9hfkP4SWRab2F+Q/hJZ9S8b+qn4j9OGfZERN0EREBERAREQMTRqsySJW1Yt7EXJ+Mcn4yWJTZp0nMouT8ZnlSSI2adGZRcmOT8f3SWI2adGZR8qY5MliNmnRmUXI+Mcr4yWI2adGZaouJtETSIiIxCCIiSKfiSklwO5BAw205x083p85SeH9OUNi7doXapB5PM3YyS3KOwggjBwrEdxPWPplPUiVvDdIht1fTtavqfs9U9K8j6D5OpfUmJjFpz89umNWIiFppvYX5D+ElmqrgY93aZnuGlWaUrWfiIc8sxETVBERAREQEREBERAREQEREBERAREQEREBNWm0QPPaHR6oXIztlN+sIG0gqH1Gaix3eYbe3ToMdp3cvW/29P+qu/nlliZgVdiasV25aotsbk8tHVt+OntsRI+Eey/LF7HAJGoewAvjqAXyw+OBtHoO8tzKzgw8+s/6g/+CmBt9I1n6Cj9ss/AlfrjrjYhRUqxVqNwFl11ROaNnZUw/t47/ne8z0U12wOfhwblVb87ti78kls7RnOfXM6pjEzAREQEREBERAREQEREBERAREQME46yr/pLpuxsPT/dXfyy1iBVf0m0v6Q/qrf5Zw8a8faLSVG+x3ZUZVfbS5IDOF3YYDIBYdsn4GejmGQHoQD8xmBRJ4oru0/0nS7nHMprw1L1Od91alQLdvUh+h7Z9YTxA2Lg6tWwZ0qBRWAK6ZbQrMjMufaPfsPSXrCc1mhRnW0g7kBC4dwuG75QHae3qPQS9bViMTAr+CcXstLrYADXXUzBR+cwc7h/ssApHzx3Bk/14P0Oo/ZnliFm2JW0xM5jgVdvFmau4112qyIzJvpZQSAcAZ7nPpIuD3IFsZbTqM4ssxUu7eVwRhAOvlHlPUYlwZxcO1RdtQDjFVprXA9OVW3X45cyBF9eD9BqP2Z5BbxdmYAMdMNpbN1W0uQR5VDEdMHr37jtjrdYmjID3APzAhasxE8qTU8XsUuQy5rKhKdvnuyqnKknPUtgdOmOsibjdqlNrLqeZyydiqu3dYi7OrY8wZsZORsMv+WM5wOnbpAqAzgAZ69gPvlcS0jUrj04tLxCw1NYa2dg7rsU1B+jlcZZwuen9qafW932O/8Ax6L8eWaiZlmUzmcwq/re77Hf/j0X48puLeLdbTdRXVwy/ULaG5uLKA9fUbWyrsmD16My9p62MQhpS5ZQxUoSASpKkr09klSRkfAkTEkiAiIgIiICIiAiIgIiICIiAiIgIiIEGv1QqqstIyKlZyBjOFGT3+UreA62p7NUK3FoLpaWUqygvUo5YIJyQK8+ntS01OnWxGrbs4Ktg4OCMHrNadEiM7qMNYFDHPcICF/iYE8REBERAREQEREBERAREQEREBERAREQEREBERAREQEREBERAREQEREBERAREQERE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28" name="Picture 4" descr="http://1.bp.blogspot.com/_0gaWAhb4XQc/TMyw5N6v_BI/AAAAAAAABDs/H6Xv7egZA7g/s1600/imagesCAV387K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983" y="4161457"/>
            <a:ext cx="3690217" cy="253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57734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769000"/>
          </a:xfrm>
        </p:spPr>
        <p:txBody>
          <a:bodyPr/>
          <a:lstStyle/>
          <a:p>
            <a:r>
              <a:rPr lang="el-GR" dirty="0" smtClean="0"/>
              <a:t>Η κερατίνη περιέχει μεγάλο ποσοστό </a:t>
            </a:r>
            <a:r>
              <a:rPr lang="el-GR" dirty="0" smtClean="0">
                <a:solidFill>
                  <a:srgbClr val="FF0000"/>
                </a:solidFill>
              </a:rPr>
              <a:t>φωτοευαίσθητων </a:t>
            </a:r>
            <a:r>
              <a:rPr lang="el-GR" dirty="0" err="1" smtClean="0">
                <a:solidFill>
                  <a:srgbClr val="FF0000"/>
                </a:solidFill>
              </a:rPr>
              <a:t>αμινιξέων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(αρωματικά αμινοξέα και αμινοξέα με θείο)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       απορροφούν πολύ στο εγγύς υπεριώδες, για αυτό υπό την επίδραση υπεριώδους ακτινοβολίας (φως, ηλιακό ή τεχνικό)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                             φωτοχημικές αντιδράσεις</a:t>
            </a:r>
          </a:p>
          <a:p>
            <a:pPr marL="0" indent="0">
              <a:buNone/>
            </a:pPr>
            <a:r>
              <a:rPr lang="el-GR" dirty="0" smtClean="0"/>
              <a:t>(σχάσεις </a:t>
            </a:r>
            <a:r>
              <a:rPr lang="el-GR" dirty="0" err="1" smtClean="0"/>
              <a:t>πεπτιδικών</a:t>
            </a:r>
            <a:r>
              <a:rPr lang="el-GR" dirty="0" smtClean="0"/>
              <a:t> δεσμών, </a:t>
            </a:r>
            <a:r>
              <a:rPr lang="el-GR" dirty="0" err="1" smtClean="0"/>
              <a:t>δισουλφιδικών</a:t>
            </a:r>
            <a:r>
              <a:rPr lang="el-GR" dirty="0" smtClean="0"/>
              <a:t> και πλευρικών των αμινοξέων)</a:t>
            </a:r>
            <a:endParaRPr lang="el-GR" dirty="0"/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697506" y="1224309"/>
            <a:ext cx="272955" cy="7642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Βέλος προς τα κάτω 4"/>
          <p:cNvSpPr/>
          <p:nvPr/>
        </p:nvSpPr>
        <p:spPr>
          <a:xfrm>
            <a:off x="4617982" y="2735201"/>
            <a:ext cx="245660" cy="4094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55730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Αυγό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Αποτελείται από</a:t>
            </a:r>
          </a:p>
          <a:p>
            <a:r>
              <a:rPr lang="el-GR" dirty="0" smtClean="0"/>
              <a:t>Κέλυφος [κυρίως ανόργανα συστατικά]</a:t>
            </a:r>
          </a:p>
          <a:p>
            <a:r>
              <a:rPr lang="el-GR" dirty="0" smtClean="0"/>
              <a:t>Κρόκος [πρωτεΐνες, λιπίδια (σε διπλάσια ποσότητα)και νερό]</a:t>
            </a:r>
          </a:p>
          <a:p>
            <a:r>
              <a:rPr lang="el-GR" dirty="0" smtClean="0"/>
              <a:t>Λεύκωμα [Πρωτεΐνες διαλυμένες σε νερό]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05510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Κρόκος </a:t>
            </a:r>
            <a:br>
              <a:rPr lang="el-GR" b="1" dirty="0" smtClean="0">
                <a:solidFill>
                  <a:srgbClr val="FF0000"/>
                </a:solidFill>
              </a:rPr>
            </a:b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l-GR" dirty="0" err="1" smtClean="0"/>
              <a:t>Λιποπρωτεΐνες</a:t>
            </a:r>
            <a:r>
              <a:rPr lang="el-GR" dirty="0" smtClean="0"/>
              <a:t>, , </a:t>
            </a:r>
            <a:r>
              <a:rPr lang="el-GR" dirty="0" err="1" smtClean="0"/>
              <a:t>υδατοδιαλυτές</a:t>
            </a:r>
            <a:r>
              <a:rPr lang="el-GR" dirty="0" smtClean="0"/>
              <a:t> σφαιρικές πρωτεΐνες (</a:t>
            </a:r>
            <a:r>
              <a:rPr lang="el-GR" dirty="0" err="1" smtClean="0"/>
              <a:t>λιβετίνες</a:t>
            </a:r>
            <a:r>
              <a:rPr lang="el-GR" dirty="0" smtClean="0"/>
              <a:t>) και </a:t>
            </a:r>
            <a:r>
              <a:rPr lang="el-GR" dirty="0" err="1" smtClean="0"/>
              <a:t>φωσφορυλιώμένες</a:t>
            </a:r>
            <a:r>
              <a:rPr lang="el-GR" dirty="0" smtClean="0"/>
              <a:t> πρωτεΐνες όπως η </a:t>
            </a:r>
            <a:r>
              <a:rPr lang="el-GR" dirty="0" err="1" smtClean="0"/>
              <a:t>φωσφοβιτίνη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/>
            <a:r>
              <a:rPr lang="el-GR" dirty="0" smtClean="0"/>
              <a:t>Η </a:t>
            </a:r>
            <a:r>
              <a:rPr lang="el-GR" dirty="0" err="1" smtClean="0"/>
              <a:t>φωσφοβιτίνη</a:t>
            </a:r>
            <a:r>
              <a:rPr lang="el-GR" dirty="0" smtClean="0"/>
              <a:t> , πλούσια σε </a:t>
            </a:r>
            <a:r>
              <a:rPr lang="en-US" dirty="0" err="1" smtClean="0"/>
              <a:t>Ser</a:t>
            </a:r>
            <a:r>
              <a:rPr lang="en-US" dirty="0" smtClean="0"/>
              <a:t>, </a:t>
            </a:r>
            <a:r>
              <a:rPr lang="el-GR" dirty="0" err="1" smtClean="0"/>
              <a:t>εστεροποιημένο</a:t>
            </a:r>
            <a:r>
              <a:rPr lang="el-GR" dirty="0" smtClean="0"/>
              <a:t> με </a:t>
            </a:r>
            <a:r>
              <a:rPr lang="en-US" dirty="0" smtClean="0"/>
              <a:t>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, </a:t>
            </a:r>
            <a:r>
              <a:rPr lang="el-GR" dirty="0" smtClean="0"/>
              <a:t>δεσμεύει </a:t>
            </a:r>
            <a:r>
              <a:rPr lang="en-US" dirty="0" smtClean="0"/>
              <a:t>Ca</a:t>
            </a:r>
            <a:r>
              <a:rPr lang="el-GR" dirty="0" smtClean="0"/>
              <a:t>, ιδιότητα που οφείλεται η αλληλεπίδραση με τα </a:t>
            </a:r>
            <a:r>
              <a:rPr lang="el-GR" dirty="0" err="1" smtClean="0"/>
              <a:t>κατιόντα</a:t>
            </a:r>
            <a:r>
              <a:rPr lang="el-GR" dirty="0" smtClean="0"/>
              <a:t> των ανόργανων χρωστικών στην αυγοτέμπερα</a:t>
            </a:r>
            <a:endParaRPr lang="el-GR" baseline="-250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125296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04924"/>
            <a:ext cx="10515600" cy="6176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Κολλοειδές διάλυμα πρωτεϊνών σε νερό (~10%)</a:t>
            </a:r>
          </a:p>
          <a:p>
            <a:pPr marL="0" indent="0">
              <a:buNone/>
            </a:pPr>
            <a:r>
              <a:rPr lang="el-GR" dirty="0" smtClean="0"/>
              <a:t>Ανάλογα με δράση είναι:</a:t>
            </a:r>
          </a:p>
          <a:p>
            <a:r>
              <a:rPr lang="el-GR" u="sng" dirty="0" smtClean="0"/>
              <a:t>Ένζυμα</a:t>
            </a:r>
            <a:r>
              <a:rPr lang="el-GR" dirty="0" smtClean="0"/>
              <a:t>, κυρίως </a:t>
            </a:r>
            <a:r>
              <a:rPr lang="el-GR" dirty="0" err="1" smtClean="0"/>
              <a:t>λυσοζύμη</a:t>
            </a:r>
            <a:r>
              <a:rPr lang="el-GR" dirty="0" smtClean="0"/>
              <a:t>       </a:t>
            </a:r>
            <a:r>
              <a:rPr lang="el-GR" dirty="0" err="1" smtClean="0"/>
              <a:t>υδρολυτική</a:t>
            </a:r>
            <a:r>
              <a:rPr lang="el-GR" dirty="0" smtClean="0"/>
              <a:t> δράση στην </a:t>
            </a:r>
            <a:r>
              <a:rPr lang="el-GR" dirty="0" err="1" smtClean="0"/>
              <a:t>μεμβρανη</a:t>
            </a:r>
            <a:r>
              <a:rPr lang="el-GR" dirty="0" smtClean="0"/>
              <a:t> των βακτηρίων. </a:t>
            </a:r>
            <a:r>
              <a:rPr lang="el-GR" dirty="0" err="1" smtClean="0"/>
              <a:t>Συμλοκοποιεί</a:t>
            </a:r>
            <a:r>
              <a:rPr lang="el-GR" dirty="0" smtClean="0"/>
              <a:t> </a:t>
            </a:r>
            <a:r>
              <a:rPr lang="el-GR" dirty="0" err="1" smtClean="0"/>
              <a:t>κατιόντα</a:t>
            </a:r>
            <a:r>
              <a:rPr lang="el-GR" dirty="0" smtClean="0"/>
              <a:t> χαλκού και ψευδαργύρου.</a:t>
            </a:r>
          </a:p>
          <a:p>
            <a:r>
              <a:rPr lang="el-GR" u="sng" dirty="0" smtClean="0"/>
              <a:t>Ανασταλτικές ιδιότητες</a:t>
            </a:r>
            <a:r>
              <a:rPr lang="el-GR" dirty="0" smtClean="0"/>
              <a:t>. Αναστέλλουν την </a:t>
            </a:r>
            <a:r>
              <a:rPr lang="el-GR" dirty="0" err="1" smtClean="0"/>
              <a:t>ενζυμική</a:t>
            </a:r>
            <a:r>
              <a:rPr lang="el-GR" dirty="0" smtClean="0"/>
              <a:t> δράση. Σχηματίζουν πηκτές. Σταθερότητα έναντι στην θερμοκρασία και την οξύτητα.</a:t>
            </a:r>
          </a:p>
          <a:p>
            <a:r>
              <a:rPr lang="el-GR" u="sng" dirty="0" smtClean="0"/>
              <a:t>Πρωτεΐνες με ικανότητα σχηματισμού </a:t>
            </a:r>
            <a:r>
              <a:rPr lang="el-GR" u="sng" dirty="0" err="1" smtClean="0"/>
              <a:t>συμπλόκων</a:t>
            </a:r>
            <a:r>
              <a:rPr lang="el-GR" u="sng" dirty="0" smtClean="0"/>
              <a:t> </a:t>
            </a:r>
          </a:p>
          <a:p>
            <a:pPr marL="0" indent="0">
              <a:buNone/>
            </a:pPr>
            <a:r>
              <a:rPr lang="el-GR" dirty="0" smtClean="0"/>
              <a:t>Δεσμεύουν άλλες ενώσεις όπως βιταμίνες ή μεταλλικά </a:t>
            </a:r>
            <a:r>
              <a:rPr lang="el-GR" dirty="0" err="1" smtClean="0"/>
              <a:t>κατιόντα</a:t>
            </a:r>
            <a:r>
              <a:rPr lang="el-GR" dirty="0" smtClean="0"/>
              <a:t>, μετουσιώνονται στους 63 </a:t>
            </a:r>
            <a:r>
              <a:rPr lang="el-GR" baseline="30000" dirty="0" smtClean="0"/>
              <a:t>ο</a:t>
            </a:r>
            <a:r>
              <a:rPr lang="en-US" dirty="0" smtClean="0"/>
              <a:t>C. </a:t>
            </a:r>
            <a:r>
              <a:rPr lang="el-GR" dirty="0" smtClean="0"/>
              <a:t>Τα </a:t>
            </a:r>
            <a:r>
              <a:rPr lang="el-GR" dirty="0" err="1" smtClean="0"/>
              <a:t>σύμπλοκα</a:t>
            </a:r>
            <a:r>
              <a:rPr lang="el-GR" dirty="0" smtClean="0"/>
              <a:t> είναι ανθεκτικά στην θερμότητα, στους οργανικούς διαλύτες και τα ένζυμα. </a:t>
            </a:r>
          </a:p>
          <a:p>
            <a:r>
              <a:rPr lang="el-GR" u="sng" dirty="0" err="1" smtClean="0"/>
              <a:t>Πρωτεϊνες</a:t>
            </a:r>
            <a:r>
              <a:rPr lang="el-GR" u="sng" dirty="0" smtClean="0"/>
              <a:t> με άγνωστη βιολογική λειτουργία </a:t>
            </a:r>
            <a:endParaRPr lang="el-GR" u="sng" dirty="0"/>
          </a:p>
        </p:txBody>
      </p:sp>
      <p:sp>
        <p:nvSpPr>
          <p:cNvPr id="4" name="Δεξιό βέλος 3"/>
          <p:cNvSpPr/>
          <p:nvPr/>
        </p:nvSpPr>
        <p:spPr>
          <a:xfrm>
            <a:off x="4954137" y="2366131"/>
            <a:ext cx="450376" cy="59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3784226" y="42196"/>
            <a:ext cx="219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b="1" dirty="0" smtClean="0">
                <a:solidFill>
                  <a:srgbClr val="FF0000"/>
                </a:solidFill>
              </a:rPr>
              <a:t>Λεύκωμα</a:t>
            </a:r>
          </a:p>
          <a:p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xmlns="" val="1394467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Γάλα και καζεΐνη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Γάλα: υψηλή διατροφική αξία</a:t>
            </a:r>
          </a:p>
          <a:p>
            <a:r>
              <a:rPr lang="el-GR" dirty="0" smtClean="0"/>
              <a:t>Τα ανόργανα και η λακτόζη είναι διαλυμένα στον ορό του γάλακτος, τα υπόλοιπα σχηματίζουν κολλοειδή συστήματα (το λίπος υδατικό γαλάκτωμα, η καζεΐνη μικκύλια)</a:t>
            </a:r>
          </a:p>
          <a:p>
            <a:r>
              <a:rPr lang="el-GR" dirty="0" smtClean="0"/>
              <a:t>Πιο κοινή πρωτεΐνη: </a:t>
            </a:r>
            <a:r>
              <a:rPr lang="el-GR" dirty="0" smtClean="0">
                <a:solidFill>
                  <a:srgbClr val="FF0000"/>
                </a:solidFill>
              </a:rPr>
              <a:t>καζεΐνη</a:t>
            </a:r>
            <a:r>
              <a:rPr lang="el-GR" dirty="0" smtClean="0"/>
              <a:t>. (</a:t>
            </a:r>
            <a:r>
              <a:rPr lang="el-GR" dirty="0" err="1" smtClean="0"/>
              <a:t>φωσφοπρωτεΐνες</a:t>
            </a:r>
            <a:r>
              <a:rPr lang="el-GR" dirty="0" smtClean="0"/>
              <a:t> με μικρό Μ</a:t>
            </a:r>
            <a:r>
              <a:rPr lang="en-US" dirty="0" smtClean="0"/>
              <a:t>r, </a:t>
            </a:r>
            <a:r>
              <a:rPr lang="el-GR" dirty="0" smtClean="0"/>
              <a:t>καθιζάνει εύκολα). Οι φωσφορικές ομάδες </a:t>
            </a:r>
            <a:r>
              <a:rPr lang="el-GR" dirty="0" err="1" smtClean="0"/>
              <a:t>εστεροποιούνται</a:t>
            </a:r>
            <a:r>
              <a:rPr lang="el-GR" dirty="0" smtClean="0"/>
              <a:t> με την </a:t>
            </a:r>
            <a:r>
              <a:rPr lang="el-GR" dirty="0" err="1" smtClean="0"/>
              <a:t>Σερίνη</a:t>
            </a:r>
            <a:r>
              <a:rPr lang="el-GR" dirty="0" smtClean="0"/>
              <a:t> και δεσμεύουν ιόντα </a:t>
            </a:r>
            <a:r>
              <a:rPr lang="en-US" dirty="0" smtClean="0"/>
              <a:t>Ca</a:t>
            </a:r>
            <a:r>
              <a:rPr lang="en-US" baseline="30000" dirty="0" smtClean="0"/>
              <a:t>2+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Πρωτεΐνες ορού: (μικρό ποσοστό)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0778386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Φυτικές πρωτεΐνες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Δημητριακά: σημαντικές ποσότητες αμύλου, σχετικά υψηλή σε πρωτεΐνες και χαμηλή σε λίπη.</a:t>
            </a:r>
          </a:p>
          <a:p>
            <a:r>
              <a:rPr lang="el-GR" dirty="0" smtClean="0"/>
              <a:t>Τα υδατικά εκχυλίσματα αυτών χρησιμοποιήθηκαν στο παρελθόν σαν υλικό συγκόλλησης. </a:t>
            </a:r>
          </a:p>
          <a:p>
            <a:r>
              <a:rPr lang="el-GR" dirty="0" smtClean="0"/>
              <a:t>2 τύπων πρωτεϊνών:</a:t>
            </a:r>
          </a:p>
          <a:p>
            <a:pPr marL="514350" indent="-514350">
              <a:buAutoNum type="arabicPeriod"/>
            </a:pPr>
            <a:r>
              <a:rPr lang="el-GR" dirty="0" smtClean="0"/>
              <a:t>Υπολείμματα </a:t>
            </a:r>
            <a:r>
              <a:rPr lang="el-GR" dirty="0" err="1" smtClean="0"/>
              <a:t>κυτταροπλασματικών</a:t>
            </a:r>
            <a:r>
              <a:rPr lang="el-GR" dirty="0" smtClean="0"/>
              <a:t> πρωτεϊνών (Χ2): </a:t>
            </a:r>
            <a:r>
              <a:rPr lang="el-GR" dirty="0" err="1" smtClean="0"/>
              <a:t>Υδατοδιαλύτες</a:t>
            </a:r>
            <a:r>
              <a:rPr lang="el-GR" dirty="0" smtClean="0"/>
              <a:t> (με ή χωρίς προσθήκη αλάτων)</a:t>
            </a:r>
          </a:p>
          <a:p>
            <a:pPr marL="514350" indent="-514350">
              <a:buAutoNum type="arabicPeriod"/>
            </a:pPr>
            <a:r>
              <a:rPr lang="el-GR" dirty="0" err="1" smtClean="0"/>
              <a:t>Γλουτένη</a:t>
            </a:r>
            <a:r>
              <a:rPr lang="el-GR" dirty="0" smtClean="0"/>
              <a:t> (Χ2): αδιάλυτες στο νερό. </a:t>
            </a:r>
            <a:endParaRPr lang="el-GR" dirty="0"/>
          </a:p>
          <a:p>
            <a:r>
              <a:rPr lang="el-GR" dirty="0" smtClean="0"/>
              <a:t>Απομάκρυνση αμύλου, από </a:t>
            </a:r>
            <a:r>
              <a:rPr lang="el-GR" dirty="0" err="1" smtClean="0"/>
              <a:t>γλουτένη</a:t>
            </a:r>
            <a:r>
              <a:rPr lang="el-GR" dirty="0" smtClean="0"/>
              <a:t>: Παρασκευή ζύμης, σε ηρεμία, </a:t>
            </a:r>
            <a:r>
              <a:rPr lang="el-GR" dirty="0" err="1" smtClean="0"/>
              <a:t>έκπλυση</a:t>
            </a:r>
            <a:r>
              <a:rPr lang="el-GR" dirty="0" smtClean="0"/>
              <a:t> με νερό (φεύγει το πολύ άμυλο και οι </a:t>
            </a:r>
            <a:r>
              <a:rPr lang="el-GR" dirty="0" err="1" smtClean="0"/>
              <a:t>υδατοδιαλυτές</a:t>
            </a:r>
            <a:r>
              <a:rPr lang="el-GR" dirty="0" smtClean="0"/>
              <a:t> πρωτεΐνες.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179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D- &amp; L- </a:t>
            </a:r>
            <a:r>
              <a:rPr lang="el-GR" dirty="0" smtClean="0"/>
              <a:t>αμινοξέα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b="1" dirty="0" err="1"/>
              <a:t>γλυκίνη</a:t>
            </a:r>
            <a:r>
              <a:rPr lang="el-GR" dirty="0" smtClean="0"/>
              <a:t> </a:t>
            </a:r>
            <a:r>
              <a:rPr lang="el-GR" b="1" dirty="0" smtClean="0"/>
              <a:t>ΝΗ</a:t>
            </a:r>
            <a:r>
              <a:rPr lang="el-GR" b="1" baseline="-25000" dirty="0" smtClean="0"/>
              <a:t>2 </a:t>
            </a:r>
            <a:r>
              <a:rPr lang="en-US" b="1" dirty="0" smtClean="0">
                <a:sym typeface="Symbol" panose="05050102010706020507" pitchFamily="18" charset="2"/>
              </a:rPr>
              <a:t></a:t>
            </a:r>
            <a:r>
              <a:rPr lang="en-US" b="1" dirty="0" smtClean="0"/>
              <a:t> C</a:t>
            </a:r>
            <a:r>
              <a:rPr lang="el-GR" b="1" dirty="0" smtClean="0"/>
              <a:t>Η</a:t>
            </a:r>
            <a:r>
              <a:rPr lang="el-GR" b="1" baseline="-25000" dirty="0" smtClean="0"/>
              <a:t>2</a:t>
            </a:r>
            <a:r>
              <a:rPr lang="en-US" b="1" dirty="0" smtClean="0">
                <a:sym typeface="Symbol" panose="05050102010706020507" pitchFamily="18" charset="2"/>
              </a:rPr>
              <a:t></a:t>
            </a:r>
            <a:r>
              <a:rPr lang="en-US" b="1" dirty="0" smtClean="0"/>
              <a:t> C</a:t>
            </a:r>
            <a:r>
              <a:rPr lang="el-GR" b="1" dirty="0" smtClean="0"/>
              <a:t>ΟΟΗ</a:t>
            </a:r>
            <a:r>
              <a:rPr lang="el-GR" dirty="0" smtClean="0"/>
              <a:t>, το </a:t>
            </a:r>
            <a:r>
              <a:rPr lang="el-GR" dirty="0"/>
              <a:t>πιο απλό </a:t>
            </a:r>
            <a:r>
              <a:rPr lang="el-GR" dirty="0" err="1"/>
              <a:t>αμινοξύ</a:t>
            </a:r>
            <a:r>
              <a:rPr lang="el-GR" dirty="0"/>
              <a:t>, </a:t>
            </a:r>
            <a:r>
              <a:rPr lang="el-GR" dirty="0" smtClean="0"/>
              <a:t>δεν </a:t>
            </a:r>
            <a:r>
              <a:rPr lang="el-GR" dirty="0"/>
              <a:t>παρατηρείται </a:t>
            </a:r>
            <a:r>
              <a:rPr lang="el-GR" b="1" dirty="0"/>
              <a:t>οπτική ισομέρεια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Σε </a:t>
            </a:r>
            <a:r>
              <a:rPr lang="el-GR" dirty="0"/>
              <a:t>κάθε άλλη περίπτωση </a:t>
            </a:r>
            <a:r>
              <a:rPr lang="el-GR" dirty="0" err="1"/>
              <a:t>αμινοξέος</a:t>
            </a:r>
            <a:r>
              <a:rPr lang="el-GR" dirty="0"/>
              <a:t>, όπου το </a:t>
            </a:r>
            <a:r>
              <a:rPr lang="en-US" b="1" dirty="0"/>
              <a:t>R</a:t>
            </a:r>
            <a:r>
              <a:rPr lang="el-GR" b="1" dirty="0"/>
              <a:t> είναι ρίζα</a:t>
            </a:r>
            <a:r>
              <a:rPr lang="el-GR" dirty="0"/>
              <a:t> τότε παρατηρούνται </a:t>
            </a:r>
            <a:r>
              <a:rPr lang="el-GR" b="1" dirty="0"/>
              <a:t>δύο οπτικά</a:t>
            </a:r>
            <a:r>
              <a:rPr lang="el-GR" dirty="0"/>
              <a:t> </a:t>
            </a:r>
            <a:r>
              <a:rPr lang="el-GR" b="1" dirty="0"/>
              <a:t>ισομερή </a:t>
            </a:r>
            <a:r>
              <a:rPr lang="en-US" b="1" dirty="0"/>
              <a:t>D</a:t>
            </a:r>
            <a:r>
              <a:rPr lang="el-GR" b="1" dirty="0"/>
              <a:t> και </a:t>
            </a:r>
            <a:r>
              <a:rPr lang="el-GR" b="1" dirty="0" smtClean="0"/>
              <a:t>L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l-GR" dirty="0" err="1" smtClean="0"/>
              <a:t>κατ</a:t>
            </a:r>
            <a:r>
              <a:rPr lang="el-GR" dirty="0"/>
              <a:t>΄ αντιστοιχία με  τη δομή της D- και L- </a:t>
            </a:r>
            <a:r>
              <a:rPr lang="el-GR" dirty="0" err="1" smtClean="0"/>
              <a:t>γλυκεραλδεΰδης</a:t>
            </a:r>
            <a:r>
              <a:rPr lang="el-GR" dirty="0" smtClean="0"/>
              <a:t>). </a:t>
            </a:r>
          </a:p>
          <a:p>
            <a:r>
              <a:rPr lang="el-GR" dirty="0"/>
              <a:t>Τ</a:t>
            </a:r>
            <a:r>
              <a:rPr lang="el-GR" dirty="0" smtClean="0"/>
              <a:t>α </a:t>
            </a:r>
            <a:r>
              <a:rPr lang="el-GR" dirty="0"/>
              <a:t>αμινοξέα που απαντώνται ως </a:t>
            </a:r>
            <a:r>
              <a:rPr lang="el-GR" b="1" dirty="0"/>
              <a:t>φυσικά συστατικά</a:t>
            </a:r>
            <a:r>
              <a:rPr lang="el-GR" dirty="0"/>
              <a:t> των πρωτεϊνών ανήκουν </a:t>
            </a:r>
            <a:r>
              <a:rPr lang="el-GR" b="1" dirty="0"/>
              <a:t>όλα στη μορφή </a:t>
            </a:r>
            <a:r>
              <a:rPr lang="en-US" b="1" dirty="0"/>
              <a:t>L</a:t>
            </a:r>
            <a:r>
              <a:rPr lang="el-GR" b="1" dirty="0"/>
              <a:t>.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2286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 descr="C:\Users\Turbo-x\Desktop\d kai l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0991" y="1097280"/>
            <a:ext cx="5669280" cy="521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4338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slideplayer.gr/7/1930564/slides/slide_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4436" y="872197"/>
            <a:ext cx="7185563" cy="5389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2053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Μέθοδος χρονολόγησης βάση </a:t>
            </a:r>
            <a:r>
              <a:rPr lang="el-GR" dirty="0" err="1" smtClean="0"/>
              <a:t>ρακεμοποίησης</a:t>
            </a:r>
            <a:r>
              <a:rPr lang="el-GR" dirty="0" smtClean="0"/>
              <a:t> αμινοξέων.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μερικές χιλιάδες χρόνια έως αρκετές εκατοντάδες χρόνια.</a:t>
            </a:r>
          </a:p>
          <a:p>
            <a:r>
              <a:rPr lang="el-GR" dirty="0" smtClean="0"/>
              <a:t>Κυρίως σε οστά</a:t>
            </a:r>
          </a:p>
          <a:p>
            <a:r>
              <a:rPr lang="el-GR" dirty="0" smtClean="0"/>
              <a:t>Κύριο συστατικό το κολλαγόνο (90-95%)</a:t>
            </a:r>
          </a:p>
          <a:p>
            <a:r>
              <a:rPr lang="el-GR" dirty="0" smtClean="0"/>
              <a:t>Όλα τα φυσικά αμινοξέα είναι </a:t>
            </a:r>
            <a:r>
              <a:rPr lang="en-US" dirty="0" smtClean="0"/>
              <a:t>L-</a:t>
            </a:r>
            <a:r>
              <a:rPr lang="el-GR" dirty="0" smtClean="0"/>
              <a:t>αμινοξέα (19 αμινοξέα)</a:t>
            </a:r>
          </a:p>
          <a:p>
            <a:r>
              <a:rPr lang="el-GR" dirty="0" smtClean="0"/>
              <a:t>Τα </a:t>
            </a:r>
            <a:r>
              <a:rPr lang="en-US" dirty="0" smtClean="0"/>
              <a:t>L </a:t>
            </a:r>
            <a:r>
              <a:rPr lang="el-GR" dirty="0" smtClean="0"/>
              <a:t>αμινοξέα, με την πάροδο του χρόνου, υφίσταται βαθμιαία διάσπαση και </a:t>
            </a:r>
            <a:r>
              <a:rPr lang="el-GR" dirty="0" err="1" smtClean="0"/>
              <a:t>ρακεμοποίση</a:t>
            </a:r>
            <a:r>
              <a:rPr lang="el-GR" dirty="0" smtClean="0"/>
              <a:t> στα </a:t>
            </a:r>
            <a:r>
              <a:rPr lang="en-US" dirty="0" smtClean="0"/>
              <a:t>D </a:t>
            </a:r>
            <a:r>
              <a:rPr lang="el-GR" dirty="0" smtClean="0"/>
              <a:t>αμινοξέα</a:t>
            </a:r>
          </a:p>
          <a:p>
            <a:r>
              <a:rPr lang="el-GR" dirty="0" smtClean="0"/>
              <a:t>Ο λόγος </a:t>
            </a:r>
            <a:r>
              <a:rPr lang="en-US" dirty="0" smtClean="0"/>
              <a:t>D/L </a:t>
            </a:r>
            <a:r>
              <a:rPr lang="el-GR" dirty="0" smtClean="0"/>
              <a:t>αρχικά είναι μηδέν και αυξάνει μέχρι την τιμή 1.30</a:t>
            </a:r>
          </a:p>
          <a:p>
            <a:r>
              <a:rPr lang="el-GR" dirty="0" smtClean="0"/>
              <a:t>Η θερμοκρασία επηρεάζει την </a:t>
            </a:r>
            <a:r>
              <a:rPr lang="el-GR" dirty="0" err="1" smtClean="0"/>
              <a:t>ρακεμοποίηση</a:t>
            </a:r>
            <a:r>
              <a:rPr lang="el-GR" dirty="0" smtClean="0"/>
              <a:t> </a:t>
            </a:r>
            <a:r>
              <a:rPr lang="el-GR" dirty="0"/>
              <a:t>(</a:t>
            </a:r>
            <a:r>
              <a:rPr lang="el-GR" dirty="0" smtClean="0"/>
              <a:t>όπως πολλές αντιδράσεις).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71792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Ηλικίες που βρέθηκαν με την μέθοδο αυτή συμφωνούν με την χρονολόγηση με τον </a:t>
            </a:r>
            <a:r>
              <a:rPr lang="en-US" baseline="30000" dirty="0" smtClean="0"/>
              <a:t>14</a:t>
            </a:r>
            <a:r>
              <a:rPr lang="en-US" dirty="0" smtClean="0"/>
              <a:t>C.</a:t>
            </a:r>
          </a:p>
          <a:p>
            <a:r>
              <a:rPr lang="el-GR" dirty="0" smtClean="0"/>
              <a:t>Πιο ευρέως χρησιμοποιούμενο το </a:t>
            </a:r>
            <a:r>
              <a:rPr lang="en-US" dirty="0" smtClean="0"/>
              <a:t>Asp</a:t>
            </a:r>
            <a:r>
              <a:rPr lang="el-GR" dirty="0" smtClean="0"/>
              <a:t>, με χρόνο </a:t>
            </a:r>
            <a:r>
              <a:rPr lang="el-GR" dirty="0" err="1" smtClean="0"/>
              <a:t>ημιζωής</a:t>
            </a:r>
            <a:r>
              <a:rPr lang="el-GR" dirty="0" smtClean="0"/>
              <a:t> 15.000. χρόνος εφαρμογής από τον άνθρωπο του </a:t>
            </a:r>
            <a:r>
              <a:rPr lang="el-GR" dirty="0" err="1" smtClean="0"/>
              <a:t>Νεαταρνταλ</a:t>
            </a:r>
            <a:r>
              <a:rPr lang="el-GR" dirty="0" smtClean="0"/>
              <a:t> (περίπου 150.000 χρόνια) έως σήμερα.</a:t>
            </a:r>
          </a:p>
        </p:txBody>
      </p:sp>
    </p:spTree>
    <p:extLst>
      <p:ext uri="{BB962C8B-B14F-4D97-AF65-F5344CB8AC3E}">
        <p14:creationId xmlns:p14="http://schemas.microsoft.com/office/powerpoint/2010/main" xmlns="" val="186491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Σχηματισμός </a:t>
            </a:r>
            <a:r>
              <a:rPr lang="el-GR" b="1" dirty="0" err="1" smtClean="0"/>
              <a:t>πεπτιδικού</a:t>
            </a:r>
            <a:r>
              <a:rPr lang="el-GR" b="1" dirty="0" smtClean="0"/>
              <a:t> δεσμού.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Σύνδεση</a:t>
            </a:r>
            <a:r>
              <a:rPr lang="el-GR" dirty="0"/>
              <a:t> </a:t>
            </a:r>
            <a:r>
              <a:rPr lang="el-GR" dirty="0" smtClean="0"/>
              <a:t>αμινοξέων           </a:t>
            </a:r>
            <a:r>
              <a:rPr lang="el-GR" dirty="0" err="1" smtClean="0"/>
              <a:t>πεπτιδικός</a:t>
            </a:r>
            <a:r>
              <a:rPr lang="el-GR" dirty="0" smtClean="0"/>
              <a:t> δεσμός (αντίδραση </a:t>
            </a:r>
            <a:r>
              <a:rPr lang="el-GR" dirty="0"/>
              <a:t>συμπύκνωσης της </a:t>
            </a:r>
            <a:r>
              <a:rPr lang="el-GR" dirty="0" err="1"/>
              <a:t>καρβοξυλικής</a:t>
            </a:r>
            <a:r>
              <a:rPr lang="el-GR" dirty="0"/>
              <a:t> ομάδας ενός </a:t>
            </a:r>
            <a:r>
              <a:rPr lang="el-GR" dirty="0" err="1"/>
              <a:t>αμινοξέος</a:t>
            </a:r>
            <a:r>
              <a:rPr lang="el-GR" dirty="0"/>
              <a:t> και την </a:t>
            </a:r>
            <a:r>
              <a:rPr lang="el-GR" dirty="0" err="1"/>
              <a:t>αμινομάδα</a:t>
            </a:r>
            <a:r>
              <a:rPr lang="el-GR" dirty="0"/>
              <a:t> ενός άλλου </a:t>
            </a:r>
            <a:r>
              <a:rPr lang="el-GR" dirty="0" err="1" smtClean="0"/>
              <a:t>αμινοξέος</a:t>
            </a:r>
            <a:r>
              <a:rPr lang="el-GR" dirty="0" smtClean="0"/>
              <a:t>).</a:t>
            </a:r>
            <a:endParaRPr lang="el-GR" dirty="0"/>
          </a:p>
          <a:p>
            <a:endParaRPr lang="el-GR" dirty="0"/>
          </a:p>
        </p:txBody>
      </p:sp>
      <p:pic>
        <p:nvPicPr>
          <p:cNvPr id="4" name="Εικόνα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2282" y="4067033"/>
            <a:ext cx="6873353" cy="146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Δεξιό βέλος 4"/>
          <p:cNvSpPr/>
          <p:nvPr/>
        </p:nvSpPr>
        <p:spPr>
          <a:xfrm>
            <a:off x="3826412" y="2039814"/>
            <a:ext cx="759656" cy="703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4326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μόριο που σχηματίζεται ονομάζεται </a:t>
            </a:r>
            <a:r>
              <a:rPr lang="el-GR" dirty="0" err="1"/>
              <a:t>διπεπτίδιο</a:t>
            </a:r>
            <a:r>
              <a:rPr lang="el-GR" dirty="0"/>
              <a:t> και έτσι με την προσθήκη και άλλων αμινοξέων σχηματίζονται </a:t>
            </a:r>
            <a:r>
              <a:rPr lang="el-GR" dirty="0" err="1"/>
              <a:t>πολυπεπτιδικές</a:t>
            </a:r>
            <a:r>
              <a:rPr lang="el-GR" dirty="0"/>
              <a:t> </a:t>
            </a:r>
            <a:r>
              <a:rPr lang="el-GR" dirty="0" smtClean="0"/>
              <a:t>αλυσίδες</a:t>
            </a:r>
          </a:p>
          <a:p>
            <a:r>
              <a:rPr lang="el-GR" dirty="0" smtClean="0"/>
              <a:t>Αν </a:t>
            </a:r>
            <a:r>
              <a:rPr lang="el-GR" dirty="0"/>
              <a:t>ο αριθμός των αμινοξέων είναι παραπάνω από 100 λέμε ότι έχουμε μια </a:t>
            </a:r>
            <a:r>
              <a:rPr lang="el-GR" dirty="0" smtClean="0"/>
              <a:t>πρωτεΐνη, αν είναι κάτω από λέγεται πεπτίδιο.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608167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1279</Words>
  <Application>Microsoft Office PowerPoint</Application>
  <PresentationFormat>Προσαρμογή</PresentationFormat>
  <Paragraphs>113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Θέμα του Office</vt:lpstr>
      <vt:lpstr>Πρωτεΐνες </vt:lpstr>
      <vt:lpstr>Στον πίνακα παρακάτω δίνονται τα 20 πιο συχνά εμφανιζόμενα αμινοξέα. </vt:lpstr>
      <vt:lpstr>D- &amp; L- αμινοξέα</vt:lpstr>
      <vt:lpstr>Διαφάνεια 4</vt:lpstr>
      <vt:lpstr>Διαφάνεια 5</vt:lpstr>
      <vt:lpstr>Μέθοδος χρονολόγησης βάση ρακεμοποίησης αμινοξέων. </vt:lpstr>
      <vt:lpstr>Διαφάνεια 7</vt:lpstr>
      <vt:lpstr>Σχηματισμός πεπτιδικού δεσμού. </vt:lpstr>
      <vt:lpstr>Διαφάνεια 9</vt:lpstr>
      <vt:lpstr>Διαφάνεια 10</vt:lpstr>
      <vt:lpstr>Μορφολογία των πρωτεινών  </vt:lpstr>
      <vt:lpstr>Διαφάνεια 12</vt:lpstr>
      <vt:lpstr>Διαφάνεια 13</vt:lpstr>
      <vt:lpstr>πρωτεΐνες που αποτελούνται από πολλές πολυπεπτιδικές αλυσίδες που είναι χαλαρά ενωμένες και αυτό αποτέλεί τη λεγόμενη "τεταρτοταγή δομή". Παράδειγμα είναι η αιμοσφαιρίνη.</vt:lpstr>
      <vt:lpstr>Διαφάνεια 15</vt:lpstr>
      <vt:lpstr>Οι πρωτεΐνες των μουσειακών αντικειμένων. </vt:lpstr>
      <vt:lpstr>Κολλαγόνο </vt:lpstr>
      <vt:lpstr>Διαφάνεια 18</vt:lpstr>
      <vt:lpstr>Διαφάνεια 19</vt:lpstr>
      <vt:lpstr>Μηχανισμοί αποσύνθεσης του κολλαγόνου. </vt:lpstr>
      <vt:lpstr>Διαφάνεια 21</vt:lpstr>
      <vt:lpstr>Φιβροΐνη</vt:lpstr>
      <vt:lpstr>Κερατίνη</vt:lpstr>
      <vt:lpstr>Διαφάνεια 24</vt:lpstr>
      <vt:lpstr>Αυγό</vt:lpstr>
      <vt:lpstr>Κρόκος  </vt:lpstr>
      <vt:lpstr>Διαφάνεια 27</vt:lpstr>
      <vt:lpstr>Γάλα και καζεΐνη</vt:lpstr>
      <vt:lpstr>Φυτικές πρωτεΐνες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Πρωτεΐνες </dc:title>
  <dc:creator>cookie</dc:creator>
  <cp:lastModifiedBy>cokie</cp:lastModifiedBy>
  <cp:revision>46</cp:revision>
  <dcterms:created xsi:type="dcterms:W3CDTF">2014-11-10T18:50:05Z</dcterms:created>
  <dcterms:modified xsi:type="dcterms:W3CDTF">2017-12-05T17:16:12Z</dcterms:modified>
</cp:coreProperties>
</file>