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60" r:id="rId3"/>
    <p:sldId id="461" r:id="rId4"/>
    <p:sldId id="462" r:id="rId5"/>
    <p:sldId id="463" r:id="rId6"/>
    <p:sldId id="464" r:id="rId7"/>
    <p:sldId id="465" r:id="rId8"/>
    <p:sldId id="466" r:id="rId9"/>
    <p:sldId id="467" r:id="rId10"/>
    <p:sldId id="468" r:id="rId11"/>
    <p:sldId id="469" r:id="rId12"/>
    <p:sldId id="470" r:id="rId13"/>
    <p:sldId id="471" r:id="rId14"/>
    <p:sldId id="472" r:id="rId15"/>
    <p:sldId id="473" r:id="rId16"/>
    <p:sldId id="474" r:id="rId17"/>
    <p:sldId id="475" r:id="rId18"/>
    <p:sldId id="476" r:id="rId19"/>
    <p:sldId id="477" r:id="rId20"/>
    <p:sldId id="478" r:id="rId21"/>
    <p:sldId id="479" r:id="rId22"/>
    <p:sldId id="480" r:id="rId23"/>
    <p:sldId id="481" r:id="rId24"/>
    <p:sldId id="482" r:id="rId25"/>
    <p:sldId id="483" r:id="rId26"/>
    <p:sldId id="484" r:id="rId27"/>
    <p:sldId id="485" r:id="rId28"/>
    <p:sldId id="486" r:id="rId29"/>
    <p:sldId id="487" r:id="rId30"/>
    <p:sldId id="488"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71410067-6310-49B6-A61F-09CB058FF1AA}"/>
    <pc:docChg chg="undo custSel addSld modSld">
      <pc:chgData name="MARIA KARAMPELIA" userId="9dfcc2cac66bf474" providerId="LiveId" clId="{71410067-6310-49B6-A61F-09CB058FF1AA}" dt="2025-04-04T08:37:23.340" v="96" actId="20577"/>
      <pc:docMkLst>
        <pc:docMk/>
      </pc:docMkLst>
      <pc:sldChg chg="modSp mod">
        <pc:chgData name="MARIA KARAMPELIA" userId="9dfcc2cac66bf474" providerId="LiveId" clId="{71410067-6310-49B6-A61F-09CB058FF1AA}" dt="2025-04-04T08:24:11.675" v="91" actId="20577"/>
        <pc:sldMkLst>
          <pc:docMk/>
          <pc:sldMk cId="1682513932" sldId="475"/>
        </pc:sldMkLst>
        <pc:spChg chg="mod">
          <ac:chgData name="MARIA KARAMPELIA" userId="9dfcc2cac66bf474" providerId="LiveId" clId="{71410067-6310-49B6-A61F-09CB058FF1AA}" dt="2025-04-04T08:24:11.675" v="91" actId="20577"/>
          <ac:spMkLst>
            <pc:docMk/>
            <pc:sldMk cId="1682513932" sldId="475"/>
            <ac:spMk id="3" creationId="{00000000-0000-0000-0000-000000000000}"/>
          </ac:spMkLst>
        </pc:spChg>
      </pc:sldChg>
      <pc:sldChg chg="modSp mod">
        <pc:chgData name="MARIA KARAMPELIA" userId="9dfcc2cac66bf474" providerId="LiveId" clId="{71410067-6310-49B6-A61F-09CB058FF1AA}" dt="2025-04-04T08:33:23.068" v="95" actId="20577"/>
        <pc:sldMkLst>
          <pc:docMk/>
          <pc:sldMk cId="4170375339" sldId="483"/>
        </pc:sldMkLst>
        <pc:spChg chg="mod">
          <ac:chgData name="MARIA KARAMPELIA" userId="9dfcc2cac66bf474" providerId="LiveId" clId="{71410067-6310-49B6-A61F-09CB058FF1AA}" dt="2025-04-04T08:33:23.068" v="95" actId="20577"/>
          <ac:spMkLst>
            <pc:docMk/>
            <pc:sldMk cId="4170375339" sldId="483"/>
            <ac:spMk id="3" creationId="{00000000-0000-0000-0000-000000000000}"/>
          </ac:spMkLst>
        </pc:spChg>
      </pc:sldChg>
      <pc:sldChg chg="addSp delSp modSp mod">
        <pc:chgData name="MARIA KARAMPELIA" userId="9dfcc2cac66bf474" providerId="LiveId" clId="{71410067-6310-49B6-A61F-09CB058FF1AA}" dt="2025-04-04T08:37:23.340" v="96" actId="20577"/>
        <pc:sldMkLst>
          <pc:docMk/>
          <pc:sldMk cId="967262518" sldId="487"/>
        </pc:sldMkLst>
        <pc:spChg chg="mod">
          <ac:chgData name="MARIA KARAMPELIA" userId="9dfcc2cac66bf474" providerId="LiveId" clId="{71410067-6310-49B6-A61F-09CB058FF1AA}" dt="2025-04-04T08:37:23.340" v="96" actId="20577"/>
          <ac:spMkLst>
            <pc:docMk/>
            <pc:sldMk cId="967262518" sldId="487"/>
            <ac:spMk id="3" creationId="{00000000-0000-0000-0000-000000000000}"/>
          </ac:spMkLst>
        </pc:spChg>
        <pc:spChg chg="add del">
          <ac:chgData name="MARIA KARAMPELIA" userId="9dfcc2cac66bf474" providerId="LiveId" clId="{71410067-6310-49B6-A61F-09CB058FF1AA}" dt="2025-04-04T08:00:01.807" v="1" actId="22"/>
          <ac:spMkLst>
            <pc:docMk/>
            <pc:sldMk cId="967262518" sldId="487"/>
            <ac:spMk id="5" creationId="{6DC15066-BA40-D15B-27E6-94894768AB0E}"/>
          </ac:spMkLst>
        </pc:spChg>
      </pc:sldChg>
      <pc:sldChg chg="modSp new mod">
        <pc:chgData name="MARIA KARAMPELIA" userId="9dfcc2cac66bf474" providerId="LiveId" clId="{71410067-6310-49B6-A61F-09CB058FF1AA}" dt="2025-04-04T08:04:38.446" v="88" actId="113"/>
        <pc:sldMkLst>
          <pc:docMk/>
          <pc:sldMk cId="231046419" sldId="488"/>
        </pc:sldMkLst>
        <pc:spChg chg="mod">
          <ac:chgData name="MARIA KARAMPELIA" userId="9dfcc2cac66bf474" providerId="LiveId" clId="{71410067-6310-49B6-A61F-09CB058FF1AA}" dt="2025-04-04T08:00:12.504" v="12" actId="20577"/>
          <ac:spMkLst>
            <pc:docMk/>
            <pc:sldMk cId="231046419" sldId="488"/>
            <ac:spMk id="2" creationId="{630232A2-CF66-3DE3-6D1D-99C91B3F115B}"/>
          </ac:spMkLst>
        </pc:spChg>
        <pc:spChg chg="mod">
          <ac:chgData name="MARIA KARAMPELIA" userId="9dfcc2cac66bf474" providerId="LiveId" clId="{71410067-6310-49B6-A61F-09CB058FF1AA}" dt="2025-04-04T08:04:38.446" v="88" actId="113"/>
          <ac:spMkLst>
            <pc:docMk/>
            <pc:sldMk cId="231046419" sldId="488"/>
            <ac:spMk id="3" creationId="{6C116563-4852-C6C2-2CA9-15EBF54FD3A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3DBF99-0FD0-B49E-ACC8-2BBD4DF6E9E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B9D2E92-3E10-0DF6-5E32-BF8853FCB9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26F3E77-6A4C-D9AA-6A87-5F403F9D401C}"/>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2557155B-D1C9-D25A-303D-8F2EC805413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98CFE88-B2D7-1A50-3BDA-138AC47CB364}"/>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4262841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9170E7-6D27-65F8-793A-B967430C2BF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78C3BFD-8772-EFAE-0898-FF95D99D705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F5CF42-2368-624B-C82F-B5396710C5E5}"/>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850F6B07-9F51-CD8E-BD2B-415F491B72D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404AB2-83EC-A025-5E98-55C354C7B519}"/>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158513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30B9358-395C-A553-55C8-A9C1FF450C0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A52E945-8D49-5321-55E0-6580416F9E1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35106C2-FBDF-9DB4-AE9A-091D2A327936}"/>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81DF385D-8656-24D7-3AA2-D4E7F1071F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47FDC63-14B7-B2B0-5429-09DFCC131846}"/>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331652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303959-7001-2418-08B0-117E3F16984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902AC22-4362-82C8-A3D3-0DE5529CEA5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E0F7870-EEC1-F22F-E958-384B6489EE16}"/>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DE7CFEB4-D574-2390-86C3-D647DF8D96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86ACF6-C735-986F-2740-90C20F57A6E5}"/>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275619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BA0305-B59E-6FFB-3D40-09ED7845C80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573D1D3-F147-85F4-7959-D061E00453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F945373-1EA7-9C2D-565E-0F4D50C8C1A8}"/>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A9B05B20-B824-D9DC-44C8-889B26C4D4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3BE04EC-205C-D3D3-FAB9-1AF2B1703186}"/>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198902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5CB254-FD05-72EF-AE9C-BE608B5F24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889EFF-9250-D93A-D5AF-E75633776DB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C101C82-DDB7-C40D-0330-9275B59AB57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1AD2A29-2951-65F3-0509-EE32FCC2FA4E}"/>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6" name="Θέση υποσέλιδου 5">
            <a:extLst>
              <a:ext uri="{FF2B5EF4-FFF2-40B4-BE49-F238E27FC236}">
                <a16:creationId xmlns:a16="http://schemas.microsoft.com/office/drawing/2014/main" id="{F9801910-EDD9-3910-47EC-65F411CE85D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1A30904-5E1E-5404-8FBA-3CFC77372733}"/>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354511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0BA166-9FE7-B753-E5F7-A0C07616F21D}"/>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5B83FD7-3C43-99AC-53E4-F33932E22C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B53ACC2-485C-3404-20A3-A7037DAAC0D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9FD388E-9FD2-CB67-BBEF-67560750C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1021871-6999-27DD-D5D8-243B7938DBC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76B7285-C9BB-9321-77E5-872C42C5AFE4}"/>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8" name="Θέση υποσέλιδου 7">
            <a:extLst>
              <a:ext uri="{FF2B5EF4-FFF2-40B4-BE49-F238E27FC236}">
                <a16:creationId xmlns:a16="http://schemas.microsoft.com/office/drawing/2014/main" id="{21A7A06C-7E1B-2E07-078B-654895FC228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BC2697B-7E14-9C99-813F-1D7F8D997B7E}"/>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162778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1214C4-5BD3-F032-5847-F1D2418F5C3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3208FE9-4886-8398-0E95-B8C136E85268}"/>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4" name="Θέση υποσέλιδου 3">
            <a:extLst>
              <a:ext uri="{FF2B5EF4-FFF2-40B4-BE49-F238E27FC236}">
                <a16:creationId xmlns:a16="http://schemas.microsoft.com/office/drawing/2014/main" id="{030A6789-8429-7304-D119-C74A397128A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5198485-1669-4712-0174-CA9526EF6AE3}"/>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392987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CA576AC-D9DB-EE3B-15BA-36AE354CD3BF}"/>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3" name="Θέση υποσέλιδου 2">
            <a:extLst>
              <a:ext uri="{FF2B5EF4-FFF2-40B4-BE49-F238E27FC236}">
                <a16:creationId xmlns:a16="http://schemas.microsoft.com/office/drawing/2014/main" id="{AB7137A4-0671-2936-15A5-1B32287CBAF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DF8A840-93A0-0543-8734-580F25D286E3}"/>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2158343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14F72E-57AC-6ABE-AA5A-DB2F51DB4DA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10204A1-E0CC-D523-74C2-5F0B721BC2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9F87137-F174-759B-1382-DED6761D4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05859D4-AA2E-C876-F161-4EB6658B0E27}"/>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6" name="Θέση υποσέλιδου 5">
            <a:extLst>
              <a:ext uri="{FF2B5EF4-FFF2-40B4-BE49-F238E27FC236}">
                <a16:creationId xmlns:a16="http://schemas.microsoft.com/office/drawing/2014/main" id="{148E8CFE-DCFF-5B37-A4E6-FF809956910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C9A53C3-AAFD-75D7-5DD9-2F4F7CD93C7F}"/>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395520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1557C5-3F02-C844-96E3-CB8876D1DD1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4AA0E94-5A94-585B-832A-BFFA8E2A89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23C66B4-965B-6702-F7ED-E07A6A2AD6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1EA7F01-F64A-D330-4A64-1BB22114F78A}"/>
              </a:ext>
            </a:extLst>
          </p:cNvPr>
          <p:cNvSpPr>
            <a:spLocks noGrp="1"/>
          </p:cNvSpPr>
          <p:nvPr>
            <p:ph type="dt" sz="half" idx="10"/>
          </p:nvPr>
        </p:nvSpPr>
        <p:spPr/>
        <p:txBody>
          <a:bodyPr/>
          <a:lstStyle/>
          <a:p>
            <a:fld id="{B4781E18-672D-4D48-A42F-269CD63A9538}" type="datetimeFigureOut">
              <a:rPr lang="el-GR" smtClean="0"/>
              <a:t>4/4/2025</a:t>
            </a:fld>
            <a:endParaRPr lang="el-GR"/>
          </a:p>
        </p:txBody>
      </p:sp>
      <p:sp>
        <p:nvSpPr>
          <p:cNvPr id="6" name="Θέση υποσέλιδου 5">
            <a:extLst>
              <a:ext uri="{FF2B5EF4-FFF2-40B4-BE49-F238E27FC236}">
                <a16:creationId xmlns:a16="http://schemas.microsoft.com/office/drawing/2014/main" id="{32847834-058F-9B2A-30EF-7845CEC20FC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A20F289-7890-7368-9816-AA706AD52BEB}"/>
              </a:ext>
            </a:extLst>
          </p:cNvPr>
          <p:cNvSpPr>
            <a:spLocks noGrp="1"/>
          </p:cNvSpPr>
          <p:nvPr>
            <p:ph type="sldNum" sz="quarter" idx="12"/>
          </p:nvPr>
        </p:nvSpPr>
        <p:spPr/>
        <p:txBody>
          <a:bodyPr/>
          <a:lstStyle/>
          <a:p>
            <a:fld id="{901E9174-36EA-422B-AA34-A5C29F40E58E}" type="slidenum">
              <a:rPr lang="el-GR" smtClean="0"/>
              <a:t>‹#›</a:t>
            </a:fld>
            <a:endParaRPr lang="el-GR"/>
          </a:p>
        </p:txBody>
      </p:sp>
    </p:spTree>
    <p:extLst>
      <p:ext uri="{BB962C8B-B14F-4D97-AF65-F5344CB8AC3E}">
        <p14:creationId xmlns:p14="http://schemas.microsoft.com/office/powerpoint/2010/main" val="2226028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35754B0-9406-CD8D-10CA-350CF9DC76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9533EBD-F39F-CE8B-969D-2BA16BC90F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AC1C581-8B1D-54F6-D81F-9356E74256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781E18-672D-4D48-A42F-269CD63A9538}" type="datetimeFigureOut">
              <a:rPr lang="el-GR" smtClean="0"/>
              <a:t>4/4/2025</a:t>
            </a:fld>
            <a:endParaRPr lang="el-GR"/>
          </a:p>
        </p:txBody>
      </p:sp>
      <p:sp>
        <p:nvSpPr>
          <p:cNvPr id="5" name="Θέση υποσέλιδου 4">
            <a:extLst>
              <a:ext uri="{FF2B5EF4-FFF2-40B4-BE49-F238E27FC236}">
                <a16:creationId xmlns:a16="http://schemas.microsoft.com/office/drawing/2014/main" id="{8103A4FB-FB19-015E-9058-5F20C60B67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FA145CB-240D-2FD4-F276-8DFA999AE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1E9174-36EA-422B-AA34-A5C29F40E58E}" type="slidenum">
              <a:rPr lang="el-GR" smtClean="0"/>
              <a:t>‹#›</a:t>
            </a:fld>
            <a:endParaRPr lang="el-GR"/>
          </a:p>
        </p:txBody>
      </p:sp>
    </p:spTree>
    <p:extLst>
      <p:ext uri="{BB962C8B-B14F-4D97-AF65-F5344CB8AC3E}">
        <p14:creationId xmlns:p14="http://schemas.microsoft.com/office/powerpoint/2010/main" val="2754168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B88BBA-BF6F-3D96-5585-DCA9C5375008}"/>
              </a:ext>
            </a:extLst>
          </p:cNvPr>
          <p:cNvSpPr>
            <a:spLocks noGrp="1"/>
          </p:cNvSpPr>
          <p:nvPr>
            <p:ph type="ctrTitle"/>
          </p:nvPr>
        </p:nvSpPr>
        <p:spPr>
          <a:xfrm>
            <a:off x="0" y="-1"/>
            <a:ext cx="12192000" cy="4707083"/>
          </a:xfrm>
        </p:spPr>
        <p:txBody>
          <a:bodyPr>
            <a:normAutofit/>
          </a:bodyPr>
          <a:lstStyle/>
          <a:p>
            <a:r>
              <a:rPr lang="el-GR" sz="3200" b="1" dirty="0"/>
              <a:t>ΒΙΟΗΘΙΚΗ</a:t>
            </a:r>
            <a:br>
              <a:rPr lang="el-GR" sz="3200" b="1" dirty="0"/>
            </a:br>
            <a:r>
              <a:rPr lang="el-GR" sz="3200" b="1" dirty="0"/>
              <a:t>ΕΝΟΤΗΤΑ 9</a:t>
            </a:r>
            <a:r>
              <a:rPr lang="el-GR" sz="3200" b="1" baseline="30000" dirty="0"/>
              <a:t>Η</a:t>
            </a:r>
            <a:br>
              <a:rPr lang="el-GR" sz="3200" b="1" baseline="30000" dirty="0"/>
            </a:br>
            <a:r>
              <a:rPr lang="el-GR" sz="3200" b="1" dirty="0"/>
              <a:t>ΘΕΩΡΗΣΗ ΤΩΝ ΕΦΑΡΜΟΓΩΝ ΑΠΌ ΤΟΝ ΚΛΑΔΟ ΤΗΣ ΒΙΟΗΘΙΚΗΣ</a:t>
            </a:r>
            <a:br>
              <a:rPr lang="el-GR" sz="3200" b="1" dirty="0"/>
            </a:br>
            <a:r>
              <a:rPr lang="el-GR" sz="3200" b="1" dirty="0"/>
              <a:t>Βιοηθική θεώρηση της γονιδιακής παρέμβασης και θεραπείας</a:t>
            </a:r>
            <a:br>
              <a:rPr lang="el-GR" sz="3200" b="1" dirty="0"/>
            </a:br>
            <a:r>
              <a:rPr lang="el-GR" sz="3200" b="1" dirty="0"/>
              <a:t>Βιοηθική θεώρηση της Κλωνοποίησης</a:t>
            </a:r>
            <a:br>
              <a:rPr lang="el-GR" sz="3200" b="1" dirty="0"/>
            </a:br>
            <a:r>
              <a:rPr lang="el-GR" sz="3200" b="1" dirty="0"/>
              <a:t>Μέρος Γ΄</a:t>
            </a:r>
            <a:br>
              <a:rPr lang="el-GR" sz="3200" b="1" dirty="0"/>
            </a:br>
            <a:br>
              <a:rPr lang="el-GR" sz="32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200-220</a:t>
            </a:r>
            <a:endParaRPr lang="el-GR" sz="3200" dirty="0"/>
          </a:p>
        </p:txBody>
      </p:sp>
      <p:sp>
        <p:nvSpPr>
          <p:cNvPr id="3" name="Υπότιτλος 2">
            <a:extLst>
              <a:ext uri="{FF2B5EF4-FFF2-40B4-BE49-F238E27FC236}">
                <a16:creationId xmlns:a16="http://schemas.microsoft.com/office/drawing/2014/main" id="{D6822E12-9944-ADAB-6A31-AF6248B7D7A1}"/>
              </a:ext>
            </a:extLst>
          </p:cNvPr>
          <p:cNvSpPr>
            <a:spLocks noGrp="1"/>
          </p:cNvSpPr>
          <p:nvPr>
            <p:ph type="subTitle" idx="1"/>
          </p:nvPr>
        </p:nvSpPr>
        <p:spPr>
          <a:xfrm>
            <a:off x="1524000" y="4869728"/>
            <a:ext cx="9144000" cy="1988271"/>
          </a:xfrm>
        </p:spPr>
        <p:txBody>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010236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605307" y="1825624"/>
            <a:ext cx="10856890" cy="4729721"/>
          </a:xfrm>
        </p:spPr>
        <p:txBody>
          <a:bodyPr>
            <a:normAutofit fontScale="92500"/>
          </a:bodyPr>
          <a:lstStyle/>
          <a:p>
            <a:pPr lvl="0"/>
            <a:r>
              <a:rPr lang="el-GR" dirty="0"/>
              <a:t>Σε όλες τις περιπτώσεις προσβάλλεται η ανθρώπινη αξιοπρέπεια γιατί η ανθρώπινη ύπαρξη αντιμετωπίζεται ως μέσο και όχι ως αυτοσκοπός. Το σύνολο των εκπροσώπων των θρησκειών, οι οποίοι μετέχουν στον βιοηθικό διάλογο, που διεξήγαγε η αμερικάνικη επιτροπή, αναφέρθηκε ακριβώς στην προσβολή της ανθρώπινης αξιοπρέπειας. Η αξία της συμμετοχής τους τονίστηκε ιδιαίτερα από τους βιοηθικολόγους γιατί: α) οι μεγάλες θρησκείες και ιδιαίτερα οι χριστιανικές ομολογίες διαδραμάτισαν σπουδαίο ρόλο στη διαμόρφωση της ηθικής των δυτικών κοινωνιών και β) παρουσιάζουν μεγάλη φιλοσοφική και κοινωνική σπουδαιότητα.  Συνεπώς το πρώτο επιχείρημα έχει βαθιές φιλοσοφικές και θρησκευτικές καταβολές και καταδεικνύει πως μια τέτοια εφαρμογή είναι λανθασμένη στην ουσία της και όχι απλώς σε ορισμένα εξωτερικά στοιχεία της. </a:t>
            </a:r>
          </a:p>
          <a:p>
            <a:endParaRPr lang="el-GR" dirty="0"/>
          </a:p>
        </p:txBody>
      </p:sp>
    </p:spTree>
    <p:extLst>
      <p:ext uri="{BB962C8B-B14F-4D97-AF65-F5344CB8AC3E}">
        <p14:creationId xmlns:p14="http://schemas.microsoft.com/office/powerpoint/2010/main" val="3997878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838200" y="1690688"/>
            <a:ext cx="11023242" cy="4871389"/>
          </a:xfrm>
        </p:spPr>
        <p:txBody>
          <a:bodyPr>
            <a:normAutofit fontScale="92500" lnSpcReduction="10000"/>
          </a:bodyPr>
          <a:lstStyle/>
          <a:p>
            <a:pPr marL="0" lvl="0" indent="0">
              <a:buNone/>
            </a:pPr>
            <a:r>
              <a:rPr lang="el-GR" dirty="0"/>
              <a:t>2) Το δεύτερο επιχείρημα αφορά </a:t>
            </a:r>
            <a:r>
              <a:rPr lang="el-GR" b="1" u="sng" dirty="0"/>
              <a:t>τους κινδύνους </a:t>
            </a:r>
            <a:r>
              <a:rPr lang="el-GR" b="1" dirty="0"/>
              <a:t>που κρύβει η μέθοδος της κλωνοποίησης για τον άνθρωπο-κλώνο</a:t>
            </a:r>
            <a:r>
              <a:rPr lang="el-GR" dirty="0"/>
              <a:t>. Η μέθοδος μεταφοράς του πυρήνα ενός σωματικού κυττάρου βρίσκεται ακόμη σε πρώιμο και πειραματικό επίπεδο. Πρέπει να τονιστεί ότι η γνωστή προβατίνα Ντόλλυ ήταν το αποτέλεσμα μιας σειράς εκατοντάδων αποτυχημένων προσπαθειών. Αυτό σημαίνει ότι θα είναι εξαιρετικά επισφαλής η εφαρμογή της στον ανθρώπινο οργανισμό. Οι πρώτοι κίνδυνοι αφορούν </a:t>
            </a:r>
            <a:r>
              <a:rPr lang="el-GR" u="sng" dirty="0"/>
              <a:t>τη σωματική υγεία και ακεραιότητα του κλώνου</a:t>
            </a:r>
            <a:r>
              <a:rPr lang="el-GR" dirty="0"/>
              <a:t>. Επίσης, εγκυμονούν κίνδυνοι για </a:t>
            </a:r>
            <a:r>
              <a:rPr lang="el-GR" u="sng" dirty="0"/>
              <a:t>την ψυχική υγεία του κλωνοποιημένου παιδιού</a:t>
            </a:r>
            <a:r>
              <a:rPr lang="el-GR" dirty="0"/>
              <a:t>, το οποίο πρόκειται να γεννηθεί. Στην περίπτωση αυτή παραβιάζεται η αρχή της βιοηθικής, η οποία υπαγορεύει την αποφυγή πρόκλησης πόνου ή βλάβης. Μόνο σε περίπτωση που οι ιατρικοί επιστήμονες και οι γενετικοί μηχανικοί εγγυηθούν την ασφάλεια του εγχειρήματος, ίσως θα μπορούσε να εφαρμοστεί η εφαρμογή της κλωνοποίησης. </a:t>
            </a:r>
          </a:p>
          <a:p>
            <a:pPr marL="0" lvl="0" indent="0">
              <a:buNone/>
            </a:pPr>
            <a:endParaRPr lang="el-GR" dirty="0"/>
          </a:p>
          <a:p>
            <a:endParaRPr lang="el-GR" dirty="0"/>
          </a:p>
        </p:txBody>
      </p:sp>
    </p:spTree>
    <p:extLst>
      <p:ext uri="{BB962C8B-B14F-4D97-AF65-F5344CB8AC3E}">
        <p14:creationId xmlns:p14="http://schemas.microsoft.com/office/powerpoint/2010/main" val="1584613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553791" y="1561900"/>
            <a:ext cx="11346287" cy="5032375"/>
          </a:xfrm>
        </p:spPr>
        <p:txBody>
          <a:bodyPr>
            <a:normAutofit lnSpcReduction="10000"/>
          </a:bodyPr>
          <a:lstStyle/>
          <a:p>
            <a:pPr marL="0" lvl="0" indent="0">
              <a:buNone/>
            </a:pPr>
            <a:r>
              <a:rPr lang="el-GR" dirty="0"/>
              <a:t>3) </a:t>
            </a:r>
            <a:r>
              <a:rPr lang="el-GR" b="1" dirty="0"/>
              <a:t>Η αντίθεση στη μηχανιστική αντίληψη της ζωής</a:t>
            </a:r>
            <a:r>
              <a:rPr lang="el-GR" dirty="0"/>
              <a:t>. Ορισμένοι κάνουν λόγο για πλήρη δικαιώματα του δότη του γενετικού υλικού πάνω στον κλώνο. Χαρακτηριστική είναι η γλώσσα που χρησιμοποιούν: ονομάζουν </a:t>
            </a:r>
            <a:r>
              <a:rPr lang="el-GR" u="sng" dirty="0"/>
              <a:t>δημιουργό </a:t>
            </a:r>
            <a:r>
              <a:rPr lang="el-GR" dirty="0"/>
              <a:t>τον δότη και </a:t>
            </a:r>
            <a:r>
              <a:rPr lang="el-GR" u="sng" dirty="0"/>
              <a:t>δημιούργημα</a:t>
            </a:r>
            <a:r>
              <a:rPr lang="el-GR" dirty="0"/>
              <a:t> τον κλώνο. Όσοι αντιτίθενται στην άποψη αυτή, αναγνωρίζουν τη σχέση ως σχέση μεταξύ </a:t>
            </a:r>
            <a:r>
              <a:rPr lang="el-GR" u="sng" dirty="0"/>
              <a:t>δωρητή </a:t>
            </a:r>
            <a:r>
              <a:rPr lang="el-GR" dirty="0"/>
              <a:t>του γενετικού υλικού και </a:t>
            </a:r>
            <a:r>
              <a:rPr lang="el-GR" u="sng" dirty="0"/>
              <a:t>κλώνου- αποδέκτη</a:t>
            </a:r>
            <a:r>
              <a:rPr lang="el-GR" dirty="0"/>
              <a:t>. Ο κλώνος αποτελεί νέο άνθρωπο σώματι και ψυχή και απολαμβάνει κάθε δικαιώματος και προστασίας. Ο δότης δεν έχει κανένα δικαίωμα πάνω του πέρα των συμβατικών γονεϊκών υποχρεώσεων. Σε καμία περίπτωση δεν επιτρέπεται να χρησιμοποιηθεί εξαναγκαστικά ο κλώνος ως δότης οργάνων και ιστών προς τον δωρητή του γενετικού υλικού. Η πρακτική αυτή έρχεται σε αντίθεση με την αρχή της αυτονομίας αλλά και της αξιοπρέπειας. </a:t>
            </a:r>
          </a:p>
          <a:p>
            <a:pPr marL="0" lvl="0" indent="0">
              <a:buNone/>
            </a:pPr>
            <a:endParaRPr lang="el-GR" dirty="0"/>
          </a:p>
          <a:p>
            <a:endParaRPr lang="el-GR" dirty="0"/>
          </a:p>
        </p:txBody>
      </p:sp>
    </p:spTree>
    <p:extLst>
      <p:ext uri="{BB962C8B-B14F-4D97-AF65-F5344CB8AC3E}">
        <p14:creationId xmlns:p14="http://schemas.microsoft.com/office/powerpoint/2010/main" val="3437569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p:txBody>
          <a:bodyPr/>
          <a:lstStyle/>
          <a:p>
            <a:pPr marL="0" lvl="0" indent="0">
              <a:buNone/>
            </a:pPr>
            <a:r>
              <a:rPr lang="el-GR" dirty="0"/>
              <a:t>4) </a:t>
            </a:r>
            <a:r>
              <a:rPr lang="el-GR" b="1" dirty="0"/>
              <a:t>Η πιθανότητα αναζωπύρωσης του κινήματος της ευγονικής</a:t>
            </a:r>
            <a:r>
              <a:rPr lang="el-GR" dirty="0"/>
              <a:t>. Η αλήθεια είναι ότι από τη στιγμή που γίνει επιτυχημένος συνδυασμός </a:t>
            </a:r>
            <a:r>
              <a:rPr lang="el-GR" u="sng" dirty="0"/>
              <a:t>της κλωνοποίησης</a:t>
            </a:r>
            <a:r>
              <a:rPr lang="el-GR" dirty="0"/>
              <a:t> και </a:t>
            </a:r>
            <a:r>
              <a:rPr lang="el-GR" u="sng" dirty="0"/>
              <a:t>της γονιδιακής παρέμβασης</a:t>
            </a:r>
            <a:r>
              <a:rPr lang="el-GR" dirty="0"/>
              <a:t>, υφίσταται η δυνατότητα να μετατραπούν τα σενάρια επιστημονικής φαντασίας σε πραγματικότητα. Είναι γνωστό εξάλλου ότι μορφές κλωνοποίησης χρησιμοποιούνται κατά κόρον στη γεωπονία και τη ζωοτεχνία για την αναπαραγωγή μεγάλου αριθμού φυτών ή ζώων με επιθυμητά χαρακτηριστικά.</a:t>
            </a:r>
          </a:p>
          <a:p>
            <a:endParaRPr lang="el-GR" dirty="0"/>
          </a:p>
        </p:txBody>
      </p:sp>
    </p:spTree>
    <p:extLst>
      <p:ext uri="{BB962C8B-B14F-4D97-AF65-F5344CB8AC3E}">
        <p14:creationId xmlns:p14="http://schemas.microsoft.com/office/powerpoint/2010/main" val="34532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1180" y="0"/>
            <a:ext cx="10515600" cy="1325563"/>
          </a:xfrm>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489397" y="1493950"/>
            <a:ext cx="11359166" cy="5228822"/>
          </a:xfrm>
        </p:spPr>
        <p:txBody>
          <a:bodyPr>
            <a:normAutofit fontScale="92500" lnSpcReduction="10000"/>
          </a:bodyPr>
          <a:lstStyle/>
          <a:p>
            <a:pPr marL="0" lvl="0" indent="0">
              <a:buNone/>
            </a:pPr>
            <a:r>
              <a:rPr lang="el-GR" dirty="0"/>
              <a:t>5) Μια ομάδα επιχειρημάτων εξετάζει </a:t>
            </a:r>
            <a:r>
              <a:rPr lang="el-GR" b="1" dirty="0"/>
              <a:t>τη σχέση </a:t>
            </a:r>
            <a:r>
              <a:rPr lang="el-GR" b="1" u="sng" dirty="0"/>
              <a:t>της ηθικής της οικογένειας</a:t>
            </a:r>
            <a:r>
              <a:rPr lang="el-GR" b="1" dirty="0"/>
              <a:t> με την ελευθερία για τεκνοποίηση και αναπαραγωγή</a:t>
            </a:r>
            <a:r>
              <a:rPr lang="el-GR" dirty="0"/>
              <a:t>. Στο πλαίσιο αυτό εντάσσονται τόσο η ποιότητα των σχέσεων των μελών της οικογένειας, όσο και η απόφαση και το δικαίωμα του καθενός για την απόκτηση απογόνων. Στις δυτικές κοινωνίες έρχεται συνεχώς στο επίκεντρο του δημόσιου διαλόγου το θέμα για </a:t>
            </a:r>
            <a:r>
              <a:rPr lang="el-GR" b="1" dirty="0"/>
              <a:t>το δικαίωμα της ελευθερίας απόκτησης απογόνων</a:t>
            </a:r>
            <a:r>
              <a:rPr lang="el-GR" dirty="0"/>
              <a:t>, ή πιο απλά </a:t>
            </a:r>
            <a:r>
              <a:rPr lang="el-GR" u="sng" dirty="0"/>
              <a:t>το δικαίωμα της ελευθερίας στην τεκνοποίηση</a:t>
            </a:r>
            <a:r>
              <a:rPr lang="el-GR" dirty="0"/>
              <a:t>. Το περιεχόμενο αυτού του δικαιώματος συνίσταται στο ότι κάθε άνθρωπος έχει δικαίωμα να τεκνοποιεί και να λαμβάνει τις σχετικές μ’  αυτόν αναπαραγωγικές αποφάσεις. Η υπέρμετρη όμως χρήση αυτού του δικαιώματος έφερε τις δυτικές κοινωνίες σε δύσκολη θέση, αφού εκφράστηκαν επιθυμίες για απόκτηση παιδιών από ιδιάζουσες ομάδες πληθυσμού. Στο πλαίσιο αυτό αντιμετωπίστηκε η κλωνοποίηση ως αναπαραγωγική μέθοδος. Έτσι, στο βωμό της ελευθερίας της τεκνοποίησης θυσιάζεται εύκολα το ενδιαφέρον για την ίδια την ύπαρξη και τις ανάγκες των παιδιών που θα γεννηθούν. </a:t>
            </a:r>
          </a:p>
        </p:txBody>
      </p:sp>
    </p:spTree>
    <p:extLst>
      <p:ext uri="{BB962C8B-B14F-4D97-AF65-F5344CB8AC3E}">
        <p14:creationId xmlns:p14="http://schemas.microsoft.com/office/powerpoint/2010/main" val="1346710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244699" y="1825625"/>
            <a:ext cx="11758411" cy="4858510"/>
          </a:xfrm>
        </p:spPr>
        <p:txBody>
          <a:bodyPr>
            <a:normAutofit lnSpcReduction="10000"/>
          </a:bodyPr>
          <a:lstStyle/>
          <a:p>
            <a:pPr lvl="0"/>
            <a:r>
              <a:rPr lang="el-GR" dirty="0"/>
              <a:t>Το μεγαλύτερο λάθος σ’ αυτή την περίπτωση είναι η </a:t>
            </a:r>
            <a:r>
              <a:rPr lang="el-GR" b="1" dirty="0"/>
              <a:t>αποσύνδεση</a:t>
            </a:r>
            <a:r>
              <a:rPr lang="el-GR" dirty="0"/>
              <a:t> </a:t>
            </a:r>
            <a:r>
              <a:rPr lang="el-GR" u="sng" dirty="0"/>
              <a:t>των αναγκών των παιδιών</a:t>
            </a:r>
            <a:r>
              <a:rPr lang="el-GR" dirty="0"/>
              <a:t> που θα γεννηθούν από </a:t>
            </a:r>
            <a:r>
              <a:rPr lang="el-GR" u="sng" dirty="0"/>
              <a:t>την ελευθερία των αναπαραγωγικών αποφάσεων των γονέων</a:t>
            </a:r>
            <a:r>
              <a:rPr lang="el-GR" dirty="0"/>
              <a:t>. Πολλοί θεώρησαν ότι μ’ αυτόν τον τρόπο απειλείται </a:t>
            </a:r>
            <a:r>
              <a:rPr lang="el-GR" u="sng" dirty="0"/>
              <a:t>η ηθική σπουδαιότητα της οικογένειας</a:t>
            </a:r>
            <a:r>
              <a:rPr lang="el-GR" dirty="0"/>
              <a:t> και </a:t>
            </a:r>
            <a:r>
              <a:rPr lang="el-GR" u="sng" dirty="0"/>
              <a:t>το πραγματικό νόημα της γονιμότητας</a:t>
            </a:r>
            <a:r>
              <a:rPr lang="el-GR" dirty="0"/>
              <a:t>. Η αντιμετώπιση της γέννησης ενός παιδιού ως μέσου εκπλήρωσης ιδιοτελών σκοπών επεκτείνει το πρόβλημα και στις σχέσεις γονέων- παιδιών. Η «ιδιοκτησιακή» νοοτροπία θα οδηγήσει σε υποβιβασμό τη σημασία της γονικής αγάπης και στοργής. Είναι μεγάλο σφάλμα να προβάλλεται συνεχώς η αρχή της αυτονομίας στις αναπαραγωγικές αποφάσεις, ενώ παραθεωρείται η αρχή της αποφυγής πρόκλησης βλάβης στις οικογενειακές σχέσεις. Η συνοχή της οικογένειας είναι πολύ σημαντική, γιατί επηρεάζει σε μεγάλο βαθμό τη δομή και την πορεία της ίδιας της κοινωνίας. </a:t>
            </a:r>
          </a:p>
          <a:p>
            <a:endParaRPr lang="el-GR" dirty="0"/>
          </a:p>
        </p:txBody>
      </p:sp>
    </p:spTree>
    <p:extLst>
      <p:ext uri="{BB962C8B-B14F-4D97-AF65-F5344CB8AC3E}">
        <p14:creationId xmlns:p14="http://schemas.microsoft.com/office/powerpoint/2010/main" val="2803500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75763"/>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103031" y="875763"/>
            <a:ext cx="11887199" cy="5982237"/>
          </a:xfrm>
        </p:spPr>
        <p:txBody>
          <a:bodyPr>
            <a:normAutofit lnSpcReduction="10000"/>
          </a:bodyPr>
          <a:lstStyle/>
          <a:p>
            <a:r>
              <a:rPr lang="el-GR" dirty="0"/>
              <a:t>Πέρα όμως από αυτά τα επιχειρήματα διατυπώθηκαν και ορισμένες άλλες απόψεις, οι οποίες σχετίζονταν με ορισμένες διαδικαστικές λεπτομέρειες κατά την εφαρμογή της κλωνοποίησης.</a:t>
            </a:r>
          </a:p>
          <a:p>
            <a:r>
              <a:rPr lang="el-GR" dirty="0"/>
              <a:t>Ένα από αυτά τα θέματα αφορά το πρόβλημα ότι ο ηθικά προβληματικός χαρακτήρας της κλωνοποίησης μέσω της μεταφοράς πυρήνα σωματικού κυττάρου μπορεί να συντελέσει </a:t>
            </a:r>
            <a:r>
              <a:rPr lang="el-GR" u="sng" dirty="0"/>
              <a:t>στην απαγόρευση και άλλων εφαρμογών της βιοτεχνολογίας</a:t>
            </a:r>
            <a:r>
              <a:rPr lang="el-GR" dirty="0"/>
              <a:t>, οι οποίες είναι χρήσιμες στην έρευνα για την καταπολέμηση διαφόρων ασθενειών. (π.χ. απαγόρευση της διάσπασης πρώιμων εμβρύων </a:t>
            </a:r>
            <a:r>
              <a:rPr lang="en-US" dirty="0"/>
              <a:t>in vitro</a:t>
            </a:r>
            <a:r>
              <a:rPr lang="el-GR" dirty="0"/>
              <a:t>)</a:t>
            </a:r>
          </a:p>
          <a:p>
            <a:r>
              <a:rPr lang="el-GR" dirty="0"/>
              <a:t>Ένα άλλο σημείο που προβλημάτισε τους βιοηθικολόγους ήταν το πλαίσιο εφαρμογής της κλωνοποίησης, σε περίπτωση που αποδεικνύονταν ασφαλής και ευεργετική. </a:t>
            </a:r>
            <a:r>
              <a:rPr lang="el-GR" u="sng" dirty="0"/>
              <a:t>Θα επιτρεπόταν να διεξάγεται ελεύθερα ή μόνο ως περιστασιακή πρακτική σε περιπτώσεις</a:t>
            </a:r>
            <a:r>
              <a:rPr lang="el-GR" dirty="0"/>
              <a:t>, όπου δεν θα υπήρχε άλλος τρόπος για την αντιμετώπιση μιας κατάστασης; Με ποιον τρόπο θα προσδιοριστεί ο θεραπευτικός της χαρακτήρας; Συνεπώς, αυτό θα οδηγήσει ή σε πλήρη αποδοχή ή σε πλήρη απαγόρευση.</a:t>
            </a:r>
          </a:p>
          <a:p>
            <a:endParaRPr lang="el-GR" dirty="0"/>
          </a:p>
        </p:txBody>
      </p:sp>
    </p:spTree>
    <p:extLst>
      <p:ext uri="{BB962C8B-B14F-4D97-AF65-F5344CB8AC3E}">
        <p14:creationId xmlns:p14="http://schemas.microsoft.com/office/powerpoint/2010/main" val="43866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0345" y="1"/>
            <a:ext cx="10515600" cy="1004552"/>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231819" y="1107584"/>
            <a:ext cx="11732653" cy="5499278"/>
          </a:xfrm>
        </p:spPr>
        <p:txBody>
          <a:bodyPr>
            <a:normAutofit lnSpcReduction="10000"/>
          </a:bodyPr>
          <a:lstStyle/>
          <a:p>
            <a:r>
              <a:rPr lang="el-GR" dirty="0"/>
              <a:t>Ένα άλλο ερώτημα που τους απασχόλησε είναι ο τρόπος με τον οποίο θα γίνει </a:t>
            </a:r>
            <a:r>
              <a:rPr lang="el-GR" u="sng" dirty="0"/>
              <a:t>η ηθική αξιολόγηση της κλωνοποίησης</a:t>
            </a:r>
            <a:r>
              <a:rPr lang="el-GR" dirty="0"/>
              <a:t>. Θα θεωρούνταν με βάση τις θεμελιώδεις αρχές της ηθικής ή θα γίνονταν μια κατά περίπτωση αξιολόγηση. Τελικά επικράτησε η άποψη ότι οι δύο αυτοί τρόποι ηθικής αξιολόγησης αλληλοσυμπληρώνονται. </a:t>
            </a:r>
          </a:p>
          <a:p>
            <a:r>
              <a:rPr lang="el-GR" dirty="0"/>
              <a:t>Επίσης, δόθηκε ευκαιρία για ακόμη μια φορά να τεθεί </a:t>
            </a:r>
            <a:r>
              <a:rPr lang="el-GR" u="sng" dirty="0"/>
              <a:t>το θέμα των ορίων της επιστημονικής προόδου</a:t>
            </a:r>
            <a:r>
              <a:rPr lang="el-GR" dirty="0"/>
              <a:t>. Η υπέρμετρη εμπιστοσύνη στην επιστήμη τείνει να αντικαταστήσει την πίστη στις διαχρονικές ηθικές αξίες και να καταργήσει τα όρια, που θέτουν οι τελευταίες. Μεγάλο μέρος των δυτικών κοινωνιών αποδίδει στην επιστήμη και στην τεχνολογία θεϊκά χαρακτηριστικά. Η ραγδαία εξέλιξη της επιστήμης δεν συμβαδίζει με την ηθική ανάπτυξη του σύγχρονου ανθρώπου. Η διαπίστωση αυτή πρέπει να θέσει σε συναγερμό όλους τους υπεύθυνους προτού συμβούν μη αναστρέψιμες καταστάσεις στην ανθρωπότητα.  </a:t>
            </a:r>
          </a:p>
          <a:p>
            <a:endParaRPr lang="el-GR" dirty="0"/>
          </a:p>
        </p:txBody>
      </p:sp>
    </p:spTree>
    <p:extLst>
      <p:ext uri="{BB962C8B-B14F-4D97-AF65-F5344CB8AC3E}">
        <p14:creationId xmlns:p14="http://schemas.microsoft.com/office/powerpoint/2010/main" val="1682513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6786" y="0"/>
            <a:ext cx="10515600" cy="1325563"/>
          </a:xfrm>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21972" y="1825624"/>
            <a:ext cx="11565228" cy="4922905"/>
          </a:xfrm>
        </p:spPr>
        <p:txBody>
          <a:bodyPr>
            <a:normAutofit lnSpcReduction="10000"/>
          </a:bodyPr>
          <a:lstStyle/>
          <a:p>
            <a:r>
              <a:rPr lang="el-GR" dirty="0"/>
              <a:t>Τα </a:t>
            </a:r>
            <a:r>
              <a:rPr lang="el-GR" sz="3600" b="1" dirty="0">
                <a:solidFill>
                  <a:srgbClr val="FF0000"/>
                </a:solidFill>
              </a:rPr>
              <a:t>επιχειρήματα υπέρ της εφαρμογής της κλωνοποίησης </a:t>
            </a:r>
            <a:r>
              <a:rPr lang="el-GR" dirty="0"/>
              <a:t>στον άνθρωπο προέρχονται κυρίως από </a:t>
            </a:r>
            <a:r>
              <a:rPr lang="el-GR" u="sng" dirty="0"/>
              <a:t>τον χώρο της ιατρικής </a:t>
            </a:r>
            <a:r>
              <a:rPr lang="el-GR" dirty="0"/>
              <a:t>και </a:t>
            </a:r>
            <a:r>
              <a:rPr lang="el-GR" u="sng" dirty="0"/>
              <a:t>εφαρμοσμένης γενετικής</a:t>
            </a:r>
            <a:r>
              <a:rPr lang="el-GR" dirty="0"/>
              <a:t>. Υπήρξαν και αρκετοί θερμοί υποστηρικτές της από το χώρο της φιλοσοφίας, των κοινωνικών επιστημών και από ορισμένους εκπροσώπους θρησκειών. </a:t>
            </a:r>
          </a:p>
          <a:p>
            <a:r>
              <a:rPr lang="el-GR" dirty="0"/>
              <a:t>Οι προσπάθειές τους επικεντρώνονται να αποδείξουν ότι </a:t>
            </a:r>
            <a:r>
              <a:rPr lang="el-GR" u="sng" dirty="0"/>
              <a:t>οι απαγορεύσεις</a:t>
            </a:r>
            <a:r>
              <a:rPr lang="el-GR" dirty="0"/>
              <a:t>, που επέβαλαν το αμερικανικό Κογκρέσο, </a:t>
            </a:r>
            <a:r>
              <a:rPr lang="el-GR" u="sng" dirty="0"/>
              <a:t>ήταν αδικαιολόγητες και λανθασμένες επιλογές. </a:t>
            </a:r>
          </a:p>
          <a:p>
            <a:r>
              <a:rPr lang="el-GR" dirty="0"/>
              <a:t>Σε καμία περίπτωση δεν συμφώνησαν ότι η απαγόρευση θα είχε κάποιο όφελος, καθώς η παύση των πειραματικών εφαρμογών αναστέλλει την επιστημονική πρόοδο. Ωστόσο, </a:t>
            </a:r>
            <a:r>
              <a:rPr lang="el-GR" b="1" dirty="0"/>
              <a:t>η θέσπιση ρυθμιστικών κανόνων </a:t>
            </a:r>
            <a:r>
              <a:rPr lang="el-GR" dirty="0"/>
              <a:t>για τη διεξαγωγή οποιασδήποτε έρευνας ή εφαρμογής θεωρήθηκε απαραίτητη. </a:t>
            </a:r>
          </a:p>
          <a:p>
            <a:endParaRPr lang="el-GR" dirty="0"/>
          </a:p>
        </p:txBody>
      </p:sp>
    </p:spTree>
    <p:extLst>
      <p:ext uri="{BB962C8B-B14F-4D97-AF65-F5344CB8AC3E}">
        <p14:creationId xmlns:p14="http://schemas.microsoft.com/office/powerpoint/2010/main" val="2542791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669"/>
            <a:ext cx="10515600" cy="1325563"/>
          </a:xfrm>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244699" y="1420232"/>
            <a:ext cx="11758411" cy="5437768"/>
          </a:xfrm>
        </p:spPr>
        <p:txBody>
          <a:bodyPr>
            <a:normAutofit fontScale="92500" lnSpcReduction="10000"/>
          </a:bodyPr>
          <a:lstStyle/>
          <a:p>
            <a:r>
              <a:rPr lang="el-GR" dirty="0"/>
              <a:t>Επίσης το χρονικό διάστημα των ενενήντα  ημερών, μέσα στο οποίο συζητήθηκε και αποφασίστηκε η πενταετής απαγόρευση της κλωνοποίησης στις Η.Π.Α., κρίθηκε εντελώς ανεπαρκές για ένα τόσο σημαντικό ζήτημα. </a:t>
            </a:r>
          </a:p>
          <a:p>
            <a:r>
              <a:rPr lang="el-GR" dirty="0"/>
              <a:t>Ένα ακόμα λάθος, που επισημαίνεται, είναι η μεταφορά της δικαιοδοσίας των αποφάσεων σχετικά με την τύχη της από τις επιτροπές των ειδικών στο Κογκρέσο ή στη Ευρωπαϊκή Βουλή. Έτσι, παρουσιάζεται ο κίνδυνος να μετατραπεί ένα ζήτημα καθαρά επιστημονικής και ιατρικής φύσης σε αντικείμενο πολιτικών σκοπιμοτήτων. </a:t>
            </a:r>
          </a:p>
          <a:p>
            <a:r>
              <a:rPr lang="el-GR" dirty="0"/>
              <a:t>Οι υποστηρικτές της κλωνοποίησης θεωρούν λανθασμένο τον διαχωρισμό μεταξύ της κλωνοποίησης μέσω της εμβρυοδιάσπασης και εκείνης μέσω της μεταφοράς πυρήνα σωματικού κυττάρου. Υποστηρίζοντας ότι και οι δύο μορφές κλωνοποίησης είναι «ηθικά ισοδύναμες», διατείνονται ότι εάν απαγορευτεί η μια μορφή, θα θεωρηθεί αυτονόητη και η απαγόρευση της άλλης. Εκείνο που προέχει σύμφωνα με τους υποστηρικτές είναι να υπάρξουν μόνο ρυθμιστικοί κανόνες και όχι απαγόρευση.</a:t>
            </a:r>
          </a:p>
        </p:txBody>
      </p:sp>
    </p:spTree>
    <p:extLst>
      <p:ext uri="{BB962C8B-B14F-4D97-AF65-F5344CB8AC3E}">
        <p14:creationId xmlns:p14="http://schemas.microsoft.com/office/powerpoint/2010/main" val="676797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257613"/>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p:txBody>
          <a:bodyPr>
            <a:normAutofit/>
          </a:bodyPr>
          <a:lstStyle/>
          <a:p>
            <a:r>
              <a:rPr lang="el-GR" dirty="0"/>
              <a:t>Η </a:t>
            </a:r>
            <a:r>
              <a:rPr lang="el-GR" sz="3600" b="1" dirty="0">
                <a:solidFill>
                  <a:srgbClr val="FF0000"/>
                </a:solidFill>
              </a:rPr>
              <a:t>κλωνοποίηση </a:t>
            </a:r>
            <a:r>
              <a:rPr lang="el-GR" dirty="0"/>
              <a:t>έχει προβληθεί ως το μεγαλύτερο θέμα της βιοηθικής. </a:t>
            </a:r>
          </a:p>
          <a:p>
            <a:r>
              <a:rPr lang="el-GR" dirty="0"/>
              <a:t>Το γεγονός αυτό δεν προέρχεται τόσο από τα ηθικά προβλήματα που δημιουργεί η πιθανή εφαρμογή της, όσο από το γεγονός ότι ενώ οι παρεμβάσεις στο ανθρώπινο γονιδίωμα εξετάζονται κάτω από πειραματικό ή υποθετικό πρίσμα, η κλωνοποίηση έχει εφαρμοστεί με σχετική επιτυχία σε θηλαστικά ζώα. </a:t>
            </a:r>
          </a:p>
          <a:p>
            <a:r>
              <a:rPr lang="el-GR" dirty="0"/>
              <a:t>Ωστόσο, για την πληρέστερη κατανόηση του θέματος είναι απαραίτητες κάποιες τεχνικές διευκρινίσεις.</a:t>
            </a:r>
          </a:p>
        </p:txBody>
      </p:sp>
    </p:spTree>
    <p:extLst>
      <p:ext uri="{BB962C8B-B14F-4D97-AF65-F5344CB8AC3E}">
        <p14:creationId xmlns:p14="http://schemas.microsoft.com/office/powerpoint/2010/main" val="1579616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618186" y="1825625"/>
            <a:ext cx="10921284" cy="4351338"/>
          </a:xfrm>
        </p:spPr>
        <p:txBody>
          <a:bodyPr>
            <a:normAutofit lnSpcReduction="10000"/>
          </a:bodyPr>
          <a:lstStyle/>
          <a:p>
            <a:r>
              <a:rPr lang="el-GR" dirty="0"/>
              <a:t>Η καταλληλότερη αντιμετώπιση για τους υποστηρικτές της κλωνοποίησης, θα ήταν να λαμβάνονται όλες οι αποφάσεις σχετικά με τα θέματα της γενετικής τεχνολογίας στα πλαίσια των αρμόδιων επιτροπών επιστημόνων και βιοηθικολόγων, με παράλληλη ενημέρωση της πολιτικής ηγεσίας. </a:t>
            </a:r>
          </a:p>
          <a:p>
            <a:r>
              <a:rPr lang="el-GR" dirty="0"/>
              <a:t>Αρνητική θεωρείται και η συμμετοχή των μέσων μαζικής ενημέρωσης, τα οποία συνέδεσαν την κλωνοποίηση με σενάρια επιστημονικής φαντασίας, γεγονός που είχε αποτέλεσμα την έντονη αντίδραση του κοινού, η οποία επηρέασε και τις αποφάσεις των πολιτικών. </a:t>
            </a:r>
          </a:p>
          <a:p>
            <a:r>
              <a:rPr lang="el-GR" dirty="0"/>
              <a:t>Ποια είναι όμως τα επιχειρήματά τους; </a:t>
            </a:r>
          </a:p>
          <a:p>
            <a:endParaRPr lang="el-GR" dirty="0"/>
          </a:p>
          <a:p>
            <a:endParaRPr lang="el-GR" dirty="0"/>
          </a:p>
        </p:txBody>
      </p:sp>
    </p:spTree>
    <p:extLst>
      <p:ext uri="{BB962C8B-B14F-4D97-AF65-F5344CB8AC3E}">
        <p14:creationId xmlns:p14="http://schemas.microsoft.com/office/powerpoint/2010/main" val="1409807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592428" y="1825624"/>
            <a:ext cx="10998558" cy="5032375"/>
          </a:xfrm>
        </p:spPr>
        <p:txBody>
          <a:bodyPr>
            <a:normAutofit/>
          </a:bodyPr>
          <a:lstStyle/>
          <a:p>
            <a:pPr marL="0" lvl="0" indent="0">
              <a:buNone/>
            </a:pPr>
            <a:r>
              <a:rPr lang="el-GR" dirty="0"/>
              <a:t>1) Το κυριότερο επιχείρημα είναι ότι με την απαγόρευσή της υπονομεύεται </a:t>
            </a:r>
            <a:r>
              <a:rPr lang="el-GR" b="1" dirty="0"/>
              <a:t>η ελευθερία της αναπαραγωγής</a:t>
            </a:r>
            <a:r>
              <a:rPr lang="el-GR" dirty="0"/>
              <a:t>. Προβάλλουν ως βασικό δικαίωμα του ανθρώπου την ελευθερία στις αποφάσεις για δημιουργία απογόνων. Ιατρικοί επιστήμονες υποστηρίζουν ότι υπάρχουν καταστάσεις υπογονιμότητας, στις οποίες η κλωνοποίηση θα αποτελέσει την πιο κατάλληλη και αποτελεσματική λύση.  Μια τέτοια περίπτωση είναι εκείνη που ο ένας από τους δύο γονείς είναι </a:t>
            </a:r>
            <a:r>
              <a:rPr lang="el-GR" u="sng" dirty="0"/>
              <a:t>φορέας γενετικής ασθένειας</a:t>
            </a:r>
            <a:r>
              <a:rPr lang="el-GR" dirty="0"/>
              <a:t>. Η κλωνοποίηση υπόσχεται να βοηθήσει στη γέννηση υγιούς παιδιού. Αυτό θα γίνει με τη μεταφορά του πυρήνα σωματικού κυττάρου του γονέως, ο οποίος δεν είναι φορέας γενετικής ασθένειας. </a:t>
            </a:r>
          </a:p>
        </p:txBody>
      </p:sp>
    </p:spTree>
    <p:extLst>
      <p:ext uri="{BB962C8B-B14F-4D97-AF65-F5344CB8AC3E}">
        <p14:creationId xmlns:p14="http://schemas.microsoft.com/office/powerpoint/2010/main" val="744347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476517" y="1825624"/>
            <a:ext cx="11165983" cy="4729721"/>
          </a:xfrm>
        </p:spPr>
        <p:txBody>
          <a:bodyPr>
            <a:normAutofit/>
          </a:bodyPr>
          <a:lstStyle/>
          <a:p>
            <a:r>
              <a:rPr lang="el-GR" dirty="0"/>
              <a:t>Μ’ αυτόν τον τρόπο επιτυγχάνεται η εξάλειψη της γενετικής ασθένειας, αλλά και η απόκτηση παιδιού, που θα οφείλει τη γενετική του ταυτότητα τουλάχιστον σε έναν από τους δύο γονείς, και όχι σε κάποιον τρίτο δωρητή γενετικού υλικού. Αυτή η εφαρμογή έχει και αναπαραγωγικό και θεραπευτικό σκέλος. Επίσης, στα ζευγάρια, στα οποία διαπιστώνεται </a:t>
            </a:r>
            <a:r>
              <a:rPr lang="el-GR" u="sng" dirty="0"/>
              <a:t>αζωασπερμία στον άντρα</a:t>
            </a:r>
            <a:r>
              <a:rPr lang="el-GR" dirty="0"/>
              <a:t>, μπορούν να αποκτήσουν παιδί μέσω της κλωνοποίησης χωρίς να καταφύγουν στη δωρεά σπέρματος, οπότε θα διατηρήσουν τη γενετική ταυτότητα του παιδιού τους. Το ίδιο ισχύει και όταν υπάρχει </a:t>
            </a:r>
            <a:r>
              <a:rPr lang="el-GR" u="sng" dirty="0"/>
              <a:t>παντελής έλλειψη γαμετών</a:t>
            </a:r>
            <a:r>
              <a:rPr lang="el-GR" dirty="0"/>
              <a:t>. Τότε, με τον δανεισμό μόνον ωαρίου και τη μεταφορά του γενετικού υλικού ενός από τους δύο γονείς, διατηρείται και πάλι το μεγαλύτερο μέρος της γενετικής ταυτότητας του παιδιού.</a:t>
            </a:r>
          </a:p>
          <a:p>
            <a:endParaRPr lang="el-GR" dirty="0"/>
          </a:p>
        </p:txBody>
      </p:sp>
    </p:spTree>
    <p:extLst>
      <p:ext uri="{BB962C8B-B14F-4D97-AF65-F5344CB8AC3E}">
        <p14:creationId xmlns:p14="http://schemas.microsoft.com/office/powerpoint/2010/main" val="626699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47729" y="1825624"/>
            <a:ext cx="11500833" cy="5032375"/>
          </a:xfrm>
        </p:spPr>
        <p:txBody>
          <a:bodyPr>
            <a:normAutofit/>
          </a:bodyPr>
          <a:lstStyle/>
          <a:p>
            <a:pPr marL="0" lvl="0" indent="0">
              <a:buNone/>
            </a:pPr>
            <a:r>
              <a:rPr lang="el-GR" dirty="0"/>
              <a:t>2) Στα πλαίσια της κλωνοποίησης οι υποστηρικτές της εντάσσουν και </a:t>
            </a:r>
            <a:r>
              <a:rPr lang="el-GR" u="sng" dirty="0"/>
              <a:t>το δικαίωμα δημιουργίας του κλώνου ενός παιδιού, το οποίο στο μέλλον μπορεί να χρειαστεί ιστούς ή όργανα προς μεταμόσχευση</a:t>
            </a:r>
            <a:r>
              <a:rPr lang="el-GR" dirty="0"/>
              <a:t>. Για να μην υπάρξουν δριμύτατες κριτικές ξεκαθαρίζουν ότι η δωρεά μπορεί να γίνει μόνο με τη συνειδητή συγκατάθεση του παιδιού κλώνου και ποτέ χωρίς αυτήν. </a:t>
            </a:r>
          </a:p>
          <a:p>
            <a:pPr marL="0" indent="0">
              <a:buNone/>
            </a:pPr>
            <a:r>
              <a:rPr lang="el-GR" dirty="0"/>
              <a:t>3) Επιχειρήματα με φιλοσοφικό υπόβαθρο. Υποστηρίζουν ότι η αρχή της ελευθερίας της τεκνοποίησης δεν παραβιάζει την αρχή της ανθρώπινης αξιοπρέπειας. Θέτουν το ερώτημα: τίνος η αξιοπρέπεια παραβιάζεται με τη δημιουργία κλώνου, ο οποίος θα είναι γενετικό αντίγραφο ενός ενήλικου οργανισμού; Αν ίσχυε κάτι τέτοιο θα παραβιάζονταν και η αξιοπρέπεια των μονωογενών διδύμων. </a:t>
            </a:r>
          </a:p>
          <a:p>
            <a:endParaRPr lang="el-GR" dirty="0"/>
          </a:p>
        </p:txBody>
      </p:sp>
    </p:spTree>
    <p:extLst>
      <p:ext uri="{BB962C8B-B14F-4D97-AF65-F5344CB8AC3E}">
        <p14:creationId xmlns:p14="http://schemas.microsoft.com/office/powerpoint/2010/main" val="3584125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99245" y="1825625"/>
            <a:ext cx="11294772" cy="4819874"/>
          </a:xfrm>
        </p:spPr>
        <p:txBody>
          <a:bodyPr/>
          <a:lstStyle/>
          <a:p>
            <a:r>
              <a:rPr lang="el-GR" dirty="0"/>
              <a:t>Ανάλογη είναι και η στάση τους όταν τα κλωνοποιημένα έμβρυα χρησιμοποιηθούν για την παραγωγή ιστών και οργάνων. Όταν δηλαδή η ανθρώπινη ζωή αντιμετωπίζεται ως μέσο και όχι ως σκοπός. Αν αυτή η θέση ληφθεί κατά γράμμα, τότε υποστηρίζουν δεν θα έπρεπε να επιτρέπονται ούτε οι </a:t>
            </a:r>
            <a:r>
              <a:rPr lang="el-GR" u="sng" dirty="0"/>
              <a:t>μεταγγίσεις αίματος</a:t>
            </a:r>
            <a:r>
              <a:rPr lang="el-GR" dirty="0"/>
              <a:t>, ούτε η </a:t>
            </a:r>
            <a:r>
              <a:rPr lang="el-GR" u="sng" dirty="0"/>
              <a:t>δωρεά οργάνων</a:t>
            </a:r>
            <a:r>
              <a:rPr lang="el-GR" dirty="0"/>
              <a:t>. Κάτω από το ίδιο σκεπτικό θεωρείται </a:t>
            </a:r>
            <a:r>
              <a:rPr lang="el-GR" u="sng" dirty="0"/>
              <a:t>και η χρήση εμβρυικών κυττάρων για την παραγωγή θεραπευτικού υλικού</a:t>
            </a:r>
            <a:r>
              <a:rPr lang="el-GR" dirty="0"/>
              <a:t>. Από τη στιγμή που υπάρχουν μόνο δημιουργημένα κύτταρα με σκοπό να χρησιμεύσουν ως θεραπευτική «πρώτη ύλη», δεν παραβιάζεται η αξιοπρέπεια του ατόμου γιατί ουσιαστικά άτομο δεν υπάρχει. </a:t>
            </a:r>
          </a:p>
          <a:p>
            <a:endParaRPr lang="el-GR" dirty="0"/>
          </a:p>
        </p:txBody>
      </p:sp>
    </p:spTree>
    <p:extLst>
      <p:ext uri="{BB962C8B-B14F-4D97-AF65-F5344CB8AC3E}">
        <p14:creationId xmlns:p14="http://schemas.microsoft.com/office/powerpoint/2010/main" val="2389131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838199" y="1825625"/>
            <a:ext cx="10765665" cy="4351338"/>
          </a:xfrm>
        </p:spPr>
        <p:txBody>
          <a:bodyPr/>
          <a:lstStyle/>
          <a:p>
            <a:pPr marL="0" lvl="0" indent="0">
              <a:buNone/>
            </a:pPr>
            <a:r>
              <a:rPr lang="el-GR" dirty="0"/>
              <a:t>4) Το τελευταίο επιχείρημα των υποστηρικτών της κλωνοποίησης αποτελεί συγχρόνως και </a:t>
            </a:r>
            <a:r>
              <a:rPr lang="el-GR" b="1" dirty="0"/>
              <a:t>μια διαμαρτυρία </a:t>
            </a:r>
            <a:r>
              <a:rPr lang="el-GR" dirty="0"/>
              <a:t>απέναντι στον τρόπο με τον οποίο αντιμετώπισαν το ζήτημα οι επιτροπές της βιοηθικής. Τα ηθικά διλήμματα δεν ανακύπτουν με βάση ορθολογικά κριτήρια. Στηρίζονται κυρίως σε συναισθηματικές, ανθρωπιστικές και θρησκευτικές θεωρήσεις. Μ’  αυτόν τον τρόπο όμως απαξιώνουν κάθε ηθική αρχή με διαχρονική αξία. Το αποτέλεσμα είναι ο άνθρωπος να αντιμετωπίζεται αποκλειστικά ως βιολογική μονάδα χωρίς να του αναγνωρίζεται καμία αξία, που να υπέρκειται της απλής βιολογικής του ύπαρξης.</a:t>
            </a:r>
          </a:p>
          <a:p>
            <a:pPr marL="0" indent="0">
              <a:buNone/>
            </a:pPr>
            <a:endParaRPr lang="el-GR" dirty="0"/>
          </a:p>
        </p:txBody>
      </p:sp>
    </p:spTree>
    <p:extLst>
      <p:ext uri="{BB962C8B-B14F-4D97-AF65-F5344CB8AC3E}">
        <p14:creationId xmlns:p14="http://schemas.microsoft.com/office/powerpoint/2010/main" val="4170375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296214" y="1825624"/>
            <a:ext cx="11475076" cy="5032375"/>
          </a:xfrm>
        </p:spPr>
        <p:txBody>
          <a:bodyPr>
            <a:normAutofit lnSpcReduction="10000"/>
          </a:bodyPr>
          <a:lstStyle/>
          <a:p>
            <a:r>
              <a:rPr lang="el-GR" dirty="0"/>
              <a:t>Με την ολοκλήρωση της βιοηθικής θεώρησης της κλωνοποίησης θα γίνουν κάποιες παρατηρήσεις:</a:t>
            </a:r>
          </a:p>
          <a:p>
            <a:pPr marL="514350" lvl="0" indent="-514350">
              <a:buFont typeface="+mj-lt"/>
              <a:buAutoNum type="arabicPeriod"/>
            </a:pPr>
            <a:r>
              <a:rPr lang="el-GR" dirty="0"/>
              <a:t>Το μόνο επιχείρημα με το οποίο συμφωνούν και οι δύο αντιτιθέμενες πλευρές, και το οποίο υπαγορεύει την επιφυλακτική αντιμετώπιση της εφαρμογής της κλωνοποίησης, είναι </a:t>
            </a:r>
            <a:r>
              <a:rPr lang="el-GR" u="sng" dirty="0"/>
              <a:t>το αίτημα για την ασφαλή χρήση της</a:t>
            </a:r>
            <a:r>
              <a:rPr lang="el-GR" dirty="0"/>
              <a:t>.</a:t>
            </a:r>
          </a:p>
          <a:p>
            <a:pPr marL="514350" lvl="0" indent="-514350">
              <a:buFont typeface="+mj-lt"/>
              <a:buAutoNum type="arabicPeriod"/>
            </a:pPr>
            <a:r>
              <a:rPr lang="el-GR" dirty="0"/>
              <a:t>Η δυσκολία υιοθέτησης των φιλοσοφικών και θρησκευτικών θεωρήσεων από την επιστήμη της βιοηθικής οφείλεται στην δυσκολία στη συμφωνία και σύγκλιση αυτών των απόψεων και όχι στην απαξίωσή τους. Ωστόσο, η δυσκολία αυτή δεν αποτελεί σημαντικό λόγο ώστε αυτές οι απόψεις να απομακρύνονται από τον βιοηθικό διάλογο. Οι γενικά αποδεκτές αρχές και θεωρήσεις θα είναι ιδιαίτερα χρήσιμες για τους πολιτικούς και τους νομοθέτες. </a:t>
            </a:r>
          </a:p>
        </p:txBody>
      </p:sp>
    </p:spTree>
    <p:extLst>
      <p:ext uri="{BB962C8B-B14F-4D97-AF65-F5344CB8AC3E}">
        <p14:creationId xmlns:p14="http://schemas.microsoft.com/office/powerpoint/2010/main" val="2012777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450762" y="1825625"/>
            <a:ext cx="11443952" cy="4678206"/>
          </a:xfrm>
        </p:spPr>
        <p:txBody>
          <a:bodyPr>
            <a:normAutofit lnSpcReduction="10000"/>
          </a:bodyPr>
          <a:lstStyle/>
          <a:p>
            <a:pPr marL="0" lvl="0" indent="0">
              <a:buNone/>
            </a:pPr>
            <a:r>
              <a:rPr lang="el-GR" dirty="0"/>
              <a:t>3. Στο χώρο της βιοηθικής φαίνεται να δημιουργούνται ορισμένα αδιέξοδα. Αν και διατυπώνονται ενδιαφέρουσες απόψεις χάνονται μέσα στο ρεύμα των κοινωνικών αναγκών και των πολιτικών και νομοθετικών ρυθμίσεων. Η υπέρμετρη προβολή των επιτευγμάτων της βιοτεχνολογίας, οι απαιτήσεις και η γνώμη του ευρέως κοινού, που πολλές φορές δεν είναι και καλά πληροφορημένο, αποδεικνύονται ισχυρότερες από τις αρχές του σεβασμού στην ανθρώπινη αξία. Το πρόβλημα επιδεινώνεται όταν η πολιτική βούληση θυσιάζει το μεγαλύτερο μέρος της βιοηθικής άποψης στον βωμό των απαιτήσεων του ευρέος κοινού και των οικονομικών συμφερόντων. Έτσι, τίθεται το ερώτημα: Ποιος είναι ο λόγος και ο σκοπός ύπαρξης των επιτροπών βιοηθικής, αφού στο τέλος ελάχιστα εισακούονται; </a:t>
            </a:r>
          </a:p>
          <a:p>
            <a:endParaRPr lang="el-GR" dirty="0"/>
          </a:p>
          <a:p>
            <a:pPr marL="0" indent="0">
              <a:buNone/>
            </a:pPr>
            <a:endParaRPr lang="el-GR" dirty="0"/>
          </a:p>
        </p:txBody>
      </p:sp>
    </p:spTree>
    <p:extLst>
      <p:ext uri="{BB962C8B-B14F-4D97-AF65-F5344CB8AC3E}">
        <p14:creationId xmlns:p14="http://schemas.microsoft.com/office/powerpoint/2010/main" val="28062172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3154"/>
            <a:ext cx="10515600" cy="1000036"/>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73487" y="1043190"/>
            <a:ext cx="11642502" cy="5814810"/>
          </a:xfrm>
        </p:spPr>
        <p:txBody>
          <a:bodyPr>
            <a:normAutofit lnSpcReduction="10000"/>
          </a:bodyPr>
          <a:lstStyle/>
          <a:p>
            <a:r>
              <a:rPr lang="el-GR" dirty="0"/>
              <a:t>Χωρίς την παρέμβαση της βιοηθικής τα πράγματα θα ήταν ακόμη χειρότερα. Ενδεχομένως</a:t>
            </a:r>
            <a:r>
              <a:rPr lang="el-GR" u="sng" dirty="0"/>
              <a:t>, σε προσωπικό επίπεδο</a:t>
            </a:r>
            <a:r>
              <a:rPr lang="el-GR" dirty="0"/>
              <a:t> οι θέσεις της βιοηθικής να γίνονται αποδεκτές από την πλειοψηφία των πολιτικών, νομοθετών και διοικητικών φορέων μιας κοινωνίας.  Υπάρχουν όμως μεγάλες δυσκολίες στη μεταφορά τους ως </a:t>
            </a:r>
            <a:r>
              <a:rPr lang="el-GR" b="1" dirty="0"/>
              <a:t>κανόνες συμπεριφοράς</a:t>
            </a:r>
            <a:r>
              <a:rPr lang="el-GR" dirty="0"/>
              <a:t> και </a:t>
            </a:r>
            <a:r>
              <a:rPr lang="el-GR" b="1" dirty="0"/>
              <a:t>δεοντολογίας</a:t>
            </a:r>
            <a:r>
              <a:rPr lang="el-GR" dirty="0"/>
              <a:t> ή και </a:t>
            </a:r>
            <a:r>
              <a:rPr lang="el-GR" b="1" dirty="0"/>
              <a:t>νόμοι</a:t>
            </a:r>
            <a:r>
              <a:rPr lang="el-GR" dirty="0"/>
              <a:t> </a:t>
            </a:r>
            <a:r>
              <a:rPr lang="el-GR" u="sng" dirty="0"/>
              <a:t>στο επίπεδο της καθημερινότητας</a:t>
            </a:r>
            <a:r>
              <a:rPr lang="el-GR" dirty="0"/>
              <a:t>. Δηλαδή οι πολιτικές ηγεσίες αδυνατούν να δημιουργήσουν νομικά πλαίσια που να στηρίζονται πάνω σε αξίες. Αυτό σημαίνει ότι εν γνώσει των υπεύθυνων νομιμοποιούνται καταστάσεις που αντίκεινται στις επιταγές της ηθικής. </a:t>
            </a:r>
          </a:p>
          <a:p>
            <a:r>
              <a:rPr lang="el-GR" dirty="0"/>
              <a:t>Η κατάσταση γίνεται ακόμα χειρότερη όταν μη ηθικές καταστάσεις παίρνουν το προσωπείο της ηθικής και τα εύσημα της βιοηθικής. Πρόκειται για την εσκεμμένη προσπάθεια να περιβληθεί η ανηθικότητα με τον μανδύα της ηθικής και να νομιμοποιηθεί η παρανομία. Τότε μπορεί να γίνει λόγος για </a:t>
            </a:r>
            <a:r>
              <a:rPr lang="el-GR" u="sng" dirty="0"/>
              <a:t>κρίση ηθικών αξιών</a:t>
            </a:r>
            <a:r>
              <a:rPr lang="el-GR" dirty="0"/>
              <a:t>. Και επειδή στα βιοηθικά ζητήματα υπάρχει μια σχετική κοινή αντιμετώπιση σε παγκόσμιο επίπεδο, η κρίση των ηθικών αξιών παίρνει παγκόσμιες διαστάσεις. </a:t>
            </a:r>
          </a:p>
          <a:p>
            <a:endParaRPr lang="el-GR" dirty="0"/>
          </a:p>
        </p:txBody>
      </p:sp>
    </p:spTree>
    <p:extLst>
      <p:ext uri="{BB962C8B-B14F-4D97-AF65-F5344CB8AC3E}">
        <p14:creationId xmlns:p14="http://schemas.microsoft.com/office/powerpoint/2010/main" val="16447596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579549" y="1825625"/>
            <a:ext cx="11114468" cy="4678206"/>
          </a:xfrm>
        </p:spPr>
        <p:txBody>
          <a:bodyPr/>
          <a:lstStyle/>
          <a:p>
            <a:r>
              <a:rPr lang="el-GR" dirty="0"/>
              <a:t>Ως σοβαρότερη αιτιολογία για την δυσκολία εφαρμογής των αρχών και των προτάσεων της βιοηθικής σε επίπεδο νομοθεσίας και πολιτικής, προβάλλουν τα μεγάλα οικονομικά συμφέροντα, δηλαδή των εταιρειών που στηρίζονται στη γενετική τεχνολογία. Αυτό σημαίνει πως η οικονομία αρχίζει να αντικαθιστά την πολιτική εξουσία. Οι συνέπειες στον χώρο της βιοηθικής θα είναι μεγάλες, γιατί θα αναζητούνται τέτοιες αρχές, που να μην αντίκεινται στους νόμους της αγοράς. Αυτό σημαίνει πως δεν θα υπάρξει απλώς παραγκωνισμός των αρχών της βιοηθικής, αλλά πλήρης αντικατάσταση του περιεχομένου της με ένα νέο. Το φαινόμενο αυτό δημιουργεί μεγάλη ανησυχία και είναι άξιο μεγάλης προσοχής. </a:t>
            </a:r>
          </a:p>
        </p:txBody>
      </p:sp>
    </p:spTree>
    <p:extLst>
      <p:ext uri="{BB962C8B-B14F-4D97-AF65-F5344CB8AC3E}">
        <p14:creationId xmlns:p14="http://schemas.microsoft.com/office/powerpoint/2010/main" val="96726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60608" y="1325562"/>
            <a:ext cx="11552350" cy="5532437"/>
          </a:xfrm>
        </p:spPr>
        <p:txBody>
          <a:bodyPr>
            <a:normAutofit fontScale="92500" lnSpcReduction="10000"/>
          </a:bodyPr>
          <a:lstStyle/>
          <a:p>
            <a:r>
              <a:rPr lang="el-GR" dirty="0"/>
              <a:t>Ο τύπος της κλωνοποίησης για τον οποίο θα γίνει η παρακάτω αναφορά είναι εκείνος που χαρακτηρίζεται </a:t>
            </a:r>
            <a:r>
              <a:rPr lang="el-GR" b="1" dirty="0">
                <a:solidFill>
                  <a:srgbClr val="FF0000"/>
                </a:solidFill>
              </a:rPr>
              <a:t>ως μεταφορά πυρήνα σωματικού κυττάρου</a:t>
            </a:r>
            <a:r>
              <a:rPr lang="el-GR" dirty="0"/>
              <a:t>. Το αποτέλεσμά της είναι η δημιουργία γενετικού αντιγράφου ενός ενήλικα οργανισμού. Κατά την μεταφορά του πυρήνα του σωματικού κυττάρου υπάρχει </a:t>
            </a:r>
            <a:r>
              <a:rPr lang="el-GR" u="sng" dirty="0"/>
              <a:t>παράλληλη παρέμβαση της γενετικής μηχανικής</a:t>
            </a:r>
            <a:r>
              <a:rPr lang="el-GR" dirty="0"/>
              <a:t>. Γι’  αυτό και η κλωνοποίηση αυτής της μορφής εξετάζεται μαζί με τις εφαρμογές της γενετικής μηχανικής. </a:t>
            </a:r>
          </a:p>
          <a:p>
            <a:r>
              <a:rPr lang="el-GR" dirty="0"/>
              <a:t>Η άλλη μορφή της κλωνοποίησης που δεν θα μας απασχολήσει σ’  αυτή την ενότητα, είναι αυτή που πραγματοποιείται με τη </a:t>
            </a:r>
            <a:r>
              <a:rPr lang="el-GR" b="1" dirty="0">
                <a:solidFill>
                  <a:srgbClr val="FF0000"/>
                </a:solidFill>
              </a:rPr>
              <a:t>σχάση- διαχωρισμό των εμβρυϊκών κυττάρων</a:t>
            </a:r>
            <a:r>
              <a:rPr lang="el-GR" dirty="0"/>
              <a:t>. Μ’  αυτό τον τρόπο δημιουργούνται πανομοιότυπα μεταξύ τους έμβρυα, αλλά όχι αντίγραφα ενήλικων οργανισμών. Στην περίπτωση αυτή έχουμε απλώς μια αναπαραγωγική μέθοδο. Γι’ αυτό και η βιοηθική την εξετάζει με τις τεχνικές της υποβοηθούμενης αναπαραγωγής και εστιάζεται κυρίως στο ηθικό </a:t>
            </a:r>
            <a:r>
              <a:rPr lang="en-US" dirty="0"/>
              <a:t>status</a:t>
            </a:r>
            <a:r>
              <a:rPr lang="el-GR" dirty="0"/>
              <a:t> των εμβρύων, δηλαδή εμπίπτει στη βιοηθική θεώρηση της γονιδιακής παρέμβασης στα γενετικά κύτταρα.</a:t>
            </a:r>
          </a:p>
          <a:p>
            <a:endParaRPr lang="el-GR" dirty="0"/>
          </a:p>
        </p:txBody>
      </p:sp>
    </p:spTree>
    <p:extLst>
      <p:ext uri="{BB962C8B-B14F-4D97-AF65-F5344CB8AC3E}">
        <p14:creationId xmlns:p14="http://schemas.microsoft.com/office/powerpoint/2010/main" val="29557704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0232A2-CF66-3DE3-6D1D-99C91B3F115B}"/>
              </a:ext>
            </a:extLst>
          </p:cNvPr>
          <p:cNvSpPr>
            <a:spLocks noGrp="1"/>
          </p:cNvSpPr>
          <p:nvPr>
            <p:ph type="title"/>
          </p:nvPr>
        </p:nvSpPr>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6C116563-4852-C6C2-2CA9-15EBF54FD3A4}"/>
              </a:ext>
            </a:extLst>
          </p:cNvPr>
          <p:cNvSpPr>
            <a:spLocks noGrp="1"/>
          </p:cNvSpPr>
          <p:nvPr>
            <p:ph idx="1"/>
          </p:nvPr>
        </p:nvSpPr>
        <p:spPr>
          <a:xfrm>
            <a:off x="206829" y="1825625"/>
            <a:ext cx="11586853" cy="4351338"/>
          </a:xfrm>
        </p:spPr>
        <p:txBody>
          <a:bodyPr/>
          <a:lstStyle/>
          <a:p>
            <a:r>
              <a:rPr lang="el-GR" dirty="0"/>
              <a:t>Ποια είναι τα επιχειρήματα </a:t>
            </a:r>
            <a:r>
              <a:rPr lang="el-GR" sz="2800" b="1" dirty="0"/>
              <a:t>κατά της εφαρμογής </a:t>
            </a:r>
            <a:r>
              <a:rPr lang="el-GR" sz="2800" dirty="0"/>
              <a:t>της κλωνοποίησης </a:t>
            </a:r>
            <a:r>
              <a:rPr lang="el-GR" dirty="0"/>
              <a:t>στον άνθρωπο;</a:t>
            </a:r>
          </a:p>
          <a:p>
            <a:r>
              <a:rPr lang="el-GR" dirty="0"/>
              <a:t>Ποια είναι τα επιχειρήματα </a:t>
            </a:r>
            <a:r>
              <a:rPr lang="el-GR" b="1" dirty="0"/>
              <a:t>υπέρ</a:t>
            </a:r>
            <a:r>
              <a:rPr lang="el-GR" sz="2800" b="1" dirty="0"/>
              <a:t> της εφαρμογής </a:t>
            </a:r>
            <a:r>
              <a:rPr lang="el-GR" sz="2800" dirty="0"/>
              <a:t>της κλωνοποίησης </a:t>
            </a:r>
            <a:r>
              <a:rPr lang="el-GR" dirty="0"/>
              <a:t>στον άνθρωπο;</a:t>
            </a:r>
          </a:p>
          <a:p>
            <a:r>
              <a:rPr lang="el-GR" dirty="0"/>
              <a:t> </a:t>
            </a:r>
          </a:p>
        </p:txBody>
      </p:sp>
    </p:spTree>
    <p:extLst>
      <p:ext uri="{BB962C8B-B14F-4D97-AF65-F5344CB8AC3E}">
        <p14:creationId xmlns:p14="http://schemas.microsoft.com/office/powerpoint/2010/main" val="231046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838200" y="1825625"/>
            <a:ext cx="10727028" cy="4351338"/>
          </a:xfrm>
        </p:spPr>
        <p:txBody>
          <a:bodyPr>
            <a:normAutofit/>
          </a:bodyPr>
          <a:lstStyle/>
          <a:p>
            <a:r>
              <a:rPr lang="el-GR" dirty="0"/>
              <a:t>Το θέμα της ηθικής θεώρησης της κλωνοποίησης είχε απασχολήσει τους κύκλους της βιοηθικής στις δεκαετίες του 1960 και του 1970. Ωστόσο, η πιθανότητα της κλωνοποίησης συζητήθηκε σε δυνητικό επίπεδο. </a:t>
            </a:r>
          </a:p>
          <a:p>
            <a:r>
              <a:rPr lang="el-GR" dirty="0"/>
              <a:t>Οι απόψεις που εκφράστηκαν κυμαίνονταν από τη </a:t>
            </a:r>
            <a:r>
              <a:rPr lang="el-GR" b="1" dirty="0"/>
              <a:t>σφοδρή αντίδραση </a:t>
            </a:r>
            <a:r>
              <a:rPr lang="el-GR" dirty="0"/>
              <a:t>μέχρι τη </a:t>
            </a:r>
            <a:r>
              <a:rPr lang="el-GR" b="1" dirty="0"/>
              <a:t>θερμή υποστήριξη</a:t>
            </a:r>
            <a:r>
              <a:rPr lang="el-GR" dirty="0"/>
              <a:t>. </a:t>
            </a:r>
          </a:p>
          <a:p>
            <a:r>
              <a:rPr lang="el-GR" dirty="0"/>
              <a:t>Από τότε ως την ανακοίνωση της κλωνοποίησης της </a:t>
            </a:r>
            <a:r>
              <a:rPr lang="en-US" dirty="0"/>
              <a:t>Dolly</a:t>
            </a:r>
            <a:r>
              <a:rPr lang="el-GR" dirty="0"/>
              <a:t> τηρήθηκε σχετική σιωπή, καθώς είχαν ανακύψει πιο φλέγοντα βιοηθικά θέματα. </a:t>
            </a:r>
          </a:p>
        </p:txBody>
      </p:sp>
    </p:spTree>
    <p:extLst>
      <p:ext uri="{BB962C8B-B14F-4D97-AF65-F5344CB8AC3E}">
        <p14:creationId xmlns:p14="http://schemas.microsoft.com/office/powerpoint/2010/main" val="4273608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618187" y="1825624"/>
            <a:ext cx="11217498" cy="4755479"/>
          </a:xfrm>
        </p:spPr>
        <p:txBody>
          <a:bodyPr>
            <a:normAutofit/>
          </a:bodyPr>
          <a:lstStyle/>
          <a:p>
            <a:r>
              <a:rPr lang="el-GR" dirty="0"/>
              <a:t>Σημειώθηκαν μεγάλες αλλαγές και ανακατατάξεις τόσο στο χώρο της βιοτεχνολογίας, όσο και στον χώρο της βιοηθικής. Έτσι, από τη μια έχουμε ραγδαίες εξελίξεις στον χώρο της τεχνολογικής και επιστημονικής προόδου και από την άλλη σημαντικές εξελίξεις στη βιοηθική από την εμφάνισή της στον δημόσιο διάλογο και το ενδιαφέρον που έδειξε γι’ αυτήν η πολιτική και η νομοθεσία. </a:t>
            </a:r>
          </a:p>
          <a:p>
            <a:r>
              <a:rPr lang="el-GR" dirty="0"/>
              <a:t>Σημαντική επιρροή άσκησαν και τα νέα κοινωνικά δεδομένα, όπως το καταναλωτικό πνεύμα των δυτικών κοινωνιών, ο έντονος ανταγωνισμός, η τάση για πλήρη ελευθερία και αυτονόμηση των επιλογών του ατόμου σε όλα τα επίπεδα της προσωπικής και κοινωνικής ζωής. </a:t>
            </a:r>
          </a:p>
          <a:p>
            <a:pPr marL="0" indent="0">
              <a:buNone/>
            </a:pPr>
            <a:endParaRPr lang="el-GR" dirty="0"/>
          </a:p>
        </p:txBody>
      </p:sp>
    </p:spTree>
    <p:extLst>
      <p:ext uri="{BB962C8B-B14F-4D97-AF65-F5344CB8AC3E}">
        <p14:creationId xmlns:p14="http://schemas.microsoft.com/office/powerpoint/2010/main" val="768126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75763"/>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334851" y="1017432"/>
            <a:ext cx="11681138" cy="5840568"/>
          </a:xfrm>
        </p:spPr>
        <p:txBody>
          <a:bodyPr>
            <a:normAutofit fontScale="92500" lnSpcReduction="10000"/>
          </a:bodyPr>
          <a:lstStyle/>
          <a:p>
            <a:r>
              <a:rPr lang="el-GR" dirty="0"/>
              <a:t>Καταρχάς αναγνωρίστηκε ότι η πιθανή εφαρμογή της κλωνοποίησης ενηλίκου εγείρει μεγάλα ερωτήματα ηθικής και πνευματικής φύσης. </a:t>
            </a:r>
          </a:p>
          <a:p>
            <a:r>
              <a:rPr lang="el-GR" dirty="0"/>
              <a:t>Στις Η.Π.Α. η Εθνική Συμβουλευτική Επιτροπή σε Θέματα Βιοηθικής συνέταξε έκθεση με βάση την οποία το Κογκρέσο αποφάσισε την πενταετή απαγόρευση κάθε εφαρμογής ή πειραματισμού κλωνοποίησης ανθρώπινου οργανισμού με σκοπό την παραγωγή αντιγράφου ενήλικου οργανισμού, με σκοπό να αποτιμηθούν οι πιθανοί κίνδυνοι, όπως και τα ευεργετικά αποτελέσματα της κλωνοποίησης αφού πρώτα γίνουν εξαντλητικοί πειραματισμοί σε άλλους ζωντανούς οργανισμούς.</a:t>
            </a:r>
          </a:p>
          <a:p>
            <a:r>
              <a:rPr lang="el-GR" dirty="0"/>
              <a:t>Την ίδια χρονική περίοδο η Ευρωπαϊκή Βουλή απέρριψε και απαγόρευσε τη χρήση της κλωνοποίησης ως αντιτιθέμενης στα θεμελιώδη ανθρώπινα δικαιώματα, στην ισότητα των ανθρώπινων όντων και στην ανθρώπινη αξιοπρέπεια.</a:t>
            </a:r>
          </a:p>
          <a:p>
            <a:r>
              <a:rPr lang="el-GR" dirty="0"/>
              <a:t>Οι αποφάσεις αυτές πυροδότησαν τον έντονο βιοηθικό διάλογο ανάμεσα σε όσους υποστηρίζουν και σε όσους απορρίπτουν την κλωνοποίηση μέσω της μεταφοράς πυρήνα σωματικού κυττάρου.</a:t>
            </a:r>
          </a:p>
        </p:txBody>
      </p:sp>
    </p:spTree>
    <p:extLst>
      <p:ext uri="{BB962C8B-B14F-4D97-AF65-F5344CB8AC3E}">
        <p14:creationId xmlns:p14="http://schemas.microsoft.com/office/powerpoint/2010/main" val="3560804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668"/>
            <a:ext cx="10515600" cy="987157"/>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218941" y="1081824"/>
            <a:ext cx="11706896" cy="5776175"/>
          </a:xfrm>
        </p:spPr>
        <p:txBody>
          <a:bodyPr>
            <a:normAutofit lnSpcReduction="10000"/>
          </a:bodyPr>
          <a:lstStyle/>
          <a:p>
            <a:r>
              <a:rPr lang="el-GR" dirty="0"/>
              <a:t>Στους κύκλους της βιοηθικής η πρώτη ενστικτώδης αντίδραση ήταν επιφυλακτική. </a:t>
            </a:r>
          </a:p>
          <a:p>
            <a:r>
              <a:rPr lang="el-GR" dirty="0"/>
              <a:t>Μετά τις πρώτες εντυπώσεις, η πλειονότητα των πιο επιφανών βιοηθικολόγων εξέφρασε </a:t>
            </a:r>
            <a:r>
              <a:rPr lang="el-GR" b="1" dirty="0"/>
              <a:t>σκεπτικισμό</a:t>
            </a:r>
            <a:r>
              <a:rPr lang="el-GR" dirty="0"/>
              <a:t> για την εφαρμογή της. Ο σκεπτικισμός εξελίχθηκε σε </a:t>
            </a:r>
            <a:r>
              <a:rPr lang="el-GR" u="sng" dirty="0"/>
              <a:t>μεγάλη επιφυλακτικότητα</a:t>
            </a:r>
            <a:r>
              <a:rPr lang="el-GR" dirty="0"/>
              <a:t>, μέχρι και </a:t>
            </a:r>
            <a:r>
              <a:rPr lang="el-GR" u="sng" dirty="0"/>
              <a:t>άρνηση</a:t>
            </a:r>
            <a:r>
              <a:rPr lang="el-GR" dirty="0"/>
              <a:t>. Φυσικά εκφράστηκαν και απόψεις υπέρ της εφαρμογής της κλωνοποίησης. </a:t>
            </a:r>
          </a:p>
          <a:p>
            <a:r>
              <a:rPr lang="el-GR" b="1" dirty="0"/>
              <a:t>Ιδιαίτερη σημασία έχει να μελετήσει κανείς </a:t>
            </a:r>
            <a:r>
              <a:rPr lang="el-GR" b="1" u="sng" dirty="0"/>
              <a:t>την αιτιολόγηση</a:t>
            </a:r>
            <a:r>
              <a:rPr lang="el-GR" dirty="0"/>
              <a:t>, πάνω στις οποίες στηρίχθηκαν και οι δύο μερίδες των βιοηθικολόγων. </a:t>
            </a:r>
          </a:p>
          <a:p>
            <a:r>
              <a:rPr lang="el-GR" dirty="0"/>
              <a:t>Μάλιστα, ενώ συνήθως στις νέες ανακαλύψεις της γενετικής τεχνολογίας προβάλλονται πρώτα οι </a:t>
            </a:r>
            <a:r>
              <a:rPr lang="el-GR" u="sng" dirty="0"/>
              <a:t>πιθανές ωφέλειες και τα πλεονεκτήματα </a:t>
            </a:r>
            <a:r>
              <a:rPr lang="el-GR" dirty="0"/>
              <a:t>και ακολουθούν </a:t>
            </a:r>
            <a:r>
              <a:rPr lang="el-GR" u="sng" dirty="0"/>
              <a:t>οι επισημάνσεις της βιοηθικής σχετικά με τα ηθικά διλήμματα </a:t>
            </a:r>
            <a:r>
              <a:rPr lang="el-GR" dirty="0"/>
              <a:t>που ανακύπτουν, στην περίπτωση της κλωνοποίησης στο </a:t>
            </a:r>
            <a:r>
              <a:rPr lang="en-US" dirty="0" err="1"/>
              <a:t>Rosslin</a:t>
            </a:r>
            <a:r>
              <a:rPr lang="en-US" dirty="0"/>
              <a:t> </a:t>
            </a:r>
            <a:r>
              <a:rPr lang="el-GR" dirty="0"/>
              <a:t>συνέβη το αντίθετο. Οι απόψεις των υποστηρικτών της ακούστηκαν μετά από τις </a:t>
            </a:r>
            <a:r>
              <a:rPr lang="el-GR" dirty="0" err="1"/>
              <a:t>επιβληθείσες</a:t>
            </a:r>
            <a:r>
              <a:rPr lang="el-GR" dirty="0"/>
              <a:t> απαγορεύσεις.</a:t>
            </a:r>
          </a:p>
        </p:txBody>
      </p:sp>
    </p:spTree>
    <p:extLst>
      <p:ext uri="{BB962C8B-B14F-4D97-AF65-F5344CB8AC3E}">
        <p14:creationId xmlns:p14="http://schemas.microsoft.com/office/powerpoint/2010/main" val="2279424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515154" y="1690688"/>
            <a:ext cx="11397803" cy="5032375"/>
          </a:xfrm>
        </p:spPr>
        <p:txBody>
          <a:bodyPr>
            <a:normAutofit lnSpcReduction="10000"/>
          </a:bodyPr>
          <a:lstStyle/>
          <a:p>
            <a:r>
              <a:rPr lang="el-GR" dirty="0"/>
              <a:t>Τα </a:t>
            </a:r>
            <a:r>
              <a:rPr lang="el-GR" sz="3600" b="1" dirty="0">
                <a:solidFill>
                  <a:srgbClr val="FF0000"/>
                </a:solidFill>
              </a:rPr>
              <a:t>επιχειρήματα κατά της εφαρμογής της κλωνοποίησης </a:t>
            </a:r>
            <a:r>
              <a:rPr lang="el-GR" dirty="0"/>
              <a:t>στον άνθρωπο είναι πολλά και προέρχονται από πολλές οπτικές γωνίες και θεωρήσεις. </a:t>
            </a:r>
          </a:p>
          <a:p>
            <a:r>
              <a:rPr lang="el-GR" dirty="0"/>
              <a:t>Το φάσμα των θεωρήσεων αυτών εκτείνεται από τους πιθανούς ιατρικούς κινδύνους μέχρι και τις ανθρωπολογικές αντιλήψεις, που δεν αφήνουν περιθώρια για μια τέτοια εφαρμογή.</a:t>
            </a:r>
          </a:p>
          <a:p>
            <a:r>
              <a:rPr lang="el-GR" dirty="0"/>
              <a:t>Τα επιχειρήματα αυτά θα μπορούσαν να κατηγοροποιηθούν σε εκείνα που βασίζονται σε </a:t>
            </a:r>
            <a:r>
              <a:rPr lang="el-GR" u="sng" dirty="0"/>
              <a:t>θεμελιώδεις ηθικές αρχές </a:t>
            </a:r>
            <a:r>
              <a:rPr lang="el-GR" dirty="0"/>
              <a:t>και σε εκείνα που πηγάζουν από μια </a:t>
            </a:r>
            <a:r>
              <a:rPr lang="el-GR" u="sng" dirty="0"/>
              <a:t>περιπτωτική αντιμετώπιση</a:t>
            </a:r>
            <a:r>
              <a:rPr lang="el-GR" dirty="0"/>
              <a:t>. Και οι δύο κατηγορίες συμπληρώνουν η μια την άλλη. </a:t>
            </a:r>
          </a:p>
          <a:p>
            <a:r>
              <a:rPr lang="el-GR" dirty="0"/>
              <a:t>Στη συνέχεια η παράθεση των επιχειρημάτων θα γίνει με κριτήριο τη σημασία και τη θέση του κάθε επιχειρήματος. </a:t>
            </a:r>
          </a:p>
          <a:p>
            <a:pPr marL="0" indent="0">
              <a:buNone/>
            </a:pPr>
            <a:endParaRPr lang="el-GR" dirty="0"/>
          </a:p>
        </p:txBody>
      </p:sp>
    </p:spTree>
    <p:extLst>
      <p:ext uri="{BB962C8B-B14F-4D97-AF65-F5344CB8AC3E}">
        <p14:creationId xmlns:p14="http://schemas.microsoft.com/office/powerpoint/2010/main" val="365759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275008"/>
          </a:xfrm>
        </p:spPr>
        <p:txBody>
          <a:bodyPr>
            <a:normAutofit fontScale="90000"/>
          </a:bodyPr>
          <a:lstStyle/>
          <a:p>
            <a:pPr algn="ctr"/>
            <a:r>
              <a:rPr lang="el-GR" b="1" dirty="0"/>
              <a:t>Θεώρηση των εφαρμογών </a:t>
            </a:r>
            <a:br>
              <a:rPr lang="el-GR" b="1" dirty="0"/>
            </a:br>
            <a:r>
              <a:rPr lang="el-GR" b="1" dirty="0"/>
              <a:t>από τον κλάδο της βιοηθικής</a:t>
            </a:r>
            <a:endParaRPr lang="el-GR" dirty="0"/>
          </a:p>
        </p:txBody>
      </p:sp>
      <p:sp>
        <p:nvSpPr>
          <p:cNvPr id="3" name="Θέση περιεχομένου 2"/>
          <p:cNvSpPr>
            <a:spLocks noGrp="1"/>
          </p:cNvSpPr>
          <p:nvPr>
            <p:ph idx="1"/>
          </p:nvPr>
        </p:nvSpPr>
        <p:spPr>
          <a:xfrm>
            <a:off x="566670" y="1275008"/>
            <a:ext cx="11230378" cy="5582991"/>
          </a:xfrm>
        </p:spPr>
        <p:txBody>
          <a:bodyPr>
            <a:normAutofit/>
          </a:bodyPr>
          <a:lstStyle/>
          <a:p>
            <a:pPr marL="514350" lvl="0" indent="-514350">
              <a:buAutoNum type="arabicParenR"/>
            </a:pPr>
            <a:r>
              <a:rPr lang="el-GR" dirty="0"/>
              <a:t>Το πρώτο επιχείρημα πηγάζει από την καντιανή </a:t>
            </a:r>
            <a:r>
              <a:rPr lang="el-GR" b="1" dirty="0"/>
              <a:t>αρχή της ανθρώπινης αξιοπρέπειας</a:t>
            </a:r>
            <a:r>
              <a:rPr lang="el-GR" dirty="0"/>
              <a:t>, η οποία βρίσκεται σε άμεση συνάρτηση με την αρχή της αυτονομίας. Σύμφωνα με τον «χρυσό κανόνα» του </a:t>
            </a:r>
            <a:r>
              <a:rPr lang="el-GR" dirty="0" err="1"/>
              <a:t>Καντ</a:t>
            </a:r>
            <a:r>
              <a:rPr lang="el-GR" dirty="0"/>
              <a:t>, </a:t>
            </a:r>
            <a:r>
              <a:rPr lang="el-GR" u="sng" dirty="0"/>
              <a:t>κάθε άνθρωπος πρέπει να μεταχειρίζεται τον συνάνθρωπό του ως σκοπό και όχι ως μέσο.</a:t>
            </a:r>
            <a:r>
              <a:rPr lang="el-GR" dirty="0"/>
              <a:t> Κατά την εφαρμογή της κλωνοποίησης είτε για θεραπευτικούς σκοπούς είτε για αναπαραγωγικούς, το κλωνοποιημένο έμβρυο αντιμετωπίζεται ως μέσο εκπλήρωσης των επιδιώξεων του δότη του γενετικού υλικού.  Οι επιδιώξεις ποικίλλουν. Η κλωνοποίηση μπορεί να χρησιμοποιηθεί: α) ως αντιμετώπιση της υπογονιμότητας, β) ως ακριβής γονοτυπική αναπαραγωγή κάποιου απολεσθέντος αγαπημένου προσώπου και γ) ως ακριβής γονοτυπική αναπαραγωγή ενός ενήλικα, ο οποίος μ’  αυτόν τον τρόπο θέλει να αποφύγει τις συνέπειες της φυσικής φθοράς και του θανάτου.  </a:t>
            </a:r>
          </a:p>
          <a:p>
            <a:endParaRPr lang="el-GR" dirty="0"/>
          </a:p>
        </p:txBody>
      </p:sp>
    </p:spTree>
    <p:extLst>
      <p:ext uri="{BB962C8B-B14F-4D97-AF65-F5344CB8AC3E}">
        <p14:creationId xmlns:p14="http://schemas.microsoft.com/office/powerpoint/2010/main" val="26570043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TotalTime>
  <Words>3674</Words>
  <Application>Microsoft Office PowerPoint</Application>
  <PresentationFormat>Ευρεία οθόνη</PresentationFormat>
  <Paragraphs>93</Paragraphs>
  <Slides>30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30</vt:i4>
      </vt:variant>
    </vt:vector>
  </HeadingPairs>
  <TitlesOfParts>
    <vt:vector size="34" baseType="lpstr">
      <vt:lpstr>Aptos</vt:lpstr>
      <vt:lpstr>Aptos Display</vt:lpstr>
      <vt:lpstr>Arial</vt:lpstr>
      <vt:lpstr>Θέμα του Office</vt:lpstr>
      <vt:lpstr>ΒΙΟΗΘΙΚΗ ΕΝΟΤΗΤΑ 9Η ΘΕΩΡΗΣΗ ΤΩΝ ΕΦΑΡΜΟΓΩΝ ΑΠΌ ΤΟΝ ΚΛΑΔΟ ΤΗΣ ΒΙΟΗΘΙΚΗΣ Βιοηθική θεώρηση της γονιδιακής παρέμβασης και θεραπείας Βιοηθική θεώρηση της Κλωνοποίησης Μέρος Γ΄  Από το βιβλίο του κ. Νικολάου Κόιου, Ηθική θεώρηση των τεχνικών παρεμβάσεων στο ανθρώπινο γονιδίωμα, Εκδόσεις Σταμούλη Α.Ε., Αθήνα 2003, σσ.  200-220</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Θεώρηση των εφαρμογών  από τον κλάδο της βιοηθικής</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2025-03-10T17:57:21Z</dcterms:created>
  <dcterms:modified xsi:type="dcterms:W3CDTF">2025-04-04T08:37:32Z</dcterms:modified>
</cp:coreProperties>
</file>