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9" r:id="rId3"/>
    <p:sldId id="256" r:id="rId4"/>
    <p:sldId id="257" r:id="rId5"/>
    <p:sldId id="260" r:id="rId6"/>
    <p:sldId id="259" r:id="rId7"/>
    <p:sldId id="261" r:id="rId8"/>
    <p:sldId id="274" r:id="rId9"/>
    <p:sldId id="262" r:id="rId10"/>
    <p:sldId id="275" r:id="rId11"/>
    <p:sldId id="263" r:id="rId12"/>
    <p:sldId id="264" r:id="rId13"/>
    <p:sldId id="276" r:id="rId14"/>
    <p:sldId id="273" r:id="rId15"/>
    <p:sldId id="265" r:id="rId16"/>
    <p:sldId id="277" r:id="rId17"/>
    <p:sldId id="266" r:id="rId18"/>
    <p:sldId id="267" r:id="rId19"/>
    <p:sldId id="278" r:id="rId20"/>
    <p:sldId id="268" r:id="rId21"/>
    <p:sldId id="269" r:id="rId22"/>
    <p:sldId id="272" r:id="rId23"/>
    <p:sldId id="271" r:id="rId24"/>
    <p:sldId id="270" r:id="rId2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7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26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97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87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31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713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836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9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283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395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738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10C19-98BC-4006-8E56-2D810D11EB30}" type="datetimeFigureOut">
              <a:rPr lang="el-GR" smtClean="0"/>
              <a:pPr/>
              <a:t>1/4/2022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F9862-6504-4E00-A5C2-8DA9435C222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885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Κεντρικό Δόγμα της Μοριακής Βιολογίας. </a:t>
            </a:r>
            <a:br>
              <a:rPr lang="el-GR" b="1" dirty="0"/>
            </a:br>
            <a:endParaRPr lang="el-GR" b="1" dirty="0"/>
          </a:p>
        </p:txBody>
      </p:sp>
      <p:pic>
        <p:nvPicPr>
          <p:cNvPr id="4" name="Θέση περιεχομένου 3" descr="http://ebooks.edu.gr/modules/ebook/show.php/DSGL-C112/52/390,1505/images/img2_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303" y="2799470"/>
            <a:ext cx="6608494" cy="26308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3153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520505"/>
            <a:ext cx="10515600" cy="56564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/>
              <a:t>Η</a:t>
            </a:r>
            <a:r>
              <a:rPr lang="el-GR" dirty="0">
                <a:solidFill>
                  <a:srgbClr val="0070C0"/>
                </a:solidFill>
              </a:rPr>
              <a:t> μεταγραφή </a:t>
            </a:r>
            <a:r>
              <a:rPr lang="el-GR" dirty="0"/>
              <a:t>καθορίζει ποια γονίδια θα εκφραστούν, σε ποιους ιστούς (στους πολυκύτταρους </a:t>
            </a:r>
            <a:r>
              <a:rPr lang="el-GR" dirty="0" err="1"/>
              <a:t>ευκαρυωτικούς</a:t>
            </a:r>
            <a:r>
              <a:rPr lang="el-GR" dirty="0"/>
              <a:t> οργανισμούς), και σε ποια στάδια της ανάπτυξης. </a:t>
            </a:r>
          </a:p>
          <a:p>
            <a:pPr>
              <a:buFont typeface="Wingdings" pitchFamily="2" charset="2"/>
              <a:buChar char="ü"/>
            </a:pPr>
            <a:r>
              <a:rPr lang="el-GR" u="sng" dirty="0"/>
              <a:t>Όλα τα κύτταρα ίδιο DNA</a:t>
            </a:r>
            <a:r>
              <a:rPr lang="el-GR" dirty="0"/>
              <a:t>. Σε κάθε ομάδα κυττάρων όμως εκφράζονται διαφορετικά γονίδια. 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b="1" dirty="0">
                <a:solidFill>
                  <a:srgbClr val="0070C0"/>
                </a:solidFill>
              </a:rPr>
              <a:t>Τα γονίδια </a:t>
            </a:r>
            <a:r>
              <a:rPr lang="el-GR" dirty="0"/>
              <a:t>διακρίνονται σε δύο κατηγορίες: </a:t>
            </a:r>
          </a:p>
          <a:p>
            <a:pPr marL="0" indent="0">
              <a:buNone/>
            </a:pPr>
            <a:r>
              <a:rPr lang="el-GR" dirty="0"/>
              <a:t>• 1.  Στα γονίδια που μεταγράφονται σε </a:t>
            </a:r>
            <a:r>
              <a:rPr lang="el-GR" dirty="0" err="1"/>
              <a:t>mRNA</a:t>
            </a:r>
            <a:r>
              <a:rPr lang="el-GR" dirty="0"/>
              <a:t> και μεταφράζονται στη συνέχεια σε πρωτεΐνες και </a:t>
            </a:r>
          </a:p>
          <a:p>
            <a:r>
              <a:rPr lang="el-GR" dirty="0"/>
              <a:t>2. Στα γονίδια που μεταγράφονται και παράγουν </a:t>
            </a:r>
            <a:r>
              <a:rPr lang="el-GR" dirty="0" err="1"/>
              <a:t>tRNA</a:t>
            </a:r>
            <a:r>
              <a:rPr lang="el-GR" dirty="0"/>
              <a:t>, </a:t>
            </a:r>
            <a:r>
              <a:rPr lang="el-GR" dirty="0" err="1"/>
              <a:t>rRNA</a:t>
            </a:r>
            <a:r>
              <a:rPr lang="el-GR" dirty="0"/>
              <a:t>, και </a:t>
            </a:r>
            <a:r>
              <a:rPr lang="el-GR" dirty="0" err="1"/>
              <a:t>snRNA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RNA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555845"/>
            <a:ext cx="10515600" cy="50087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 </a:t>
            </a:r>
            <a:r>
              <a:rPr lang="el-GR" dirty="0"/>
              <a:t>είδη μορίων RNA που παράγονται με τη μεταγραφή: </a:t>
            </a:r>
            <a:r>
              <a:rPr lang="el-GR" dirty="0" err="1"/>
              <a:t>mRNA</a:t>
            </a:r>
            <a:r>
              <a:rPr lang="en-US" dirty="0"/>
              <a:t>, </a:t>
            </a:r>
            <a:r>
              <a:rPr lang="el-GR" dirty="0" err="1"/>
              <a:t>tRNA</a:t>
            </a:r>
            <a:r>
              <a:rPr lang="el-GR" dirty="0"/>
              <a:t>, </a:t>
            </a:r>
            <a:r>
              <a:rPr lang="el-GR" dirty="0" err="1"/>
              <a:t>rRNA</a:t>
            </a:r>
            <a:r>
              <a:rPr lang="en-US" dirty="0"/>
              <a:t> </a:t>
            </a:r>
            <a:r>
              <a:rPr lang="el-GR" dirty="0"/>
              <a:t>και το</a:t>
            </a:r>
            <a:r>
              <a:rPr lang="en-US" dirty="0"/>
              <a:t> </a:t>
            </a:r>
            <a:r>
              <a:rPr lang="el-GR" dirty="0" err="1"/>
              <a:t>snRNA</a:t>
            </a:r>
            <a:r>
              <a:rPr lang="el-GR" dirty="0"/>
              <a:t>. Τα τρία πρώτα είδη υπάρχουν και στους </a:t>
            </a:r>
            <a:r>
              <a:rPr lang="el-GR" dirty="0" err="1"/>
              <a:t>προκαρυωτικούς</a:t>
            </a:r>
            <a:r>
              <a:rPr lang="el-GR" dirty="0"/>
              <a:t> και στους </a:t>
            </a:r>
            <a:r>
              <a:rPr lang="el-GR" dirty="0" err="1"/>
              <a:t>ευκαρυωτικούς</a:t>
            </a:r>
            <a:r>
              <a:rPr lang="el-GR" dirty="0"/>
              <a:t> οργανισμούς, αλλά το τέταρτο υπάρχει μόνο στους </a:t>
            </a:r>
            <a:r>
              <a:rPr lang="el-GR" dirty="0" err="1"/>
              <a:t>ευκαρυωτικούς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u="sng" dirty="0"/>
              <a:t>1. Αγγελιαφόρο RNA </a:t>
            </a:r>
            <a:r>
              <a:rPr lang="el-GR" u="sng" dirty="0">
                <a:solidFill>
                  <a:srgbClr val="0070C0"/>
                </a:solidFill>
              </a:rPr>
              <a:t>(</a:t>
            </a:r>
            <a:r>
              <a:rPr lang="el-GR" u="sng" dirty="0" err="1">
                <a:solidFill>
                  <a:srgbClr val="0070C0"/>
                </a:solidFill>
              </a:rPr>
              <a:t>mRNA</a:t>
            </a:r>
            <a:r>
              <a:rPr lang="el-GR" u="sng" dirty="0">
                <a:solidFill>
                  <a:srgbClr val="0070C0"/>
                </a:solidFill>
              </a:rPr>
              <a:t>). </a:t>
            </a:r>
            <a:r>
              <a:rPr lang="el-GR" dirty="0"/>
              <a:t>Τα μόρια αυτά μεταφέρουν την πληροφορία του DNA για την παραγωγή μιας </a:t>
            </a:r>
            <a:r>
              <a:rPr lang="el-GR" dirty="0" err="1"/>
              <a:t>πολυπεπτιδικής</a:t>
            </a:r>
            <a:r>
              <a:rPr lang="el-GR" dirty="0"/>
              <a:t> αλυσίδας. </a:t>
            </a:r>
          </a:p>
          <a:p>
            <a:pPr marL="0" indent="0">
              <a:buNone/>
            </a:pPr>
            <a:r>
              <a:rPr lang="el-GR" u="sng" dirty="0"/>
              <a:t>2. </a:t>
            </a:r>
            <a:r>
              <a:rPr lang="el-GR" u="sng" dirty="0" err="1"/>
              <a:t>Ριβοσωμικό</a:t>
            </a:r>
            <a:r>
              <a:rPr lang="el-GR" u="sng" dirty="0"/>
              <a:t> RNA </a:t>
            </a:r>
            <a:r>
              <a:rPr lang="el-GR" u="sng" dirty="0">
                <a:solidFill>
                  <a:srgbClr val="0070C0"/>
                </a:solidFill>
              </a:rPr>
              <a:t>(</a:t>
            </a:r>
            <a:r>
              <a:rPr lang="el-GR" u="sng" dirty="0" err="1">
                <a:solidFill>
                  <a:srgbClr val="0070C0"/>
                </a:solidFill>
              </a:rPr>
              <a:t>rRNA</a:t>
            </a:r>
            <a:r>
              <a:rPr lang="el-GR" u="sng" dirty="0">
                <a:solidFill>
                  <a:srgbClr val="0070C0"/>
                </a:solidFill>
              </a:rPr>
              <a:t>)</a:t>
            </a:r>
            <a:r>
              <a:rPr lang="el-GR" u="sng" dirty="0"/>
              <a:t>.</a:t>
            </a:r>
            <a:r>
              <a:rPr lang="el-GR" dirty="0"/>
              <a:t> Τα μόρια αυτά συνδέονται με πρωτεΐνες και σχηματίζουν το </a:t>
            </a:r>
            <a:r>
              <a:rPr lang="el-GR" dirty="0" err="1"/>
              <a:t>ριβόσωμα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u="sng" dirty="0"/>
              <a:t>3. Μεταφορικό RNA</a:t>
            </a:r>
            <a:r>
              <a:rPr lang="el-GR" u="sng" dirty="0">
                <a:solidFill>
                  <a:srgbClr val="0070C0"/>
                </a:solidFill>
              </a:rPr>
              <a:t> (</a:t>
            </a:r>
            <a:r>
              <a:rPr lang="el-GR" u="sng" dirty="0" err="1">
                <a:solidFill>
                  <a:srgbClr val="0070C0"/>
                </a:solidFill>
              </a:rPr>
              <a:t>tRNA</a:t>
            </a:r>
            <a:r>
              <a:rPr lang="el-GR" u="sng" dirty="0">
                <a:solidFill>
                  <a:srgbClr val="0070C0"/>
                </a:solidFill>
              </a:rPr>
              <a:t>)</a:t>
            </a:r>
            <a:r>
              <a:rPr lang="el-GR" u="sng" dirty="0"/>
              <a:t>.</a:t>
            </a:r>
            <a:r>
              <a:rPr lang="el-GR" dirty="0"/>
              <a:t> Κάθε μεταφορικό RNA συνδέεται με ένα συγκεκριμένο </a:t>
            </a:r>
            <a:r>
              <a:rPr lang="el-GR" dirty="0" err="1"/>
              <a:t>αμινοξύ</a:t>
            </a:r>
            <a:r>
              <a:rPr lang="el-GR" dirty="0"/>
              <a:t> και το μεταφέρει στη θέση της </a:t>
            </a:r>
            <a:r>
              <a:rPr lang="el-GR" dirty="0" err="1"/>
              <a:t>πρωτεϊνοσύνθεσης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u="sng" dirty="0"/>
              <a:t>4. Μικρό πυρηνικό RNA </a:t>
            </a:r>
            <a:r>
              <a:rPr lang="el-GR" u="sng" dirty="0">
                <a:solidFill>
                  <a:srgbClr val="0070C0"/>
                </a:solidFill>
              </a:rPr>
              <a:t>(</a:t>
            </a:r>
            <a:r>
              <a:rPr lang="el-GR" u="sng" dirty="0" err="1">
                <a:solidFill>
                  <a:srgbClr val="0070C0"/>
                </a:solidFill>
              </a:rPr>
              <a:t>snRNA</a:t>
            </a:r>
            <a:r>
              <a:rPr lang="el-GR" u="sng" dirty="0">
                <a:solidFill>
                  <a:srgbClr val="0070C0"/>
                </a:solidFill>
              </a:rPr>
              <a:t>)</a:t>
            </a:r>
            <a:r>
              <a:rPr lang="el-GR" u="sng" dirty="0"/>
              <a:t>.</a:t>
            </a:r>
            <a:r>
              <a:rPr lang="el-GR" dirty="0"/>
              <a:t> Είναι μικρά μόρια RNA, τα οποία συνδέονται με πρωτεΐνες και σχηματίζουν μικρά </a:t>
            </a:r>
            <a:r>
              <a:rPr lang="el-GR" dirty="0" err="1"/>
              <a:t>ριβονουκλεοπρωτείνικά</a:t>
            </a:r>
            <a:r>
              <a:rPr lang="el-GR" dirty="0"/>
              <a:t> σωματίδια. Τα σωματίδια αυτά καταλύουν την «ωρίμανση» του </a:t>
            </a:r>
            <a:r>
              <a:rPr lang="el-GR" dirty="0" err="1"/>
              <a:t>mRNA</a:t>
            </a:r>
            <a:r>
              <a:rPr lang="el-GR" dirty="0"/>
              <a:t>, μια διαδικασία που, γίνεται μόνο στους </a:t>
            </a:r>
            <a:r>
              <a:rPr lang="el-GR" dirty="0" err="1"/>
              <a:t>ευκαρυωτικούς</a:t>
            </a:r>
            <a:r>
              <a:rPr lang="el-GR" dirty="0"/>
              <a:t> οργανισμούς. 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9434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0070C0"/>
                </a:solidFill>
              </a:rPr>
              <a:t>Μεταγραφή του DNA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282890"/>
            <a:ext cx="10515600" cy="52953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Ίδιος</a:t>
            </a:r>
            <a:r>
              <a:rPr lang="en-US" dirty="0"/>
              <a:t> </a:t>
            </a:r>
            <a:r>
              <a:rPr lang="el-GR" dirty="0"/>
              <a:t>μηχανισμός στους </a:t>
            </a:r>
            <a:r>
              <a:rPr lang="el-GR" dirty="0" err="1"/>
              <a:t>προκαρυωτικούς</a:t>
            </a:r>
            <a:r>
              <a:rPr lang="el-GR" dirty="0"/>
              <a:t> και </a:t>
            </a:r>
            <a:r>
              <a:rPr lang="el-GR" dirty="0" err="1"/>
              <a:t>ευκαρυωτικούς</a:t>
            </a:r>
            <a:r>
              <a:rPr lang="el-GR" dirty="0"/>
              <a:t> οργανισμούς.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70C0"/>
                </a:solidFill>
              </a:rPr>
              <a:t>RNA </a:t>
            </a:r>
            <a:r>
              <a:rPr lang="el-GR" dirty="0" err="1">
                <a:solidFill>
                  <a:srgbClr val="0070C0"/>
                </a:solidFill>
              </a:rPr>
              <a:t>πολυμεράση</a:t>
            </a:r>
            <a:r>
              <a:rPr lang="el-GR" dirty="0"/>
              <a:t> καταλύει την μεταγραφή. Προσδένεται στους υποκινητές (περιοχές του DNA, πριν από το γονίδιο), με τη βοήθεια πρωτεϊνών που ονομάζονται μεταγραφικοί παράγοντες.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Οι υποκινητές και οι μεταγραφικοί παράγοντες αποτελούν τα ρυθμιστικά στοιχεία της μεταγραφής του DNA και επιτρέπουν στην RNA </a:t>
            </a:r>
            <a:r>
              <a:rPr lang="el-GR" dirty="0" err="1"/>
              <a:t>πολυμεράση</a:t>
            </a:r>
            <a:r>
              <a:rPr lang="el-GR" dirty="0"/>
              <a:t> να αρχίσει σωστά τη μεταγραφή.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759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590843"/>
            <a:ext cx="10515600" cy="5586120"/>
          </a:xfrm>
        </p:spPr>
        <p:txBody>
          <a:bodyPr>
            <a:normAutofit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Έναρξη μεταγραφής</a:t>
            </a:r>
            <a:r>
              <a:rPr lang="el-GR" dirty="0"/>
              <a:t>: η RNA </a:t>
            </a:r>
            <a:r>
              <a:rPr lang="el-GR" dirty="0" err="1"/>
              <a:t>πολυμεράση</a:t>
            </a:r>
            <a:r>
              <a:rPr lang="el-GR" dirty="0"/>
              <a:t> προσδένεται στον υποκινητή και προκαλεί τοπικό ξετύλιγμα του DNA. </a:t>
            </a:r>
          </a:p>
          <a:p>
            <a:r>
              <a:rPr lang="el-GR" dirty="0">
                <a:solidFill>
                  <a:srgbClr val="0070C0"/>
                </a:solidFill>
              </a:rPr>
              <a:t>Μετά</a:t>
            </a:r>
            <a:r>
              <a:rPr lang="el-GR" dirty="0"/>
              <a:t>:  τοποθετεί τα </a:t>
            </a:r>
            <a:r>
              <a:rPr lang="el-GR" dirty="0" err="1"/>
              <a:t>ριβονουκλεοτίδια</a:t>
            </a:r>
            <a:r>
              <a:rPr lang="el-GR" dirty="0"/>
              <a:t> απέναντι από τα </a:t>
            </a:r>
            <a:r>
              <a:rPr lang="el-GR" dirty="0" err="1"/>
              <a:t>δεοξυριβο</a:t>
            </a:r>
            <a:r>
              <a:rPr lang="el-GR" dirty="0"/>
              <a:t>-</a:t>
            </a:r>
            <a:r>
              <a:rPr lang="el-GR" dirty="0" err="1"/>
              <a:t>νουκλεοτίδια</a:t>
            </a:r>
            <a:r>
              <a:rPr lang="el-GR" dirty="0"/>
              <a:t> μίας αλυσίδας του DNA (βάση συμπληρωματικότητας). </a:t>
            </a:r>
          </a:p>
          <a:p>
            <a:r>
              <a:rPr lang="el-GR" dirty="0"/>
              <a:t>Η RNA </a:t>
            </a:r>
            <a:r>
              <a:rPr lang="el-GR" dirty="0" err="1"/>
              <a:t>πολυμεράση</a:t>
            </a:r>
            <a:r>
              <a:rPr lang="el-GR" dirty="0"/>
              <a:t> συνδέει τα </a:t>
            </a:r>
            <a:r>
              <a:rPr lang="el-GR" dirty="0" err="1"/>
              <a:t>ριβονουκλεοτίδια</a:t>
            </a:r>
            <a:r>
              <a:rPr lang="el-GR" dirty="0"/>
              <a:t>, που προστίθενται το ένα μετά το άλλο, με 3'-5'φωσφοδιεστερικό δεσμό. Η μεταγραφή έχει προσανατολισμό 5' - 3' όπως και η αντιγραφή.</a:t>
            </a:r>
          </a:p>
          <a:p>
            <a:r>
              <a:rPr lang="el-GR" dirty="0">
                <a:solidFill>
                  <a:srgbClr val="0070C0"/>
                </a:solidFill>
              </a:rPr>
              <a:t>Λήξη</a:t>
            </a:r>
            <a:r>
              <a:rPr lang="el-GR" dirty="0"/>
              <a:t>:  στο τέλος του γονιδίου, όπου ειδικές αλληλουχίες οι οποίες ονομάζονται αλληλουχίες </a:t>
            </a:r>
            <a:r>
              <a:rPr lang="el-GR" dirty="0" err="1"/>
              <a:t>ληξης</a:t>
            </a:r>
            <a:r>
              <a:rPr lang="el-GR" dirty="0"/>
              <a:t> της μεταγραφής, επιτρέπουν την απελευθέρωσή του. </a:t>
            </a:r>
          </a:p>
          <a:p>
            <a:r>
              <a:rPr lang="el-GR" dirty="0"/>
              <a:t>Το μόριο RNA είναι συμπληρωματικό προς τη μία αλυσίδα της διπλής έλικας του DNA του γονιδίου.</a:t>
            </a:r>
          </a:p>
          <a:p>
            <a:r>
              <a:rPr lang="el-GR" dirty="0" err="1"/>
              <a:t>To</a:t>
            </a:r>
            <a:r>
              <a:rPr lang="el-GR" dirty="0"/>
              <a:t> RNA είναι το κινητό αντίγραφο της πληροφορίας ενός γονιδίου.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chem.uoa.gr/scinews/images/nobelsimages/nob_proteinsynthesis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364" y="586855"/>
            <a:ext cx="5187968" cy="508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40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50627"/>
            <a:ext cx="10515600" cy="5909480"/>
          </a:xfrm>
        </p:spPr>
        <p:txBody>
          <a:bodyPr>
            <a:normAutofit/>
          </a:bodyPr>
          <a:lstStyle/>
          <a:p>
            <a:r>
              <a:rPr lang="el-GR" dirty="0"/>
              <a:t>Στους </a:t>
            </a:r>
            <a:r>
              <a:rPr lang="el-GR" dirty="0" err="1"/>
              <a:t>προκαρυωτικούς</a:t>
            </a:r>
            <a:r>
              <a:rPr lang="el-GR" dirty="0"/>
              <a:t> οργανισμούς το </a:t>
            </a:r>
            <a:r>
              <a:rPr lang="el-GR" dirty="0" err="1"/>
              <a:t>mRNA</a:t>
            </a:r>
            <a:r>
              <a:rPr lang="el-GR" dirty="0"/>
              <a:t> αρχίζει να μεταφράζεται σε πρωτεΐνη πριν ακόμη ολοκληρωθεί η μεταγραφή του, γιατί δεν υπάρχει πυρηνική μεμβράνη. </a:t>
            </a:r>
          </a:p>
          <a:p>
            <a:r>
              <a:rPr lang="el-GR" dirty="0"/>
              <a:t>Στους </a:t>
            </a:r>
            <a:r>
              <a:rPr lang="el-GR" dirty="0" err="1"/>
              <a:t>ευκαρυωτικούς</a:t>
            </a:r>
            <a:r>
              <a:rPr lang="el-GR" dirty="0"/>
              <a:t> οργανισμούς, το </a:t>
            </a:r>
            <a:r>
              <a:rPr lang="el-GR" dirty="0" err="1"/>
              <a:t>mRNA</a:t>
            </a:r>
            <a:r>
              <a:rPr lang="el-GR" dirty="0"/>
              <a:t> που παράγεται δεν είναι έτοιμο να μεταφραστεί, υφίσταται μια πολύπλοκη διαδικασία ωρίμανσης. </a:t>
            </a:r>
          </a:p>
          <a:p>
            <a:r>
              <a:rPr lang="el-GR" dirty="0"/>
              <a:t>Τα περισσότερα γονίδια των </a:t>
            </a:r>
            <a:r>
              <a:rPr lang="el-GR" dirty="0" err="1"/>
              <a:t>ευκαρυωτικών</a:t>
            </a:r>
            <a:r>
              <a:rPr lang="el-GR" dirty="0"/>
              <a:t> οργανισμών είναι ασυνεχή ή διακεκομμένα.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7151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858129"/>
            <a:ext cx="10515600" cy="5318834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Οι αλληλουχίες που μεταφράζονται σε αμινοξέα ονομάζονται </a:t>
            </a:r>
            <a:r>
              <a:rPr lang="el-GR" dirty="0" err="1"/>
              <a:t>εξώνια</a:t>
            </a:r>
            <a:r>
              <a:rPr lang="el-GR" dirty="0"/>
              <a:t>,  οι ενδιάμεσες </a:t>
            </a:r>
            <a:r>
              <a:rPr lang="el-GR" dirty="0" err="1"/>
              <a:t>εσώνια</a:t>
            </a:r>
            <a:r>
              <a:rPr lang="el-GR" dirty="0"/>
              <a:t>. Όταν ένα γονίδιο που περιέχει </a:t>
            </a:r>
            <a:r>
              <a:rPr lang="el-GR" dirty="0" err="1"/>
              <a:t>εσώνια</a:t>
            </a:r>
            <a:r>
              <a:rPr lang="el-GR" dirty="0"/>
              <a:t> μεταγράφεται, δημιουργείται το πρόδρομο </a:t>
            </a:r>
            <a:r>
              <a:rPr lang="el-GR" dirty="0" err="1"/>
              <a:t>mRNA</a:t>
            </a:r>
            <a:r>
              <a:rPr lang="el-GR" dirty="0"/>
              <a:t> που περιέχει και </a:t>
            </a:r>
            <a:r>
              <a:rPr lang="el-GR" dirty="0" err="1"/>
              <a:t>εξώνια</a:t>
            </a:r>
            <a:r>
              <a:rPr lang="el-GR" dirty="0"/>
              <a:t> και </a:t>
            </a:r>
            <a:r>
              <a:rPr lang="el-GR" dirty="0" err="1"/>
              <a:t>εσώνια</a:t>
            </a:r>
            <a:r>
              <a:rPr lang="el-GR" dirty="0"/>
              <a:t>. </a:t>
            </a:r>
          </a:p>
          <a:p>
            <a:r>
              <a:rPr lang="el-GR" dirty="0"/>
              <a:t>Το πρόδρομο </a:t>
            </a:r>
            <a:r>
              <a:rPr lang="el-GR" dirty="0" err="1"/>
              <a:t>mRNA</a:t>
            </a:r>
            <a:r>
              <a:rPr lang="el-GR" dirty="0"/>
              <a:t> ωριμάζει σε </a:t>
            </a:r>
            <a:r>
              <a:rPr lang="el-GR" dirty="0" err="1"/>
              <a:t>mRNA</a:t>
            </a:r>
            <a:r>
              <a:rPr lang="el-GR" dirty="0"/>
              <a:t>. Τα </a:t>
            </a:r>
            <a:r>
              <a:rPr lang="el-GR" dirty="0" err="1"/>
              <a:t>εσώνια</a:t>
            </a:r>
            <a:r>
              <a:rPr lang="el-GR" dirty="0"/>
              <a:t> κόβονται και απομακρύνονται και συρράπτουν τα </a:t>
            </a:r>
            <a:r>
              <a:rPr lang="el-GR" dirty="0" err="1"/>
              <a:t>εξώνια</a:t>
            </a:r>
            <a:r>
              <a:rPr lang="el-GR" dirty="0"/>
              <a:t> μεταξύ τους. Βοηθούν ένζυμα από </a:t>
            </a:r>
            <a:r>
              <a:rPr lang="el-GR" dirty="0" err="1"/>
              <a:t>snRNA</a:t>
            </a:r>
            <a:r>
              <a:rPr lang="el-GR" dirty="0"/>
              <a:t> και πρωτεΐνες κόβουν τα </a:t>
            </a:r>
            <a:r>
              <a:rPr lang="el-GR" dirty="0" err="1"/>
              <a:t>εσώνια</a:t>
            </a:r>
            <a:r>
              <a:rPr lang="el-GR" dirty="0"/>
              <a:t>. Έτσι σχηματίζεται το «ώριμο» </a:t>
            </a:r>
            <a:r>
              <a:rPr lang="el-GR" dirty="0" err="1"/>
              <a:t>mRNA</a:t>
            </a:r>
            <a:r>
              <a:rPr lang="el-GR" dirty="0"/>
              <a:t>.</a:t>
            </a:r>
          </a:p>
          <a:p>
            <a:r>
              <a:rPr lang="el-GR" dirty="0"/>
              <a:t>Υπάρχουν δύο περιοχές που δε μεταφράζονται σε αμινοξέα. Η μία βρίσκεται στο 5' άκρο και η άλλη στο 3' άκρο. Οι αλληλουχίες αυτές ονομάζονται 5' και 3' αμετάφραστες περιοχές, αντίστοιχα. </a:t>
            </a:r>
          </a:p>
          <a:p>
            <a:r>
              <a:rPr lang="el-GR" dirty="0" err="1"/>
              <a:t>To</a:t>
            </a:r>
            <a:r>
              <a:rPr lang="el-GR" dirty="0"/>
              <a:t> </a:t>
            </a:r>
            <a:r>
              <a:rPr lang="el-GR" dirty="0" err="1"/>
              <a:t>mRNA</a:t>
            </a:r>
            <a:r>
              <a:rPr lang="el-GR" dirty="0"/>
              <a:t> μεταφέρεται από τον πυρήνα στο </a:t>
            </a:r>
            <a:r>
              <a:rPr lang="el-GR" dirty="0" err="1"/>
              <a:t>κυπαρόπλασμα</a:t>
            </a:r>
            <a:r>
              <a:rPr lang="el-GR" dirty="0"/>
              <a:t> και ειδικότερα στα </a:t>
            </a:r>
            <a:r>
              <a:rPr lang="el-GR" dirty="0" err="1"/>
              <a:t>ριβοσώματα</a:t>
            </a:r>
            <a:r>
              <a:rPr lang="el-GR" dirty="0"/>
              <a:t> όπου είναι η θέση της </a:t>
            </a:r>
            <a:r>
              <a:rPr lang="el-GR" dirty="0" err="1"/>
              <a:t>πρωτεϊνοσύνθεσης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5726587"/>
          </a:xfrm>
        </p:spPr>
        <p:txBody>
          <a:bodyPr>
            <a:normAutofit/>
          </a:bodyPr>
          <a:lstStyle/>
          <a:p>
            <a:r>
              <a:rPr lang="el-GR" dirty="0"/>
              <a:t>0 </a:t>
            </a:r>
            <a:r>
              <a:rPr lang="el-GR" u="sng" dirty="0"/>
              <a:t>γενετικός κώδικας</a:t>
            </a:r>
            <a:r>
              <a:rPr lang="el-GR" dirty="0"/>
              <a:t>: η αντιστοίχιση </a:t>
            </a:r>
            <a:r>
              <a:rPr lang="el-GR" dirty="0" err="1"/>
              <a:t>τριπλετών</a:t>
            </a:r>
            <a:r>
              <a:rPr lang="el-GR" dirty="0"/>
              <a:t> </a:t>
            </a:r>
            <a:r>
              <a:rPr lang="el-GR" dirty="0" err="1"/>
              <a:t>βασεων</a:t>
            </a:r>
            <a:r>
              <a:rPr lang="el-GR" dirty="0"/>
              <a:t> σε αμινοξέα.</a:t>
            </a:r>
          </a:p>
          <a:p>
            <a:r>
              <a:rPr lang="el-GR" dirty="0"/>
              <a:t> Με τη μεταγραφή, οι πληροφορίες που βρίσκονται στα γονίδια μεταφέρονται στο </a:t>
            </a:r>
            <a:r>
              <a:rPr lang="el-GR" dirty="0" err="1"/>
              <a:t>mRNA</a:t>
            </a:r>
            <a:r>
              <a:rPr lang="el-GR" dirty="0"/>
              <a:t> με βάση τη συμπληρωματικότητα των </a:t>
            </a:r>
            <a:r>
              <a:rPr lang="el-GR" dirty="0" err="1"/>
              <a:t>νουκλεοτιδικών</a:t>
            </a:r>
            <a:r>
              <a:rPr lang="el-GR" dirty="0"/>
              <a:t> βάσεων. </a:t>
            </a:r>
          </a:p>
          <a:p>
            <a:r>
              <a:rPr lang="el-GR" dirty="0"/>
              <a:t>Η αλληλουχία των βάσεων του </a:t>
            </a:r>
            <a:r>
              <a:rPr lang="el-GR" dirty="0" err="1"/>
              <a:t>mRNA</a:t>
            </a:r>
            <a:r>
              <a:rPr lang="el-GR" dirty="0"/>
              <a:t> καθορίζει την αλληλουχία των αμινοξέων στις πρωτεΐνες. </a:t>
            </a:r>
            <a:r>
              <a:rPr lang="el-GR" dirty="0" err="1"/>
              <a:t>Δηλ</a:t>
            </a:r>
            <a:r>
              <a:rPr lang="el-GR" dirty="0"/>
              <a:t> η </a:t>
            </a:r>
            <a:r>
              <a:rPr lang="el-GR" dirty="0" err="1"/>
              <a:t>πρωτεϊνοσύνθεση</a:t>
            </a:r>
            <a:r>
              <a:rPr lang="el-GR" dirty="0"/>
              <a:t> είναι μία διαδικασία «μετάφρασης» από τη γλώσσα των βάσεων στη γλώσσα των αμινοξέων. </a:t>
            </a:r>
          </a:p>
          <a:p>
            <a:r>
              <a:rPr lang="el-GR" dirty="0"/>
              <a:t>Ο αριθμός των αμινοξέων είναι είκοσι και, αντίστοιχα, ο αριθμός των </a:t>
            </a:r>
            <a:r>
              <a:rPr lang="el-GR" dirty="0" err="1"/>
              <a:t>νουκλεοτιδίων</a:t>
            </a:r>
            <a:r>
              <a:rPr lang="el-GR" dirty="0"/>
              <a:t> είναι τέσσερα, έτσι τρία </a:t>
            </a:r>
            <a:r>
              <a:rPr lang="el-GR" dirty="0" err="1"/>
              <a:t>νουκλεοτίδια</a:t>
            </a:r>
            <a:r>
              <a:rPr lang="el-GR" dirty="0"/>
              <a:t> αντιστοιχούν σε ένα </a:t>
            </a:r>
            <a:r>
              <a:rPr lang="el-GR" dirty="0" err="1"/>
              <a:t>αμινοξύ</a:t>
            </a:r>
            <a:r>
              <a:rPr lang="el-GR" dirty="0"/>
              <a:t>(κώδικας </a:t>
            </a:r>
            <a:r>
              <a:rPr lang="el-GR" dirty="0" err="1"/>
              <a:t>τριπλέτας</a:t>
            </a:r>
            <a:r>
              <a:rPr lang="el-GR" dirty="0"/>
              <a:t>, 4</a:t>
            </a:r>
            <a:r>
              <a:rPr lang="el-GR" baseline="30000" dirty="0"/>
              <a:t>3</a:t>
            </a:r>
            <a:r>
              <a:rPr lang="el-GR" dirty="0"/>
              <a:t>=64).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5804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u="sng" dirty="0"/>
              <a:t>βασικά χαρακτηριστικά του γενετικού κώδικα</a:t>
            </a:r>
            <a:r>
              <a:rPr lang="el-GR" dirty="0"/>
              <a:t> είναι: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08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1. Ο γενετικός κώδικας είναι κώδικας </a:t>
            </a:r>
            <a:r>
              <a:rPr lang="el-GR" dirty="0" err="1"/>
              <a:t>τριπλέτας</a:t>
            </a:r>
            <a:r>
              <a:rPr lang="el-GR" dirty="0"/>
              <a:t>, το </a:t>
            </a:r>
            <a:r>
              <a:rPr lang="el-GR" dirty="0" err="1"/>
              <a:t>κωδικόνιο</a:t>
            </a:r>
            <a:r>
              <a:rPr lang="el-GR" dirty="0"/>
              <a:t> κωδικοποιεί ένα </a:t>
            </a:r>
            <a:r>
              <a:rPr lang="el-GR" dirty="0" err="1"/>
              <a:t>αμινοξύ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dirty="0"/>
              <a:t>2. Ο γενετικός κώδικας είναι συνεχής, δηλαδή το </a:t>
            </a:r>
            <a:r>
              <a:rPr lang="el-GR" dirty="0" err="1"/>
              <a:t>mRNA</a:t>
            </a:r>
            <a:r>
              <a:rPr lang="el-GR" dirty="0"/>
              <a:t> διαβάζεται συνεχώς ανά τρία </a:t>
            </a:r>
            <a:r>
              <a:rPr lang="el-GR" dirty="0" err="1"/>
              <a:t>νουκλεοτίδια</a:t>
            </a:r>
            <a:r>
              <a:rPr lang="el-GR" dirty="0"/>
              <a:t> χωρίς να παραλείπεται κάποιο </a:t>
            </a:r>
            <a:r>
              <a:rPr lang="el-GR" dirty="0" err="1"/>
              <a:t>νουκλεοτίδιο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dirty="0"/>
              <a:t>3. Ο γενετικός κώδικας είναι μη επικαλυπτόμενος, δηλαδή κάθε </a:t>
            </a:r>
            <a:r>
              <a:rPr lang="el-GR" dirty="0" err="1"/>
              <a:t>νουκλεοτίδιο</a:t>
            </a:r>
            <a:r>
              <a:rPr lang="el-GR" dirty="0"/>
              <a:t> ανήκει σε ένα μόνο </a:t>
            </a:r>
            <a:r>
              <a:rPr lang="el-GR" dirty="0" err="1"/>
              <a:t>κωδικόνιο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dirty="0"/>
              <a:t>4. Ο γενετικός κώδικας είναι σχεδόν καθολικός. Όλοι οι οργανισμοί έχουν τον ίδιο γενετικό κώδικα. Αυτό πρακτικά σημαίνει ότι το </a:t>
            </a:r>
            <a:r>
              <a:rPr lang="el-GR" dirty="0" err="1"/>
              <a:t>mRNA</a:t>
            </a:r>
            <a:r>
              <a:rPr lang="el-GR" dirty="0"/>
              <a:t> από οποιονδήποτε οργανισμό μπορεί να μεταφραστεί σε εκχυλίσματα φυτικών, ζωικών ή </a:t>
            </a:r>
            <a:r>
              <a:rPr lang="el-GR" dirty="0" err="1"/>
              <a:t>βακτηριακών</a:t>
            </a:r>
            <a:r>
              <a:rPr lang="el-GR" dirty="0"/>
              <a:t> κυττάρων in </a:t>
            </a:r>
            <a:r>
              <a:rPr lang="el-GR" dirty="0" err="1"/>
              <a:t>vitro</a:t>
            </a:r>
            <a:r>
              <a:rPr lang="el-GR" dirty="0"/>
              <a:t> και να παραγάγει την ίδια πρωτεΐνη.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9581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5. Ο γενετικός κώδικας χαρακτηρίζεται ως εκφυλισμένος. Με εξαίρεση δύο αμινοξέα τα υπόλοιπα 18 κωδικοποιούνται από δύο μέχρι και έξι διαφορετικά </a:t>
            </a:r>
            <a:r>
              <a:rPr lang="el-GR" dirty="0" err="1"/>
              <a:t>κωδικόνια</a:t>
            </a:r>
            <a:r>
              <a:rPr lang="el-GR" dirty="0"/>
              <a:t>. Τα </a:t>
            </a:r>
            <a:r>
              <a:rPr lang="el-GR" dirty="0" err="1"/>
              <a:t>κωδικόνια</a:t>
            </a:r>
            <a:r>
              <a:rPr lang="el-GR" dirty="0"/>
              <a:t> που κωδικοποιούν το ίδιο </a:t>
            </a:r>
            <a:r>
              <a:rPr lang="el-GR" dirty="0" err="1"/>
              <a:t>αμινοξύ</a:t>
            </a:r>
            <a:r>
              <a:rPr lang="el-GR" dirty="0"/>
              <a:t> ονομάζονται συνώνυμα. </a:t>
            </a:r>
          </a:p>
          <a:p>
            <a:pPr marL="0" indent="0">
              <a:buNone/>
            </a:pPr>
            <a:r>
              <a:rPr lang="el-GR" dirty="0"/>
              <a:t>6. Ο γενετικός κώδικας έχει </a:t>
            </a:r>
            <a:r>
              <a:rPr lang="el-GR" dirty="0" err="1"/>
              <a:t>κωδικόνιο</a:t>
            </a:r>
            <a:r>
              <a:rPr lang="el-GR" dirty="0"/>
              <a:t> έναρξης και </a:t>
            </a:r>
            <a:r>
              <a:rPr lang="el-GR" dirty="0" err="1"/>
              <a:t>κωδικόνια</a:t>
            </a:r>
            <a:r>
              <a:rPr lang="el-GR" dirty="0"/>
              <a:t> λήξης. Το </a:t>
            </a:r>
            <a:r>
              <a:rPr lang="el-GR" dirty="0" err="1"/>
              <a:t>κωδικόνιο</a:t>
            </a:r>
            <a:r>
              <a:rPr lang="el-GR" dirty="0"/>
              <a:t> έναρξης σε όλους τους οργανισμούς είναι το AUG και κωδικοποιεί το </a:t>
            </a:r>
            <a:r>
              <a:rPr lang="el-GR" dirty="0" err="1"/>
              <a:t>αμινοξύ</a:t>
            </a:r>
            <a:r>
              <a:rPr lang="el-GR" dirty="0"/>
              <a:t> </a:t>
            </a:r>
            <a:r>
              <a:rPr lang="el-GR" dirty="0" err="1"/>
              <a:t>μεθειονίνη</a:t>
            </a:r>
            <a:r>
              <a:rPr lang="el-GR" dirty="0"/>
              <a:t>. Υπάρχουν τρία </a:t>
            </a:r>
            <a:r>
              <a:rPr lang="el-GR" dirty="0" err="1"/>
              <a:t>κωδικόνια</a:t>
            </a:r>
            <a:r>
              <a:rPr lang="el-GR" dirty="0"/>
              <a:t> λήξης, τα UAG, UGA και UAA. Η παρουσία των </a:t>
            </a:r>
            <a:r>
              <a:rPr lang="el-GR" dirty="0" err="1"/>
              <a:t>κωδικονίων</a:t>
            </a:r>
            <a:r>
              <a:rPr lang="el-GR" dirty="0"/>
              <a:t> αυτών στο μόριο του </a:t>
            </a:r>
            <a:r>
              <a:rPr lang="el-GR" dirty="0" err="1"/>
              <a:t>mRNA</a:t>
            </a:r>
            <a:r>
              <a:rPr lang="el-GR" dirty="0"/>
              <a:t> οδηγεί στον τερματισμό της σύνθεσης της </a:t>
            </a:r>
            <a:r>
              <a:rPr lang="el-GR" dirty="0" err="1"/>
              <a:t>πολυπεπτιδικής</a:t>
            </a:r>
            <a:r>
              <a:rPr lang="el-GR" dirty="0"/>
              <a:t> αλυσίδας. </a:t>
            </a:r>
          </a:p>
          <a:p>
            <a:pPr marL="0" indent="0">
              <a:buNone/>
            </a:pPr>
            <a:r>
              <a:rPr lang="el-GR" dirty="0"/>
              <a:t>Ο όρος </a:t>
            </a:r>
            <a:r>
              <a:rPr lang="el-GR" dirty="0" err="1"/>
              <a:t>κωδικόνιο</a:t>
            </a:r>
            <a:r>
              <a:rPr lang="el-GR" dirty="0"/>
              <a:t> δεν αφορά μόνο το </a:t>
            </a:r>
            <a:r>
              <a:rPr lang="el-GR" dirty="0" err="1"/>
              <a:t>mRNA</a:t>
            </a:r>
            <a:r>
              <a:rPr lang="el-GR" dirty="0"/>
              <a:t> αλλά και το γονίδιο από το οποίο παράγεται. Έτσι, για παράδειγμα, το </a:t>
            </a:r>
            <a:r>
              <a:rPr lang="el-GR" dirty="0" err="1"/>
              <a:t>κωδικόνιο</a:t>
            </a:r>
            <a:r>
              <a:rPr lang="el-GR" dirty="0"/>
              <a:t> έναρξης AUG αντιστοιχεί στο </a:t>
            </a:r>
            <a:r>
              <a:rPr lang="el-GR" dirty="0" err="1"/>
              <a:t>κωδικόνιο</a:t>
            </a:r>
            <a:r>
              <a:rPr lang="el-GR" dirty="0"/>
              <a:t> έναρξης της </a:t>
            </a:r>
            <a:r>
              <a:rPr lang="el-GR" dirty="0" err="1"/>
              <a:t>κωδικής</a:t>
            </a:r>
            <a:r>
              <a:rPr lang="el-GR" dirty="0"/>
              <a:t> αλυσίδας του γονιδίου </a:t>
            </a:r>
            <a:r>
              <a:rPr lang="en-US" dirty="0"/>
              <a:t>TAC</a:t>
            </a:r>
            <a:r>
              <a:rPr lang="el-GR" dirty="0"/>
              <a:t> </a:t>
            </a:r>
            <a:r>
              <a:rPr lang="el-GR" dirty="0" err="1"/>
              <a:t>κ.ο.κ.</a:t>
            </a:r>
            <a:r>
              <a:rPr lang="el-GR" dirty="0"/>
              <a:t> Το τμήμα ενός γονιδίου, και του </a:t>
            </a:r>
            <a:r>
              <a:rPr lang="el-GR" dirty="0" err="1"/>
              <a:t>mRNA</a:t>
            </a:r>
            <a:r>
              <a:rPr lang="el-GR" dirty="0"/>
              <a:t> του που κωδικοποιεί μια </a:t>
            </a:r>
            <a:r>
              <a:rPr lang="el-GR" dirty="0" err="1"/>
              <a:t>πολυπεπτιδική</a:t>
            </a:r>
            <a:r>
              <a:rPr lang="el-GR" dirty="0"/>
              <a:t> αλυσίδα, αρχίζει με το </a:t>
            </a:r>
            <a:r>
              <a:rPr lang="el-GR" dirty="0" err="1"/>
              <a:t>κωδικόνιο</a:t>
            </a:r>
            <a:r>
              <a:rPr lang="el-GR" dirty="0"/>
              <a:t> έναρξης και τελειώνει με το </a:t>
            </a:r>
            <a:r>
              <a:rPr lang="el-GR" dirty="0" err="1"/>
              <a:t>κωδικόνιο</a:t>
            </a:r>
            <a:r>
              <a:rPr lang="el-GR" dirty="0"/>
              <a:t> λήξης.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2581C9-36F7-4828-A73C-67DF32D3C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8B2F26-452A-4363-A69C-1E4B311A3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Βασικά Θέματα Βιολογίας">
            <a:extLst>
              <a:ext uri="{FF2B5EF4-FFF2-40B4-BE49-F238E27FC236}">
                <a16:creationId xmlns:a16="http://schemas.microsoft.com/office/drawing/2014/main" id="{CAEF8F1C-C558-4E00-BAE4-02763094C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673" y="264748"/>
            <a:ext cx="5971592" cy="670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953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Μετάφραση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αντιστοίχιση των </a:t>
            </a:r>
            <a:r>
              <a:rPr lang="el-GR" dirty="0" err="1"/>
              <a:t>κωδικονίων</a:t>
            </a:r>
            <a:r>
              <a:rPr lang="el-GR" dirty="0"/>
              <a:t> σε αμινοξέα και η διαδοχική σύνδεση των αμινοξέων σε </a:t>
            </a:r>
            <a:r>
              <a:rPr lang="el-GR" dirty="0" err="1"/>
              <a:t>πολυπεπτιδική</a:t>
            </a:r>
            <a:r>
              <a:rPr lang="el-GR" dirty="0"/>
              <a:t> αλυσίδα</a:t>
            </a:r>
          </a:p>
          <a:p>
            <a:r>
              <a:rPr lang="el-GR" dirty="0"/>
              <a:t>Πραγματοποιείται στα </a:t>
            </a:r>
            <a:r>
              <a:rPr lang="el-GR" dirty="0" err="1"/>
              <a:t>ριβοσώματα</a:t>
            </a:r>
            <a:r>
              <a:rPr lang="el-GR" dirty="0"/>
              <a:t> με τη βοήθεια των </a:t>
            </a:r>
            <a:r>
              <a:rPr lang="el-GR" dirty="0" err="1"/>
              <a:t>tRNA</a:t>
            </a:r>
            <a:r>
              <a:rPr lang="el-GR" dirty="0"/>
              <a:t> και τη συμμετοχή αρκετών πρωτεϊνών και ενέργειας. </a:t>
            </a:r>
          </a:p>
          <a:p>
            <a:r>
              <a:rPr lang="el-GR" dirty="0"/>
              <a:t>Τα </a:t>
            </a:r>
            <a:r>
              <a:rPr lang="el-GR" dirty="0" err="1"/>
              <a:t>ριβοσώματα</a:t>
            </a:r>
            <a:r>
              <a:rPr lang="el-GR" dirty="0"/>
              <a:t> μπορούν να χρησιμοποιηθούν ως θέση μετάφρασης για οποιοδήποτε </a:t>
            </a:r>
            <a:r>
              <a:rPr lang="el-GR" dirty="0" err="1"/>
              <a:t>mRNA</a:t>
            </a:r>
            <a:r>
              <a:rPr lang="el-GR" dirty="0"/>
              <a:t> για αυτό τα βακτήρια μπορούν να χρησιμοποιηθούν σαν «εργοστάσια παραγωγής ανθρώπινων πρωτεϊνών». </a:t>
            </a:r>
          </a:p>
          <a:p>
            <a:r>
              <a:rPr lang="el-GR" dirty="0"/>
              <a:t>Κάθε </a:t>
            </a:r>
            <a:r>
              <a:rPr lang="el-GR" dirty="0" err="1"/>
              <a:t>ριβόσωμα</a:t>
            </a:r>
            <a:r>
              <a:rPr lang="el-GR" dirty="0"/>
              <a:t> αποτελείται από δύο </a:t>
            </a:r>
            <a:r>
              <a:rPr lang="el-GR" dirty="0" err="1"/>
              <a:t>υπομονάδες</a:t>
            </a:r>
            <a:r>
              <a:rPr lang="el-GR" dirty="0"/>
              <a:t>, μια μικρή και μια μεγάλη, και έχει μία θέση πρόσδεσης του </a:t>
            </a:r>
            <a:r>
              <a:rPr lang="el-GR" dirty="0" err="1"/>
              <a:t>mRNA</a:t>
            </a:r>
            <a:r>
              <a:rPr lang="el-GR" dirty="0"/>
              <a:t> στη μικρή </a:t>
            </a:r>
            <a:r>
              <a:rPr lang="el-GR" dirty="0" err="1"/>
              <a:t>υπομονάδα</a:t>
            </a:r>
            <a:r>
              <a:rPr lang="el-GR" dirty="0"/>
              <a:t> και δύο θέσεις εισδοχής των </a:t>
            </a:r>
            <a:r>
              <a:rPr lang="el-GR" dirty="0" err="1"/>
              <a:t>tRNA</a:t>
            </a:r>
            <a:r>
              <a:rPr lang="el-GR" dirty="0"/>
              <a:t> στη μεγάλη </a:t>
            </a:r>
            <a:r>
              <a:rPr lang="el-GR" dirty="0" err="1"/>
              <a:t>υπομονάδα</a:t>
            </a:r>
            <a:r>
              <a:rPr lang="el-GR" dirty="0"/>
              <a:t>. </a:t>
            </a:r>
          </a:p>
          <a:p>
            <a:r>
              <a:rPr lang="el-GR" dirty="0"/>
              <a:t>Κάθε μόριο </a:t>
            </a:r>
            <a:r>
              <a:rPr lang="el-GR" dirty="0" err="1"/>
              <a:t>tRNA</a:t>
            </a:r>
            <a:r>
              <a:rPr lang="el-GR" dirty="0"/>
              <a:t> έχει μια ειδική </a:t>
            </a:r>
            <a:r>
              <a:rPr lang="el-GR" dirty="0" err="1"/>
              <a:t>τριπλετα</a:t>
            </a:r>
            <a:r>
              <a:rPr lang="el-GR" dirty="0"/>
              <a:t> </a:t>
            </a:r>
            <a:r>
              <a:rPr lang="el-GR" dirty="0" err="1"/>
              <a:t>νουκλεοτιδίων</a:t>
            </a:r>
            <a:r>
              <a:rPr lang="el-GR" dirty="0"/>
              <a:t>, το </a:t>
            </a:r>
            <a:r>
              <a:rPr lang="el-GR" dirty="0" err="1"/>
              <a:t>αντικωδικόνιο</a:t>
            </a:r>
            <a:r>
              <a:rPr lang="el-GR" dirty="0"/>
              <a:t>, με την οποία προσδένεται, λόγω συμπληρωματικότητας, με το αντίστοιχο </a:t>
            </a:r>
            <a:r>
              <a:rPr lang="el-GR" dirty="0" err="1"/>
              <a:t>κωδικόνιο</a:t>
            </a:r>
            <a:r>
              <a:rPr lang="el-GR" dirty="0"/>
              <a:t> του </a:t>
            </a:r>
            <a:r>
              <a:rPr lang="el-GR" dirty="0" err="1"/>
              <a:t>mRNA</a:t>
            </a:r>
            <a:r>
              <a:rPr lang="el-GR" dirty="0"/>
              <a:t>. Επιπλέον, κάθε μόριο </a:t>
            </a:r>
            <a:r>
              <a:rPr lang="el-GR" dirty="0" err="1"/>
              <a:t>tRNA</a:t>
            </a:r>
            <a:r>
              <a:rPr lang="el-GR" dirty="0"/>
              <a:t> διαθέτει μια ειδική θέση σύνδεσης με ένα συγκεκριμένο </a:t>
            </a:r>
            <a:r>
              <a:rPr lang="el-GR" dirty="0" err="1"/>
              <a:t>αμινοξύ</a:t>
            </a:r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7262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964072"/>
          </a:xfrm>
        </p:spPr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dirty="0" err="1"/>
              <a:t>πρωτεϊνοσύνθεση</a:t>
            </a:r>
            <a:r>
              <a:rPr lang="el-GR" dirty="0"/>
              <a:t> διακρίνεται σε τρία στάδια: την έναρξη, την επιμήκυνση και τη λήξη. </a:t>
            </a:r>
          </a:p>
        </p:txBody>
      </p:sp>
      <p:pic>
        <p:nvPicPr>
          <p:cNvPr id="2050" name="Picture 2" descr="http://www.dbriers.com/tutorials/wp-content/uploads/2012/12/Ribosome_mRNA_transl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534" y="1917160"/>
            <a:ext cx="6299816" cy="444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03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u="sng" dirty="0"/>
              <a:t>Έναρξη:</a:t>
            </a:r>
            <a:r>
              <a:rPr lang="el-GR" dirty="0"/>
              <a:t> Κατά την έναρξη της μετάφρασης το </a:t>
            </a:r>
            <a:r>
              <a:rPr lang="el-GR" dirty="0" err="1"/>
              <a:t>mRNA</a:t>
            </a:r>
            <a:r>
              <a:rPr lang="el-GR" dirty="0"/>
              <a:t> προσδένεται, μέσω μιας αλληλουχίας με το </a:t>
            </a:r>
            <a:r>
              <a:rPr lang="el-GR" dirty="0" err="1"/>
              <a:t>ριβοσωμικό</a:t>
            </a:r>
            <a:r>
              <a:rPr lang="el-GR" dirty="0"/>
              <a:t> RNA της μικρής </a:t>
            </a:r>
            <a:r>
              <a:rPr lang="el-GR" dirty="0" err="1"/>
              <a:t>υπομονάδας</a:t>
            </a:r>
            <a:r>
              <a:rPr lang="el-GR" dirty="0"/>
              <a:t> του </a:t>
            </a:r>
            <a:r>
              <a:rPr lang="el-GR" dirty="0" err="1"/>
              <a:t>ριβοσώματος</a:t>
            </a:r>
            <a:r>
              <a:rPr lang="el-GR" dirty="0"/>
              <a:t>, βάση συμπληρωματικότητας. </a:t>
            </a:r>
          </a:p>
          <a:p>
            <a:r>
              <a:rPr lang="el-GR" dirty="0"/>
              <a:t>Το πρώτο </a:t>
            </a:r>
            <a:r>
              <a:rPr lang="el-GR" dirty="0" err="1"/>
              <a:t>κωδικόνιο</a:t>
            </a:r>
            <a:r>
              <a:rPr lang="el-GR" dirty="0"/>
              <a:t> του </a:t>
            </a:r>
            <a:r>
              <a:rPr lang="el-GR" dirty="0" err="1"/>
              <a:t>mRNA</a:t>
            </a:r>
            <a:r>
              <a:rPr lang="el-GR" dirty="0"/>
              <a:t> είναι πάντοτε AUG και σ' αυτό προσδένεται το </a:t>
            </a:r>
            <a:r>
              <a:rPr lang="el-GR" dirty="0" err="1"/>
              <a:t>tRNA</a:t>
            </a:r>
            <a:r>
              <a:rPr lang="el-GR" dirty="0"/>
              <a:t> που φέρει το </a:t>
            </a:r>
            <a:r>
              <a:rPr lang="el-GR" dirty="0" err="1"/>
              <a:t>αμινοξύ</a:t>
            </a:r>
            <a:r>
              <a:rPr lang="el-GR" dirty="0"/>
              <a:t> </a:t>
            </a:r>
            <a:r>
              <a:rPr lang="el-GR" dirty="0" err="1"/>
              <a:t>μεθειονίνη</a:t>
            </a:r>
            <a:r>
              <a:rPr lang="el-GR" dirty="0"/>
              <a:t>. Όμως δεν έχουν όλες οι πρωτεΐνες του οργανισμού ως πρώτο </a:t>
            </a:r>
            <a:r>
              <a:rPr lang="el-GR" dirty="0" err="1"/>
              <a:t>αμινοξύ</a:t>
            </a:r>
            <a:r>
              <a:rPr lang="el-GR" dirty="0"/>
              <a:t> </a:t>
            </a:r>
            <a:r>
              <a:rPr lang="el-GR" dirty="0" err="1"/>
              <a:t>μεθειονίνη</a:t>
            </a:r>
            <a:r>
              <a:rPr lang="el-GR" dirty="0"/>
              <a:t>. Αυτό συμβαίνει γιατί, σε πολλές πρωτεΐνες, μετά τη σύνθεσή τους απομακρύνονται ορισμένα αμινοξέα από το αρχικό αμινικό άκρο τους. Το </a:t>
            </a:r>
            <a:r>
              <a:rPr lang="el-GR" dirty="0" err="1"/>
              <a:t>σύμπλοκο</a:t>
            </a:r>
            <a:r>
              <a:rPr lang="el-GR" dirty="0"/>
              <a:t> που δημιουργείται μετά την πρόσδεση του </a:t>
            </a:r>
            <a:r>
              <a:rPr lang="el-GR" dirty="0" err="1"/>
              <a:t>mRNA</a:t>
            </a:r>
            <a:r>
              <a:rPr lang="el-GR" dirty="0"/>
              <a:t> στη μικρή </a:t>
            </a:r>
            <a:r>
              <a:rPr lang="el-GR" dirty="0" err="1"/>
              <a:t>υπομονάδα</a:t>
            </a:r>
            <a:r>
              <a:rPr lang="el-GR" dirty="0"/>
              <a:t> του </a:t>
            </a:r>
            <a:r>
              <a:rPr lang="el-GR" dirty="0" err="1"/>
              <a:t>ριβοσώματος</a:t>
            </a:r>
            <a:r>
              <a:rPr lang="el-GR" dirty="0"/>
              <a:t> και του </a:t>
            </a:r>
            <a:r>
              <a:rPr lang="el-GR" dirty="0" err="1"/>
              <a:t>tRNA</a:t>
            </a:r>
            <a:r>
              <a:rPr lang="el-GR" dirty="0"/>
              <a:t> που μεταφέρει τη </a:t>
            </a:r>
            <a:r>
              <a:rPr lang="el-GR" dirty="0" err="1"/>
              <a:t>μεθειονίνη</a:t>
            </a:r>
            <a:r>
              <a:rPr lang="el-GR" dirty="0"/>
              <a:t> ονομάζεται </a:t>
            </a:r>
            <a:r>
              <a:rPr lang="el-GR" dirty="0" err="1"/>
              <a:t>σύμπλοκο</a:t>
            </a:r>
            <a:r>
              <a:rPr lang="el-GR" dirty="0"/>
              <a:t> έναρξης της </a:t>
            </a:r>
            <a:r>
              <a:rPr lang="el-GR" dirty="0" err="1"/>
              <a:t>πρωτεϊνοσύνθεσης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7721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u="sng" dirty="0"/>
              <a:t>Επιμήκυνση:</a:t>
            </a:r>
            <a:r>
              <a:rPr lang="el-GR" dirty="0"/>
              <a:t> Κατά την επιμήκυνση ένα δεύτερο μόριο </a:t>
            </a:r>
            <a:r>
              <a:rPr lang="el-GR" dirty="0" err="1"/>
              <a:t>tRNA</a:t>
            </a:r>
            <a:r>
              <a:rPr lang="el-GR" dirty="0"/>
              <a:t> με </a:t>
            </a:r>
            <a:r>
              <a:rPr lang="el-GR" dirty="0" err="1"/>
              <a:t>αντικωδικόνιο</a:t>
            </a:r>
            <a:r>
              <a:rPr lang="el-GR" dirty="0"/>
              <a:t> συμπληρωματικό του δεύτερου </a:t>
            </a:r>
            <a:r>
              <a:rPr lang="el-GR" dirty="0" err="1"/>
              <a:t>κωδικονίου</a:t>
            </a:r>
            <a:r>
              <a:rPr lang="el-GR" dirty="0"/>
              <a:t> του </a:t>
            </a:r>
            <a:r>
              <a:rPr lang="el-GR" dirty="0" err="1"/>
              <a:t>mRNA</a:t>
            </a:r>
            <a:r>
              <a:rPr lang="el-GR" dirty="0"/>
              <a:t> τοποθετείται στην κατάλληλη εισδοχή του </a:t>
            </a:r>
            <a:r>
              <a:rPr lang="el-GR" dirty="0" err="1"/>
              <a:t>ριβοσώματος</a:t>
            </a:r>
            <a:r>
              <a:rPr lang="el-GR" dirty="0"/>
              <a:t>, μεταφέροντας το δεύτερο </a:t>
            </a:r>
            <a:r>
              <a:rPr lang="el-GR" dirty="0" err="1"/>
              <a:t>αμινοξύ</a:t>
            </a:r>
            <a:r>
              <a:rPr lang="el-GR" dirty="0"/>
              <a:t>. Μεταξύ της </a:t>
            </a:r>
            <a:r>
              <a:rPr lang="el-GR" dirty="0" err="1"/>
              <a:t>μεθειονίνης</a:t>
            </a:r>
            <a:r>
              <a:rPr lang="el-GR" dirty="0"/>
              <a:t> και του δεύτερου </a:t>
            </a:r>
            <a:r>
              <a:rPr lang="el-GR" dirty="0" err="1"/>
              <a:t>αμινοξέος</a:t>
            </a:r>
            <a:r>
              <a:rPr lang="el-GR" dirty="0"/>
              <a:t> σχηματίζεται </a:t>
            </a:r>
            <a:r>
              <a:rPr lang="el-GR" dirty="0" err="1"/>
              <a:t>πεπτιδικός</a:t>
            </a:r>
            <a:r>
              <a:rPr lang="el-GR" dirty="0"/>
              <a:t> δεσμός και αμέσως μετά, το πρώτο </a:t>
            </a:r>
            <a:r>
              <a:rPr lang="el-GR" dirty="0" err="1"/>
              <a:t>tRNA</a:t>
            </a:r>
            <a:r>
              <a:rPr lang="el-GR" dirty="0"/>
              <a:t> αποσυνδέεται από το </a:t>
            </a:r>
            <a:r>
              <a:rPr lang="el-GR" dirty="0" err="1"/>
              <a:t>ριβόσωμα</a:t>
            </a:r>
            <a:r>
              <a:rPr lang="el-GR" dirty="0"/>
              <a:t> και απελευθερώνεται στο κυτταρόπλασμα όπου συνδέεται πάλι με </a:t>
            </a:r>
            <a:r>
              <a:rPr lang="el-GR" dirty="0" err="1"/>
              <a:t>μεθειονίνη</a:t>
            </a:r>
            <a:r>
              <a:rPr lang="el-GR" dirty="0"/>
              <a:t>, έτοιμο για επόμενη χρήση. Το </a:t>
            </a:r>
            <a:r>
              <a:rPr lang="el-GR" dirty="0" err="1"/>
              <a:t>ριβόσωμα</a:t>
            </a:r>
            <a:r>
              <a:rPr lang="el-GR" dirty="0"/>
              <a:t> και το </a:t>
            </a:r>
            <a:r>
              <a:rPr lang="el-GR" dirty="0" err="1"/>
              <a:t>mRNA</a:t>
            </a:r>
            <a:r>
              <a:rPr lang="el-GR" dirty="0"/>
              <a:t> έχουν τώρα ένα </a:t>
            </a:r>
            <a:r>
              <a:rPr lang="el-GR" dirty="0" err="1"/>
              <a:t>tRNA</a:t>
            </a:r>
            <a:r>
              <a:rPr lang="el-GR" dirty="0"/>
              <a:t>, πάνω στο οποίο είναι προσδεμένα δύο αμινοξέα. Έτσι αρχίζει η επιμήκυνση της </a:t>
            </a:r>
            <a:r>
              <a:rPr lang="el-GR" dirty="0" err="1"/>
              <a:t>πολυπεπτιδικής</a:t>
            </a:r>
            <a:r>
              <a:rPr lang="el-GR" dirty="0"/>
              <a:t> αλυσίδας. Στη συνέχεια το </a:t>
            </a:r>
            <a:r>
              <a:rPr lang="el-GR" dirty="0" err="1"/>
              <a:t>ριβόσωμα</a:t>
            </a:r>
            <a:r>
              <a:rPr lang="el-GR" dirty="0"/>
              <a:t> κινείται κατά μήκος του </a:t>
            </a:r>
            <a:r>
              <a:rPr lang="el-GR" dirty="0" err="1"/>
              <a:t>mRNA</a:t>
            </a:r>
            <a:r>
              <a:rPr lang="el-GR" dirty="0"/>
              <a:t> κατά ένα </a:t>
            </a:r>
            <a:r>
              <a:rPr lang="el-GR" dirty="0" err="1"/>
              <a:t>κωδικόνιο</a:t>
            </a:r>
            <a:r>
              <a:rPr lang="el-GR" dirty="0"/>
              <a:t>. Ένα τρίτο </a:t>
            </a:r>
            <a:r>
              <a:rPr lang="el-GR" dirty="0" err="1"/>
              <a:t>tRNA</a:t>
            </a:r>
            <a:r>
              <a:rPr lang="el-GR" dirty="0"/>
              <a:t> έρχεται να προσδεθεί μεταφέροντας το </a:t>
            </a:r>
            <a:r>
              <a:rPr lang="el-GR" dirty="0" err="1"/>
              <a:t>αμινοξύ</a:t>
            </a:r>
            <a:r>
              <a:rPr lang="el-GR" dirty="0"/>
              <a:t> του. Ανάμεσα στο δεύτερο και στο τρίτο </a:t>
            </a:r>
            <a:r>
              <a:rPr lang="el-GR" dirty="0" err="1"/>
              <a:t>αμινοξύ</a:t>
            </a:r>
            <a:r>
              <a:rPr lang="el-GR" dirty="0"/>
              <a:t> σχηματίζεται </a:t>
            </a:r>
            <a:r>
              <a:rPr lang="el-GR" dirty="0" err="1"/>
              <a:t>πεπτιδικός</a:t>
            </a:r>
            <a:r>
              <a:rPr lang="el-GR" dirty="0"/>
              <a:t> δεσμός. Η </a:t>
            </a:r>
            <a:r>
              <a:rPr lang="el-GR" dirty="0" err="1"/>
              <a:t>πολυπεπτιδική</a:t>
            </a:r>
            <a:r>
              <a:rPr lang="el-GR" dirty="0"/>
              <a:t> αλυσίδα συνεχίζει να αναπτύσσεται καθώς νέα </a:t>
            </a:r>
            <a:r>
              <a:rPr lang="el-GR" dirty="0" err="1"/>
              <a:t>tRNA</a:t>
            </a:r>
            <a:r>
              <a:rPr lang="el-GR" dirty="0"/>
              <a:t> μεταφέρουν αμινοξέα τα οποία συνδέονται μεταξύ τους. </a:t>
            </a:r>
          </a:p>
          <a:p>
            <a:r>
              <a:rPr lang="el-GR" u="sng" dirty="0"/>
              <a:t>Λήξη:</a:t>
            </a:r>
            <a:r>
              <a:rPr lang="el-GR" dirty="0"/>
              <a:t> Η επιμήκυνση σταματά σε ένα </a:t>
            </a:r>
            <a:r>
              <a:rPr lang="el-GR" dirty="0" err="1"/>
              <a:t>κωδικόνιο</a:t>
            </a:r>
            <a:r>
              <a:rPr lang="el-GR" dirty="0"/>
              <a:t> λήξης (UGA, UAG ή UAA), επειδή δεν υπάρχουν </a:t>
            </a:r>
            <a:r>
              <a:rPr lang="el-GR" dirty="0" err="1"/>
              <a:t>tRNA</a:t>
            </a:r>
            <a:r>
              <a:rPr lang="el-GR" dirty="0"/>
              <a:t> που να αντιστοιχούν σε αυτά. Το τελευταίο </a:t>
            </a:r>
            <a:r>
              <a:rPr lang="el-GR" dirty="0" err="1"/>
              <a:t>tRNA</a:t>
            </a:r>
            <a:r>
              <a:rPr lang="el-GR" dirty="0"/>
              <a:t> απομακρύνεται από το </a:t>
            </a:r>
            <a:r>
              <a:rPr lang="el-GR" dirty="0" err="1"/>
              <a:t>ριβόσωμα</a:t>
            </a:r>
            <a:r>
              <a:rPr lang="el-GR" dirty="0"/>
              <a:t> και η </a:t>
            </a:r>
            <a:r>
              <a:rPr lang="el-GR" dirty="0" err="1"/>
              <a:t>πολυπεπτιδική</a:t>
            </a:r>
            <a:r>
              <a:rPr lang="el-GR" dirty="0"/>
              <a:t> αλυσίδα απελευθερώνεται.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33173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Σημειώνεται ότι πολλά μόρια </a:t>
            </a:r>
            <a:r>
              <a:rPr lang="el-GR" dirty="0" err="1"/>
              <a:t>mRNA</a:t>
            </a:r>
            <a:r>
              <a:rPr lang="el-GR" dirty="0"/>
              <a:t> μπορούν να μεταγράφονται από ένα μόνο γονίδιο. Πολλά </a:t>
            </a:r>
            <a:r>
              <a:rPr lang="el-GR" dirty="0" err="1"/>
              <a:t>ριβοσώματα</a:t>
            </a:r>
            <a:r>
              <a:rPr lang="el-GR" dirty="0"/>
              <a:t> μπορούν να μεταφράζουν ταυτόχρονα ένα </a:t>
            </a:r>
            <a:r>
              <a:rPr lang="el-GR" dirty="0" err="1"/>
              <a:t>mRNA</a:t>
            </a:r>
            <a:r>
              <a:rPr lang="el-GR" dirty="0"/>
              <a:t>, το καθένα σε διαφορετικό σημείο κατά μήκος του μορίου. Αμέσως μόλις το </a:t>
            </a:r>
            <a:r>
              <a:rPr lang="el-GR" dirty="0" err="1"/>
              <a:t>ριβόσωμα</a:t>
            </a:r>
            <a:r>
              <a:rPr lang="el-GR" dirty="0"/>
              <a:t> έχει μεταφράσει τα πρώτα </a:t>
            </a:r>
            <a:r>
              <a:rPr lang="el-GR" dirty="0" err="1"/>
              <a:t>κωδικόνια</a:t>
            </a:r>
            <a:r>
              <a:rPr lang="el-GR" dirty="0"/>
              <a:t>, η θέση έναρξης του </a:t>
            </a:r>
            <a:r>
              <a:rPr lang="el-GR" dirty="0" err="1"/>
              <a:t>mRNA</a:t>
            </a:r>
            <a:r>
              <a:rPr lang="el-GR" dirty="0"/>
              <a:t> είναι ελεύθερη για την πρόσδεση ενός άλλου </a:t>
            </a:r>
            <a:r>
              <a:rPr lang="el-GR" dirty="0" err="1"/>
              <a:t>ριβοσώματος</a:t>
            </a:r>
            <a:r>
              <a:rPr lang="el-GR" dirty="0"/>
              <a:t>. Το σύμπλεγμα των </a:t>
            </a:r>
            <a:r>
              <a:rPr lang="el-GR" dirty="0" err="1"/>
              <a:t>ριβοσωμάτων</a:t>
            </a:r>
            <a:r>
              <a:rPr lang="el-GR" dirty="0"/>
              <a:t> με το </a:t>
            </a:r>
            <a:r>
              <a:rPr lang="el-GR" dirty="0" err="1"/>
              <a:t>mRNA</a:t>
            </a:r>
            <a:r>
              <a:rPr lang="el-GR" dirty="0"/>
              <a:t> ονομάζεται </a:t>
            </a:r>
            <a:r>
              <a:rPr lang="el-GR" dirty="0" err="1"/>
              <a:t>πολύσωμα</a:t>
            </a:r>
            <a:r>
              <a:rPr lang="el-GR" dirty="0"/>
              <a:t>. Έτσι, η </a:t>
            </a:r>
            <a:r>
              <a:rPr lang="el-GR" dirty="0" err="1"/>
              <a:t>πρωτεϊνοσύνθεση</a:t>
            </a:r>
            <a:r>
              <a:rPr lang="el-GR" dirty="0"/>
              <a:t> είναι μια «οικονομική διαδικασία». Ένα κύτταρο μπορεί να παραγάγει μεγάλα ποσά μιας </a:t>
            </a:r>
            <a:r>
              <a:rPr lang="el-GR" dirty="0" err="1"/>
              <a:t>πρωτείνης</a:t>
            </a:r>
            <a:r>
              <a:rPr lang="el-GR" dirty="0"/>
              <a:t> από ένα ή από δύο αντίγραφα ενός γονιδίου.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829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01421" y="248907"/>
            <a:ext cx="7742830" cy="897506"/>
          </a:xfrm>
        </p:spPr>
        <p:txBody>
          <a:bodyPr>
            <a:noAutofit/>
          </a:bodyPr>
          <a:lstStyle/>
          <a:p>
            <a:r>
              <a:rPr lang="el-GR" b="1" dirty="0"/>
              <a:t>Αντιγραφή.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64024" y="2047164"/>
            <a:ext cx="10768083" cy="1187356"/>
          </a:xfrm>
        </p:spPr>
        <p:txBody>
          <a:bodyPr>
            <a:normAutofit/>
          </a:bodyPr>
          <a:lstStyle/>
          <a:p>
            <a:pPr algn="just"/>
            <a:r>
              <a:rPr lang="en-US" sz="5400" dirty="0"/>
              <a:t>             DNA                        </a:t>
            </a:r>
            <a:r>
              <a:rPr lang="en-US" sz="5400" dirty="0" err="1"/>
              <a:t>DNA</a:t>
            </a:r>
            <a:endParaRPr lang="el-GR" sz="5400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 flipV="1">
            <a:off x="4431323" y="2361902"/>
            <a:ext cx="2034687" cy="29606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81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3117" y="29224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</a:t>
            </a:r>
            <a:r>
              <a:rPr lang="el-GR" dirty="0" err="1"/>
              <a:t>Watson</a:t>
            </a:r>
            <a:r>
              <a:rPr lang="el-GR" dirty="0"/>
              <a:t> και </a:t>
            </a:r>
            <a:r>
              <a:rPr lang="el-GR" dirty="0" err="1"/>
              <a:t>Crick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αλυσίδα</a:t>
            </a:r>
            <a:r>
              <a:rPr lang="en-US" dirty="0"/>
              <a:t> </a:t>
            </a:r>
            <a:r>
              <a:rPr lang="el-GR" dirty="0"/>
              <a:t>ξετυλίγεται λειτουργεί σαν καλούπι για τη  νέας αλυσίδας.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</a:t>
            </a:r>
            <a:r>
              <a:rPr lang="el-GR" dirty="0" err="1"/>
              <a:t>Ημισυντηρητικός</a:t>
            </a:r>
            <a:r>
              <a:rPr lang="el-GR" dirty="0"/>
              <a:t> μηχανισμός: δύο θυγατρικά μόρια πανομοιότυπα με το μητρικό, καθένα αποτελείται από μία παλιά και μία καινούρια αλυσίδα.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Διαδικασία με μεγάλη ταχύτητα και με εκπληκτική ακρίβεια. </a:t>
            </a:r>
          </a:p>
        </p:txBody>
      </p:sp>
    </p:spTree>
    <p:extLst>
      <p:ext uri="{BB962C8B-B14F-4D97-AF65-F5344CB8AC3E}">
        <p14:creationId xmlns:p14="http://schemas.microsoft.com/office/powerpoint/2010/main" val="361344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cienceprofonline.com/images/DNA_replication-lagging-leadi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660" y="914400"/>
            <a:ext cx="9926131" cy="482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392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5439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Οι θέσεις έναρξης της αντιγραφής        καθορισμένες. 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Στα βακτήρια: DNA κυκλικό μόριο    </a:t>
            </a:r>
            <a:r>
              <a:rPr lang="en-US" dirty="0"/>
              <a:t>   </a:t>
            </a:r>
            <a:r>
              <a:rPr lang="el-GR" dirty="0"/>
              <a:t>μία μόνο θέση έναρξης. 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Στα </a:t>
            </a:r>
            <a:r>
              <a:rPr lang="el-GR" dirty="0" err="1"/>
              <a:t>ευκαρυωτικά</a:t>
            </a:r>
            <a:r>
              <a:rPr lang="el-GR" dirty="0"/>
              <a:t> κύτταρα: το DNA κάθε χρωμοσώματος</a:t>
            </a:r>
            <a:r>
              <a:rPr lang="en-US" dirty="0"/>
              <a:t>  </a:t>
            </a:r>
            <a:r>
              <a:rPr lang="el-GR" dirty="0"/>
              <a:t>     μακρύ γραμμικό μόριο πολυάριθμες θέσεις έναρξης της αντιγραφής. Ταυτόχρονη αντιγραφή  γρήγορη διαδικασία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6246056" y="1786594"/>
            <a:ext cx="436098" cy="196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flipV="1">
            <a:off x="6105378" y="2447778"/>
            <a:ext cx="45016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 flipV="1">
            <a:off x="9408942" y="2923735"/>
            <a:ext cx="45016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24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0883" y="661182"/>
            <a:ext cx="10515600" cy="577300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70C0"/>
                </a:solidFill>
              </a:rPr>
              <a:t>DNA </a:t>
            </a:r>
            <a:r>
              <a:rPr lang="el-GR" dirty="0" err="1">
                <a:solidFill>
                  <a:srgbClr val="0070C0"/>
                </a:solidFill>
              </a:rPr>
              <a:t>ελικάσες</a:t>
            </a:r>
            <a:r>
              <a:rPr lang="el-GR" dirty="0"/>
              <a:t>: ξετυλίγουν τις θέσεις έναρξης της αντιγραφής στις δύο αλυσίδες, σπάζοντας τους δεσμούς υδρογόνου.</a:t>
            </a:r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Όταν ανοίξει η διπλή έλικα, δημιουργείται μια </a:t>
            </a:r>
            <a:r>
              <a:rPr lang="el-GR" b="1" dirty="0"/>
              <a:t>«θηλιά» </a:t>
            </a:r>
            <a:r>
              <a:rPr lang="el-GR" dirty="0"/>
              <a:t>(ορατή με το ηλεκτρονικό μικροσκόπιο), η οποία αυξάνεται και προς τις δύο κατευθύνσεις. Συμμετοχή </a:t>
            </a:r>
            <a:r>
              <a:rPr lang="el-GR" dirty="0">
                <a:solidFill>
                  <a:srgbClr val="0070C0"/>
                </a:solidFill>
              </a:rPr>
              <a:t>DNA </a:t>
            </a:r>
            <a:r>
              <a:rPr lang="el-GR" dirty="0" err="1">
                <a:solidFill>
                  <a:srgbClr val="0070C0"/>
                </a:solidFill>
              </a:rPr>
              <a:t>πολυμεράση</a:t>
            </a:r>
            <a:r>
              <a:rPr lang="el-GR" dirty="0"/>
              <a:t>.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 </a:t>
            </a:r>
            <a:r>
              <a:rPr lang="el-GR" dirty="0" err="1">
                <a:solidFill>
                  <a:srgbClr val="0070C0"/>
                </a:solidFill>
              </a:rPr>
              <a:t>Πριμόσωμα</a:t>
            </a:r>
            <a:r>
              <a:rPr lang="el-GR" dirty="0"/>
              <a:t>: ειδικό </a:t>
            </a:r>
            <a:r>
              <a:rPr lang="el-GR" dirty="0" err="1"/>
              <a:t>σύμπλοκο</a:t>
            </a:r>
            <a:r>
              <a:rPr lang="el-GR" dirty="0"/>
              <a:t> που αποτελείται από πολλά ένζυμα, το, το οποίο συνθέτει στις θέσεις έναρξης της αντιγραφής μικρά τμήματα RNA, συμπληρωματικά προς τις μητρικές αλυσίδες, τα οποία ονομάζονται πρωταρχικά τμήματα. 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70C0"/>
                </a:solidFill>
              </a:rPr>
              <a:t>DNA </a:t>
            </a:r>
            <a:r>
              <a:rPr lang="el-GR" dirty="0" err="1">
                <a:solidFill>
                  <a:srgbClr val="0070C0"/>
                </a:solidFill>
              </a:rPr>
              <a:t>πολυμεράσες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επιμηκύνουν τα πρωταρχικά τμήματα, τοποθετώντας συμπληρωματικά </a:t>
            </a:r>
            <a:r>
              <a:rPr lang="el-GR" dirty="0" err="1"/>
              <a:t>δεσοξυνουκλεοτίδια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532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900332"/>
            <a:ext cx="10515600" cy="527663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l-GR" dirty="0"/>
              <a:t>Τα νέα μόρια DNA αρχίζουν να σχηματίζονται σχηματίζοντας </a:t>
            </a:r>
            <a:r>
              <a:rPr lang="el-GR" b="1" dirty="0"/>
              <a:t>δεσμούς υδρογόνου </a:t>
            </a:r>
            <a:r>
              <a:rPr lang="el-GR" dirty="0"/>
              <a:t>μεταξύ των συμπληρωματικών βάσεων.</a:t>
            </a:r>
          </a:p>
          <a:p>
            <a:pPr>
              <a:buNone/>
            </a:pPr>
            <a:r>
              <a:rPr lang="el-GR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70C0"/>
                </a:solidFill>
              </a:rPr>
              <a:t>DNA </a:t>
            </a:r>
            <a:r>
              <a:rPr lang="el-GR" dirty="0" err="1">
                <a:solidFill>
                  <a:srgbClr val="0070C0"/>
                </a:solidFill>
              </a:rPr>
              <a:t>πολυμεράσες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επιδιορθώνουν επίσης </a:t>
            </a:r>
            <a:r>
              <a:rPr lang="el-GR" b="1" dirty="0"/>
              <a:t>λάθη</a:t>
            </a:r>
            <a:r>
              <a:rPr lang="el-GR" dirty="0"/>
              <a:t> που συμβαίνουν κατά τη διάρκεια της αντιγραφής. 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Ταυτόχρονα DNA </a:t>
            </a:r>
            <a:r>
              <a:rPr lang="el-GR" dirty="0" err="1"/>
              <a:t>πολυμεράσες</a:t>
            </a:r>
            <a:r>
              <a:rPr lang="el-GR" dirty="0"/>
              <a:t> απομακρύνουν τα </a:t>
            </a:r>
            <a:r>
              <a:rPr lang="el-GR" b="1" dirty="0"/>
              <a:t>πρωταρχικά τμήματα RNA </a:t>
            </a:r>
            <a:r>
              <a:rPr lang="el-GR" dirty="0"/>
              <a:t>και τα αντικαθιστούν με τμήματα DNA. 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70C0"/>
                </a:solidFill>
              </a:rPr>
              <a:t>DNA </a:t>
            </a:r>
            <a:r>
              <a:rPr lang="el-GR" dirty="0" err="1">
                <a:solidFill>
                  <a:srgbClr val="0070C0"/>
                </a:solidFill>
              </a:rPr>
              <a:t>δεσμάση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συνδέει τα κομμάτια της ασυνεχούς αλυσίδας. 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u="sng" dirty="0"/>
              <a:t>Η αντιγραφή του DNA είναι απίστευτα ακριβής</a:t>
            </a:r>
            <a:r>
              <a:rPr lang="el-GR" dirty="0"/>
              <a:t>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50627"/>
            <a:ext cx="10515600" cy="54263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/>
              <a:t>Η γενετική πληροφορία είναι η καθορισμένη σειρά των βάσεων σε τμήματα του DNA  </a:t>
            </a:r>
            <a:r>
              <a:rPr lang="el-GR" b="1" u="sng" dirty="0">
                <a:solidFill>
                  <a:srgbClr val="0070C0"/>
                </a:solidFill>
              </a:rPr>
              <a:t>τα γονίδια</a:t>
            </a:r>
            <a:r>
              <a:rPr lang="el-GR" dirty="0"/>
              <a:t>. </a:t>
            </a:r>
          </a:p>
          <a:p>
            <a:pPr>
              <a:buFont typeface="Wingdings" pitchFamily="2" charset="2"/>
              <a:buChar char="ü"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Μέσω της</a:t>
            </a:r>
            <a:r>
              <a:rPr lang="el-GR" dirty="0">
                <a:solidFill>
                  <a:srgbClr val="0070C0"/>
                </a:solidFill>
              </a:rPr>
              <a:t> μεταγραφής </a:t>
            </a:r>
            <a:r>
              <a:rPr lang="el-GR" dirty="0"/>
              <a:t>και της </a:t>
            </a:r>
            <a:r>
              <a:rPr lang="el-GR" dirty="0">
                <a:solidFill>
                  <a:srgbClr val="0070C0"/>
                </a:solidFill>
              </a:rPr>
              <a:t>μετάφρασης</a:t>
            </a:r>
            <a:r>
              <a:rPr lang="el-GR" dirty="0"/>
              <a:t> (γονιδιακή έκφραση), καθορίζουν τη σειρά των αμινοξέων στην πρωτεΐνη.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 Έτσι η </a:t>
            </a:r>
            <a:r>
              <a:rPr lang="el-GR" dirty="0">
                <a:solidFill>
                  <a:srgbClr val="0070C0"/>
                </a:solidFill>
              </a:rPr>
              <a:t>αντιγραφή</a:t>
            </a:r>
            <a:r>
              <a:rPr lang="el-GR" dirty="0"/>
              <a:t> του DNA διαιωνίζει τη γενετική πληροφορία, ενώ η μετάφραση χρησιμοποιεί αυτή την πληροφορία, για να κατασκευάσει ένα πολυπεπτίδιο. </a:t>
            </a:r>
          </a:p>
        </p:txBody>
      </p:sp>
    </p:spTree>
    <p:extLst>
      <p:ext uri="{BB962C8B-B14F-4D97-AF65-F5344CB8AC3E}">
        <p14:creationId xmlns:p14="http://schemas.microsoft.com/office/powerpoint/2010/main" val="409819830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1805</Words>
  <Application>Microsoft Office PowerPoint</Application>
  <PresentationFormat>Ευρεία οθόνη</PresentationFormat>
  <Paragraphs>89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Θέμα του Office</vt:lpstr>
      <vt:lpstr>Κεντρικό Δόγμα της Μοριακής Βιολογίας.  </vt:lpstr>
      <vt:lpstr>Παρουσίαση του PowerPoint</vt:lpstr>
      <vt:lpstr>Αντιγραφή.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RNA</vt:lpstr>
      <vt:lpstr>Μεταγραφή του DNA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Τα βασικά χαρακτηριστικά του γενετικού κώδικα είναι:</vt:lpstr>
      <vt:lpstr>Παρουσίαση του PowerPoint</vt:lpstr>
      <vt:lpstr>Μετάφραση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Αντιγραφή. </dc:title>
  <dc:creator>cookie</dc:creator>
  <cp:lastModifiedBy>Angeliki Kouki</cp:lastModifiedBy>
  <cp:revision>49</cp:revision>
  <dcterms:created xsi:type="dcterms:W3CDTF">2015-03-25T18:58:17Z</dcterms:created>
  <dcterms:modified xsi:type="dcterms:W3CDTF">2022-04-01T22:47:43Z</dcterms:modified>
</cp:coreProperties>
</file>