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94" d="100"/>
          <a:sy n="94" d="100"/>
        </p:scale>
        <p:origin x="1230"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5CAC1DAB-F5CF-40ED-9E9A-FB5C5445B4B1}"/>
    <pc:docChg chg="custSel modSld">
      <pc:chgData name="MARIA KARAMPELIA" userId="9dfcc2cac66bf474" providerId="LiveId" clId="{5CAC1DAB-F5CF-40ED-9E9A-FB5C5445B4B1}" dt="2025-03-28T10:16:34.458" v="15" actId="27636"/>
      <pc:docMkLst>
        <pc:docMk/>
      </pc:docMkLst>
      <pc:sldChg chg="modSp mod">
        <pc:chgData name="MARIA KARAMPELIA" userId="9dfcc2cac66bf474" providerId="LiveId" clId="{5CAC1DAB-F5CF-40ED-9E9A-FB5C5445B4B1}" dt="2025-03-28T10:16:34.458" v="15" actId="27636"/>
        <pc:sldMkLst>
          <pc:docMk/>
          <pc:sldMk cId="391247939" sldId="256"/>
        </pc:sldMkLst>
        <pc:spChg chg="mod">
          <ac:chgData name="MARIA KARAMPELIA" userId="9dfcc2cac66bf474" providerId="LiveId" clId="{5CAC1DAB-F5CF-40ED-9E9A-FB5C5445B4B1}" dt="2025-03-28T10:16:34.458" v="15" actId="27636"/>
          <ac:spMkLst>
            <pc:docMk/>
            <pc:sldMk cId="391247939" sldId="256"/>
            <ac:spMk id="3" creationId="{00000000-0000-0000-0000-000000000000}"/>
          </ac:spMkLst>
        </pc:spChg>
      </pc:sldChg>
      <pc:sldChg chg="modSp mod">
        <pc:chgData name="MARIA KARAMPELIA" userId="9dfcc2cac66bf474" providerId="LiveId" clId="{5CAC1DAB-F5CF-40ED-9E9A-FB5C5445B4B1}" dt="2025-03-27T12:22:11.329" v="2" actId="20577"/>
        <pc:sldMkLst>
          <pc:docMk/>
          <pc:sldMk cId="2151112153" sldId="261"/>
        </pc:sldMkLst>
        <pc:spChg chg="mod">
          <ac:chgData name="MARIA KARAMPELIA" userId="9dfcc2cac66bf474" providerId="LiveId" clId="{5CAC1DAB-F5CF-40ED-9E9A-FB5C5445B4B1}" dt="2025-03-27T12:22:11.329" v="2" actId="20577"/>
          <ac:spMkLst>
            <pc:docMk/>
            <pc:sldMk cId="2151112153" sldId="261"/>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a:t>Στυλ κύριου τίτλου</a:t>
            </a: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Στυλ κύριου υπότιτλου</a:t>
            </a:r>
          </a:p>
        </p:txBody>
      </p:sp>
      <p:sp>
        <p:nvSpPr>
          <p:cNvPr id="4" name="Θέση ημερομηνίας 3"/>
          <p:cNvSpPr>
            <a:spLocks noGrp="1"/>
          </p:cNvSpPr>
          <p:nvPr>
            <p:ph type="dt" sz="half" idx="10"/>
          </p:nvPr>
        </p:nvSpPr>
        <p:spPr/>
        <p:txBody>
          <a:bodyPr/>
          <a:lstStyle/>
          <a:p>
            <a:fld id="{4771238E-FE44-4626-9B61-A570DB2615F2}" type="datetimeFigureOut">
              <a:rPr lang="el-GR" smtClean="0"/>
              <a:t>28/3/2025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BE65F1E0-E9CE-4C16-8D02-539E13755ED1}" type="slidenum">
              <a:rPr lang="el-GR" smtClean="0"/>
              <a:t>‹#›</a:t>
            </a:fld>
            <a:endParaRPr lang="el-GR"/>
          </a:p>
        </p:txBody>
      </p:sp>
    </p:spTree>
    <p:extLst>
      <p:ext uri="{BB962C8B-B14F-4D97-AF65-F5344CB8AC3E}">
        <p14:creationId xmlns:p14="http://schemas.microsoft.com/office/powerpoint/2010/main" val="1285553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4771238E-FE44-4626-9B61-A570DB2615F2}" type="datetimeFigureOut">
              <a:rPr lang="el-GR" smtClean="0"/>
              <a:t>28/3/2025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BE65F1E0-E9CE-4C16-8D02-539E13755ED1}" type="slidenum">
              <a:rPr lang="el-GR" smtClean="0"/>
              <a:t>‹#›</a:t>
            </a:fld>
            <a:endParaRPr lang="el-GR"/>
          </a:p>
        </p:txBody>
      </p:sp>
    </p:spTree>
    <p:extLst>
      <p:ext uri="{BB962C8B-B14F-4D97-AF65-F5344CB8AC3E}">
        <p14:creationId xmlns:p14="http://schemas.microsoft.com/office/powerpoint/2010/main" val="6275675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4771238E-FE44-4626-9B61-A570DB2615F2}" type="datetimeFigureOut">
              <a:rPr lang="el-GR" smtClean="0"/>
              <a:t>28/3/2025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BE65F1E0-E9CE-4C16-8D02-539E13755ED1}" type="slidenum">
              <a:rPr lang="el-GR" smtClean="0"/>
              <a:t>‹#›</a:t>
            </a:fld>
            <a:endParaRPr lang="el-GR"/>
          </a:p>
        </p:txBody>
      </p:sp>
    </p:spTree>
    <p:extLst>
      <p:ext uri="{BB962C8B-B14F-4D97-AF65-F5344CB8AC3E}">
        <p14:creationId xmlns:p14="http://schemas.microsoft.com/office/powerpoint/2010/main" val="35625688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4771238E-FE44-4626-9B61-A570DB2615F2}" type="datetimeFigureOut">
              <a:rPr lang="el-GR" smtClean="0"/>
              <a:t>28/3/2025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BE65F1E0-E9CE-4C16-8D02-539E13755ED1}" type="slidenum">
              <a:rPr lang="el-GR" smtClean="0"/>
              <a:t>‹#›</a:t>
            </a:fld>
            <a:endParaRPr lang="el-GR"/>
          </a:p>
        </p:txBody>
      </p:sp>
    </p:spTree>
    <p:extLst>
      <p:ext uri="{BB962C8B-B14F-4D97-AF65-F5344CB8AC3E}">
        <p14:creationId xmlns:p14="http://schemas.microsoft.com/office/powerpoint/2010/main" val="22854552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a:t>Στυλ κύριου τίτλου</a:t>
            </a: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4771238E-FE44-4626-9B61-A570DB2615F2}" type="datetimeFigureOut">
              <a:rPr lang="el-GR" smtClean="0"/>
              <a:t>28/3/2025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BE65F1E0-E9CE-4C16-8D02-539E13755ED1}" type="slidenum">
              <a:rPr lang="el-GR" smtClean="0"/>
              <a:t>‹#›</a:t>
            </a:fld>
            <a:endParaRPr lang="el-GR"/>
          </a:p>
        </p:txBody>
      </p:sp>
    </p:spTree>
    <p:extLst>
      <p:ext uri="{BB962C8B-B14F-4D97-AF65-F5344CB8AC3E}">
        <p14:creationId xmlns:p14="http://schemas.microsoft.com/office/powerpoint/2010/main" val="18968572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838200" y="1825625"/>
            <a:ext cx="51816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6172200" y="1825625"/>
            <a:ext cx="51816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4771238E-FE44-4626-9B61-A570DB2615F2}" type="datetimeFigureOut">
              <a:rPr lang="el-GR" smtClean="0"/>
              <a:t>28/3/2025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BE65F1E0-E9CE-4C16-8D02-539E13755ED1}" type="slidenum">
              <a:rPr lang="el-GR" smtClean="0"/>
              <a:t>‹#›</a:t>
            </a:fld>
            <a:endParaRPr lang="el-GR"/>
          </a:p>
        </p:txBody>
      </p:sp>
    </p:spTree>
    <p:extLst>
      <p:ext uri="{BB962C8B-B14F-4D97-AF65-F5344CB8AC3E}">
        <p14:creationId xmlns:p14="http://schemas.microsoft.com/office/powerpoint/2010/main" val="11284736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a:t>Στυλ κύριου τίτλου</a:t>
            </a: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4771238E-FE44-4626-9B61-A570DB2615F2}" type="datetimeFigureOut">
              <a:rPr lang="el-GR" smtClean="0"/>
              <a:t>28/3/2025</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BE65F1E0-E9CE-4C16-8D02-539E13755ED1}" type="slidenum">
              <a:rPr lang="el-GR" smtClean="0"/>
              <a:t>‹#›</a:t>
            </a:fld>
            <a:endParaRPr lang="el-GR"/>
          </a:p>
        </p:txBody>
      </p:sp>
    </p:spTree>
    <p:extLst>
      <p:ext uri="{BB962C8B-B14F-4D97-AF65-F5344CB8AC3E}">
        <p14:creationId xmlns:p14="http://schemas.microsoft.com/office/powerpoint/2010/main" val="6656226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4771238E-FE44-4626-9B61-A570DB2615F2}" type="datetimeFigureOut">
              <a:rPr lang="el-GR" smtClean="0"/>
              <a:t>28/3/2025</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BE65F1E0-E9CE-4C16-8D02-539E13755ED1}" type="slidenum">
              <a:rPr lang="el-GR" smtClean="0"/>
              <a:t>‹#›</a:t>
            </a:fld>
            <a:endParaRPr lang="el-GR"/>
          </a:p>
        </p:txBody>
      </p:sp>
    </p:spTree>
    <p:extLst>
      <p:ext uri="{BB962C8B-B14F-4D97-AF65-F5344CB8AC3E}">
        <p14:creationId xmlns:p14="http://schemas.microsoft.com/office/powerpoint/2010/main" val="34352864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4771238E-FE44-4626-9B61-A570DB2615F2}" type="datetimeFigureOut">
              <a:rPr lang="el-GR" smtClean="0"/>
              <a:t>28/3/2025</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BE65F1E0-E9CE-4C16-8D02-539E13755ED1}" type="slidenum">
              <a:rPr lang="el-GR" smtClean="0"/>
              <a:t>‹#›</a:t>
            </a:fld>
            <a:endParaRPr lang="el-GR"/>
          </a:p>
        </p:txBody>
      </p:sp>
    </p:spTree>
    <p:extLst>
      <p:ext uri="{BB962C8B-B14F-4D97-AF65-F5344CB8AC3E}">
        <p14:creationId xmlns:p14="http://schemas.microsoft.com/office/powerpoint/2010/main" val="3121074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Στυλ κύριου τίτλου</a:t>
            </a: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4771238E-FE44-4626-9B61-A570DB2615F2}" type="datetimeFigureOut">
              <a:rPr lang="el-GR" smtClean="0"/>
              <a:t>28/3/2025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BE65F1E0-E9CE-4C16-8D02-539E13755ED1}" type="slidenum">
              <a:rPr lang="el-GR" smtClean="0"/>
              <a:t>‹#›</a:t>
            </a:fld>
            <a:endParaRPr lang="el-GR"/>
          </a:p>
        </p:txBody>
      </p:sp>
    </p:spTree>
    <p:extLst>
      <p:ext uri="{BB962C8B-B14F-4D97-AF65-F5344CB8AC3E}">
        <p14:creationId xmlns:p14="http://schemas.microsoft.com/office/powerpoint/2010/main" val="24190073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Στυλ κύριου τίτλου</a:t>
            </a: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4771238E-FE44-4626-9B61-A570DB2615F2}" type="datetimeFigureOut">
              <a:rPr lang="el-GR" smtClean="0"/>
              <a:t>28/3/2025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BE65F1E0-E9CE-4C16-8D02-539E13755ED1}" type="slidenum">
              <a:rPr lang="el-GR" smtClean="0"/>
              <a:t>‹#›</a:t>
            </a:fld>
            <a:endParaRPr lang="el-GR"/>
          </a:p>
        </p:txBody>
      </p:sp>
    </p:spTree>
    <p:extLst>
      <p:ext uri="{BB962C8B-B14F-4D97-AF65-F5344CB8AC3E}">
        <p14:creationId xmlns:p14="http://schemas.microsoft.com/office/powerpoint/2010/main" val="30154274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71238E-FE44-4626-9B61-A570DB2615F2}" type="datetimeFigureOut">
              <a:rPr lang="el-GR" smtClean="0"/>
              <a:t>28/3/2025</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65F1E0-E9CE-4C16-8D02-539E13755ED1}" type="slidenum">
              <a:rPr lang="el-GR" smtClean="0"/>
              <a:t>‹#›</a:t>
            </a:fld>
            <a:endParaRPr lang="el-GR"/>
          </a:p>
        </p:txBody>
      </p:sp>
    </p:spTree>
    <p:extLst>
      <p:ext uri="{BB962C8B-B14F-4D97-AF65-F5344CB8AC3E}">
        <p14:creationId xmlns:p14="http://schemas.microsoft.com/office/powerpoint/2010/main" val="22294478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0" y="259307"/>
            <a:ext cx="12192000" cy="3598001"/>
          </a:xfrm>
        </p:spPr>
        <p:txBody>
          <a:bodyPr>
            <a:normAutofit fontScale="90000"/>
          </a:bodyPr>
          <a:lstStyle/>
          <a:p>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 </a:t>
            </a:r>
            <a:br>
              <a:rPr lang="el-GR" dirty="0">
                <a:latin typeface="Times New Roman" panose="02020603050405020304" pitchFamily="18" charset="0"/>
                <a:cs typeface="Times New Roman" panose="02020603050405020304" pitchFamily="18" charset="0"/>
              </a:rPr>
            </a:br>
            <a:r>
              <a:rPr lang="el-GR" sz="3600" b="1" dirty="0">
                <a:latin typeface="Times New Roman" panose="02020603050405020304" pitchFamily="18" charset="0"/>
                <a:cs typeface="Times New Roman" panose="02020603050405020304" pitchFamily="18" charset="0"/>
              </a:rPr>
              <a:t>ΧΡΙΣΤΙΑΝΙΚΗ ΗΘΙΚΗ</a:t>
            </a:r>
            <a:br>
              <a:rPr lang="el-GR" sz="3600" b="1" dirty="0">
                <a:latin typeface="Times New Roman" panose="02020603050405020304" pitchFamily="18" charset="0"/>
                <a:cs typeface="Times New Roman" panose="02020603050405020304" pitchFamily="18" charset="0"/>
              </a:rPr>
            </a:br>
            <a:r>
              <a:rPr lang="el-GR" sz="3600" b="1" dirty="0">
                <a:latin typeface="Times New Roman" panose="02020603050405020304" pitchFamily="18" charset="0"/>
                <a:cs typeface="Times New Roman" panose="02020603050405020304" pitchFamily="18" charset="0"/>
              </a:rPr>
              <a:t>ΕΝΟΤΗΤΑ 11</a:t>
            </a:r>
            <a:r>
              <a:rPr lang="el-GR" sz="3600" b="1" baseline="30000" dirty="0">
                <a:latin typeface="Times New Roman" panose="02020603050405020304" pitchFamily="18" charset="0"/>
                <a:cs typeface="Times New Roman" panose="02020603050405020304" pitchFamily="18" charset="0"/>
              </a:rPr>
              <a:t>Η</a:t>
            </a:r>
            <a:br>
              <a:rPr lang="el-GR" sz="3600" b="1" baseline="30000" dirty="0">
                <a:latin typeface="Times New Roman" panose="02020603050405020304" pitchFamily="18" charset="0"/>
                <a:cs typeface="Times New Roman" panose="02020603050405020304" pitchFamily="18" charset="0"/>
              </a:rPr>
            </a:br>
            <a:r>
              <a:rPr lang="el-GR" sz="3600" b="1" dirty="0">
                <a:latin typeface="Times New Roman" panose="02020603050405020304" pitchFamily="18" charset="0"/>
                <a:cs typeface="Times New Roman" panose="02020603050405020304" pitchFamily="18" charset="0"/>
              </a:rPr>
              <a:t> ΑΥΤΟΝΟΜΙΑ ΚΑΙ ΕΤΕΡΟΝΟΜΙΑ</a:t>
            </a:r>
            <a:br>
              <a:rPr lang="el-GR" sz="3600" b="1" dirty="0"/>
            </a:br>
            <a:r>
              <a:rPr lang="el-GR" sz="3600" b="1" dirty="0">
                <a:solidFill>
                  <a:srgbClr val="FF0000"/>
                </a:solidFill>
                <a:latin typeface="+mn-lt"/>
                <a:cs typeface="Times New Roman" panose="02020603050405020304" pitchFamily="18" charset="0"/>
              </a:rPr>
              <a:t>Από το βιβλίο του Γεώργιου </a:t>
            </a:r>
            <a:r>
              <a:rPr lang="el-GR" sz="3600" b="1" dirty="0" err="1">
                <a:solidFill>
                  <a:srgbClr val="FF0000"/>
                </a:solidFill>
                <a:latin typeface="+mn-lt"/>
                <a:cs typeface="Times New Roman" panose="02020603050405020304" pitchFamily="18" charset="0"/>
              </a:rPr>
              <a:t>Μαντζαρίδη</a:t>
            </a:r>
            <a:r>
              <a:rPr lang="el-GR" sz="3600" b="1" dirty="0">
                <a:solidFill>
                  <a:srgbClr val="FF0000"/>
                </a:solidFill>
                <a:latin typeface="+mn-lt"/>
                <a:cs typeface="Times New Roman" panose="02020603050405020304" pitchFamily="18" charset="0"/>
              </a:rPr>
              <a:t>, </a:t>
            </a:r>
            <a:r>
              <a:rPr lang="el-GR" sz="3600" b="1" i="1" dirty="0">
                <a:solidFill>
                  <a:srgbClr val="FF0000"/>
                </a:solidFill>
                <a:latin typeface="+mn-lt"/>
                <a:cs typeface="Times New Roman" panose="02020603050405020304" pitchFamily="18" charset="0"/>
              </a:rPr>
              <a:t>Χριστιανική Ηθική, Τόμος 1</a:t>
            </a:r>
            <a:r>
              <a:rPr lang="el-GR" sz="3600" b="1" i="1" baseline="30000" dirty="0">
                <a:solidFill>
                  <a:srgbClr val="FF0000"/>
                </a:solidFill>
                <a:latin typeface="+mn-lt"/>
                <a:cs typeface="Times New Roman" panose="02020603050405020304" pitchFamily="18" charset="0"/>
              </a:rPr>
              <a:t>ος</a:t>
            </a:r>
            <a:r>
              <a:rPr lang="el-GR" sz="3600" b="1" i="1" dirty="0">
                <a:solidFill>
                  <a:srgbClr val="FF0000"/>
                </a:solidFill>
                <a:latin typeface="+mn-lt"/>
                <a:cs typeface="Times New Roman" panose="02020603050405020304" pitchFamily="18" charset="0"/>
              </a:rPr>
              <a:t> Εισαγωγή-Γενικές αρχές-Σύγχρονη Προβληματική</a:t>
            </a:r>
            <a:r>
              <a:rPr lang="el-GR" sz="3600" b="1" dirty="0">
                <a:solidFill>
                  <a:srgbClr val="FF0000"/>
                </a:solidFill>
                <a:latin typeface="+mn-lt"/>
                <a:cs typeface="Times New Roman" panose="02020603050405020304" pitchFamily="18" charset="0"/>
              </a:rPr>
              <a:t>, </a:t>
            </a:r>
            <a:r>
              <a:rPr lang="el-GR" sz="3600" b="1" dirty="0" err="1">
                <a:solidFill>
                  <a:srgbClr val="FF0000"/>
                </a:solidFill>
                <a:latin typeface="+mn-lt"/>
                <a:cs typeface="Times New Roman" panose="02020603050405020304" pitchFamily="18" charset="0"/>
              </a:rPr>
              <a:t>Θεσσαλονίκη:Ι.Μ</a:t>
            </a:r>
            <a:r>
              <a:rPr lang="el-GR" sz="3600" b="1" dirty="0">
                <a:solidFill>
                  <a:srgbClr val="FF0000"/>
                </a:solidFill>
                <a:latin typeface="+mn-lt"/>
                <a:cs typeface="Times New Roman" panose="02020603050405020304" pitchFamily="18" charset="0"/>
              </a:rPr>
              <a:t>. </a:t>
            </a:r>
            <a:r>
              <a:rPr lang="el-GR" sz="3600" b="1" dirty="0" err="1">
                <a:solidFill>
                  <a:srgbClr val="FF0000"/>
                </a:solidFill>
                <a:latin typeface="+mn-lt"/>
                <a:cs typeface="Times New Roman" panose="02020603050405020304" pitchFamily="18" charset="0"/>
              </a:rPr>
              <a:t>Βατοπαιδίου</a:t>
            </a:r>
            <a:r>
              <a:rPr lang="el-GR" sz="3600" b="1" dirty="0">
                <a:solidFill>
                  <a:srgbClr val="FF0000"/>
                </a:solidFill>
                <a:latin typeface="+mn-lt"/>
                <a:cs typeface="Times New Roman" panose="02020603050405020304" pitchFamily="18" charset="0"/>
              </a:rPr>
              <a:t>-Άγιον Όρος, 2015³, </a:t>
            </a:r>
            <a:r>
              <a:rPr lang="el-GR" sz="3600" b="1" dirty="0" err="1">
                <a:solidFill>
                  <a:srgbClr val="FF0000"/>
                </a:solidFill>
                <a:latin typeface="+mn-lt"/>
                <a:cs typeface="Times New Roman" panose="02020603050405020304" pitchFamily="18" charset="0"/>
              </a:rPr>
              <a:t>σσ</a:t>
            </a:r>
            <a:r>
              <a:rPr lang="el-GR" sz="3600" b="1" dirty="0">
                <a:solidFill>
                  <a:srgbClr val="FF0000"/>
                </a:solidFill>
                <a:latin typeface="+mn-lt"/>
                <a:cs typeface="Times New Roman" panose="02020603050405020304" pitchFamily="18" charset="0"/>
              </a:rPr>
              <a:t>. 131-140</a:t>
            </a:r>
            <a:br>
              <a:rPr lang="el-GR" dirty="0">
                <a:latin typeface="Times New Roman" panose="02020603050405020304" pitchFamily="18" charset="0"/>
                <a:cs typeface="Times New Roman" panose="02020603050405020304" pitchFamily="18" charset="0"/>
              </a:rPr>
            </a:br>
            <a:endParaRPr lang="el-GR" dirty="0"/>
          </a:p>
        </p:txBody>
      </p:sp>
      <p:sp>
        <p:nvSpPr>
          <p:cNvPr id="3" name="Υπότιτλος 2"/>
          <p:cNvSpPr>
            <a:spLocks noGrp="1"/>
          </p:cNvSpPr>
          <p:nvPr>
            <p:ph type="subTitle" idx="1"/>
          </p:nvPr>
        </p:nvSpPr>
        <p:spPr>
          <a:xfrm>
            <a:off x="1428465" y="3857308"/>
            <a:ext cx="9144000" cy="1956638"/>
          </a:xfrm>
        </p:spPr>
        <p:txBody>
          <a:bodyPr>
            <a:normAutofit/>
          </a:bodyPr>
          <a:lstStyle/>
          <a:p>
            <a:r>
              <a:rPr lang="el-GR" dirty="0">
                <a:latin typeface="Times New Roman" panose="02020603050405020304" pitchFamily="18" charset="0"/>
                <a:cs typeface="Times New Roman" panose="02020603050405020304" pitchFamily="18" charset="0"/>
              </a:rPr>
              <a:t> </a:t>
            </a:r>
          </a:p>
          <a:p>
            <a:r>
              <a:rPr lang="el-GR" sz="2400" dirty="0">
                <a:cs typeface="Times New Roman" panose="02020603050405020304" pitchFamily="18" charset="0"/>
              </a:rPr>
              <a:t>Η</a:t>
            </a:r>
            <a:r>
              <a:rPr lang="el-GR" sz="2400" dirty="0"/>
              <a:t>΄ ΕΞΑΜΗΝΟ</a:t>
            </a:r>
            <a:br>
              <a:rPr lang="el-GR" sz="2400" dirty="0"/>
            </a:br>
            <a:r>
              <a:rPr lang="el-GR" sz="2400" dirty="0"/>
              <a:t>ΙΕΡΑΤΙΚΩΝ ΣΠΟΥΔΩΝ</a:t>
            </a:r>
          </a:p>
          <a:p>
            <a:r>
              <a:rPr lang="el-GR" sz="2400" dirty="0"/>
              <a:t>ΔΙΔΑΣΚΟΥΣΑ: ΜΑΡΙΑ Κ. ΚΑΡΑΜΠΕΛΙΑ</a:t>
            </a:r>
          </a:p>
          <a:p>
            <a:endParaRPr lang="el-GR" dirty="0">
              <a:latin typeface="Times New Roman" panose="02020603050405020304" pitchFamily="18" charset="0"/>
              <a:cs typeface="Times New Roman" panose="02020603050405020304" pitchFamily="18" charset="0"/>
            </a:endParaRPr>
          </a:p>
          <a:p>
            <a:endParaRPr lang="el-GR" dirty="0"/>
          </a:p>
          <a:p>
            <a:endParaRPr lang="el-GR" dirty="0"/>
          </a:p>
        </p:txBody>
      </p:sp>
    </p:spTree>
    <p:extLst>
      <p:ext uri="{BB962C8B-B14F-4D97-AF65-F5344CB8AC3E}">
        <p14:creationId xmlns:p14="http://schemas.microsoft.com/office/powerpoint/2010/main" val="3912479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11. ΑΥΤΟΝΟΜΙΑ ΚΑΙ ΕΤΕΡΟΝΟΜΙΑ</a:t>
            </a:r>
          </a:p>
        </p:txBody>
      </p:sp>
      <p:sp>
        <p:nvSpPr>
          <p:cNvPr id="3" name="Θέση περιεχομένου 2"/>
          <p:cNvSpPr>
            <a:spLocks noGrp="1"/>
          </p:cNvSpPr>
          <p:nvPr>
            <p:ph idx="1"/>
          </p:nvPr>
        </p:nvSpPr>
        <p:spPr>
          <a:xfrm>
            <a:off x="296213" y="1429556"/>
            <a:ext cx="11578107" cy="5331852"/>
          </a:xfrm>
        </p:spPr>
        <p:txBody>
          <a:bodyPr>
            <a:normAutofit lnSpcReduction="10000"/>
          </a:bodyPr>
          <a:lstStyle/>
          <a:p>
            <a:pPr marL="0" indent="0">
              <a:buNone/>
            </a:pPr>
            <a:r>
              <a:rPr lang="el-GR" dirty="0"/>
              <a:t>Η </a:t>
            </a:r>
            <a:r>
              <a:rPr lang="el-GR" b="1" dirty="0"/>
              <a:t>αληθινή αυτονομία </a:t>
            </a:r>
            <a:r>
              <a:rPr lang="el-GR" dirty="0"/>
              <a:t>καλλιεργείται στην Εκκλησία. </a:t>
            </a:r>
          </a:p>
          <a:p>
            <a:r>
              <a:rPr lang="el-GR" dirty="0"/>
              <a:t>Στην Εκκλησία νικιέται ο θάνατος και κερδίζεται η αληθινή ελευθερία, που καθιστά δυνατή την αυτονομία.</a:t>
            </a:r>
          </a:p>
          <a:p>
            <a:r>
              <a:rPr lang="el-GR" dirty="0"/>
              <a:t>Στην Εκκλησία όλοι διατηρούν την προσωπική τους ιδιαιτερότητα και την οντολογική ενότητά τους. </a:t>
            </a:r>
          </a:p>
          <a:p>
            <a:r>
              <a:rPr lang="el-GR" dirty="0"/>
              <a:t>Το ήθος του πιστού οικειώνεται το ήθος του Χριστού. Στον Χριστό βρίσκει ο άνθρωπος τον αληθινό του εαυτό, την αληθινή και μη αλλοτριωμένη φύση του. </a:t>
            </a:r>
            <a:r>
              <a:rPr lang="el-GR" b="1" dirty="0">
                <a:solidFill>
                  <a:srgbClr val="FF0000"/>
                </a:solidFill>
              </a:rPr>
              <a:t>Η </a:t>
            </a:r>
            <a:r>
              <a:rPr lang="el-GR" b="1" u="sng" dirty="0">
                <a:solidFill>
                  <a:srgbClr val="FF0000"/>
                </a:solidFill>
              </a:rPr>
              <a:t>αυθεντική ανθρωπολογία </a:t>
            </a:r>
            <a:r>
              <a:rPr lang="el-GR" b="1" dirty="0">
                <a:solidFill>
                  <a:srgbClr val="FF0000"/>
                </a:solidFill>
              </a:rPr>
              <a:t>βρίσκεται στη </a:t>
            </a:r>
            <a:r>
              <a:rPr lang="el-GR" b="1" u="sng" dirty="0">
                <a:solidFill>
                  <a:srgbClr val="FF0000"/>
                </a:solidFill>
              </a:rPr>
              <a:t>Χριστολογία</a:t>
            </a:r>
            <a:r>
              <a:rPr lang="el-GR" dirty="0"/>
              <a:t>.</a:t>
            </a:r>
          </a:p>
          <a:p>
            <a:r>
              <a:rPr lang="el-GR" dirty="0"/>
              <a:t>Και η αυθεντική Χριστολογία βιώνεται στην Εκκλησία.</a:t>
            </a:r>
          </a:p>
          <a:p>
            <a:r>
              <a:rPr lang="el-GR" dirty="0"/>
              <a:t>Όσο περισσότερο προσεγγίζει ο άνθρωπος τον Χριστό, τόσο περισσότερο βρίσκει τον αληθινό του εαυτό και ζει την αληθινή ελευθερία. Αυτή κορυφώνεται με την </a:t>
            </a:r>
            <a:r>
              <a:rPr lang="el-GR" b="1" dirty="0"/>
              <a:t>ελευθερία από τον φόβο του θανάτου</a:t>
            </a:r>
            <a:r>
              <a:rPr lang="el-GR" dirty="0"/>
              <a:t>, που κάνει δυνατή τη μετάβαση από την ετερονομία στην αυτονομία. </a:t>
            </a:r>
          </a:p>
          <a:p>
            <a:endParaRPr lang="el-GR" dirty="0"/>
          </a:p>
        </p:txBody>
      </p:sp>
    </p:spTree>
    <p:extLst>
      <p:ext uri="{BB962C8B-B14F-4D97-AF65-F5344CB8AC3E}">
        <p14:creationId xmlns:p14="http://schemas.microsoft.com/office/powerpoint/2010/main" val="23685111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199" y="0"/>
            <a:ext cx="10515600" cy="980661"/>
          </a:xfrm>
        </p:spPr>
        <p:txBody>
          <a:bodyPr/>
          <a:lstStyle/>
          <a:p>
            <a:pPr algn="ctr"/>
            <a:r>
              <a:rPr lang="el-GR" dirty="0"/>
              <a:t>11. ΑΥΤΟΝΟΜΙΑ ΚΑΙ ΕΤΕΡΟΝΟΜΙΑ</a:t>
            </a:r>
          </a:p>
        </p:txBody>
      </p:sp>
      <p:sp>
        <p:nvSpPr>
          <p:cNvPr id="3" name="Θέση περιεχομένου 2"/>
          <p:cNvSpPr>
            <a:spLocks noGrp="1"/>
          </p:cNvSpPr>
          <p:nvPr>
            <p:ph idx="1"/>
          </p:nvPr>
        </p:nvSpPr>
        <p:spPr>
          <a:xfrm>
            <a:off x="552181" y="1073426"/>
            <a:ext cx="11087637" cy="5378889"/>
          </a:xfrm>
        </p:spPr>
        <p:txBody>
          <a:bodyPr>
            <a:normAutofit lnSpcReduction="10000"/>
          </a:bodyPr>
          <a:lstStyle/>
          <a:p>
            <a:r>
              <a:rPr lang="el-GR" dirty="0"/>
              <a:t>Ο αλλοτριωμένος άνθρωπος από τον νόμο της αμαρτίας, νομίζει ότι η χριστιανική ηθική προσδιορίζεται από «έτερο νόμο». Αυτός είναι ο </a:t>
            </a:r>
            <a:r>
              <a:rPr lang="el-GR" b="1" dirty="0">
                <a:solidFill>
                  <a:srgbClr val="FF0000"/>
                </a:solidFill>
              </a:rPr>
              <a:t>νόμος της αγάπης</a:t>
            </a:r>
            <a:r>
              <a:rPr lang="el-GR" dirty="0"/>
              <a:t>, που υπαγορεύεται από την ίδια την ανθρώπινη φύση. </a:t>
            </a:r>
          </a:p>
          <a:p>
            <a:r>
              <a:rPr lang="el-GR" dirty="0"/>
              <a:t>Η αγάπη όμως για την οποία μιλάει η χριστιανική ηθική δεν έχει καμία σχέση με την ατομική ευημερία και τον ατομικισμό, αλλά με την </a:t>
            </a:r>
            <a:r>
              <a:rPr lang="el-GR" b="1" dirty="0"/>
              <a:t>αυταπάρνηση</a:t>
            </a:r>
            <a:r>
              <a:rPr lang="el-GR" dirty="0"/>
              <a:t> και την </a:t>
            </a:r>
            <a:r>
              <a:rPr lang="el-GR" b="1" dirty="0"/>
              <a:t>ταπείνωση</a:t>
            </a:r>
            <a:r>
              <a:rPr lang="el-GR" dirty="0"/>
              <a:t>. </a:t>
            </a:r>
          </a:p>
          <a:p>
            <a:r>
              <a:rPr lang="el-GR" dirty="0"/>
              <a:t>Έτσι, όταν ο Έριχ </a:t>
            </a:r>
            <a:r>
              <a:rPr lang="el-GR" dirty="0" err="1"/>
              <a:t>Φρομ</a:t>
            </a:r>
            <a:r>
              <a:rPr lang="el-GR" dirty="0"/>
              <a:t> υποστηρίζει ότι η αγάπη «</a:t>
            </a:r>
            <a:r>
              <a:rPr lang="el-GR" i="1" dirty="0"/>
              <a:t>είναι κάτι σύμφυτο στον άνθρωπο, που ακτινοβολεί από μέσα του</a:t>
            </a:r>
            <a:r>
              <a:rPr lang="el-GR" dirty="0"/>
              <a:t>», δεν εννοεί το ίδιο πράγμα με τη χριστιανική ηθική, η οποία προβάλλει ως πρότυπο τον Χριστό. </a:t>
            </a:r>
          </a:p>
          <a:p>
            <a:r>
              <a:rPr lang="el-GR" dirty="0"/>
              <a:t>Η πραγματική αγάπη φανερώνεται με την ταπείνωση και σαρκώνεται στο πρόσωπο του Χριστού, ο οποίος «</a:t>
            </a:r>
            <a:r>
              <a:rPr lang="el-GR" i="1" dirty="0" err="1"/>
              <a:t>ἀντὶ</a:t>
            </a:r>
            <a:r>
              <a:rPr lang="el-GR" i="1" dirty="0"/>
              <a:t> </a:t>
            </a:r>
            <a:r>
              <a:rPr lang="el-GR" i="1" dirty="0" err="1"/>
              <a:t>τῆς</a:t>
            </a:r>
            <a:r>
              <a:rPr lang="el-GR" i="1" dirty="0"/>
              <a:t> </a:t>
            </a:r>
            <a:r>
              <a:rPr lang="el-GR" i="1" dirty="0" err="1"/>
              <a:t>προκειμένης</a:t>
            </a:r>
            <a:r>
              <a:rPr lang="el-GR" i="1" dirty="0"/>
              <a:t> </a:t>
            </a:r>
            <a:r>
              <a:rPr lang="el-GR" i="1" dirty="0" err="1"/>
              <a:t>αὐτῷ</a:t>
            </a:r>
            <a:r>
              <a:rPr lang="el-GR" i="1" dirty="0"/>
              <a:t> </a:t>
            </a:r>
            <a:r>
              <a:rPr lang="el-GR" i="1" dirty="0" err="1"/>
              <a:t>χαρᾶς</a:t>
            </a:r>
            <a:r>
              <a:rPr lang="el-GR" i="1" dirty="0"/>
              <a:t> </a:t>
            </a:r>
            <a:r>
              <a:rPr lang="el-GR" i="1" dirty="0" err="1"/>
              <a:t>ὑπέμεινε</a:t>
            </a:r>
            <a:r>
              <a:rPr lang="el-GR" i="1" dirty="0"/>
              <a:t> </a:t>
            </a:r>
            <a:r>
              <a:rPr lang="el-GR" i="1" dirty="0" err="1"/>
              <a:t>σταυρόν</a:t>
            </a:r>
            <a:r>
              <a:rPr lang="el-GR" dirty="0"/>
              <a:t>». </a:t>
            </a:r>
          </a:p>
        </p:txBody>
      </p:sp>
    </p:spTree>
    <p:extLst>
      <p:ext uri="{BB962C8B-B14F-4D97-AF65-F5344CB8AC3E}">
        <p14:creationId xmlns:p14="http://schemas.microsoft.com/office/powerpoint/2010/main" val="23459658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927996"/>
          </a:xfrm>
        </p:spPr>
        <p:txBody>
          <a:bodyPr/>
          <a:lstStyle/>
          <a:p>
            <a:pPr algn="ctr"/>
            <a:r>
              <a:rPr lang="el-GR" dirty="0"/>
              <a:t>11. ΑΥΤΟΝΟΜΙΑ ΚΑΙ ΕΤΕΡΟΝΟΜΙΑ</a:t>
            </a:r>
          </a:p>
        </p:txBody>
      </p:sp>
      <p:sp>
        <p:nvSpPr>
          <p:cNvPr id="3" name="Θέση περιεχομένου 2"/>
          <p:cNvSpPr>
            <a:spLocks noGrp="1"/>
          </p:cNvSpPr>
          <p:nvPr>
            <p:ph idx="1"/>
          </p:nvPr>
        </p:nvSpPr>
        <p:spPr>
          <a:xfrm>
            <a:off x="0" y="927996"/>
            <a:ext cx="12191999" cy="5930004"/>
          </a:xfrm>
        </p:spPr>
        <p:txBody>
          <a:bodyPr>
            <a:normAutofit/>
          </a:bodyPr>
          <a:lstStyle/>
          <a:p>
            <a:r>
              <a:rPr lang="el-GR" dirty="0"/>
              <a:t>Η μετάβαση από την ετερονομία στην αυτονομία πραγματοποιείται σταδιακά με σκληρούς </a:t>
            </a:r>
            <a:r>
              <a:rPr lang="el-GR" b="1" dirty="0"/>
              <a:t>ασκητικούς αγώνες</a:t>
            </a:r>
            <a:r>
              <a:rPr lang="el-GR" dirty="0"/>
              <a:t>. </a:t>
            </a:r>
          </a:p>
          <a:p>
            <a:r>
              <a:rPr lang="el-GR" dirty="0"/>
              <a:t>Υποκείμενος ο άνθρωπος στη φθορά και τον θάνατο ετεραρχείται. Ταυτόχρονα όμως ως δημιούργημα «</a:t>
            </a:r>
            <a:r>
              <a:rPr lang="el-GR" i="1" dirty="0"/>
              <a:t>κατ’ </a:t>
            </a:r>
            <a:r>
              <a:rPr lang="el-GR" i="1" dirty="0" err="1"/>
              <a:t>εἰκόνα</a:t>
            </a:r>
            <a:r>
              <a:rPr lang="el-GR" i="1" dirty="0"/>
              <a:t> </a:t>
            </a:r>
            <a:r>
              <a:rPr lang="el-GR" i="1" dirty="0" err="1"/>
              <a:t>καὶ</a:t>
            </a:r>
            <a:r>
              <a:rPr lang="el-GR" i="1" dirty="0"/>
              <a:t> καθ’ </a:t>
            </a:r>
            <a:r>
              <a:rPr lang="el-GR" i="1" dirty="0" err="1"/>
              <a:t>ὁμοίωσιν</a:t>
            </a:r>
            <a:r>
              <a:rPr lang="el-GR" dirty="0"/>
              <a:t>» του Θεού έχει τη δυνατότητα να παύσει να ετεραρχείται.  </a:t>
            </a:r>
          </a:p>
          <a:p>
            <a:r>
              <a:rPr lang="el-GR" dirty="0"/>
              <a:t>Για να το πετύχει αυτό ο άνθρωπος πρέπει </a:t>
            </a:r>
            <a:r>
              <a:rPr lang="el-GR" u="sng" dirty="0"/>
              <a:t>να καταπολεμήσει τον εγωισμό </a:t>
            </a:r>
            <a:r>
              <a:rPr lang="el-GR" dirty="0"/>
              <a:t>του, που τον οδήγησε στην πτώση, και </a:t>
            </a:r>
            <a:r>
              <a:rPr lang="el-GR" u="sng" dirty="0"/>
              <a:t>να ανοιχθεί στην απεριόριστη αγάπη </a:t>
            </a:r>
            <a:r>
              <a:rPr lang="el-GR" dirty="0"/>
              <a:t>του Θεού, που φανερώθηκε εν Χριστώ. </a:t>
            </a:r>
          </a:p>
          <a:p>
            <a:r>
              <a:rPr lang="el-GR" dirty="0"/>
              <a:t>Χρειάζεται να οικειωθεί την άκτιστη ελευθερία του Θεού, που καταργεί κάθε ετερονομία. Έτσι η αυτονομία της ηθικής συνειδήσεώς του συμπίπτει με τη διεύρυνσή της σε υποστατική συνείδηση της ενιαίας ανθρώπινης φύσης.  </a:t>
            </a:r>
          </a:p>
          <a:p>
            <a:r>
              <a:rPr lang="el-GR" dirty="0"/>
              <a:t>Η αυτονομία της ηθικής συνείδησης συμπίπτει με τη συνείδηση του παγκόσμιου ανθρώπου, που «</a:t>
            </a:r>
            <a:r>
              <a:rPr lang="el-GR" i="1" dirty="0" err="1"/>
              <a:t>συγχωρεί</a:t>
            </a:r>
            <a:r>
              <a:rPr lang="el-GR" dirty="0"/>
              <a:t>» μέσα του ολόκληρη την ανθρωπότητα. </a:t>
            </a:r>
          </a:p>
          <a:p>
            <a:endParaRPr lang="el-GR" dirty="0"/>
          </a:p>
        </p:txBody>
      </p:sp>
    </p:spTree>
    <p:extLst>
      <p:ext uri="{BB962C8B-B14F-4D97-AF65-F5344CB8AC3E}">
        <p14:creationId xmlns:p14="http://schemas.microsoft.com/office/powerpoint/2010/main" val="11235259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A9B1809-AE67-44F6-A7CB-0A6FC620E45F}"/>
              </a:ext>
            </a:extLst>
          </p:cNvPr>
          <p:cNvSpPr>
            <a:spLocks noGrp="1"/>
          </p:cNvSpPr>
          <p:nvPr>
            <p:ph type="title"/>
          </p:nvPr>
        </p:nvSpPr>
        <p:spPr>
          <a:xfrm>
            <a:off x="838200" y="1"/>
            <a:ext cx="10515600" cy="781878"/>
          </a:xfrm>
        </p:spPr>
        <p:txBody>
          <a:bodyPr/>
          <a:lstStyle/>
          <a:p>
            <a:pPr algn="ctr"/>
            <a:r>
              <a:rPr lang="el-GR" dirty="0"/>
              <a:t>11. ΑΥΤΟΝΟΜΙΑ ΚΑΙ ΕΤΕΡΟΝΟΜΙΑ</a:t>
            </a:r>
          </a:p>
        </p:txBody>
      </p:sp>
      <p:sp>
        <p:nvSpPr>
          <p:cNvPr id="3" name="Θέση περιεχομένου 2">
            <a:extLst>
              <a:ext uri="{FF2B5EF4-FFF2-40B4-BE49-F238E27FC236}">
                <a16:creationId xmlns:a16="http://schemas.microsoft.com/office/drawing/2014/main" id="{5246762D-62F8-4552-8977-CAB6311BCB02}"/>
              </a:ext>
            </a:extLst>
          </p:cNvPr>
          <p:cNvSpPr>
            <a:spLocks noGrp="1"/>
          </p:cNvSpPr>
          <p:nvPr>
            <p:ph idx="1"/>
          </p:nvPr>
        </p:nvSpPr>
        <p:spPr>
          <a:xfrm>
            <a:off x="92765" y="649357"/>
            <a:ext cx="11979965" cy="6208642"/>
          </a:xfrm>
        </p:spPr>
        <p:txBody>
          <a:bodyPr/>
          <a:lstStyle/>
          <a:p>
            <a:pPr marL="0" indent="0">
              <a:buNone/>
            </a:pPr>
            <a:r>
              <a:rPr lang="el-GR" b="1" dirty="0"/>
              <a:t>Ερωτήσεις: </a:t>
            </a:r>
          </a:p>
          <a:p>
            <a:r>
              <a:rPr lang="el-GR" dirty="0"/>
              <a:t>Πού στηρίζεται η αυτόνομη και πού η ετερόνομη ηθική;</a:t>
            </a:r>
          </a:p>
          <a:p>
            <a:r>
              <a:rPr lang="el-GR" dirty="0"/>
              <a:t>Η θρησκευτική ηθική είναι αυτόνομη ή ετερόνομη και γιατί; </a:t>
            </a:r>
          </a:p>
          <a:p>
            <a:r>
              <a:rPr lang="el-GR" dirty="0"/>
              <a:t>Αναγνωρίζει η Εκκλησία την ύπαρξη κάποιου έμφυτου ηθικού νόμου στον άνθρωπο;</a:t>
            </a:r>
          </a:p>
          <a:p>
            <a:r>
              <a:rPr lang="el-GR" dirty="0"/>
              <a:t>Ποιος θεωρείται ο κυριότερος εκπρόσωπος της αυτόνομης ηθικής;</a:t>
            </a:r>
          </a:p>
          <a:p>
            <a:r>
              <a:rPr lang="el-GR" dirty="0"/>
              <a:t>Γιατί δεν μπορεί να υπάρξει αυτόνομη ηθική; </a:t>
            </a:r>
          </a:p>
          <a:p>
            <a:r>
              <a:rPr lang="el-GR" dirty="0"/>
              <a:t>Τι συμβαίνει με την ορθόδοξη χριστιανική ηθική;</a:t>
            </a:r>
          </a:p>
          <a:p>
            <a:r>
              <a:rPr lang="el-GR" dirty="0"/>
              <a:t>Ποια είναι τα επίπεδα ή τα στάδια της πνευματικής ζωής ανάλογα με τα κίνητρα πραγματοποίησης του αγαθού; </a:t>
            </a:r>
          </a:p>
          <a:p>
            <a:r>
              <a:rPr lang="el-GR" dirty="0"/>
              <a:t>Με ποιον τρόπο πραγματοποιείται η μετάβαση από την ετερονομία στην αυτονομία σύμφωνα </a:t>
            </a:r>
            <a:r>
              <a:rPr lang="el-GR"/>
              <a:t>με τη χριστιανική ηθική;  </a:t>
            </a:r>
            <a:endParaRPr lang="el-GR" dirty="0"/>
          </a:p>
          <a:p>
            <a:endParaRPr lang="el-GR" dirty="0"/>
          </a:p>
        </p:txBody>
      </p:sp>
    </p:spTree>
    <p:extLst>
      <p:ext uri="{BB962C8B-B14F-4D97-AF65-F5344CB8AC3E}">
        <p14:creationId xmlns:p14="http://schemas.microsoft.com/office/powerpoint/2010/main" val="26151836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11. ΑΥΤΟΝΟΜΙΑ ΚΑΙ ΕΤΕΡΟΝΟΜΙΑ</a:t>
            </a:r>
          </a:p>
        </p:txBody>
      </p:sp>
      <p:sp>
        <p:nvSpPr>
          <p:cNvPr id="3" name="Θέση περιεχομένου 2"/>
          <p:cNvSpPr>
            <a:spLocks noGrp="1"/>
          </p:cNvSpPr>
          <p:nvPr>
            <p:ph idx="1"/>
          </p:nvPr>
        </p:nvSpPr>
        <p:spPr>
          <a:xfrm>
            <a:off x="177421" y="1501254"/>
            <a:ext cx="11859904" cy="4763068"/>
          </a:xfrm>
        </p:spPr>
        <p:txBody>
          <a:bodyPr/>
          <a:lstStyle/>
          <a:p>
            <a:r>
              <a:rPr lang="el-GR" dirty="0"/>
              <a:t>Αυτονομία και ετερονομία είναι δύο βασικοί όροι της ηθικής.</a:t>
            </a:r>
          </a:p>
          <a:p>
            <a:r>
              <a:rPr lang="el-GR" sz="3600" b="1" dirty="0">
                <a:solidFill>
                  <a:srgbClr val="0070C0"/>
                </a:solidFill>
                <a:effectLst>
                  <a:outerShdw blurRad="38100" dist="38100" dir="2700000" algn="tl">
                    <a:srgbClr val="000000">
                      <a:alpha val="43137"/>
                    </a:srgbClr>
                  </a:outerShdw>
                </a:effectLst>
              </a:rPr>
              <a:t>Στην αυτονομία </a:t>
            </a:r>
            <a:r>
              <a:rPr lang="el-GR" dirty="0"/>
              <a:t>ο </a:t>
            </a:r>
            <a:r>
              <a:rPr lang="el-GR" b="1" dirty="0">
                <a:solidFill>
                  <a:srgbClr val="FF0000"/>
                </a:solidFill>
              </a:rPr>
              <a:t>«νόμος» στον οποίο στηρίζεται η ηθική κρίση του ανθρώπου</a:t>
            </a:r>
            <a:r>
              <a:rPr lang="el-GR" dirty="0"/>
              <a:t>, </a:t>
            </a:r>
            <a:r>
              <a:rPr lang="el-GR" u="sng" dirty="0"/>
              <a:t>αντλείται από τον εαυτό του </a:t>
            </a:r>
            <a:r>
              <a:rPr lang="el-GR" dirty="0"/>
              <a:t>χωρίς να μεσολαβεί κάποια εξωτερική αυθεντία.</a:t>
            </a:r>
          </a:p>
          <a:p>
            <a:r>
              <a:rPr lang="el-GR" sz="3600" b="1" dirty="0">
                <a:solidFill>
                  <a:srgbClr val="0070C0"/>
                </a:solidFill>
                <a:effectLst>
                  <a:outerShdw blurRad="38100" dist="38100" dir="2700000" algn="tl">
                    <a:srgbClr val="000000">
                      <a:alpha val="43137"/>
                    </a:srgbClr>
                  </a:outerShdw>
                </a:effectLst>
              </a:rPr>
              <a:t>Στην ετερονομία  </a:t>
            </a:r>
            <a:r>
              <a:rPr lang="el-GR" dirty="0"/>
              <a:t>ο «νόμος» στον οποίο στηρίζεται η ηθική κρίση του ανθρώπου, </a:t>
            </a:r>
            <a:r>
              <a:rPr lang="el-GR" u="sng" dirty="0"/>
              <a:t>επιβάλλεται από κάποια εξωτερική αυθεντία </a:t>
            </a:r>
            <a:r>
              <a:rPr lang="el-GR" dirty="0"/>
              <a:t>με θρησκευτικό ή άλλο κύρος.</a:t>
            </a:r>
          </a:p>
          <a:p>
            <a:r>
              <a:rPr lang="el-GR" dirty="0"/>
              <a:t>Η αυτόνομη ηθική θεμελιώνεται στην αυτονομία, ενώ η ετερόνομη ηθική στην ετερονομία.</a:t>
            </a:r>
          </a:p>
        </p:txBody>
      </p:sp>
    </p:spTree>
    <p:extLst>
      <p:ext uri="{BB962C8B-B14F-4D97-AF65-F5344CB8AC3E}">
        <p14:creationId xmlns:p14="http://schemas.microsoft.com/office/powerpoint/2010/main" val="20240196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11. ΑΥΤΟΝΟΜΙΑ ΚΑΙ ΕΤΕΡΟΝΟΜΙΑ</a:t>
            </a:r>
          </a:p>
        </p:txBody>
      </p:sp>
      <p:sp>
        <p:nvSpPr>
          <p:cNvPr id="3" name="Θέση περιεχομένου 2"/>
          <p:cNvSpPr>
            <a:spLocks noGrp="1"/>
          </p:cNvSpPr>
          <p:nvPr>
            <p:ph idx="1"/>
          </p:nvPr>
        </p:nvSpPr>
        <p:spPr/>
        <p:txBody>
          <a:bodyPr/>
          <a:lstStyle/>
          <a:p>
            <a:pPr marL="0" indent="0">
              <a:buNone/>
            </a:pPr>
            <a:r>
              <a:rPr lang="el-GR" dirty="0"/>
              <a:t>Ετερόνομη ηθική είναι η θρησκευτική ηθική. Στηρίζεται στον θρησκευτικό νόμο ή στη θρησκευτική αυθεντία. </a:t>
            </a:r>
          </a:p>
          <a:p>
            <a:r>
              <a:rPr lang="el-GR" dirty="0"/>
              <a:t>Ο θρησκευτικός νόμος προέρχεται από τον Θεό ή τη θεία αρχή. Ο άνθρωπος προσαρμόζει τη ζωή του σύμφωνα με τον νόμο του Θεού. </a:t>
            </a:r>
          </a:p>
          <a:p>
            <a:r>
              <a:rPr lang="el-GR" b="1" dirty="0">
                <a:solidFill>
                  <a:srgbClr val="FF0000"/>
                </a:solidFill>
              </a:rPr>
              <a:t>Η ηθική της Παλαιάς Διαθήκης είναι ετερόνομη</a:t>
            </a:r>
            <a:r>
              <a:rPr lang="el-GR" dirty="0"/>
              <a:t>. Ετερόνομη είναι και κάθε άλλη θρησκευτική ηθική, καθώς όλες επικαλούνται κάποια θρησκευτική αυθεντία, που έχει προσδιοριστική σημασία για τη ζωή των πιστών. Το ίδιο ισχύει και για τις ηθικές των διάφορων κοινωνικοπολιτικών συστημάτων. </a:t>
            </a:r>
          </a:p>
          <a:p>
            <a:endParaRPr lang="el-GR" dirty="0"/>
          </a:p>
        </p:txBody>
      </p:sp>
    </p:spTree>
    <p:extLst>
      <p:ext uri="{BB962C8B-B14F-4D97-AF65-F5344CB8AC3E}">
        <p14:creationId xmlns:p14="http://schemas.microsoft.com/office/powerpoint/2010/main" val="36646039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11. ΑΥΤΟΝΟΜΙΑ ΚΑΙ ΕΤΕΡΟΝΟΜΙΑ</a:t>
            </a:r>
          </a:p>
        </p:txBody>
      </p:sp>
      <p:sp>
        <p:nvSpPr>
          <p:cNvPr id="3" name="Θέση περιεχομένου 2"/>
          <p:cNvSpPr>
            <a:spLocks noGrp="1"/>
          </p:cNvSpPr>
          <p:nvPr>
            <p:ph idx="1"/>
          </p:nvPr>
        </p:nvSpPr>
        <p:spPr>
          <a:xfrm>
            <a:off x="540913" y="1258957"/>
            <a:ext cx="11088709" cy="5386542"/>
          </a:xfrm>
        </p:spPr>
        <p:txBody>
          <a:bodyPr>
            <a:normAutofit/>
          </a:bodyPr>
          <a:lstStyle/>
          <a:p>
            <a:pPr marL="0" indent="0">
              <a:buNone/>
            </a:pPr>
            <a:r>
              <a:rPr lang="el-GR" dirty="0"/>
              <a:t>Αυτόνομη είναι η ηθική που δεν επικαλείται κάποια αυθεντία έξω από τον άνθρωπο, αλλά στηρίζεται στον άνθρωπο και προσπαθεί να τον βοηθήσει στον αυτοπροσδιορισμό του. </a:t>
            </a:r>
          </a:p>
          <a:p>
            <a:r>
              <a:rPr lang="el-GR" b="1" dirty="0">
                <a:solidFill>
                  <a:srgbClr val="FF0000"/>
                </a:solidFill>
              </a:rPr>
              <a:t>Ο ηθικός νόμος αναζητείται στον ίδιο τον άνθρωπο</a:t>
            </a:r>
            <a:r>
              <a:rPr lang="el-GR" dirty="0"/>
              <a:t>.</a:t>
            </a:r>
          </a:p>
          <a:p>
            <a:r>
              <a:rPr lang="el-GR" dirty="0"/>
              <a:t>Μέτρο όλων των πραγμάτων γίνεται ο άνθρωπος. </a:t>
            </a:r>
          </a:p>
          <a:p>
            <a:r>
              <a:rPr lang="el-GR" dirty="0"/>
              <a:t>Η προτίμηση της αυτονομίας στον χώρο της ηθικής φαίνεται ορθή. </a:t>
            </a:r>
          </a:p>
          <a:p>
            <a:r>
              <a:rPr lang="el-GR" dirty="0"/>
              <a:t>Η ηθική συνδέεται με την </a:t>
            </a:r>
            <a:r>
              <a:rPr lang="el-GR" u="sng" dirty="0"/>
              <a:t>ελευθερία του ανθρώπου </a:t>
            </a:r>
            <a:r>
              <a:rPr lang="el-GR" dirty="0"/>
              <a:t>και αποβλέπει στην </a:t>
            </a:r>
            <a:r>
              <a:rPr lang="el-GR" u="sng" dirty="0"/>
              <a:t>τελείωσή του ως ελεύθερου προσώπου</a:t>
            </a:r>
            <a:r>
              <a:rPr lang="el-GR" dirty="0"/>
              <a:t>. Έτσι, φυσικό είναι να αποφεύγεται η υπαγωγή του σε εξωτερικούς νόμους και κανόνες, που μπορεί να είναι ξένοι προς τη φύση του. </a:t>
            </a:r>
          </a:p>
          <a:p>
            <a:r>
              <a:rPr lang="el-GR" dirty="0"/>
              <a:t>Το πρόβλημα όμως που δημιουργείται εδώ είναι στη </a:t>
            </a:r>
            <a:r>
              <a:rPr lang="el-GR" b="1" dirty="0">
                <a:solidFill>
                  <a:srgbClr val="FF0000"/>
                </a:solidFill>
                <a:effectLst>
                  <a:outerShdw blurRad="38100" dist="38100" dir="2700000" algn="tl">
                    <a:srgbClr val="000000">
                      <a:alpha val="43137"/>
                    </a:srgbClr>
                  </a:outerShdw>
                </a:effectLst>
              </a:rPr>
              <a:t>διαπίστωση της αληθινής φύσης του ανθρώπου</a:t>
            </a:r>
            <a:r>
              <a:rPr lang="el-GR" dirty="0"/>
              <a:t>. </a:t>
            </a:r>
          </a:p>
        </p:txBody>
      </p:sp>
    </p:spTree>
    <p:extLst>
      <p:ext uri="{BB962C8B-B14F-4D97-AF65-F5344CB8AC3E}">
        <p14:creationId xmlns:p14="http://schemas.microsoft.com/office/powerpoint/2010/main" val="13742235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00082"/>
            <a:ext cx="10515600" cy="1079361"/>
          </a:xfrm>
        </p:spPr>
        <p:txBody>
          <a:bodyPr/>
          <a:lstStyle/>
          <a:p>
            <a:pPr algn="ctr"/>
            <a:r>
              <a:rPr lang="el-GR" dirty="0"/>
              <a:t>11. ΑΥΤΟΝΟΜΙΑ ΚΑΙ ΕΤΕΡΟΝΟΜΙΑ</a:t>
            </a:r>
          </a:p>
        </p:txBody>
      </p:sp>
      <p:sp>
        <p:nvSpPr>
          <p:cNvPr id="3" name="Θέση περιεχομένου 2"/>
          <p:cNvSpPr>
            <a:spLocks noGrp="1"/>
          </p:cNvSpPr>
          <p:nvPr>
            <p:ph idx="1"/>
          </p:nvPr>
        </p:nvSpPr>
        <p:spPr>
          <a:xfrm>
            <a:off x="463639" y="1272210"/>
            <a:ext cx="11516326" cy="5585790"/>
          </a:xfrm>
        </p:spPr>
        <p:txBody>
          <a:bodyPr>
            <a:normAutofit lnSpcReduction="10000"/>
          </a:bodyPr>
          <a:lstStyle/>
          <a:p>
            <a:r>
              <a:rPr lang="el-GR" dirty="0"/>
              <a:t>Την ύπαρξη κάποιου </a:t>
            </a:r>
            <a:r>
              <a:rPr lang="el-GR" u="sng" dirty="0"/>
              <a:t>έμφυτου ηθικού νόμου </a:t>
            </a:r>
            <a:r>
              <a:rPr lang="el-GR" dirty="0"/>
              <a:t>αναγνωρίζει και η Εκκλησία. Ο νόμος αυτός συνδέεται με τη </a:t>
            </a:r>
            <a:r>
              <a:rPr lang="el-GR" b="1" dirty="0"/>
              <a:t>συνείδηση</a:t>
            </a:r>
            <a:r>
              <a:rPr lang="el-GR" dirty="0"/>
              <a:t> του ανθρώπου και εκφράζει τη φύση του.</a:t>
            </a:r>
          </a:p>
          <a:p>
            <a:r>
              <a:rPr lang="el-GR" dirty="0"/>
              <a:t>Ο άνθρωπος όμως δεν παραμένει στην κατά φύση κατάστασή του. Υποδουλώνεται στα πάθη και κατακερματίζει τη φύση του.</a:t>
            </a:r>
          </a:p>
          <a:p>
            <a:r>
              <a:rPr lang="el-GR" dirty="0"/>
              <a:t>Σύμφωνα με τον άγιο Μάξιμο τον Ομολογητή «</a:t>
            </a:r>
            <a:r>
              <a:rPr lang="el-GR" i="1" dirty="0"/>
              <a:t>ἡ μία φύσις </a:t>
            </a:r>
            <a:r>
              <a:rPr lang="el-GR" i="1" dirty="0" err="1"/>
              <a:t>εἰς</a:t>
            </a:r>
            <a:r>
              <a:rPr lang="el-GR" i="1" dirty="0"/>
              <a:t> μύρια </a:t>
            </a:r>
            <a:r>
              <a:rPr lang="el-GR" i="1" dirty="0" err="1"/>
              <a:t>κατεμερίσθη</a:t>
            </a:r>
            <a:r>
              <a:rPr lang="el-GR" i="1" dirty="0"/>
              <a:t> τμήματα, </a:t>
            </a:r>
            <a:r>
              <a:rPr lang="el-GR" i="1" dirty="0" err="1"/>
              <a:t>καὶ</a:t>
            </a:r>
            <a:r>
              <a:rPr lang="el-GR" i="1" dirty="0"/>
              <a:t> </a:t>
            </a:r>
            <a:r>
              <a:rPr lang="el-GR" i="1" dirty="0" err="1"/>
              <a:t>οἱ</a:t>
            </a:r>
            <a:r>
              <a:rPr lang="el-GR" i="1" dirty="0"/>
              <a:t> </a:t>
            </a:r>
            <a:r>
              <a:rPr lang="el-GR" i="1" dirty="0" err="1"/>
              <a:t>τῆς</a:t>
            </a:r>
            <a:r>
              <a:rPr lang="el-GR" i="1" dirty="0"/>
              <a:t> </a:t>
            </a:r>
            <a:r>
              <a:rPr lang="el-GR" i="1" dirty="0" err="1"/>
              <a:t>αὐτῆς</a:t>
            </a:r>
            <a:r>
              <a:rPr lang="el-GR" i="1" dirty="0"/>
              <a:t> φύσεως </a:t>
            </a:r>
            <a:r>
              <a:rPr lang="el-GR" i="1" dirty="0" err="1"/>
              <a:t>ἀλλήλων</a:t>
            </a:r>
            <a:r>
              <a:rPr lang="el-GR" i="1" dirty="0"/>
              <a:t> </a:t>
            </a:r>
            <a:r>
              <a:rPr lang="el-GR" i="1" dirty="0" err="1"/>
              <a:t>ἐσμὲν</a:t>
            </a:r>
            <a:r>
              <a:rPr lang="el-GR" i="1" dirty="0"/>
              <a:t> δίκην </a:t>
            </a:r>
            <a:r>
              <a:rPr lang="el-GR" i="1" dirty="0" err="1"/>
              <a:t>ἑρπετῶν</a:t>
            </a:r>
            <a:r>
              <a:rPr lang="el-GR" i="1" dirty="0"/>
              <a:t> θηρίων παραναλώματα</a:t>
            </a:r>
            <a:r>
              <a:rPr lang="el-GR" dirty="0"/>
              <a:t>».</a:t>
            </a:r>
          </a:p>
          <a:p>
            <a:r>
              <a:rPr lang="el-GR" dirty="0"/>
              <a:t>Η «</a:t>
            </a:r>
            <a:r>
              <a:rPr lang="el-GR" i="1" dirty="0"/>
              <a:t>κατ’ </a:t>
            </a:r>
            <a:r>
              <a:rPr lang="el-GR" i="1" dirty="0" err="1"/>
              <a:t>εἰκόνα</a:t>
            </a:r>
            <a:r>
              <a:rPr lang="el-GR" i="1" dirty="0"/>
              <a:t> </a:t>
            </a:r>
            <a:r>
              <a:rPr lang="el-GR" i="1" dirty="0" err="1"/>
              <a:t>καὶ</a:t>
            </a:r>
            <a:r>
              <a:rPr lang="el-GR" i="1" dirty="0"/>
              <a:t> καθ’ </a:t>
            </a:r>
            <a:r>
              <a:rPr lang="el-GR" i="1" dirty="0" err="1"/>
              <a:t>ὁμοίωσιν</a:t>
            </a:r>
            <a:r>
              <a:rPr lang="el-GR" dirty="0"/>
              <a:t>» Θεού δημιουργία του ανθρώπου δεν τον εξαναγκάζει να πραγματοποιήσει τον σκοπό της ύπαρξής του. Μπορεί να ανατρέψει την ιεραρχία της ύπαρξης, να δημιουργήσει είδωλα ή να θεοποιήσει και τον εαυτό του ακόμα. Τότε χρησιμοποιεί ως μέτρο κρίσης όλων των πραγμάτων τον εαυτό του και μ’ αυτόν τον τρόπο πιστεύει ότι κερδίζει την ελευθερία και την αυτονομία του. </a:t>
            </a:r>
          </a:p>
          <a:p>
            <a:endParaRPr lang="el-GR" dirty="0"/>
          </a:p>
        </p:txBody>
      </p:sp>
    </p:spTree>
    <p:extLst>
      <p:ext uri="{BB962C8B-B14F-4D97-AF65-F5344CB8AC3E}">
        <p14:creationId xmlns:p14="http://schemas.microsoft.com/office/powerpoint/2010/main" val="39093710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91862" y="0"/>
            <a:ext cx="10515600" cy="1325563"/>
          </a:xfrm>
        </p:spPr>
        <p:txBody>
          <a:bodyPr/>
          <a:lstStyle/>
          <a:p>
            <a:pPr algn="ctr"/>
            <a:r>
              <a:rPr lang="el-GR" dirty="0"/>
              <a:t>11. ΑΥΤΟΝΟΜΙΑ ΚΑΙ ΕΤΕΡΟΝΟΜΙΑ</a:t>
            </a:r>
          </a:p>
        </p:txBody>
      </p:sp>
      <p:sp>
        <p:nvSpPr>
          <p:cNvPr id="3" name="Θέση περιεχομένου 2"/>
          <p:cNvSpPr>
            <a:spLocks noGrp="1"/>
          </p:cNvSpPr>
          <p:nvPr>
            <p:ph idx="1"/>
          </p:nvPr>
        </p:nvSpPr>
        <p:spPr>
          <a:xfrm>
            <a:off x="0" y="967410"/>
            <a:ext cx="12192000" cy="5890590"/>
          </a:xfrm>
        </p:spPr>
        <p:txBody>
          <a:bodyPr>
            <a:normAutofit fontScale="92500"/>
          </a:bodyPr>
          <a:lstStyle/>
          <a:p>
            <a:r>
              <a:rPr lang="el-GR" dirty="0"/>
              <a:t>Στους νεότερους χρόνους υπερτονίστηκε η έννοια της αυτονομίας.</a:t>
            </a:r>
          </a:p>
          <a:p>
            <a:r>
              <a:rPr lang="el-GR" b="1" dirty="0">
                <a:solidFill>
                  <a:srgbClr val="FF0000"/>
                </a:solidFill>
              </a:rPr>
              <a:t>Ο ανθρωπισμός </a:t>
            </a:r>
            <a:r>
              <a:rPr lang="el-GR" dirty="0"/>
              <a:t>είδε τον άνθρωπο ως ελεύθερο και ανεξάρτητο άτομο, ενώ παράλληλα την </a:t>
            </a:r>
            <a:r>
              <a:rPr lang="el-GR" u="sng" dirty="0"/>
              <a:t>πίστη στον Θεό </a:t>
            </a:r>
            <a:r>
              <a:rPr lang="el-GR" dirty="0"/>
              <a:t>την αντικατέστησε με την </a:t>
            </a:r>
            <a:r>
              <a:rPr lang="el-GR" u="sng" dirty="0"/>
              <a:t>πίστη στον ανθρώπινο λόγο</a:t>
            </a:r>
            <a:r>
              <a:rPr lang="el-GR" dirty="0"/>
              <a:t>. </a:t>
            </a:r>
          </a:p>
          <a:p>
            <a:r>
              <a:rPr lang="el-GR" dirty="0"/>
              <a:t>Ο </a:t>
            </a:r>
            <a:r>
              <a:rPr lang="el-GR" b="1" dirty="0" err="1"/>
              <a:t>Κάντ</a:t>
            </a:r>
            <a:r>
              <a:rPr lang="el-GR" dirty="0"/>
              <a:t> υπήρξε ο κυριότερος εκπρόσωπος της αυτόνομης ηθικής. Η ηθική του </a:t>
            </a:r>
            <a:r>
              <a:rPr lang="el-GR" b="1" dirty="0"/>
              <a:t>αποθεώνει την ανθρώπινη βούληση</a:t>
            </a:r>
            <a:r>
              <a:rPr lang="el-GR" dirty="0"/>
              <a:t>. Η πραγματεία του για τα θεμέλια της μεταφυσικής των ηθών αρχίζει ότι δεν υπάρχει τίποτα μέσα στον κόσμο ή έξω από αυτόν που θα μπορούσε να θεωρηθεί ως απεριόριστα καλό, εκτός από την αγαθή βούληση. Το καλό βρίσκεται στο άτομο ανεξάρτητα από την κοινωνία. Έτσι έχουμε τον γνωστό </a:t>
            </a:r>
            <a:r>
              <a:rPr lang="el-GR" dirty="0">
                <a:solidFill>
                  <a:srgbClr val="FF0000"/>
                </a:solidFill>
              </a:rPr>
              <a:t>ατομισμό</a:t>
            </a:r>
            <a:r>
              <a:rPr lang="el-GR" dirty="0"/>
              <a:t> και </a:t>
            </a:r>
            <a:r>
              <a:rPr lang="el-GR" dirty="0">
                <a:solidFill>
                  <a:srgbClr val="FF0000"/>
                </a:solidFill>
              </a:rPr>
              <a:t>υποκειμενισμό της δυτικής σκέψης</a:t>
            </a:r>
            <a:r>
              <a:rPr lang="el-GR" dirty="0"/>
              <a:t>, που είχε ήδη καθιερωθεί από τον Λούθηρο στη θεολογία και από τον Καρτέσιο στη φιλοσοφία. </a:t>
            </a:r>
          </a:p>
          <a:p>
            <a:r>
              <a:rPr lang="el-GR" dirty="0"/>
              <a:t>Το ίδιο ισχύει για τους υποστηρικτές της αυτόνομης ηθικής του 20</a:t>
            </a:r>
            <a:r>
              <a:rPr lang="el-GR" baseline="30000" dirty="0"/>
              <a:t>ου</a:t>
            </a:r>
            <a:r>
              <a:rPr lang="el-GR" dirty="0"/>
              <a:t> αιώνα. Για τον </a:t>
            </a:r>
            <a:r>
              <a:rPr lang="el-GR" b="1" dirty="0"/>
              <a:t>Έριχ </a:t>
            </a:r>
            <a:r>
              <a:rPr lang="el-GR" b="1" dirty="0" err="1"/>
              <a:t>Φρομ</a:t>
            </a:r>
            <a:r>
              <a:rPr lang="el-GR" b="1" dirty="0"/>
              <a:t> </a:t>
            </a:r>
            <a:r>
              <a:rPr lang="el-GR" dirty="0"/>
              <a:t>«ο άνθρωπος είναι μέτρο όλων των πραγμάτων». Υπέρτατη αξία της ανθρωπιστικής ηθικής «είναι η αγάπη του ατόμου προς τον εαυτό του». Έτσι, η </a:t>
            </a:r>
            <a:r>
              <a:rPr lang="el-GR" b="1" dirty="0"/>
              <a:t>φιλαυτία</a:t>
            </a:r>
            <a:r>
              <a:rPr lang="el-GR" dirty="0"/>
              <a:t> προβάλλεται ως υπέρτατη ηθική αξία, ενώ ως αυτονομία εκλαμβάνεται η δουλεία στο εμπαθές εγώ. </a:t>
            </a:r>
          </a:p>
          <a:p>
            <a:endParaRPr lang="el-GR" dirty="0"/>
          </a:p>
        </p:txBody>
      </p:sp>
    </p:spTree>
    <p:extLst>
      <p:ext uri="{BB962C8B-B14F-4D97-AF65-F5344CB8AC3E}">
        <p14:creationId xmlns:p14="http://schemas.microsoft.com/office/powerpoint/2010/main" val="21511121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199" y="21371"/>
            <a:ext cx="10515600" cy="1012299"/>
          </a:xfrm>
        </p:spPr>
        <p:txBody>
          <a:bodyPr/>
          <a:lstStyle/>
          <a:p>
            <a:pPr algn="ctr"/>
            <a:r>
              <a:rPr lang="el-GR" dirty="0"/>
              <a:t>11. ΑΥΤΟΝΟΜΙΑ ΚΑΙ ΕΤΕΡΟΝΟΜΙΑ</a:t>
            </a:r>
          </a:p>
        </p:txBody>
      </p:sp>
      <p:sp>
        <p:nvSpPr>
          <p:cNvPr id="3" name="Θέση περιεχομένου 2"/>
          <p:cNvSpPr>
            <a:spLocks noGrp="1"/>
          </p:cNvSpPr>
          <p:nvPr>
            <p:ph idx="1"/>
          </p:nvPr>
        </p:nvSpPr>
        <p:spPr>
          <a:xfrm>
            <a:off x="206061" y="1033670"/>
            <a:ext cx="11779877" cy="5418646"/>
          </a:xfrm>
        </p:spPr>
        <p:txBody>
          <a:bodyPr>
            <a:normAutofit lnSpcReduction="10000"/>
          </a:bodyPr>
          <a:lstStyle/>
          <a:p>
            <a:r>
              <a:rPr lang="el-GR" b="1" dirty="0"/>
              <a:t>Η </a:t>
            </a:r>
            <a:r>
              <a:rPr lang="el-GR" b="1" u="sng" dirty="0"/>
              <a:t>ανθρωπολογία </a:t>
            </a:r>
            <a:r>
              <a:rPr lang="el-GR" b="1" dirty="0"/>
              <a:t>που υπάρχει </a:t>
            </a:r>
            <a:r>
              <a:rPr lang="el-GR" b="1" u="sng" dirty="0"/>
              <a:t>σε κάθε ηθική </a:t>
            </a:r>
            <a:r>
              <a:rPr lang="el-GR" b="1" dirty="0"/>
              <a:t>προσδιορίζει και τον χαρακτήρα του ανθρώπινου ήθους. </a:t>
            </a:r>
          </a:p>
          <a:p>
            <a:r>
              <a:rPr lang="el-GR" dirty="0"/>
              <a:t>Και εφόσον δεν υπάρχει καμία γενικά αποδεκτή ανθρωπολογία, δεν μπορεί να υπάρχει αυτόνομη ηθική. </a:t>
            </a:r>
          </a:p>
          <a:p>
            <a:r>
              <a:rPr lang="el-GR" dirty="0"/>
              <a:t>Με την αναφορά στην υποκειμενική κρίση του καθενός ανοίγει ο δρόμος για την αυθαιρεσία. </a:t>
            </a:r>
          </a:p>
          <a:p>
            <a:r>
              <a:rPr lang="el-GR" dirty="0"/>
              <a:t>Η αναζήτηση μιας καθαρά αυτόνομης ηθικής οδηγεί στον άκρατο </a:t>
            </a:r>
            <a:r>
              <a:rPr lang="el-GR" dirty="0" err="1"/>
              <a:t>ατομοκεντρισμό</a:t>
            </a:r>
            <a:r>
              <a:rPr lang="el-GR" dirty="0"/>
              <a:t> και στην πλήρη σύγχυση. Οδηγεί σ’ αυτό που ο άγιος Γρηγόριος ο Θεολόγος ονόμασε «</a:t>
            </a:r>
            <a:r>
              <a:rPr lang="el-GR" i="1" dirty="0" err="1"/>
              <a:t>αὐτονομία</a:t>
            </a:r>
            <a:r>
              <a:rPr lang="el-GR" i="1" dirty="0"/>
              <a:t> </a:t>
            </a:r>
            <a:r>
              <a:rPr lang="el-GR" i="1" dirty="0" err="1"/>
              <a:t>τῆς</a:t>
            </a:r>
            <a:r>
              <a:rPr lang="el-GR" i="1" dirty="0"/>
              <a:t> πλάνης</a:t>
            </a:r>
            <a:r>
              <a:rPr lang="el-GR" dirty="0"/>
              <a:t>». </a:t>
            </a:r>
          </a:p>
          <a:p>
            <a:r>
              <a:rPr lang="el-GR" dirty="0"/>
              <a:t>Η αυτονομία αυτή προβάλλεται και ως η πρώτη αρχή της σύγχρονης Βιοηθικής, η οποία αποσκοπεί στην περιχαράκωση του ατόμου με σκοπό την περιφρούρηση του ατομικού του συμφέροντος και της ατομικής του ευημερίας. </a:t>
            </a:r>
          </a:p>
          <a:p>
            <a:endParaRPr lang="el-GR" dirty="0"/>
          </a:p>
        </p:txBody>
      </p:sp>
    </p:spTree>
    <p:extLst>
      <p:ext uri="{BB962C8B-B14F-4D97-AF65-F5344CB8AC3E}">
        <p14:creationId xmlns:p14="http://schemas.microsoft.com/office/powerpoint/2010/main" val="41312476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1060174"/>
          </a:xfrm>
        </p:spPr>
        <p:txBody>
          <a:bodyPr/>
          <a:lstStyle/>
          <a:p>
            <a:pPr algn="ctr"/>
            <a:r>
              <a:rPr lang="el-GR" dirty="0"/>
              <a:t>11. ΑΥΤΟΝΟΜΙΑ ΚΑΙ ΕΤΕΡΟΝΟΜΙΑ</a:t>
            </a:r>
          </a:p>
        </p:txBody>
      </p:sp>
      <p:sp>
        <p:nvSpPr>
          <p:cNvPr id="3" name="Θέση περιεχομένου 2"/>
          <p:cNvSpPr>
            <a:spLocks noGrp="1"/>
          </p:cNvSpPr>
          <p:nvPr>
            <p:ph idx="1"/>
          </p:nvPr>
        </p:nvSpPr>
        <p:spPr>
          <a:xfrm>
            <a:off x="185530" y="1060175"/>
            <a:ext cx="12006469" cy="5579164"/>
          </a:xfrm>
        </p:spPr>
        <p:txBody>
          <a:bodyPr>
            <a:normAutofit/>
          </a:bodyPr>
          <a:lstStyle/>
          <a:p>
            <a:r>
              <a:rPr lang="el-GR" dirty="0"/>
              <a:t>Υπάρχει όμως και ένα </a:t>
            </a:r>
            <a:r>
              <a:rPr lang="el-GR" b="1" dirty="0"/>
              <a:t>τρίτο είδος ηθικής </a:t>
            </a:r>
            <a:r>
              <a:rPr lang="el-GR" dirty="0"/>
              <a:t>που υπερβαίνει τη διαλεκτική διάκριση αυτονομίας και ετερονομίας. </a:t>
            </a:r>
          </a:p>
          <a:p>
            <a:r>
              <a:rPr lang="el-GR" dirty="0"/>
              <a:t>Η ηθική αυτή </a:t>
            </a:r>
            <a:r>
              <a:rPr lang="el-GR" u="sng" dirty="0"/>
              <a:t>ξεκινά με την ετερονομία </a:t>
            </a:r>
            <a:r>
              <a:rPr lang="el-GR" dirty="0"/>
              <a:t>και </a:t>
            </a:r>
            <a:r>
              <a:rPr lang="el-GR" u="sng" dirty="0"/>
              <a:t>οδηγείται στην αυτονομία</a:t>
            </a:r>
            <a:r>
              <a:rPr lang="el-GR" dirty="0"/>
              <a:t>. </a:t>
            </a:r>
          </a:p>
          <a:p>
            <a:r>
              <a:rPr lang="el-GR" dirty="0"/>
              <a:t>Αρχίζει με την </a:t>
            </a:r>
            <a:r>
              <a:rPr lang="el-GR" b="1" dirty="0">
                <a:solidFill>
                  <a:srgbClr val="FF0000"/>
                </a:solidFill>
              </a:rPr>
              <a:t>τήρηση του θελήματος του Θεού </a:t>
            </a:r>
            <a:r>
              <a:rPr lang="el-GR" dirty="0"/>
              <a:t>που έρχεται απ’ έξω στον </a:t>
            </a:r>
            <a:r>
              <a:rPr lang="el-GR" dirty="0" err="1"/>
              <a:t>εκπεσμένο</a:t>
            </a:r>
            <a:r>
              <a:rPr lang="el-GR" dirty="0"/>
              <a:t>  άνθρωπο. </a:t>
            </a:r>
            <a:r>
              <a:rPr lang="el-GR" dirty="0">
                <a:solidFill>
                  <a:srgbClr val="FF0000"/>
                </a:solidFill>
              </a:rPr>
              <a:t>Τον καλεί στην κατά φύση κατάστασή του</a:t>
            </a:r>
            <a:r>
              <a:rPr lang="el-GR" dirty="0"/>
              <a:t>. </a:t>
            </a:r>
          </a:p>
          <a:p>
            <a:r>
              <a:rPr lang="el-GR" dirty="0"/>
              <a:t>Στη συνέχεια </a:t>
            </a:r>
            <a:r>
              <a:rPr lang="el-GR" b="1" dirty="0">
                <a:solidFill>
                  <a:srgbClr val="FF0000"/>
                </a:solidFill>
              </a:rPr>
              <a:t>ο άνθρωπος εσωτερικεύει το θέλημα του Θεού </a:t>
            </a:r>
            <a:r>
              <a:rPr lang="el-GR" dirty="0"/>
              <a:t>και οδηγείται στην κατά φύση κατάστασή του. </a:t>
            </a:r>
          </a:p>
          <a:p>
            <a:r>
              <a:rPr lang="el-GR" b="1" dirty="0">
                <a:solidFill>
                  <a:srgbClr val="FF0000"/>
                </a:solidFill>
              </a:rPr>
              <a:t>Το θέλημα του ανθρώπου γίνεται το θέλημα της ενιαίας ανθρώπινης φύσης</a:t>
            </a:r>
            <a:r>
              <a:rPr lang="el-GR" dirty="0"/>
              <a:t>. Δεν διασπά την ανθρώπινη φύση με το γνωμικό θέλημά του, αλλά ενοποιεί στην προσωπική του ύπαρξη τη γνωμικά διασπασμένη ανθρωπότητα. </a:t>
            </a:r>
          </a:p>
          <a:p>
            <a:r>
              <a:rPr lang="el-GR" b="1" dirty="0">
                <a:solidFill>
                  <a:srgbClr val="FF0000"/>
                </a:solidFill>
              </a:rPr>
              <a:t>Τότε ο άνθρωπος </a:t>
            </a:r>
            <a:r>
              <a:rPr lang="el-GR" dirty="0"/>
              <a:t>δεν </a:t>
            </a:r>
            <a:r>
              <a:rPr lang="el-GR" b="1" dirty="0">
                <a:solidFill>
                  <a:srgbClr val="FF0000"/>
                </a:solidFill>
              </a:rPr>
              <a:t>ζει </a:t>
            </a:r>
            <a:r>
              <a:rPr lang="el-GR" dirty="0"/>
              <a:t>τη διαίρεση της αμαρτίας αλλά </a:t>
            </a:r>
            <a:r>
              <a:rPr lang="el-GR" b="1" dirty="0">
                <a:solidFill>
                  <a:srgbClr val="FF0000"/>
                </a:solidFill>
              </a:rPr>
              <a:t>την ενότητα της πνευματικής ελευθερίας</a:t>
            </a:r>
            <a:r>
              <a:rPr lang="el-GR" dirty="0"/>
              <a:t>. Αυτή είναι </a:t>
            </a:r>
            <a:r>
              <a:rPr lang="el-GR" sz="3600" b="1" dirty="0">
                <a:solidFill>
                  <a:srgbClr val="002060"/>
                </a:solidFill>
                <a:effectLst>
                  <a:outerShdw blurRad="38100" dist="38100" dir="2700000" algn="tl">
                    <a:srgbClr val="000000">
                      <a:alpha val="43137"/>
                    </a:srgbClr>
                  </a:outerShdw>
                </a:effectLst>
              </a:rPr>
              <a:t>η ορθόδοξη χριστιανική ηθική</a:t>
            </a:r>
            <a:r>
              <a:rPr lang="el-GR" dirty="0"/>
              <a:t>. </a:t>
            </a:r>
          </a:p>
        </p:txBody>
      </p:sp>
    </p:spTree>
    <p:extLst>
      <p:ext uri="{BB962C8B-B14F-4D97-AF65-F5344CB8AC3E}">
        <p14:creationId xmlns:p14="http://schemas.microsoft.com/office/powerpoint/2010/main" val="39032276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11. ΑΥΤΟΝΟΜΙΑ ΚΑΙ ΕΤΕΡΟΝΟΜΙΑ</a:t>
            </a:r>
          </a:p>
        </p:txBody>
      </p:sp>
      <p:sp>
        <p:nvSpPr>
          <p:cNvPr id="3" name="Θέση περιεχομένου 2"/>
          <p:cNvSpPr>
            <a:spLocks noGrp="1"/>
          </p:cNvSpPr>
          <p:nvPr>
            <p:ph idx="1"/>
          </p:nvPr>
        </p:nvSpPr>
        <p:spPr>
          <a:xfrm>
            <a:off x="838200" y="1364974"/>
            <a:ext cx="10515600" cy="5241887"/>
          </a:xfrm>
        </p:spPr>
        <p:txBody>
          <a:bodyPr>
            <a:normAutofit/>
          </a:bodyPr>
          <a:lstStyle/>
          <a:p>
            <a:pPr marL="0" indent="0">
              <a:buNone/>
            </a:pPr>
            <a:r>
              <a:rPr lang="el-GR" dirty="0"/>
              <a:t>Η χριστιανική ηθική έχει δυναμικό χαρακτήρα. </a:t>
            </a:r>
          </a:p>
          <a:p>
            <a:r>
              <a:rPr lang="el-GR" dirty="0"/>
              <a:t>Τα επίπεδα ή τα στάδια της πνευματικής ζωής διακρίνονται συνήθως σε τρία: </a:t>
            </a:r>
            <a:r>
              <a:rPr lang="el-GR" u="sng" dirty="0"/>
              <a:t>των δούλων</a:t>
            </a:r>
            <a:r>
              <a:rPr lang="el-GR" dirty="0"/>
              <a:t>, </a:t>
            </a:r>
            <a:r>
              <a:rPr lang="el-GR" u="sng" dirty="0"/>
              <a:t>των μισθωτών </a:t>
            </a:r>
            <a:r>
              <a:rPr lang="el-GR" dirty="0"/>
              <a:t>και </a:t>
            </a:r>
            <a:r>
              <a:rPr lang="el-GR" u="sng" dirty="0"/>
              <a:t>των ελεύθερων</a:t>
            </a:r>
            <a:r>
              <a:rPr lang="el-GR" dirty="0"/>
              <a:t>. </a:t>
            </a:r>
          </a:p>
          <a:p>
            <a:r>
              <a:rPr lang="el-GR" dirty="0"/>
              <a:t>Στα δύο πρώτα επίπεδα η χριστιανική ηθική εμφανίζεται </a:t>
            </a:r>
            <a:r>
              <a:rPr lang="el-GR" dirty="0">
                <a:effectLst>
                  <a:outerShdw blurRad="38100" dist="38100" dir="2700000" algn="tl">
                    <a:srgbClr val="000000">
                      <a:alpha val="43137"/>
                    </a:srgbClr>
                  </a:outerShdw>
                </a:effectLst>
              </a:rPr>
              <a:t>ετερόνομη</a:t>
            </a:r>
            <a:r>
              <a:rPr lang="el-GR" dirty="0"/>
              <a:t>, ενώ στο τρίτο στάδιο </a:t>
            </a:r>
            <a:r>
              <a:rPr lang="el-GR" dirty="0">
                <a:effectLst>
                  <a:outerShdw blurRad="38100" dist="38100" dir="2700000" algn="tl">
                    <a:srgbClr val="000000">
                      <a:alpha val="43137"/>
                    </a:srgbClr>
                  </a:outerShdw>
                </a:effectLst>
              </a:rPr>
              <a:t>αυτόνομη</a:t>
            </a:r>
            <a:r>
              <a:rPr lang="el-GR" dirty="0"/>
              <a:t>. Στα δύο πρώτα επίπεδα η ηθική παραμένει ατελής και προκαταρτική, ενώ στο τρίτο γίνεται πλήρης και αυθεντική. </a:t>
            </a:r>
          </a:p>
          <a:p>
            <a:r>
              <a:rPr lang="el-GR" dirty="0"/>
              <a:t>Στο πρώτο επίπεδο ο πιστός ενεργεί δουλικά με </a:t>
            </a:r>
            <a:r>
              <a:rPr lang="el-GR" dirty="0">
                <a:solidFill>
                  <a:srgbClr val="FF0000"/>
                </a:solidFill>
              </a:rPr>
              <a:t>κίνητρο τον φόβο της τιμωρίας</a:t>
            </a:r>
            <a:r>
              <a:rPr lang="el-GR" dirty="0"/>
              <a:t>, στο δεύτερο ωφελιμιστικά με </a:t>
            </a:r>
            <a:r>
              <a:rPr lang="el-GR" dirty="0">
                <a:solidFill>
                  <a:srgbClr val="FF0000"/>
                </a:solidFill>
              </a:rPr>
              <a:t>κίνητρο την ελπίδα της αμοιβής</a:t>
            </a:r>
            <a:r>
              <a:rPr lang="el-GR" dirty="0"/>
              <a:t>, ενώ στο τρίτο κινείται με </a:t>
            </a:r>
            <a:r>
              <a:rPr lang="el-GR" dirty="0">
                <a:solidFill>
                  <a:srgbClr val="FF0000"/>
                </a:solidFill>
              </a:rPr>
              <a:t>ελευθερία και ανιδιοτέλεια</a:t>
            </a:r>
            <a:r>
              <a:rPr lang="el-GR" dirty="0"/>
              <a:t>.</a:t>
            </a:r>
          </a:p>
          <a:p>
            <a:r>
              <a:rPr lang="el-GR" dirty="0"/>
              <a:t>Στο τρίτο επίπεδο η χριστιανική ηθική αποκαλύπτεται ως η ηθική της αληθινής ελευθερίας και της πραγματικής αυτονομίας. </a:t>
            </a:r>
          </a:p>
          <a:p>
            <a:endParaRPr lang="el-GR" dirty="0"/>
          </a:p>
        </p:txBody>
      </p:sp>
    </p:spTree>
    <p:extLst>
      <p:ext uri="{BB962C8B-B14F-4D97-AF65-F5344CB8AC3E}">
        <p14:creationId xmlns:p14="http://schemas.microsoft.com/office/powerpoint/2010/main" val="460990953"/>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233</TotalTime>
  <Words>1569</Words>
  <Application>Microsoft Office PowerPoint</Application>
  <PresentationFormat>Ευρεία οθόνη</PresentationFormat>
  <Paragraphs>78</Paragraphs>
  <Slides>13</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13</vt:i4>
      </vt:variant>
    </vt:vector>
  </HeadingPairs>
  <TitlesOfParts>
    <vt:vector size="18" baseType="lpstr">
      <vt:lpstr>Arial</vt:lpstr>
      <vt:lpstr>Calibri</vt:lpstr>
      <vt:lpstr>Calibri Light</vt:lpstr>
      <vt:lpstr>Times New Roman</vt:lpstr>
      <vt:lpstr>Θέμα του Office</vt:lpstr>
      <vt:lpstr>   ΧΡΙΣΤΙΑΝΙΚΗ ΗΘΙΚΗ ΕΝΟΤΗΤΑ 11Η  ΑΥΤΟΝΟΜΙΑ ΚΑΙ ΕΤΕΡΟΝΟΜΙΑ Από το βιβλίο του Γεώργιου Μαντζαρίδη, Χριστιανική Ηθική, Τόμος 1ος Εισαγωγή-Γενικές αρχές-Σύγχρονη Προβληματική, Θεσσαλονίκη:Ι.Μ. Βατοπαιδίου-Άγιον Όρος, 2015³, σσ. 131-140 </vt:lpstr>
      <vt:lpstr>11. ΑΥΤΟΝΟΜΙΑ ΚΑΙ ΕΤΕΡΟΝΟΜΙΑ</vt:lpstr>
      <vt:lpstr>11. ΑΥΤΟΝΟΜΙΑ ΚΑΙ ΕΤΕΡΟΝΟΜΙΑ</vt:lpstr>
      <vt:lpstr>11. ΑΥΤΟΝΟΜΙΑ ΚΑΙ ΕΤΕΡΟΝΟΜΙΑ</vt:lpstr>
      <vt:lpstr>11. ΑΥΤΟΝΟΜΙΑ ΚΑΙ ΕΤΕΡΟΝΟΜΙΑ</vt:lpstr>
      <vt:lpstr>11. ΑΥΤΟΝΟΜΙΑ ΚΑΙ ΕΤΕΡΟΝΟΜΙΑ</vt:lpstr>
      <vt:lpstr>11. ΑΥΤΟΝΟΜΙΑ ΚΑΙ ΕΤΕΡΟΝΟΜΙΑ</vt:lpstr>
      <vt:lpstr>11. ΑΥΤΟΝΟΜΙΑ ΚΑΙ ΕΤΕΡΟΝΟΜΙΑ</vt:lpstr>
      <vt:lpstr>11. ΑΥΤΟΝΟΜΙΑ ΚΑΙ ΕΤΕΡΟΝΟΜΙΑ</vt:lpstr>
      <vt:lpstr>11. ΑΥΤΟΝΟΜΙΑ ΚΑΙ ΕΤΕΡΟΝΟΜΙΑ</vt:lpstr>
      <vt:lpstr>11. ΑΥΤΟΝΟΜΙΑ ΚΑΙ ΕΤΕΡΟΝΟΜΙΑ</vt:lpstr>
      <vt:lpstr>11. ΑΥΤΟΝΟΜΙΑ ΚΑΙ ΕΤΕΡΟΝΟΜΙΑ</vt:lpstr>
      <vt:lpstr>11. ΑΥΤΟΝΟΜΙΑ ΚΑΙ ΕΤΕΡΟΝΟΜΙΑ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ΜΑΡΙΑ Κ. ΚΑΡΑΜΠΕΛΙΑ ΧΡΙΣΤΙΑΝΙΚΗ ΗΘΙΚΗ</dc:title>
  <dc:creator>Μαρία</dc:creator>
  <cp:lastModifiedBy>MARIA KARAMPELIA</cp:lastModifiedBy>
  <cp:revision>19</cp:revision>
  <dcterms:created xsi:type="dcterms:W3CDTF">2015-06-20T21:04:50Z</dcterms:created>
  <dcterms:modified xsi:type="dcterms:W3CDTF">2025-03-28T10:16:38Z</dcterms:modified>
</cp:coreProperties>
</file>