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9" r:id="rId19"/>
    <p:sldId id="273" r:id="rId20"/>
    <p:sldId id="274" r:id="rId21"/>
    <p:sldId id="275" r:id="rId22"/>
    <p:sldId id="276" r:id="rId23"/>
    <p:sldId id="280" r:id="rId24"/>
    <p:sldId id="277" r:id="rId25"/>
    <p:sldId id="278"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p:scale>
          <a:sx n="100" d="100"/>
          <a:sy n="100" d="100"/>
        </p:scale>
        <p:origin x="70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3CF6C1F6-93F5-4BD3-AF55-F32FF83B2652}"/>
    <pc:docChg chg="undo custSel addSld modSld sldOrd">
      <pc:chgData name="MARIA KARAMPELIA" userId="9dfcc2cac66bf474" providerId="LiveId" clId="{3CF6C1F6-93F5-4BD3-AF55-F32FF83B2652}" dt="2023-04-27T12:26:10.955" v="32435" actId="20577"/>
      <pc:docMkLst>
        <pc:docMk/>
      </pc:docMkLst>
      <pc:sldChg chg="modSp mod">
        <pc:chgData name="MARIA KARAMPELIA" userId="9dfcc2cac66bf474" providerId="LiveId" clId="{3CF6C1F6-93F5-4BD3-AF55-F32FF83B2652}" dt="2023-04-27T11:22:13.234" v="32427" actId="20577"/>
        <pc:sldMkLst>
          <pc:docMk/>
          <pc:sldMk cId="1296076904" sldId="257"/>
        </pc:sldMkLst>
        <pc:spChg chg="mod">
          <ac:chgData name="MARIA KARAMPELIA" userId="9dfcc2cac66bf474" providerId="LiveId" clId="{3CF6C1F6-93F5-4BD3-AF55-F32FF83B2652}" dt="2023-04-24T19:10:41.347" v="757" actId="27636"/>
          <ac:spMkLst>
            <pc:docMk/>
            <pc:sldMk cId="1296076904" sldId="257"/>
            <ac:spMk id="2" creationId="{4DD79095-AC9A-5B00-BFD9-D1105FC09E0C}"/>
          </ac:spMkLst>
        </pc:spChg>
        <pc:spChg chg="mod">
          <ac:chgData name="MARIA KARAMPELIA" userId="9dfcc2cac66bf474" providerId="LiveId" clId="{3CF6C1F6-93F5-4BD3-AF55-F32FF83B2652}" dt="2023-04-27T11:22:13.234" v="32427" actId="20577"/>
          <ac:spMkLst>
            <pc:docMk/>
            <pc:sldMk cId="1296076904" sldId="257"/>
            <ac:spMk id="3" creationId="{D926A6DE-F469-0600-B386-AA14F300126F}"/>
          </ac:spMkLst>
        </pc:spChg>
      </pc:sldChg>
      <pc:sldChg chg="modSp mod">
        <pc:chgData name="MARIA KARAMPELIA" userId="9dfcc2cac66bf474" providerId="LiveId" clId="{3CF6C1F6-93F5-4BD3-AF55-F32FF83B2652}" dt="2023-04-24T20:15:40.625" v="3982" actId="27636"/>
        <pc:sldMkLst>
          <pc:docMk/>
          <pc:sldMk cId="2211320467" sldId="258"/>
        </pc:sldMkLst>
        <pc:spChg chg="mod">
          <ac:chgData name="MARIA KARAMPELIA" userId="9dfcc2cac66bf474" providerId="LiveId" clId="{3CF6C1F6-93F5-4BD3-AF55-F32FF83B2652}" dt="2023-04-24T20:14:58.415" v="3978" actId="14100"/>
          <ac:spMkLst>
            <pc:docMk/>
            <pc:sldMk cId="2211320467" sldId="258"/>
            <ac:spMk id="2" creationId="{3EC0FEF8-13CF-AF65-EFC7-F17DA896B859}"/>
          </ac:spMkLst>
        </pc:spChg>
        <pc:spChg chg="mod">
          <ac:chgData name="MARIA KARAMPELIA" userId="9dfcc2cac66bf474" providerId="LiveId" clId="{3CF6C1F6-93F5-4BD3-AF55-F32FF83B2652}" dt="2023-04-24T20:15:40.625" v="3982" actId="27636"/>
          <ac:spMkLst>
            <pc:docMk/>
            <pc:sldMk cId="2211320467" sldId="258"/>
            <ac:spMk id="3" creationId="{DDC4DFAB-FB12-275F-ADD0-9A040F030D09}"/>
          </ac:spMkLst>
        </pc:spChg>
      </pc:sldChg>
      <pc:sldChg chg="modSp mod">
        <pc:chgData name="MARIA KARAMPELIA" userId="9dfcc2cac66bf474" providerId="LiveId" clId="{3CF6C1F6-93F5-4BD3-AF55-F32FF83B2652}" dt="2023-04-24T20:56:15.904" v="5359" actId="27636"/>
        <pc:sldMkLst>
          <pc:docMk/>
          <pc:sldMk cId="3399189607" sldId="259"/>
        </pc:sldMkLst>
        <pc:spChg chg="mod">
          <ac:chgData name="MARIA KARAMPELIA" userId="9dfcc2cac66bf474" providerId="LiveId" clId="{3CF6C1F6-93F5-4BD3-AF55-F32FF83B2652}" dt="2023-04-24T20:18:04.605" v="3987" actId="27636"/>
          <ac:spMkLst>
            <pc:docMk/>
            <pc:sldMk cId="3399189607" sldId="259"/>
            <ac:spMk id="2" creationId="{19DA296F-5CE1-7F66-2820-7531E2EDED39}"/>
          </ac:spMkLst>
        </pc:spChg>
        <pc:spChg chg="mod">
          <ac:chgData name="MARIA KARAMPELIA" userId="9dfcc2cac66bf474" providerId="LiveId" clId="{3CF6C1F6-93F5-4BD3-AF55-F32FF83B2652}" dt="2023-04-24T20:56:15.904" v="5359" actId="27636"/>
          <ac:spMkLst>
            <pc:docMk/>
            <pc:sldMk cId="3399189607" sldId="259"/>
            <ac:spMk id="3" creationId="{237532C6-33AB-D02F-6E86-E053013253E0}"/>
          </ac:spMkLst>
        </pc:spChg>
      </pc:sldChg>
      <pc:sldChg chg="modSp mod">
        <pc:chgData name="MARIA KARAMPELIA" userId="9dfcc2cac66bf474" providerId="LiveId" clId="{3CF6C1F6-93F5-4BD3-AF55-F32FF83B2652}" dt="2023-04-24T20:47:35.717" v="5117" actId="20577"/>
        <pc:sldMkLst>
          <pc:docMk/>
          <pc:sldMk cId="925783664" sldId="260"/>
        </pc:sldMkLst>
        <pc:spChg chg="mod">
          <ac:chgData name="MARIA KARAMPELIA" userId="9dfcc2cac66bf474" providerId="LiveId" clId="{3CF6C1F6-93F5-4BD3-AF55-F32FF83B2652}" dt="2023-04-24T19:07:07.109" v="707" actId="14100"/>
          <ac:spMkLst>
            <pc:docMk/>
            <pc:sldMk cId="925783664" sldId="260"/>
            <ac:spMk id="2" creationId="{85034D49-25CD-8738-F45F-6B43FB0FCC2E}"/>
          </ac:spMkLst>
        </pc:spChg>
        <pc:spChg chg="mod">
          <ac:chgData name="MARIA KARAMPELIA" userId="9dfcc2cac66bf474" providerId="LiveId" clId="{3CF6C1F6-93F5-4BD3-AF55-F32FF83B2652}" dt="2023-04-24T20:47:35.717" v="5117" actId="20577"/>
          <ac:spMkLst>
            <pc:docMk/>
            <pc:sldMk cId="925783664" sldId="260"/>
            <ac:spMk id="3" creationId="{6139EC66-F766-46F2-48B3-4E2209FEA6B4}"/>
          </ac:spMkLst>
        </pc:spChg>
      </pc:sldChg>
      <pc:sldChg chg="modSp new mod">
        <pc:chgData name="MARIA KARAMPELIA" userId="9dfcc2cac66bf474" providerId="LiveId" clId="{3CF6C1F6-93F5-4BD3-AF55-F32FF83B2652}" dt="2023-04-24T21:10:26.618" v="6389" actId="115"/>
        <pc:sldMkLst>
          <pc:docMk/>
          <pc:sldMk cId="2384134918" sldId="261"/>
        </pc:sldMkLst>
        <pc:spChg chg="mod">
          <ac:chgData name="MARIA KARAMPELIA" userId="9dfcc2cac66bf474" providerId="LiveId" clId="{3CF6C1F6-93F5-4BD3-AF55-F32FF83B2652}" dt="2023-04-24T20:56:47.378" v="5364" actId="27636"/>
          <ac:spMkLst>
            <pc:docMk/>
            <pc:sldMk cId="2384134918" sldId="261"/>
            <ac:spMk id="2" creationId="{6C28EED4-EB50-32B3-1115-B4880263C76A}"/>
          </ac:spMkLst>
        </pc:spChg>
        <pc:spChg chg="mod">
          <ac:chgData name="MARIA KARAMPELIA" userId="9dfcc2cac66bf474" providerId="LiveId" clId="{3CF6C1F6-93F5-4BD3-AF55-F32FF83B2652}" dt="2023-04-24T21:10:26.618" v="6389" actId="115"/>
          <ac:spMkLst>
            <pc:docMk/>
            <pc:sldMk cId="2384134918" sldId="261"/>
            <ac:spMk id="3" creationId="{D66D58A9-3EDC-09D1-4EE4-DE2D9439E37F}"/>
          </ac:spMkLst>
        </pc:spChg>
      </pc:sldChg>
      <pc:sldChg chg="modSp new mod">
        <pc:chgData name="MARIA KARAMPELIA" userId="9dfcc2cac66bf474" providerId="LiveId" clId="{3CF6C1F6-93F5-4BD3-AF55-F32FF83B2652}" dt="2023-04-24T21:23:22.498" v="7644" actId="255"/>
        <pc:sldMkLst>
          <pc:docMk/>
          <pc:sldMk cId="811960887" sldId="262"/>
        </pc:sldMkLst>
        <pc:spChg chg="mod">
          <ac:chgData name="MARIA KARAMPELIA" userId="9dfcc2cac66bf474" providerId="LiveId" clId="{3CF6C1F6-93F5-4BD3-AF55-F32FF83B2652}" dt="2023-04-24T21:11:14.754" v="6412" actId="27636"/>
          <ac:spMkLst>
            <pc:docMk/>
            <pc:sldMk cId="811960887" sldId="262"/>
            <ac:spMk id="2" creationId="{14FD3782-67FA-7FB0-2610-064E2B364707}"/>
          </ac:spMkLst>
        </pc:spChg>
        <pc:spChg chg="mod">
          <ac:chgData name="MARIA KARAMPELIA" userId="9dfcc2cac66bf474" providerId="LiveId" clId="{3CF6C1F6-93F5-4BD3-AF55-F32FF83B2652}" dt="2023-04-24T21:23:22.498" v="7644" actId="255"/>
          <ac:spMkLst>
            <pc:docMk/>
            <pc:sldMk cId="811960887" sldId="262"/>
            <ac:spMk id="3" creationId="{19159443-634A-785E-DDE1-07DF8746E112}"/>
          </ac:spMkLst>
        </pc:spChg>
      </pc:sldChg>
      <pc:sldChg chg="modSp new mod">
        <pc:chgData name="MARIA KARAMPELIA" userId="9dfcc2cac66bf474" providerId="LiveId" clId="{3CF6C1F6-93F5-4BD3-AF55-F32FF83B2652}" dt="2023-04-24T21:41:24.364" v="8914" actId="115"/>
        <pc:sldMkLst>
          <pc:docMk/>
          <pc:sldMk cId="3615653017" sldId="263"/>
        </pc:sldMkLst>
        <pc:spChg chg="mod">
          <ac:chgData name="MARIA KARAMPELIA" userId="9dfcc2cac66bf474" providerId="LiveId" clId="{3CF6C1F6-93F5-4BD3-AF55-F32FF83B2652}" dt="2023-04-24T21:39:54.574" v="8903" actId="14100"/>
          <ac:spMkLst>
            <pc:docMk/>
            <pc:sldMk cId="3615653017" sldId="263"/>
            <ac:spMk id="2" creationId="{A22AB132-84EB-7FDD-0CAC-C7E5AD5AC93C}"/>
          </ac:spMkLst>
        </pc:spChg>
        <pc:spChg chg="mod">
          <ac:chgData name="MARIA KARAMPELIA" userId="9dfcc2cac66bf474" providerId="LiveId" clId="{3CF6C1F6-93F5-4BD3-AF55-F32FF83B2652}" dt="2023-04-24T21:41:24.364" v="8914" actId="115"/>
          <ac:spMkLst>
            <pc:docMk/>
            <pc:sldMk cId="3615653017" sldId="263"/>
            <ac:spMk id="3" creationId="{D5579111-AC77-1A03-35D2-601B9929462B}"/>
          </ac:spMkLst>
        </pc:spChg>
      </pc:sldChg>
      <pc:sldChg chg="modSp new mod">
        <pc:chgData name="MARIA KARAMPELIA" userId="9dfcc2cac66bf474" providerId="LiveId" clId="{3CF6C1F6-93F5-4BD3-AF55-F32FF83B2652}" dt="2023-04-27T11:50:07.580" v="32428" actId="20577"/>
        <pc:sldMkLst>
          <pc:docMk/>
          <pc:sldMk cId="3614292619" sldId="264"/>
        </pc:sldMkLst>
        <pc:spChg chg="mod">
          <ac:chgData name="MARIA KARAMPELIA" userId="9dfcc2cac66bf474" providerId="LiveId" clId="{3CF6C1F6-93F5-4BD3-AF55-F32FF83B2652}" dt="2023-04-24T21:43:31.826" v="8966" actId="27636"/>
          <ac:spMkLst>
            <pc:docMk/>
            <pc:sldMk cId="3614292619" sldId="264"/>
            <ac:spMk id="2" creationId="{B09617AE-BC75-8389-DFB9-A0AE40CDF884}"/>
          </ac:spMkLst>
        </pc:spChg>
        <pc:spChg chg="mod">
          <ac:chgData name="MARIA KARAMPELIA" userId="9dfcc2cac66bf474" providerId="LiveId" clId="{3CF6C1F6-93F5-4BD3-AF55-F32FF83B2652}" dt="2023-04-27T11:50:07.580" v="32428" actId="20577"/>
          <ac:spMkLst>
            <pc:docMk/>
            <pc:sldMk cId="3614292619" sldId="264"/>
            <ac:spMk id="3" creationId="{9FF0026E-DA41-7EF2-07DF-49C97B7212E0}"/>
          </ac:spMkLst>
        </pc:spChg>
      </pc:sldChg>
      <pc:sldChg chg="modSp new mod">
        <pc:chgData name="MARIA KARAMPELIA" userId="9dfcc2cac66bf474" providerId="LiveId" clId="{3CF6C1F6-93F5-4BD3-AF55-F32FF83B2652}" dt="2023-04-24T22:34:08.142" v="12101" actId="255"/>
        <pc:sldMkLst>
          <pc:docMk/>
          <pc:sldMk cId="2773250819" sldId="265"/>
        </pc:sldMkLst>
        <pc:spChg chg="mod">
          <ac:chgData name="MARIA KARAMPELIA" userId="9dfcc2cac66bf474" providerId="LiveId" clId="{3CF6C1F6-93F5-4BD3-AF55-F32FF83B2652}" dt="2023-04-24T22:34:08.142" v="12101" actId="255"/>
          <ac:spMkLst>
            <pc:docMk/>
            <pc:sldMk cId="2773250819" sldId="265"/>
            <ac:spMk id="2" creationId="{249724BB-4E92-2C4B-C5AA-4484340F249E}"/>
          </ac:spMkLst>
        </pc:spChg>
        <pc:spChg chg="mod">
          <ac:chgData name="MARIA KARAMPELIA" userId="9dfcc2cac66bf474" providerId="LiveId" clId="{3CF6C1F6-93F5-4BD3-AF55-F32FF83B2652}" dt="2023-04-24T22:33:52.924" v="12099" actId="27636"/>
          <ac:spMkLst>
            <pc:docMk/>
            <pc:sldMk cId="2773250819" sldId="265"/>
            <ac:spMk id="3" creationId="{6F4DBC5D-2C17-F0ED-3095-26276F5ECB0B}"/>
          </ac:spMkLst>
        </pc:spChg>
      </pc:sldChg>
      <pc:sldChg chg="modSp new mod">
        <pc:chgData name="MARIA KARAMPELIA" userId="9dfcc2cac66bf474" providerId="LiveId" clId="{3CF6C1F6-93F5-4BD3-AF55-F32FF83B2652}" dt="2023-04-24T23:11:37.313" v="15408" actId="20577"/>
        <pc:sldMkLst>
          <pc:docMk/>
          <pc:sldMk cId="3351261980" sldId="266"/>
        </pc:sldMkLst>
        <pc:spChg chg="mod">
          <ac:chgData name="MARIA KARAMPELIA" userId="9dfcc2cac66bf474" providerId="LiveId" clId="{3CF6C1F6-93F5-4BD3-AF55-F32FF83B2652}" dt="2023-04-24T22:54:57.891" v="13837" actId="27636"/>
          <ac:spMkLst>
            <pc:docMk/>
            <pc:sldMk cId="3351261980" sldId="266"/>
            <ac:spMk id="2" creationId="{CD94360D-070F-1BD9-C23A-94EC6D49393C}"/>
          </ac:spMkLst>
        </pc:spChg>
        <pc:spChg chg="mod">
          <ac:chgData name="MARIA KARAMPELIA" userId="9dfcc2cac66bf474" providerId="LiveId" clId="{3CF6C1F6-93F5-4BD3-AF55-F32FF83B2652}" dt="2023-04-24T23:11:37.313" v="15408" actId="20577"/>
          <ac:spMkLst>
            <pc:docMk/>
            <pc:sldMk cId="3351261980" sldId="266"/>
            <ac:spMk id="3" creationId="{17EB6402-A203-5D7D-DB76-DD363B8057E1}"/>
          </ac:spMkLst>
        </pc:spChg>
      </pc:sldChg>
      <pc:sldChg chg="modSp new mod ord">
        <pc:chgData name="MARIA KARAMPELIA" userId="9dfcc2cac66bf474" providerId="LiveId" clId="{3CF6C1F6-93F5-4BD3-AF55-F32FF83B2652}" dt="2023-04-24T22:54:05.258" v="13794"/>
        <pc:sldMkLst>
          <pc:docMk/>
          <pc:sldMk cId="3001210101" sldId="267"/>
        </pc:sldMkLst>
        <pc:spChg chg="mod">
          <ac:chgData name="MARIA KARAMPELIA" userId="9dfcc2cac66bf474" providerId="LiveId" clId="{3CF6C1F6-93F5-4BD3-AF55-F32FF83B2652}" dt="2023-04-24T22:35:32.669" v="12126" actId="27636"/>
          <ac:spMkLst>
            <pc:docMk/>
            <pc:sldMk cId="3001210101" sldId="267"/>
            <ac:spMk id="2" creationId="{C2F65420-4AD6-0B2B-6BC3-82A6D32CE9C4}"/>
          </ac:spMkLst>
        </pc:spChg>
        <pc:spChg chg="mod">
          <ac:chgData name="MARIA KARAMPELIA" userId="9dfcc2cac66bf474" providerId="LiveId" clId="{3CF6C1F6-93F5-4BD3-AF55-F32FF83B2652}" dt="2023-04-24T22:53:02.375" v="13792" actId="20577"/>
          <ac:spMkLst>
            <pc:docMk/>
            <pc:sldMk cId="3001210101" sldId="267"/>
            <ac:spMk id="3" creationId="{DC0C37CC-8B2B-5287-52BF-35C4EB5039F3}"/>
          </ac:spMkLst>
        </pc:spChg>
      </pc:sldChg>
      <pc:sldChg chg="modSp new mod">
        <pc:chgData name="MARIA KARAMPELIA" userId="9dfcc2cac66bf474" providerId="LiveId" clId="{3CF6C1F6-93F5-4BD3-AF55-F32FF83B2652}" dt="2023-04-24T23:35:08.098" v="16903"/>
        <pc:sldMkLst>
          <pc:docMk/>
          <pc:sldMk cId="3581187687" sldId="268"/>
        </pc:sldMkLst>
        <pc:spChg chg="mod">
          <ac:chgData name="MARIA KARAMPELIA" userId="9dfcc2cac66bf474" providerId="LiveId" clId="{3CF6C1F6-93F5-4BD3-AF55-F32FF83B2652}" dt="2023-04-24T23:12:41.467" v="15414" actId="27636"/>
          <ac:spMkLst>
            <pc:docMk/>
            <pc:sldMk cId="3581187687" sldId="268"/>
            <ac:spMk id="2" creationId="{DCB9EFC7-2AAA-1B70-4873-76F139DFA460}"/>
          </ac:spMkLst>
        </pc:spChg>
        <pc:spChg chg="mod">
          <ac:chgData name="MARIA KARAMPELIA" userId="9dfcc2cac66bf474" providerId="LiveId" clId="{3CF6C1F6-93F5-4BD3-AF55-F32FF83B2652}" dt="2023-04-24T23:35:08.098" v="16903"/>
          <ac:spMkLst>
            <pc:docMk/>
            <pc:sldMk cId="3581187687" sldId="268"/>
            <ac:spMk id="3" creationId="{74ED46A3-236D-A7FD-4842-C5FA73197E50}"/>
          </ac:spMkLst>
        </pc:spChg>
      </pc:sldChg>
      <pc:sldChg chg="modSp new mod">
        <pc:chgData name="MARIA KARAMPELIA" userId="9dfcc2cac66bf474" providerId="LiveId" clId="{3CF6C1F6-93F5-4BD3-AF55-F32FF83B2652}" dt="2023-04-25T15:01:54.333" v="18837" actId="20577"/>
        <pc:sldMkLst>
          <pc:docMk/>
          <pc:sldMk cId="3179974729" sldId="269"/>
        </pc:sldMkLst>
        <pc:spChg chg="mod">
          <ac:chgData name="MARIA KARAMPELIA" userId="9dfcc2cac66bf474" providerId="LiveId" clId="{3CF6C1F6-93F5-4BD3-AF55-F32FF83B2652}" dt="2023-04-24T23:35:40.490" v="16939" actId="27636"/>
          <ac:spMkLst>
            <pc:docMk/>
            <pc:sldMk cId="3179974729" sldId="269"/>
            <ac:spMk id="2" creationId="{D1DEA8CD-B6C7-B3F2-EC5F-92FCCC26AE7E}"/>
          </ac:spMkLst>
        </pc:spChg>
        <pc:spChg chg="mod">
          <ac:chgData name="MARIA KARAMPELIA" userId="9dfcc2cac66bf474" providerId="LiveId" clId="{3CF6C1F6-93F5-4BD3-AF55-F32FF83B2652}" dt="2023-04-25T15:01:54.333" v="18837" actId="20577"/>
          <ac:spMkLst>
            <pc:docMk/>
            <pc:sldMk cId="3179974729" sldId="269"/>
            <ac:spMk id="3" creationId="{7C76DED9-C8B5-F2CC-12F2-C09235559789}"/>
          </ac:spMkLst>
        </pc:spChg>
      </pc:sldChg>
      <pc:sldChg chg="modSp new mod">
        <pc:chgData name="MARIA KARAMPELIA" userId="9dfcc2cac66bf474" providerId="LiveId" clId="{3CF6C1F6-93F5-4BD3-AF55-F32FF83B2652}" dt="2023-04-27T12:05:43.084" v="32429" actId="313"/>
        <pc:sldMkLst>
          <pc:docMk/>
          <pc:sldMk cId="256295785" sldId="270"/>
        </pc:sldMkLst>
        <pc:spChg chg="mod">
          <ac:chgData name="MARIA KARAMPELIA" userId="9dfcc2cac66bf474" providerId="LiveId" clId="{3CF6C1F6-93F5-4BD3-AF55-F32FF83B2652}" dt="2023-04-24T23:37:17.174" v="16951" actId="27636"/>
          <ac:spMkLst>
            <pc:docMk/>
            <pc:sldMk cId="256295785" sldId="270"/>
            <ac:spMk id="2" creationId="{BDBF764F-496B-D7E5-DCF4-7AEFE4BA3D52}"/>
          </ac:spMkLst>
        </pc:spChg>
        <pc:spChg chg="mod">
          <ac:chgData name="MARIA KARAMPELIA" userId="9dfcc2cac66bf474" providerId="LiveId" clId="{3CF6C1F6-93F5-4BD3-AF55-F32FF83B2652}" dt="2023-04-27T12:05:43.084" v="32429" actId="313"/>
          <ac:spMkLst>
            <pc:docMk/>
            <pc:sldMk cId="256295785" sldId="270"/>
            <ac:spMk id="3" creationId="{0020837A-8A54-A9E3-E760-CBC29467E573}"/>
          </ac:spMkLst>
        </pc:spChg>
      </pc:sldChg>
      <pc:sldChg chg="modSp new mod">
        <pc:chgData name="MARIA KARAMPELIA" userId="9dfcc2cac66bf474" providerId="LiveId" clId="{3CF6C1F6-93F5-4BD3-AF55-F32FF83B2652}" dt="2023-04-25T15:33:31.695" v="21298" actId="115"/>
        <pc:sldMkLst>
          <pc:docMk/>
          <pc:sldMk cId="1144529349" sldId="271"/>
        </pc:sldMkLst>
        <pc:spChg chg="mod">
          <ac:chgData name="MARIA KARAMPELIA" userId="9dfcc2cac66bf474" providerId="LiveId" clId="{3CF6C1F6-93F5-4BD3-AF55-F32FF83B2652}" dt="2023-04-24T23:38:10.522" v="16966" actId="27636"/>
          <ac:spMkLst>
            <pc:docMk/>
            <pc:sldMk cId="1144529349" sldId="271"/>
            <ac:spMk id="2" creationId="{B9FD1361-B383-6929-4840-E0F9706A2D58}"/>
          </ac:spMkLst>
        </pc:spChg>
        <pc:spChg chg="mod">
          <ac:chgData name="MARIA KARAMPELIA" userId="9dfcc2cac66bf474" providerId="LiveId" clId="{3CF6C1F6-93F5-4BD3-AF55-F32FF83B2652}" dt="2023-04-25T15:33:31.695" v="21298" actId="115"/>
          <ac:spMkLst>
            <pc:docMk/>
            <pc:sldMk cId="1144529349" sldId="271"/>
            <ac:spMk id="3" creationId="{3837D66B-81F0-BEB4-B906-16C582565F5C}"/>
          </ac:spMkLst>
        </pc:spChg>
      </pc:sldChg>
      <pc:sldChg chg="modSp new mod">
        <pc:chgData name="MARIA KARAMPELIA" userId="9dfcc2cac66bf474" providerId="LiveId" clId="{3CF6C1F6-93F5-4BD3-AF55-F32FF83B2652}" dt="2023-04-25T15:51:42.749" v="22668" actId="115"/>
        <pc:sldMkLst>
          <pc:docMk/>
          <pc:sldMk cId="815539319" sldId="272"/>
        </pc:sldMkLst>
        <pc:spChg chg="mod">
          <ac:chgData name="MARIA KARAMPELIA" userId="9dfcc2cac66bf474" providerId="LiveId" clId="{3CF6C1F6-93F5-4BD3-AF55-F32FF83B2652}" dt="2023-04-24T23:37:56.888" v="16963" actId="27636"/>
          <ac:spMkLst>
            <pc:docMk/>
            <pc:sldMk cId="815539319" sldId="272"/>
            <ac:spMk id="2" creationId="{98EC3F57-664F-FC28-46BE-5D07BB9E8585}"/>
          </ac:spMkLst>
        </pc:spChg>
        <pc:spChg chg="mod">
          <ac:chgData name="MARIA KARAMPELIA" userId="9dfcc2cac66bf474" providerId="LiveId" clId="{3CF6C1F6-93F5-4BD3-AF55-F32FF83B2652}" dt="2023-04-25T15:51:42.749" v="22668" actId="115"/>
          <ac:spMkLst>
            <pc:docMk/>
            <pc:sldMk cId="815539319" sldId="272"/>
            <ac:spMk id="3" creationId="{C15007F5-832A-BE3C-A7D2-2FF3911E6A49}"/>
          </ac:spMkLst>
        </pc:spChg>
      </pc:sldChg>
      <pc:sldChg chg="modSp new mod">
        <pc:chgData name="MARIA KARAMPELIA" userId="9dfcc2cac66bf474" providerId="LiveId" clId="{3CF6C1F6-93F5-4BD3-AF55-F32FF83B2652}" dt="2023-04-25T19:13:37.958" v="25872" actId="20577"/>
        <pc:sldMkLst>
          <pc:docMk/>
          <pc:sldMk cId="1308482479" sldId="273"/>
        </pc:sldMkLst>
        <pc:spChg chg="mod">
          <ac:chgData name="MARIA KARAMPELIA" userId="9dfcc2cac66bf474" providerId="LiveId" clId="{3CF6C1F6-93F5-4BD3-AF55-F32FF83B2652}" dt="2023-04-25T19:12:15.210" v="25867" actId="14100"/>
          <ac:spMkLst>
            <pc:docMk/>
            <pc:sldMk cId="1308482479" sldId="273"/>
            <ac:spMk id="2" creationId="{121BF0C3-9C36-E2C7-C19C-D47E0B6CBFBD}"/>
          </ac:spMkLst>
        </pc:spChg>
        <pc:spChg chg="mod">
          <ac:chgData name="MARIA KARAMPELIA" userId="9dfcc2cac66bf474" providerId="LiveId" clId="{3CF6C1F6-93F5-4BD3-AF55-F32FF83B2652}" dt="2023-04-25T19:13:37.958" v="25872" actId="20577"/>
          <ac:spMkLst>
            <pc:docMk/>
            <pc:sldMk cId="1308482479" sldId="273"/>
            <ac:spMk id="3" creationId="{A1CD677C-B850-52EF-38EB-B505A6F7E611}"/>
          </ac:spMkLst>
        </pc:spChg>
      </pc:sldChg>
      <pc:sldChg chg="modSp new mod">
        <pc:chgData name="MARIA KARAMPELIA" userId="9dfcc2cac66bf474" providerId="LiveId" clId="{3CF6C1F6-93F5-4BD3-AF55-F32FF83B2652}" dt="2023-04-25T19:33:01.006" v="27109" actId="114"/>
        <pc:sldMkLst>
          <pc:docMk/>
          <pc:sldMk cId="2650163731" sldId="274"/>
        </pc:sldMkLst>
        <pc:spChg chg="mod">
          <ac:chgData name="MARIA KARAMPELIA" userId="9dfcc2cac66bf474" providerId="LiveId" clId="{3CF6C1F6-93F5-4BD3-AF55-F32FF83B2652}" dt="2023-04-24T23:41:41.548" v="17024" actId="27636"/>
          <ac:spMkLst>
            <pc:docMk/>
            <pc:sldMk cId="2650163731" sldId="274"/>
            <ac:spMk id="2" creationId="{02DB4665-5F96-4988-DB50-4D460D5746D7}"/>
          </ac:spMkLst>
        </pc:spChg>
        <pc:spChg chg="mod">
          <ac:chgData name="MARIA KARAMPELIA" userId="9dfcc2cac66bf474" providerId="LiveId" clId="{3CF6C1F6-93F5-4BD3-AF55-F32FF83B2652}" dt="2023-04-25T19:33:01.006" v="27109" actId="114"/>
          <ac:spMkLst>
            <pc:docMk/>
            <pc:sldMk cId="2650163731" sldId="274"/>
            <ac:spMk id="3" creationId="{30A139AB-23A3-B99D-57B3-24E01EF05EE4}"/>
          </ac:spMkLst>
        </pc:spChg>
      </pc:sldChg>
      <pc:sldChg chg="modSp new mod">
        <pc:chgData name="MARIA KARAMPELIA" userId="9dfcc2cac66bf474" providerId="LiveId" clId="{3CF6C1F6-93F5-4BD3-AF55-F32FF83B2652}" dt="2023-04-25T19:51:51.403" v="28157" actId="114"/>
        <pc:sldMkLst>
          <pc:docMk/>
          <pc:sldMk cId="154249830" sldId="275"/>
        </pc:sldMkLst>
        <pc:spChg chg="mod">
          <ac:chgData name="MARIA KARAMPELIA" userId="9dfcc2cac66bf474" providerId="LiveId" clId="{3CF6C1F6-93F5-4BD3-AF55-F32FF83B2652}" dt="2023-04-24T23:42:11.738" v="17033" actId="27636"/>
          <ac:spMkLst>
            <pc:docMk/>
            <pc:sldMk cId="154249830" sldId="275"/>
            <ac:spMk id="2" creationId="{274BCECC-6E05-D880-CE00-3DFBF1ACE2CF}"/>
          </ac:spMkLst>
        </pc:spChg>
        <pc:spChg chg="mod">
          <ac:chgData name="MARIA KARAMPELIA" userId="9dfcc2cac66bf474" providerId="LiveId" clId="{3CF6C1F6-93F5-4BD3-AF55-F32FF83B2652}" dt="2023-04-25T19:51:51.403" v="28157" actId="114"/>
          <ac:spMkLst>
            <pc:docMk/>
            <pc:sldMk cId="154249830" sldId="275"/>
            <ac:spMk id="3" creationId="{214F94E4-FE2C-3CBB-0E0A-8A19D5A64BE7}"/>
          </ac:spMkLst>
        </pc:spChg>
      </pc:sldChg>
      <pc:sldChg chg="modSp new mod">
        <pc:chgData name="MARIA KARAMPELIA" userId="9dfcc2cac66bf474" providerId="LiveId" clId="{3CF6C1F6-93F5-4BD3-AF55-F32FF83B2652}" dt="2023-04-25T20:05:26.525" v="28918" actId="113"/>
        <pc:sldMkLst>
          <pc:docMk/>
          <pc:sldMk cId="2920674135" sldId="276"/>
        </pc:sldMkLst>
        <pc:spChg chg="mod">
          <ac:chgData name="MARIA KARAMPELIA" userId="9dfcc2cac66bf474" providerId="LiveId" clId="{3CF6C1F6-93F5-4BD3-AF55-F32FF83B2652}" dt="2023-04-24T23:42:45.069" v="17042" actId="27636"/>
          <ac:spMkLst>
            <pc:docMk/>
            <pc:sldMk cId="2920674135" sldId="276"/>
            <ac:spMk id="2" creationId="{FE938C16-1B62-C11D-F253-9AB134A219CD}"/>
          </ac:spMkLst>
        </pc:spChg>
        <pc:spChg chg="mod">
          <ac:chgData name="MARIA KARAMPELIA" userId="9dfcc2cac66bf474" providerId="LiveId" clId="{3CF6C1F6-93F5-4BD3-AF55-F32FF83B2652}" dt="2023-04-25T20:05:26.525" v="28918" actId="113"/>
          <ac:spMkLst>
            <pc:docMk/>
            <pc:sldMk cId="2920674135" sldId="276"/>
            <ac:spMk id="3" creationId="{66D10881-9BE8-C14D-84E2-2CE3E0B2B34F}"/>
          </ac:spMkLst>
        </pc:spChg>
      </pc:sldChg>
      <pc:sldChg chg="modSp new mod">
        <pc:chgData name="MARIA KARAMPELIA" userId="9dfcc2cac66bf474" providerId="LiveId" clId="{3CF6C1F6-93F5-4BD3-AF55-F32FF83B2652}" dt="2023-04-25T21:04:31.114" v="32413" actId="20577"/>
        <pc:sldMkLst>
          <pc:docMk/>
          <pc:sldMk cId="2626338256" sldId="277"/>
        </pc:sldMkLst>
        <pc:spChg chg="mod">
          <ac:chgData name="MARIA KARAMPELIA" userId="9dfcc2cac66bf474" providerId="LiveId" clId="{3CF6C1F6-93F5-4BD3-AF55-F32FF83B2652}" dt="2023-04-25T20:59:13.277" v="32322" actId="14100"/>
          <ac:spMkLst>
            <pc:docMk/>
            <pc:sldMk cId="2626338256" sldId="277"/>
            <ac:spMk id="2" creationId="{5F9D7B60-8468-BE53-619E-35E6A79063AB}"/>
          </ac:spMkLst>
        </pc:spChg>
        <pc:spChg chg="mod">
          <ac:chgData name="MARIA KARAMPELIA" userId="9dfcc2cac66bf474" providerId="LiveId" clId="{3CF6C1F6-93F5-4BD3-AF55-F32FF83B2652}" dt="2023-04-25T21:04:31.114" v="32413" actId="20577"/>
          <ac:spMkLst>
            <pc:docMk/>
            <pc:sldMk cId="2626338256" sldId="277"/>
            <ac:spMk id="3" creationId="{8CE0D3FD-A62F-82D2-D3B6-63D6A02B64EB}"/>
          </ac:spMkLst>
        </pc:spChg>
      </pc:sldChg>
      <pc:sldChg chg="modSp new mod">
        <pc:chgData name="MARIA KARAMPELIA" userId="9dfcc2cac66bf474" providerId="LiveId" clId="{3CF6C1F6-93F5-4BD3-AF55-F32FF83B2652}" dt="2023-04-24T23:48:06.108" v="17109" actId="20577"/>
        <pc:sldMkLst>
          <pc:docMk/>
          <pc:sldMk cId="1001436403" sldId="278"/>
        </pc:sldMkLst>
        <pc:spChg chg="mod">
          <ac:chgData name="MARIA KARAMPELIA" userId="9dfcc2cac66bf474" providerId="LiveId" clId="{3CF6C1F6-93F5-4BD3-AF55-F32FF83B2652}" dt="2023-04-24T23:47:06.968" v="17102" actId="14100"/>
          <ac:spMkLst>
            <pc:docMk/>
            <pc:sldMk cId="1001436403" sldId="278"/>
            <ac:spMk id="2" creationId="{DEBC35A7-C303-C0EA-4C92-11A90B9A64A1}"/>
          </ac:spMkLst>
        </pc:spChg>
        <pc:spChg chg="mod">
          <ac:chgData name="MARIA KARAMPELIA" userId="9dfcc2cac66bf474" providerId="LiveId" clId="{3CF6C1F6-93F5-4BD3-AF55-F32FF83B2652}" dt="2023-04-24T23:48:06.108" v="17109" actId="20577"/>
          <ac:spMkLst>
            <pc:docMk/>
            <pc:sldMk cId="1001436403" sldId="278"/>
            <ac:spMk id="3" creationId="{F2445C8C-9F2F-3F97-BD0B-1BABA2AD1E8B}"/>
          </ac:spMkLst>
        </pc:spChg>
      </pc:sldChg>
      <pc:sldChg chg="modSp new mod">
        <pc:chgData name="MARIA KARAMPELIA" userId="9dfcc2cac66bf474" providerId="LiveId" clId="{3CF6C1F6-93F5-4BD3-AF55-F32FF83B2652}" dt="2023-04-25T16:07:38.746" v="24063" actId="20577"/>
        <pc:sldMkLst>
          <pc:docMk/>
          <pc:sldMk cId="3039380579" sldId="279"/>
        </pc:sldMkLst>
        <pc:spChg chg="mod">
          <ac:chgData name="MARIA KARAMPELIA" userId="9dfcc2cac66bf474" providerId="LiveId" clId="{3CF6C1F6-93F5-4BD3-AF55-F32FF83B2652}" dt="2023-04-25T15:52:20.190" v="22674" actId="27636"/>
          <ac:spMkLst>
            <pc:docMk/>
            <pc:sldMk cId="3039380579" sldId="279"/>
            <ac:spMk id="2" creationId="{90D46D1D-2B80-858A-543E-76EE9C071B83}"/>
          </ac:spMkLst>
        </pc:spChg>
        <pc:spChg chg="mod">
          <ac:chgData name="MARIA KARAMPELIA" userId="9dfcc2cac66bf474" providerId="LiveId" clId="{3CF6C1F6-93F5-4BD3-AF55-F32FF83B2652}" dt="2023-04-25T16:07:38.746" v="24063" actId="20577"/>
          <ac:spMkLst>
            <pc:docMk/>
            <pc:sldMk cId="3039380579" sldId="279"/>
            <ac:spMk id="3" creationId="{AF3F2F3C-E560-DCB5-C8E8-C1560421926B}"/>
          </ac:spMkLst>
        </pc:spChg>
      </pc:sldChg>
      <pc:sldChg chg="modSp new mod">
        <pc:chgData name="MARIA KARAMPELIA" userId="9dfcc2cac66bf474" providerId="LiveId" clId="{3CF6C1F6-93F5-4BD3-AF55-F32FF83B2652}" dt="2023-04-27T12:26:10.955" v="32435" actId="20577"/>
        <pc:sldMkLst>
          <pc:docMk/>
          <pc:sldMk cId="3244720392" sldId="280"/>
        </pc:sldMkLst>
        <pc:spChg chg="mod">
          <ac:chgData name="MARIA KARAMPELIA" userId="9dfcc2cac66bf474" providerId="LiveId" clId="{3CF6C1F6-93F5-4BD3-AF55-F32FF83B2652}" dt="2023-04-25T20:05:57.231" v="28924" actId="27636"/>
          <ac:spMkLst>
            <pc:docMk/>
            <pc:sldMk cId="3244720392" sldId="280"/>
            <ac:spMk id="2" creationId="{24E3FC25-38EF-431B-D01B-29F5A52F8FB2}"/>
          </ac:spMkLst>
        </pc:spChg>
        <pc:spChg chg="mod">
          <ac:chgData name="MARIA KARAMPELIA" userId="9dfcc2cac66bf474" providerId="LiveId" clId="{3CF6C1F6-93F5-4BD3-AF55-F32FF83B2652}" dt="2023-04-27T12:26:10.955" v="32435" actId="20577"/>
          <ac:spMkLst>
            <pc:docMk/>
            <pc:sldMk cId="3244720392" sldId="280"/>
            <ac:spMk id="3" creationId="{D45466F1-3F7D-77FF-D5F5-B3D425CB2372}"/>
          </ac:spMkLst>
        </pc:spChg>
      </pc:sldChg>
    </pc:docChg>
  </pc:docChgLst>
  <pc:docChgLst>
    <pc:chgData name="MARIA KARAMPELIA" userId="9dfcc2cac66bf474" providerId="LiveId" clId="{4D68458E-D9FB-410D-8EB2-FDE750276B92}"/>
    <pc:docChg chg="modSld">
      <pc:chgData name="MARIA KARAMPELIA" userId="9dfcc2cac66bf474" providerId="LiveId" clId="{4D68458E-D9FB-410D-8EB2-FDE750276B92}" dt="2024-04-11T13:08:10.320" v="25" actId="20577"/>
      <pc:docMkLst>
        <pc:docMk/>
      </pc:docMkLst>
      <pc:sldChg chg="modSp mod">
        <pc:chgData name="MARIA KARAMPELIA" userId="9dfcc2cac66bf474" providerId="LiveId" clId="{4D68458E-D9FB-410D-8EB2-FDE750276B92}" dt="2024-04-11T10:31:35.140" v="2" actId="113"/>
        <pc:sldMkLst>
          <pc:docMk/>
          <pc:sldMk cId="2211320467" sldId="258"/>
        </pc:sldMkLst>
        <pc:spChg chg="mod">
          <ac:chgData name="MARIA KARAMPELIA" userId="9dfcc2cac66bf474" providerId="LiveId" clId="{4D68458E-D9FB-410D-8EB2-FDE750276B92}" dt="2024-04-11T10:31:35.140" v="2" actId="113"/>
          <ac:spMkLst>
            <pc:docMk/>
            <pc:sldMk cId="2211320467" sldId="258"/>
            <ac:spMk id="3" creationId="{DDC4DFAB-FB12-275F-ADD0-9A040F030D09}"/>
          </ac:spMkLst>
        </pc:spChg>
      </pc:sldChg>
      <pc:sldChg chg="modSp mod">
        <pc:chgData name="MARIA KARAMPELIA" userId="9dfcc2cac66bf474" providerId="LiveId" clId="{4D68458E-D9FB-410D-8EB2-FDE750276B92}" dt="2024-04-11T10:33:05.176" v="6" actId="113"/>
        <pc:sldMkLst>
          <pc:docMk/>
          <pc:sldMk cId="3399189607" sldId="259"/>
        </pc:sldMkLst>
        <pc:spChg chg="mod">
          <ac:chgData name="MARIA KARAMPELIA" userId="9dfcc2cac66bf474" providerId="LiveId" clId="{4D68458E-D9FB-410D-8EB2-FDE750276B92}" dt="2024-04-11T10:33:05.176" v="6" actId="113"/>
          <ac:spMkLst>
            <pc:docMk/>
            <pc:sldMk cId="3399189607" sldId="259"/>
            <ac:spMk id="3" creationId="{237532C6-33AB-D02F-6E86-E053013253E0}"/>
          </ac:spMkLst>
        </pc:spChg>
      </pc:sldChg>
      <pc:sldChg chg="modSp mod">
        <pc:chgData name="MARIA KARAMPELIA" userId="9dfcc2cac66bf474" providerId="LiveId" clId="{4D68458E-D9FB-410D-8EB2-FDE750276B92}" dt="2024-04-11T09:36:40.525" v="0" actId="113"/>
        <pc:sldMkLst>
          <pc:docMk/>
          <pc:sldMk cId="925783664" sldId="260"/>
        </pc:sldMkLst>
        <pc:spChg chg="mod">
          <ac:chgData name="MARIA KARAMPELIA" userId="9dfcc2cac66bf474" providerId="LiveId" clId="{4D68458E-D9FB-410D-8EB2-FDE750276B92}" dt="2024-04-11T09:36:40.525" v="0" actId="113"/>
          <ac:spMkLst>
            <pc:docMk/>
            <pc:sldMk cId="925783664" sldId="260"/>
            <ac:spMk id="3" creationId="{6139EC66-F766-46F2-48B3-4E2209FEA6B4}"/>
          </ac:spMkLst>
        </pc:spChg>
      </pc:sldChg>
      <pc:sldChg chg="modSp mod">
        <pc:chgData name="MARIA KARAMPELIA" userId="9dfcc2cac66bf474" providerId="LiveId" clId="{4D68458E-D9FB-410D-8EB2-FDE750276B92}" dt="2024-04-11T11:33:29.712" v="24" actId="20577"/>
        <pc:sldMkLst>
          <pc:docMk/>
          <pc:sldMk cId="3615653017" sldId="263"/>
        </pc:sldMkLst>
        <pc:spChg chg="mod">
          <ac:chgData name="MARIA KARAMPELIA" userId="9dfcc2cac66bf474" providerId="LiveId" clId="{4D68458E-D9FB-410D-8EB2-FDE750276B92}" dt="2024-04-11T11:33:29.712" v="24" actId="20577"/>
          <ac:spMkLst>
            <pc:docMk/>
            <pc:sldMk cId="3615653017" sldId="263"/>
            <ac:spMk id="3" creationId="{D5579111-AC77-1A03-35D2-601B9929462B}"/>
          </ac:spMkLst>
        </pc:spChg>
      </pc:sldChg>
      <pc:sldChg chg="modSp mod">
        <pc:chgData name="MARIA KARAMPELIA" userId="9dfcc2cac66bf474" providerId="LiveId" clId="{4D68458E-D9FB-410D-8EB2-FDE750276B92}" dt="2024-04-11T10:37:23.682" v="7" actId="114"/>
        <pc:sldMkLst>
          <pc:docMk/>
          <pc:sldMk cId="3614292619" sldId="264"/>
        </pc:sldMkLst>
        <pc:spChg chg="mod">
          <ac:chgData name="MARIA KARAMPELIA" userId="9dfcc2cac66bf474" providerId="LiveId" clId="{4D68458E-D9FB-410D-8EB2-FDE750276B92}" dt="2024-04-11T10:37:23.682" v="7" actId="114"/>
          <ac:spMkLst>
            <pc:docMk/>
            <pc:sldMk cId="3614292619" sldId="264"/>
            <ac:spMk id="3" creationId="{9FF0026E-DA41-7EF2-07DF-49C97B7212E0}"/>
          </ac:spMkLst>
        </pc:spChg>
      </pc:sldChg>
      <pc:sldChg chg="modSp mod">
        <pc:chgData name="MARIA KARAMPELIA" userId="9dfcc2cac66bf474" providerId="LiveId" clId="{4D68458E-D9FB-410D-8EB2-FDE750276B92}" dt="2024-04-11T10:38:15.941" v="9" actId="113"/>
        <pc:sldMkLst>
          <pc:docMk/>
          <pc:sldMk cId="2773250819" sldId="265"/>
        </pc:sldMkLst>
        <pc:spChg chg="mod">
          <ac:chgData name="MARIA KARAMPELIA" userId="9dfcc2cac66bf474" providerId="LiveId" clId="{4D68458E-D9FB-410D-8EB2-FDE750276B92}" dt="2024-04-11T10:38:15.941" v="9" actId="113"/>
          <ac:spMkLst>
            <pc:docMk/>
            <pc:sldMk cId="2773250819" sldId="265"/>
            <ac:spMk id="3" creationId="{6F4DBC5D-2C17-F0ED-3095-26276F5ECB0B}"/>
          </ac:spMkLst>
        </pc:spChg>
      </pc:sldChg>
      <pc:sldChg chg="modSp mod">
        <pc:chgData name="MARIA KARAMPELIA" userId="9dfcc2cac66bf474" providerId="LiveId" clId="{4D68458E-D9FB-410D-8EB2-FDE750276B92}" dt="2024-04-11T10:44:59.339" v="10" actId="20577"/>
        <pc:sldMkLst>
          <pc:docMk/>
          <pc:sldMk cId="3001210101" sldId="267"/>
        </pc:sldMkLst>
        <pc:spChg chg="mod">
          <ac:chgData name="MARIA KARAMPELIA" userId="9dfcc2cac66bf474" providerId="LiveId" clId="{4D68458E-D9FB-410D-8EB2-FDE750276B92}" dt="2024-04-11T10:44:59.339" v="10" actId="20577"/>
          <ac:spMkLst>
            <pc:docMk/>
            <pc:sldMk cId="3001210101" sldId="267"/>
            <ac:spMk id="3" creationId="{DC0C37CC-8B2B-5287-52BF-35C4EB5039F3}"/>
          </ac:spMkLst>
        </pc:spChg>
      </pc:sldChg>
      <pc:sldChg chg="modSp mod">
        <pc:chgData name="MARIA KARAMPELIA" userId="9dfcc2cac66bf474" providerId="LiveId" clId="{4D68458E-D9FB-410D-8EB2-FDE750276B92}" dt="2024-04-11T10:52:16.657" v="22" actId="20577"/>
        <pc:sldMkLst>
          <pc:docMk/>
          <pc:sldMk cId="256295785" sldId="270"/>
        </pc:sldMkLst>
        <pc:spChg chg="mod">
          <ac:chgData name="MARIA KARAMPELIA" userId="9dfcc2cac66bf474" providerId="LiveId" clId="{4D68458E-D9FB-410D-8EB2-FDE750276B92}" dt="2024-04-11T10:52:16.657" v="22" actId="20577"/>
          <ac:spMkLst>
            <pc:docMk/>
            <pc:sldMk cId="256295785" sldId="270"/>
            <ac:spMk id="3" creationId="{0020837A-8A54-A9E3-E760-CBC29467E573}"/>
          </ac:spMkLst>
        </pc:spChg>
      </pc:sldChg>
      <pc:sldChg chg="modSp mod">
        <pc:chgData name="MARIA KARAMPELIA" userId="9dfcc2cac66bf474" providerId="LiveId" clId="{4D68458E-D9FB-410D-8EB2-FDE750276B92}" dt="2024-04-11T13:08:10.320" v="25" actId="20577"/>
        <pc:sldMkLst>
          <pc:docMk/>
          <pc:sldMk cId="2626338256" sldId="277"/>
        </pc:sldMkLst>
        <pc:spChg chg="mod">
          <ac:chgData name="MARIA KARAMPELIA" userId="9dfcc2cac66bf474" providerId="LiveId" clId="{4D68458E-D9FB-410D-8EB2-FDE750276B92}" dt="2024-04-11T13:08:10.320" v="25" actId="20577"/>
          <ac:spMkLst>
            <pc:docMk/>
            <pc:sldMk cId="2626338256" sldId="277"/>
            <ac:spMk id="3" creationId="{8CE0D3FD-A62F-82D2-D3B6-63D6A02B64E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657733-C1DC-A4FB-90CE-13BCCA685CE1}"/>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6CBAC28-1C20-0A97-F3AC-A8F70CDB9F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4953F6F-F7D2-AD3F-54A2-1C94A6FAE12A}"/>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5" name="Θέση υποσέλιδου 4">
            <a:extLst>
              <a:ext uri="{FF2B5EF4-FFF2-40B4-BE49-F238E27FC236}">
                <a16:creationId xmlns:a16="http://schemas.microsoft.com/office/drawing/2014/main" id="{B15E8CEF-4EF2-FC73-06FF-A06886FF957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984CBE9-C541-E7CF-7C13-0B7133A17E35}"/>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3665200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5E9D38-B6B9-F49C-A367-6C2F31BDC70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B4EE111-17D2-39F4-E253-87F2AB344F6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77AF297-3AB4-1C0B-AE4F-67E7523AB32B}"/>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5" name="Θέση υποσέλιδου 4">
            <a:extLst>
              <a:ext uri="{FF2B5EF4-FFF2-40B4-BE49-F238E27FC236}">
                <a16:creationId xmlns:a16="http://schemas.microsoft.com/office/drawing/2014/main" id="{B2DBC556-E970-CD2E-2F96-6277EFF60F2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09E39C7-4233-63DD-F904-0C88194E2323}"/>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1978959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32FE242-16DB-C881-C4E0-77E049079F5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4D4412C-860F-81DE-8989-36282A16C87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082B0B5-9B3F-A42D-9947-0CA6B44C726C}"/>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5" name="Θέση υποσέλιδου 4">
            <a:extLst>
              <a:ext uri="{FF2B5EF4-FFF2-40B4-BE49-F238E27FC236}">
                <a16:creationId xmlns:a16="http://schemas.microsoft.com/office/drawing/2014/main" id="{81409D45-C3C9-5CB8-3680-68AACAB145D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7140B96-B1EA-E298-8358-15866F8837BC}"/>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723093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101F07-6B04-8533-8521-759B800A34C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482F021-6F2B-4B72-E14D-28ECB9D0C8F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845452B-E014-D195-E4F4-7A09D49AEBEC}"/>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5" name="Θέση υποσέλιδου 4">
            <a:extLst>
              <a:ext uri="{FF2B5EF4-FFF2-40B4-BE49-F238E27FC236}">
                <a16:creationId xmlns:a16="http://schemas.microsoft.com/office/drawing/2014/main" id="{F6A76914-B908-75F3-5D87-F041A1F121A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2E9D45A-6D44-CFEA-CA38-5D4682EF2961}"/>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344817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75FB5F-9783-31C3-D8FA-F2CF7AEDFA1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0EA6EEC-FED1-5F6C-D558-E0C6A19619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D101569-36E4-FCE0-A599-AA48279E0C1B}"/>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5" name="Θέση υποσέλιδου 4">
            <a:extLst>
              <a:ext uri="{FF2B5EF4-FFF2-40B4-BE49-F238E27FC236}">
                <a16:creationId xmlns:a16="http://schemas.microsoft.com/office/drawing/2014/main" id="{A98A0E8D-A918-A6C3-8399-B06C3107643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1573DB7-6470-341D-2E8E-2C7ED0BB52AC}"/>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1984636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4F3F61-D5AE-C0F0-DDD1-E42794DCB69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20EDE31-A8C0-3800-0D0E-0D61F1C9014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89A13224-C747-72CC-924E-9D519BAA7639}"/>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D04B206-CC5E-BED9-20A6-EF899294A343}"/>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6" name="Θέση υποσέλιδου 5">
            <a:extLst>
              <a:ext uri="{FF2B5EF4-FFF2-40B4-BE49-F238E27FC236}">
                <a16:creationId xmlns:a16="http://schemas.microsoft.com/office/drawing/2014/main" id="{276C5B9E-BABF-033C-D959-CBA12F537E8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EBF4F25-81B0-8ECB-24B6-ABFC3CDB30ED}"/>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3058020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AFCB48-BE0C-595B-D616-D629DF1DEDE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7E34EEF-3D44-2853-C99A-D03CEEFF1E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23372BE-B3B3-CEDF-FF53-45FA9DF1A8F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6B453F5-3819-3AE8-82D3-3198B4DEBD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205552A-8B0B-B6BF-82D9-780D8883B92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F371BB6-6604-D3BE-1FCF-99D8251FDC34}"/>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8" name="Θέση υποσέλιδου 7">
            <a:extLst>
              <a:ext uri="{FF2B5EF4-FFF2-40B4-BE49-F238E27FC236}">
                <a16:creationId xmlns:a16="http://schemas.microsoft.com/office/drawing/2014/main" id="{B80E8062-5BBF-5600-D6AE-8EAE052DFDA2}"/>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4ACDCB1A-CBE6-66E4-CD46-D42A3CB154AA}"/>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4000475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EC618D-0940-36F4-B75A-45375F6A326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BC9486D-FAD2-8A46-86A8-69E42BA88DCD}"/>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4" name="Θέση υποσέλιδου 3">
            <a:extLst>
              <a:ext uri="{FF2B5EF4-FFF2-40B4-BE49-F238E27FC236}">
                <a16:creationId xmlns:a16="http://schemas.microsoft.com/office/drawing/2014/main" id="{0B3913F0-E06B-2334-B882-9D9F058ACF2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EC4B3BB-9B50-6A66-FF62-73DCDE75CEE9}"/>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1957388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D1A393D-C4C1-39CF-EF0D-7B88104171DC}"/>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3" name="Θέση υποσέλιδου 2">
            <a:extLst>
              <a:ext uri="{FF2B5EF4-FFF2-40B4-BE49-F238E27FC236}">
                <a16:creationId xmlns:a16="http://schemas.microsoft.com/office/drawing/2014/main" id="{20232952-E36B-1407-499B-0B0DE5A8B5D3}"/>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B850C96-8388-2EF9-1428-AF9643B1616F}"/>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241162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A0898F-1698-902F-65CC-AA683627998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CA3419A-7809-5590-4130-BC020A38CE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53A58FE-1D43-A842-9F2F-1B64E963DD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91AF8E9-7702-DBDB-99FF-F42902B522BF}"/>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6" name="Θέση υποσέλιδου 5">
            <a:extLst>
              <a:ext uri="{FF2B5EF4-FFF2-40B4-BE49-F238E27FC236}">
                <a16:creationId xmlns:a16="http://schemas.microsoft.com/office/drawing/2014/main" id="{2EEBFFDB-1933-6E26-1BF5-0D7D2B2F7C3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8524071-D167-4465-FB2B-8A736E054115}"/>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446231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ED6D43-23A6-10F6-97D3-D3BA083E510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62ADF7AF-358F-9349-C3E3-A8F5B96D20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2270797A-F31A-4D34-160A-5EC7F08CD5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14A3783-547C-E763-D105-2C036BC33804}"/>
              </a:ext>
            </a:extLst>
          </p:cNvPr>
          <p:cNvSpPr>
            <a:spLocks noGrp="1"/>
          </p:cNvSpPr>
          <p:nvPr>
            <p:ph type="dt" sz="half" idx="10"/>
          </p:nvPr>
        </p:nvSpPr>
        <p:spPr/>
        <p:txBody>
          <a:bodyPr/>
          <a:lstStyle/>
          <a:p>
            <a:fld id="{1FA84E33-45CE-4F9A-9030-0BB01C344AE8}" type="datetimeFigureOut">
              <a:rPr lang="el-GR" smtClean="0"/>
              <a:t>11/4/2024</a:t>
            </a:fld>
            <a:endParaRPr lang="el-GR"/>
          </a:p>
        </p:txBody>
      </p:sp>
      <p:sp>
        <p:nvSpPr>
          <p:cNvPr id="6" name="Θέση υποσέλιδου 5">
            <a:extLst>
              <a:ext uri="{FF2B5EF4-FFF2-40B4-BE49-F238E27FC236}">
                <a16:creationId xmlns:a16="http://schemas.microsoft.com/office/drawing/2014/main" id="{38D32D64-92F6-EBF5-E937-AD75E04FB70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117E47C-F100-B373-7463-3AC6424EDEB6}"/>
              </a:ext>
            </a:extLst>
          </p:cNvPr>
          <p:cNvSpPr>
            <a:spLocks noGrp="1"/>
          </p:cNvSpPr>
          <p:nvPr>
            <p:ph type="sldNum" sz="quarter" idx="12"/>
          </p:nvPr>
        </p:nvSpPr>
        <p:spPr/>
        <p:txBody>
          <a:bodyPr/>
          <a:lstStyle/>
          <a:p>
            <a:fld id="{13668895-3360-4E31-AB81-1384A6EFC6E5}" type="slidenum">
              <a:rPr lang="el-GR" smtClean="0"/>
              <a:t>‹#›</a:t>
            </a:fld>
            <a:endParaRPr lang="el-GR"/>
          </a:p>
        </p:txBody>
      </p:sp>
    </p:spTree>
    <p:extLst>
      <p:ext uri="{BB962C8B-B14F-4D97-AF65-F5344CB8AC3E}">
        <p14:creationId xmlns:p14="http://schemas.microsoft.com/office/powerpoint/2010/main" val="235205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7A1BF9B-F179-F60F-0851-6E509E7810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6A0D867-4A46-D07D-F1AE-F075CB99B3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3B549F8-BA94-3D62-FB38-D9EC65B7C5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84E33-45CE-4F9A-9030-0BB01C344AE8}" type="datetimeFigureOut">
              <a:rPr lang="el-GR" smtClean="0"/>
              <a:t>11/4/2024</a:t>
            </a:fld>
            <a:endParaRPr lang="el-GR"/>
          </a:p>
        </p:txBody>
      </p:sp>
      <p:sp>
        <p:nvSpPr>
          <p:cNvPr id="5" name="Θέση υποσέλιδου 4">
            <a:extLst>
              <a:ext uri="{FF2B5EF4-FFF2-40B4-BE49-F238E27FC236}">
                <a16:creationId xmlns:a16="http://schemas.microsoft.com/office/drawing/2014/main" id="{372F0973-C285-C88A-6B27-F90160AF5C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3A136D4-BFE8-9A86-5440-D3EB8668CE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668895-3360-4E31-AB81-1384A6EFC6E5}" type="slidenum">
              <a:rPr lang="el-GR" smtClean="0"/>
              <a:t>‹#›</a:t>
            </a:fld>
            <a:endParaRPr lang="el-GR"/>
          </a:p>
        </p:txBody>
      </p:sp>
    </p:spTree>
    <p:extLst>
      <p:ext uri="{BB962C8B-B14F-4D97-AF65-F5344CB8AC3E}">
        <p14:creationId xmlns:p14="http://schemas.microsoft.com/office/powerpoint/2010/main" val="24070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5F564A-1EF7-5E2D-20D7-7CC37D9548EE}"/>
              </a:ext>
            </a:extLst>
          </p:cNvPr>
          <p:cNvSpPr>
            <a:spLocks noGrp="1"/>
          </p:cNvSpPr>
          <p:nvPr>
            <p:ph type="ctrTitle"/>
          </p:nvPr>
        </p:nvSpPr>
        <p:spPr>
          <a:xfrm>
            <a:off x="405441" y="1122363"/>
            <a:ext cx="11542143" cy="2811282"/>
          </a:xfrm>
        </p:spPr>
        <p:txBody>
          <a:bodyPr>
            <a:normAutofit/>
          </a:bodyPr>
          <a:lstStyle/>
          <a:p>
            <a:r>
              <a:rPr lang="el-GR" sz="6000" b="1" dirty="0"/>
              <a:t>ΔΙΑΚΟΝΙΑ ΤΟΥ ΛΟΓΟΥ</a:t>
            </a:r>
            <a:br>
              <a:rPr lang="el-GR" sz="6000" b="1" dirty="0"/>
            </a:br>
            <a:r>
              <a:rPr lang="el-GR" sz="6000" dirty="0"/>
              <a:t>ΕΝΟΤΗΤΑ 6</a:t>
            </a:r>
            <a:r>
              <a:rPr lang="el-GR" sz="6000" baseline="30000" dirty="0"/>
              <a:t>Η</a:t>
            </a:r>
            <a:r>
              <a:rPr lang="el-GR" sz="6000" dirty="0"/>
              <a:t> </a:t>
            </a:r>
            <a:br>
              <a:rPr lang="el-GR" sz="6000" dirty="0"/>
            </a:br>
            <a:r>
              <a:rPr lang="el-GR" dirty="0"/>
              <a:t>Ο ΔΙΑΚΟΝΟΣ ΤΟΥ ΚΗΡΥΓΜΑΤΟΣ</a:t>
            </a:r>
          </a:p>
        </p:txBody>
      </p:sp>
      <p:sp>
        <p:nvSpPr>
          <p:cNvPr id="3" name="Υπότιτλος 2">
            <a:extLst>
              <a:ext uri="{FF2B5EF4-FFF2-40B4-BE49-F238E27FC236}">
                <a16:creationId xmlns:a16="http://schemas.microsoft.com/office/drawing/2014/main" id="{895735CB-C6F2-D0D5-5332-06ABEF5C3A47}"/>
              </a:ext>
            </a:extLst>
          </p:cNvPr>
          <p:cNvSpPr>
            <a:spLocks noGrp="1"/>
          </p:cNvSpPr>
          <p:nvPr>
            <p:ph type="subTitle" idx="1"/>
          </p:nvPr>
        </p:nvSpPr>
        <p:spPr>
          <a:xfrm>
            <a:off x="1524000" y="4706219"/>
            <a:ext cx="9144000" cy="1655762"/>
          </a:xfrm>
        </p:spPr>
        <p:txBody>
          <a:bodyPr>
            <a:normAutofit lnSpcReduction="10000"/>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400368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9724BB-4E92-2C4B-C5AA-4484340F249E}"/>
              </a:ext>
            </a:extLst>
          </p:cNvPr>
          <p:cNvSpPr>
            <a:spLocks noGrp="1"/>
          </p:cNvSpPr>
          <p:nvPr>
            <p:ph type="title"/>
          </p:nvPr>
        </p:nvSpPr>
        <p:spPr>
          <a:xfrm>
            <a:off x="0" y="0"/>
            <a:ext cx="12192000" cy="390525"/>
          </a:xfrm>
        </p:spPr>
        <p:txBody>
          <a:bodyPr>
            <a:noAutofit/>
          </a:bodyPr>
          <a:lstStyle/>
          <a:p>
            <a:pPr algn="ctr"/>
            <a:r>
              <a:rPr lang="el-GR" sz="3600" dirty="0"/>
              <a:t>Το κήρυγμα ως λειτουργική πράξη της Εκκλησίας</a:t>
            </a:r>
          </a:p>
        </p:txBody>
      </p:sp>
      <p:sp>
        <p:nvSpPr>
          <p:cNvPr id="3" name="Θέση περιεχομένου 2">
            <a:extLst>
              <a:ext uri="{FF2B5EF4-FFF2-40B4-BE49-F238E27FC236}">
                <a16:creationId xmlns:a16="http://schemas.microsoft.com/office/drawing/2014/main" id="{6F4DBC5D-2C17-F0ED-3095-26276F5ECB0B}"/>
              </a:ext>
            </a:extLst>
          </p:cNvPr>
          <p:cNvSpPr>
            <a:spLocks noGrp="1"/>
          </p:cNvSpPr>
          <p:nvPr>
            <p:ph idx="1"/>
          </p:nvPr>
        </p:nvSpPr>
        <p:spPr>
          <a:xfrm>
            <a:off x="0" y="323850"/>
            <a:ext cx="12192000" cy="6534149"/>
          </a:xfrm>
        </p:spPr>
        <p:txBody>
          <a:bodyPr>
            <a:normAutofit fontScale="92500" lnSpcReduction="20000"/>
          </a:bodyPr>
          <a:lstStyle/>
          <a:p>
            <a:r>
              <a:rPr lang="el-GR" dirty="0"/>
              <a:t>Έτσι παίρνει και απάντηση ο Σουηδός σκηνοθέτης </a:t>
            </a:r>
            <a:r>
              <a:rPr lang="en-GB" dirty="0" err="1"/>
              <a:t>Igmar</a:t>
            </a:r>
            <a:r>
              <a:rPr lang="en-GB" dirty="0"/>
              <a:t> Bergman</a:t>
            </a:r>
            <a:r>
              <a:rPr lang="el-GR" dirty="0"/>
              <a:t>, χαρακτηριστικός εκπρόσωπος του θρησκευτικού αδιεξόδου της εποχής μας, ο οποίος ρωτάει: «</a:t>
            </a:r>
            <a:r>
              <a:rPr lang="el-GR" i="1" dirty="0"/>
              <a:t>Είναι λοιπόν τόσο οδυνηρά αδύνατον να συλλάβει κανείς τον Θεό με τις αισθήσεις</a:t>
            </a:r>
            <a:r>
              <a:rPr lang="el-GR" dirty="0"/>
              <a:t>;».</a:t>
            </a:r>
          </a:p>
          <a:p>
            <a:r>
              <a:rPr lang="el-GR" dirty="0"/>
              <a:t>Η πράξη και η λατρεία της Ορθόδοξης Εκκλησίας είναι </a:t>
            </a:r>
            <a:r>
              <a:rPr lang="el-GR" b="1" dirty="0"/>
              <a:t>η απάντηση στην αναζήτηση της εμπειρικής γνώσης του Θεού</a:t>
            </a:r>
            <a:r>
              <a:rPr lang="el-GR" dirty="0"/>
              <a:t>, πέρα από αφηρημένα διανοητικά σχήματα και ανθρωποκεντρικές συναισθηματικές αναγωγές. Στην Ορθόδοξη Εκκλησία τίποτα δεν είναι θεωρία, αυτονομημένη διδαχή· όλα είναι πράξη, αισθητή εμπειρία, καθολική σωματική συμμετοχή.</a:t>
            </a:r>
          </a:p>
          <a:p>
            <a:r>
              <a:rPr lang="el-GR" dirty="0"/>
              <a:t>Όσες φορές η γνώση του Θεού αυτονομήθηκε από την αγάπη και τη σωτηρία του ανθρώπου οδηγήθηκε έξω από την Εκκλησία, έφτασε ως την κόλαση. Άλλωστε «</a:t>
            </a:r>
            <a:r>
              <a:rPr lang="el-GR" i="1" dirty="0"/>
              <a:t>κόλαση είναι το μαρτύριο του να μην αγαπάει κανείς</a:t>
            </a:r>
            <a:r>
              <a:rPr lang="el-GR" dirty="0"/>
              <a:t>», λέει ο </a:t>
            </a:r>
            <a:r>
              <a:rPr lang="el-GR" dirty="0" err="1"/>
              <a:t>Ντοστογιέφκυ</a:t>
            </a:r>
            <a:r>
              <a:rPr lang="el-GR" dirty="0"/>
              <a:t> στους αδελφούς </a:t>
            </a:r>
            <a:r>
              <a:rPr lang="el-GR" dirty="0" err="1"/>
              <a:t>Καραμοζώφ</a:t>
            </a:r>
            <a:r>
              <a:rPr lang="el-GR" dirty="0"/>
              <a:t>.</a:t>
            </a:r>
          </a:p>
          <a:p>
            <a:r>
              <a:rPr lang="el-GR" dirty="0"/>
              <a:t>Γι’ αυτό και η Εκκλησία απαιτεί να παραμένουν στενά συνδεδεμένοι  με τον επίσκοπο οι κήρυκες του λόγου για να διαφυλάσσεται «</a:t>
            </a:r>
            <a:r>
              <a:rPr lang="el-GR" i="1" dirty="0"/>
              <a:t>ἡ </a:t>
            </a:r>
            <a:r>
              <a:rPr lang="el-GR" i="1" dirty="0" err="1"/>
              <a:t>τοῦ</a:t>
            </a:r>
            <a:r>
              <a:rPr lang="el-GR" i="1" dirty="0"/>
              <a:t> δόγματος </a:t>
            </a:r>
            <a:r>
              <a:rPr lang="el-GR" i="1" dirty="0" err="1"/>
              <a:t>ἕνωσις</a:t>
            </a:r>
            <a:r>
              <a:rPr lang="el-GR" dirty="0"/>
              <a:t>».</a:t>
            </a:r>
          </a:p>
          <a:p>
            <a:r>
              <a:rPr lang="el-GR" dirty="0"/>
              <a:t>Ο αρχιεπίσκοπος Θεσσαλονίκης Συμεών, στην επιστολή του προς τον πρωτοπαπά του Χάνδακος της Κρήτης, αναφερόμενος στο θέμα του κηρύγματος και των ομιλητών αναφέρει: «</a:t>
            </a:r>
            <a:r>
              <a:rPr lang="el-GR" i="1" dirty="0" err="1"/>
              <a:t>Τοῦτο</a:t>
            </a:r>
            <a:r>
              <a:rPr lang="el-GR" i="1" dirty="0"/>
              <a:t> </a:t>
            </a:r>
            <a:r>
              <a:rPr lang="el-GR" i="1" dirty="0" err="1"/>
              <a:t>μὲν</a:t>
            </a:r>
            <a:r>
              <a:rPr lang="el-GR" i="1" dirty="0"/>
              <a:t> </a:t>
            </a:r>
            <a:r>
              <a:rPr lang="el-GR" i="1" dirty="0" err="1"/>
              <a:t>οὖν</a:t>
            </a:r>
            <a:r>
              <a:rPr lang="el-GR" i="1" dirty="0"/>
              <a:t>, ὅ </a:t>
            </a:r>
            <a:r>
              <a:rPr lang="el-GR" i="1" dirty="0" err="1"/>
              <a:t>φῇς</a:t>
            </a:r>
            <a:r>
              <a:rPr lang="el-GR" i="1" dirty="0"/>
              <a:t>, </a:t>
            </a:r>
            <a:r>
              <a:rPr lang="el-GR" i="1" dirty="0" err="1"/>
              <a:t>περὶ</a:t>
            </a:r>
            <a:r>
              <a:rPr lang="el-GR" i="1" dirty="0"/>
              <a:t> </a:t>
            </a:r>
            <a:r>
              <a:rPr lang="el-GR" i="1" dirty="0" err="1"/>
              <a:t>τοῦ</a:t>
            </a:r>
            <a:r>
              <a:rPr lang="el-GR" i="1" dirty="0"/>
              <a:t> διδασκαλικού λόγου </a:t>
            </a:r>
            <a:r>
              <a:rPr lang="el-GR" i="1" dirty="0" err="1"/>
              <a:t>ὡς</a:t>
            </a:r>
            <a:r>
              <a:rPr lang="el-GR" i="1" dirty="0"/>
              <a:t> </a:t>
            </a:r>
            <a:r>
              <a:rPr lang="el-GR" i="1" dirty="0" err="1"/>
              <a:t>οὐ</a:t>
            </a:r>
            <a:r>
              <a:rPr lang="el-GR" i="1" dirty="0"/>
              <a:t> </a:t>
            </a:r>
            <a:r>
              <a:rPr lang="el-GR" i="1" dirty="0" err="1"/>
              <a:t>πᾶσιν</a:t>
            </a:r>
            <a:r>
              <a:rPr lang="el-GR" i="1" dirty="0"/>
              <a:t> </a:t>
            </a:r>
            <a:r>
              <a:rPr lang="el-GR" i="1" dirty="0" err="1"/>
              <a:t>ἐφεῖται</a:t>
            </a:r>
            <a:r>
              <a:rPr lang="el-GR" i="1" dirty="0"/>
              <a:t>, </a:t>
            </a:r>
            <a:r>
              <a:rPr lang="el-GR" i="1" dirty="0" err="1"/>
              <a:t>ἐκ</a:t>
            </a:r>
            <a:r>
              <a:rPr lang="el-GR" i="1" dirty="0"/>
              <a:t> </a:t>
            </a:r>
            <a:r>
              <a:rPr lang="el-GR" i="1" dirty="0" err="1"/>
              <a:t>πολλῶν</a:t>
            </a:r>
            <a:r>
              <a:rPr lang="el-GR" i="1" dirty="0"/>
              <a:t> </a:t>
            </a:r>
            <a:r>
              <a:rPr lang="el-GR" i="1" dirty="0" err="1"/>
              <a:t>δῆλον</a:t>
            </a:r>
            <a:r>
              <a:rPr lang="el-GR" i="1" dirty="0"/>
              <a:t> </a:t>
            </a:r>
            <a:r>
              <a:rPr lang="el-GR" i="1" dirty="0" err="1"/>
              <a:t>καὶ</a:t>
            </a:r>
            <a:r>
              <a:rPr lang="el-GR" i="1" dirty="0"/>
              <a:t> μάλιστα </a:t>
            </a:r>
            <a:r>
              <a:rPr lang="el-GR" i="1" dirty="0" err="1"/>
              <a:t>τῶν</a:t>
            </a:r>
            <a:r>
              <a:rPr lang="el-GR" i="1" dirty="0"/>
              <a:t> </a:t>
            </a:r>
            <a:r>
              <a:rPr lang="el-GR" i="1" dirty="0" err="1"/>
              <a:t>ἱερῶν</a:t>
            </a:r>
            <a:r>
              <a:rPr lang="el-GR" i="1" dirty="0"/>
              <a:t> κανόνων </a:t>
            </a:r>
            <a:r>
              <a:rPr lang="el-GR" i="1" dirty="0" err="1"/>
              <a:t>αὐτῶν</a:t>
            </a:r>
            <a:r>
              <a:rPr lang="el-GR" i="1" dirty="0"/>
              <a:t> </a:t>
            </a:r>
            <a:r>
              <a:rPr lang="el-GR" i="1" dirty="0" err="1"/>
              <a:t>καὶ</a:t>
            </a:r>
            <a:r>
              <a:rPr lang="el-GR" i="1" dirty="0"/>
              <a:t> </a:t>
            </a:r>
            <a:r>
              <a:rPr lang="el-GR" i="1" dirty="0" err="1"/>
              <a:t>οὐ</a:t>
            </a:r>
            <a:r>
              <a:rPr lang="el-GR" i="1" dirty="0"/>
              <a:t> </a:t>
            </a:r>
            <a:r>
              <a:rPr lang="el-GR" i="1" dirty="0" err="1"/>
              <a:t>λαϊκοῖς</a:t>
            </a:r>
            <a:r>
              <a:rPr lang="el-GR" i="1" dirty="0"/>
              <a:t> μόνον </a:t>
            </a:r>
            <a:r>
              <a:rPr lang="el-GR" i="1" dirty="0" err="1"/>
              <a:t>οὺ</a:t>
            </a:r>
            <a:r>
              <a:rPr lang="el-GR" i="1" dirty="0"/>
              <a:t> δεδομένου, </a:t>
            </a:r>
            <a:r>
              <a:rPr lang="el-GR" i="1" dirty="0" err="1"/>
              <a:t>ἀλλὰ</a:t>
            </a:r>
            <a:r>
              <a:rPr lang="el-GR" i="1" dirty="0"/>
              <a:t> </a:t>
            </a:r>
            <a:r>
              <a:rPr lang="el-GR" i="1" dirty="0" err="1"/>
              <a:t>οὐδὲ</a:t>
            </a:r>
            <a:r>
              <a:rPr lang="el-GR" i="1" dirty="0"/>
              <a:t> </a:t>
            </a:r>
            <a:r>
              <a:rPr lang="el-GR" i="1" dirty="0" err="1"/>
              <a:t>μοναχοῖς</a:t>
            </a:r>
            <a:r>
              <a:rPr lang="el-GR" i="1" dirty="0"/>
              <a:t> </a:t>
            </a:r>
            <a:r>
              <a:rPr lang="el-GR" i="1" dirty="0" err="1"/>
              <a:t>οὺδὲ</a:t>
            </a:r>
            <a:r>
              <a:rPr lang="el-GR" i="1" dirty="0"/>
              <a:t> </a:t>
            </a:r>
            <a:r>
              <a:rPr lang="el-GR" i="1" dirty="0" err="1"/>
              <a:t>πρεσβυτέροις</a:t>
            </a:r>
            <a:r>
              <a:rPr lang="el-GR" i="1" dirty="0"/>
              <a:t> </a:t>
            </a:r>
            <a:r>
              <a:rPr lang="el-GR" i="1" dirty="0" err="1"/>
              <a:t>αὐτοῖς</a:t>
            </a:r>
            <a:r>
              <a:rPr lang="el-GR" i="1" dirty="0"/>
              <a:t> παρ’ </a:t>
            </a:r>
            <a:r>
              <a:rPr lang="el-GR" i="1" dirty="0" err="1"/>
              <a:t>ἐπισκοπικὴν</a:t>
            </a:r>
            <a:r>
              <a:rPr lang="el-GR" i="1" dirty="0"/>
              <a:t> </a:t>
            </a:r>
            <a:r>
              <a:rPr lang="el-GR" i="1" dirty="0" err="1"/>
              <a:t>προτροπήν</a:t>
            </a:r>
            <a:r>
              <a:rPr lang="el-GR" dirty="0"/>
              <a:t>…». Και εδώ αρχίζει η ευθύνη του επισκόπου σε ποιους θα αναθέσει τη διδαχή του λαού. </a:t>
            </a:r>
          </a:p>
        </p:txBody>
      </p:sp>
    </p:spTree>
    <p:extLst>
      <p:ext uri="{BB962C8B-B14F-4D97-AF65-F5344CB8AC3E}">
        <p14:creationId xmlns:p14="http://schemas.microsoft.com/office/powerpoint/2010/main" val="2773250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F65420-4AD6-0B2B-6BC3-82A6D32CE9C4}"/>
              </a:ext>
            </a:extLst>
          </p:cNvPr>
          <p:cNvSpPr>
            <a:spLocks noGrp="1"/>
          </p:cNvSpPr>
          <p:nvPr>
            <p:ph type="title"/>
          </p:nvPr>
        </p:nvSpPr>
        <p:spPr>
          <a:xfrm>
            <a:off x="838200" y="0"/>
            <a:ext cx="10515600" cy="466725"/>
          </a:xfrm>
        </p:spPr>
        <p:txBody>
          <a:bodyPr>
            <a:normAutofit fontScale="90000"/>
          </a:bodyPr>
          <a:lstStyle/>
          <a:p>
            <a:pPr algn="ctr"/>
            <a:r>
              <a:rPr lang="el-GR" dirty="0"/>
              <a:t>Σημερινές εκτροπές</a:t>
            </a:r>
          </a:p>
        </p:txBody>
      </p:sp>
      <p:sp>
        <p:nvSpPr>
          <p:cNvPr id="3" name="Θέση περιεχομένου 2">
            <a:extLst>
              <a:ext uri="{FF2B5EF4-FFF2-40B4-BE49-F238E27FC236}">
                <a16:creationId xmlns:a16="http://schemas.microsoft.com/office/drawing/2014/main" id="{DC0C37CC-8B2B-5287-52BF-35C4EB5039F3}"/>
              </a:ext>
            </a:extLst>
          </p:cNvPr>
          <p:cNvSpPr>
            <a:spLocks noGrp="1"/>
          </p:cNvSpPr>
          <p:nvPr>
            <p:ph idx="1"/>
          </p:nvPr>
        </p:nvSpPr>
        <p:spPr>
          <a:xfrm>
            <a:off x="0" y="466724"/>
            <a:ext cx="12192000" cy="6391275"/>
          </a:xfrm>
        </p:spPr>
        <p:txBody>
          <a:bodyPr>
            <a:normAutofit fontScale="92500" lnSpcReduction="20000"/>
          </a:bodyPr>
          <a:lstStyle/>
          <a:p>
            <a:r>
              <a:rPr lang="el-GR" dirty="0"/>
              <a:t>Σήμερα πολλοί </a:t>
            </a:r>
            <a:r>
              <a:rPr lang="el-GR" dirty="0" err="1"/>
              <a:t>αυτοχειροτονούνται</a:t>
            </a:r>
            <a:r>
              <a:rPr lang="el-GR" dirty="0"/>
              <a:t> διδάσκαλοι και πνευματικοί Πατέρες· η φωνή και συμπεριφορά τους είναι ξένη προς τη φωνή του γνήσιου ποιμένα που θυσιάζει την ψυχή του υπέρ των προβάτων. </a:t>
            </a:r>
          </a:p>
          <a:p>
            <a:r>
              <a:rPr lang="el-GR" dirty="0"/>
              <a:t>Δεν είναι λίγες οι φορές που χρησιμοποιούν το άλας όχι για να «αρτύσουν» τον λόγο τους, αλλά για να το επιθέσουν πάνω στις πληγές των πονεμένων αδελφών που ζητούν παρηγοριά, ή εξαντλούν το κηρυκτικό τους έργο σε έντονες κριτικές με ύφος και φωνή που είναι παντελώς ξένα με το μυστήριο του λόγου και της λατρείας. </a:t>
            </a:r>
          </a:p>
          <a:p>
            <a:r>
              <a:rPr lang="el-GR" dirty="0"/>
              <a:t>Τους διαφεύγουν δύο βασικά πράγματα που έχει μέσα της η λατρεία: η διάκριση και η αγάπη. Αλλά τους διαφεύγει και το γεγονός ότι η Εκκλησία είναι η κολυμβήθρα του Σιλωάμ και γύρω της υπάρχει πλήθος χωλών, τυφλών, ξηρών, που ζητάει θεραπεία, βοήθεια, αγάπη. Η όποια ράβδος εξουσίας που έχει δοθεί, δόθηκε για να ταράξει το ύδωρ της κολυμβήθρας και να προσφέρει ίαση και όχι για να ξύσει πληγές τραυματισμένων από την αμαρτία ανθρώπων. </a:t>
            </a:r>
          </a:p>
          <a:p>
            <a:r>
              <a:rPr lang="el-GR" dirty="0"/>
              <a:t>Η εμφανιζόμενη αυτάρκεια των δασκάλων αποκόπτει κάθε γέφυρα με τον Θεό. Είναι εξακριβωμένο ότι η προσωπική κρίση του δασκάλου οδηγεί στη χρεωκοπία του λόγου ή στον επαγγελματισμό του άμβωνα. Το προβάδισμα συνήθως παίρνει η ηθική διδασκαλία και η μετατροπή του λόγου του Θεού σε κανόνες και παραγγέλματα, που σκοπό έχουν τον ηθικό καθαρμό του κοινωνικού συνόλου. Το ήθος της Εκκλησίας έχει διαφορετική ποιότητα. Είναι ήθος που φωτίζει, καθοδηγεί, αγαπά, σώζει, «</a:t>
            </a:r>
            <a:r>
              <a:rPr lang="el-GR" i="1" dirty="0"/>
              <a:t>κλαίει </a:t>
            </a:r>
            <a:r>
              <a:rPr lang="el-GR" i="1" dirty="0" err="1"/>
              <a:t>μετὰ</a:t>
            </a:r>
            <a:r>
              <a:rPr lang="el-GR" i="1" dirty="0"/>
              <a:t> </a:t>
            </a:r>
            <a:r>
              <a:rPr lang="el-GR" i="1" dirty="0" err="1"/>
              <a:t>τῶν</a:t>
            </a:r>
            <a:r>
              <a:rPr lang="el-GR" i="1" dirty="0"/>
              <a:t> κλαιόντων </a:t>
            </a:r>
            <a:r>
              <a:rPr lang="el-GR" i="1" dirty="0" err="1"/>
              <a:t>καὶ</a:t>
            </a:r>
            <a:r>
              <a:rPr lang="el-GR" i="1" dirty="0"/>
              <a:t> χαίρει </a:t>
            </a:r>
            <a:r>
              <a:rPr lang="el-GR" i="1" dirty="0" err="1"/>
              <a:t>μετὰ</a:t>
            </a:r>
            <a:r>
              <a:rPr lang="el-GR" i="1" dirty="0"/>
              <a:t> </a:t>
            </a:r>
            <a:r>
              <a:rPr lang="el-GR" i="1" dirty="0" err="1"/>
              <a:t>τῶν</a:t>
            </a:r>
            <a:r>
              <a:rPr lang="el-GR" i="1" dirty="0"/>
              <a:t> χαιρόντων</a:t>
            </a:r>
            <a:r>
              <a:rPr lang="el-GR" dirty="0"/>
              <a:t>» (</a:t>
            </a:r>
            <a:r>
              <a:rPr lang="el-GR" i="1" dirty="0" err="1"/>
              <a:t>Ρωμ</a:t>
            </a:r>
            <a:r>
              <a:rPr lang="el-GR" dirty="0"/>
              <a:t>. 12,15), είναι ήθος λειτουργικό, ήθος ενότητας και κοινωνίας. </a:t>
            </a:r>
          </a:p>
        </p:txBody>
      </p:sp>
    </p:spTree>
    <p:extLst>
      <p:ext uri="{BB962C8B-B14F-4D97-AF65-F5344CB8AC3E}">
        <p14:creationId xmlns:p14="http://schemas.microsoft.com/office/powerpoint/2010/main" val="3001210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94360D-070F-1BD9-C23A-94EC6D49393C}"/>
              </a:ext>
            </a:extLst>
          </p:cNvPr>
          <p:cNvSpPr>
            <a:spLocks noGrp="1"/>
          </p:cNvSpPr>
          <p:nvPr>
            <p:ph type="title"/>
          </p:nvPr>
        </p:nvSpPr>
        <p:spPr>
          <a:xfrm>
            <a:off x="714375" y="1"/>
            <a:ext cx="10515600" cy="571500"/>
          </a:xfrm>
        </p:spPr>
        <p:txBody>
          <a:bodyPr>
            <a:normAutofit fontScale="90000"/>
          </a:bodyPr>
          <a:lstStyle/>
          <a:p>
            <a:pPr algn="ctr"/>
            <a:r>
              <a:rPr lang="el-GR" dirty="0"/>
              <a:t>Στόχος του </a:t>
            </a:r>
            <a:r>
              <a:rPr lang="el-GR" dirty="0" err="1"/>
              <a:t>κηρυκτικού</a:t>
            </a:r>
            <a:r>
              <a:rPr lang="el-GR" dirty="0"/>
              <a:t> λόγου </a:t>
            </a:r>
          </a:p>
        </p:txBody>
      </p:sp>
      <p:sp>
        <p:nvSpPr>
          <p:cNvPr id="3" name="Θέση περιεχομένου 2">
            <a:extLst>
              <a:ext uri="{FF2B5EF4-FFF2-40B4-BE49-F238E27FC236}">
                <a16:creationId xmlns:a16="http://schemas.microsoft.com/office/drawing/2014/main" id="{17EB6402-A203-5D7D-DB76-DD363B8057E1}"/>
              </a:ext>
            </a:extLst>
          </p:cNvPr>
          <p:cNvSpPr>
            <a:spLocks noGrp="1"/>
          </p:cNvSpPr>
          <p:nvPr>
            <p:ph idx="1"/>
          </p:nvPr>
        </p:nvSpPr>
        <p:spPr>
          <a:xfrm>
            <a:off x="0" y="492124"/>
            <a:ext cx="12192000" cy="6365875"/>
          </a:xfrm>
        </p:spPr>
        <p:txBody>
          <a:bodyPr>
            <a:normAutofit fontScale="92500" lnSpcReduction="20000"/>
          </a:bodyPr>
          <a:lstStyle/>
          <a:p>
            <a:r>
              <a:rPr lang="el-GR" dirty="0"/>
              <a:t>Στόχος του λόγου δεν είναι να ενημερώσει αλλά </a:t>
            </a:r>
            <a:r>
              <a:rPr lang="el-GR" b="1" dirty="0">
                <a:solidFill>
                  <a:srgbClr val="FF0000"/>
                </a:solidFill>
              </a:rPr>
              <a:t>να μεταμορφώσει</a:t>
            </a:r>
            <a:r>
              <a:rPr lang="el-GR" dirty="0"/>
              <a:t>· δεν είναι να κραυγάζει για την αμαρτία και να πνίγεται από αυτήν· δεν είναι να επισημαίνει την ασθένεια και να είναι το πρώτο θύμα της· δεν είναι να μιλά στον λαό για τον χορτασμό των </a:t>
            </a:r>
            <a:r>
              <a:rPr lang="el-GR" dirty="0" err="1"/>
              <a:t>πεντακισχιλίων</a:t>
            </a:r>
            <a:r>
              <a:rPr lang="el-GR" dirty="0"/>
              <a:t> και να πεθαίνει ο ίδιος από ασιτία. Αν ο λόγος δεν γεννηθεί μέσα στη μυστική σιωπή της καρδιάς, θα είναι λόγος φλύαρος, λόγος τυραννικός. </a:t>
            </a:r>
          </a:p>
          <a:p>
            <a:r>
              <a:rPr lang="el-GR" dirty="0"/>
              <a:t>Το θέμα για έναν κήρυκα δεν είναι να βρει τι θα πει, αλλά το πώς θα σωπάσει αυτός, για να ακουστεί η φωνή του Πνεύματος· το πώς θα γίνει αυτός όργανο του Πνεύματος και οι πιστοί κοινωνοί της χάριτος αυτού. </a:t>
            </a:r>
          </a:p>
          <a:p>
            <a:r>
              <a:rPr lang="el-GR" dirty="0"/>
              <a:t>Είναι πολύ χαρακτηριστικό αυτό που γράφει ο άγιος Συμεών ο Νέος ο Θεολόγος: «</a:t>
            </a:r>
            <a:r>
              <a:rPr lang="el-GR" i="1" dirty="0" err="1"/>
              <a:t>καὶ</a:t>
            </a:r>
            <a:r>
              <a:rPr lang="el-GR" i="1" dirty="0"/>
              <a:t> </a:t>
            </a:r>
            <a:r>
              <a:rPr lang="el-GR" i="1" dirty="0" err="1"/>
              <a:t>ἤθελον</a:t>
            </a:r>
            <a:r>
              <a:rPr lang="el-GR" i="1" dirty="0"/>
              <a:t> </a:t>
            </a:r>
            <a:r>
              <a:rPr lang="el-GR" i="1" dirty="0" err="1"/>
              <a:t>τοῦ</a:t>
            </a:r>
            <a:r>
              <a:rPr lang="el-GR" i="1" dirty="0"/>
              <a:t> </a:t>
            </a:r>
            <a:r>
              <a:rPr lang="el-GR" i="1" dirty="0" err="1"/>
              <a:t>σιωπᾶν</a:t>
            </a:r>
            <a:r>
              <a:rPr lang="el-GR" i="1" dirty="0"/>
              <a:t> (</a:t>
            </a:r>
            <a:r>
              <a:rPr lang="el-GR" i="1" dirty="0" err="1"/>
              <a:t>εἴθε</a:t>
            </a:r>
            <a:r>
              <a:rPr lang="el-GR" i="1" dirty="0"/>
              <a:t> </a:t>
            </a:r>
            <a:r>
              <a:rPr lang="el-GR" i="1" dirty="0" err="1"/>
              <a:t>καὶ</a:t>
            </a:r>
            <a:r>
              <a:rPr lang="el-GR" i="1" dirty="0"/>
              <a:t> </a:t>
            </a:r>
            <a:r>
              <a:rPr lang="el-GR" i="1" dirty="0" err="1"/>
              <a:t>ἐδυνάμην</a:t>
            </a:r>
            <a:r>
              <a:rPr lang="el-GR" i="1" dirty="0"/>
              <a:t>!) </a:t>
            </a:r>
            <a:r>
              <a:rPr lang="el-GR" i="1" dirty="0" err="1"/>
              <a:t>ἀλλὰ</a:t>
            </a:r>
            <a:r>
              <a:rPr lang="el-GR" i="1" dirty="0"/>
              <a:t> </a:t>
            </a:r>
            <a:r>
              <a:rPr lang="el-GR" i="1" dirty="0" err="1"/>
              <a:t>τὸ</a:t>
            </a:r>
            <a:r>
              <a:rPr lang="el-GR" i="1" dirty="0"/>
              <a:t> </a:t>
            </a:r>
            <a:r>
              <a:rPr lang="el-GR" i="1" dirty="0" err="1"/>
              <a:t>θαῦμα</a:t>
            </a:r>
            <a:r>
              <a:rPr lang="el-GR" i="1" dirty="0"/>
              <a:t> </a:t>
            </a:r>
            <a:r>
              <a:rPr lang="el-GR" i="1" dirty="0" err="1"/>
              <a:t>τὸ</a:t>
            </a:r>
            <a:r>
              <a:rPr lang="el-GR" i="1" dirty="0"/>
              <a:t> </a:t>
            </a:r>
            <a:r>
              <a:rPr lang="el-GR" i="1" dirty="0" err="1"/>
              <a:t>φρικτὸν</a:t>
            </a:r>
            <a:r>
              <a:rPr lang="el-GR" i="1" dirty="0"/>
              <a:t> </a:t>
            </a:r>
            <a:r>
              <a:rPr lang="el-GR" i="1" dirty="0" err="1"/>
              <a:t>κινεῖ</a:t>
            </a:r>
            <a:r>
              <a:rPr lang="el-GR" i="1" dirty="0"/>
              <a:t> μου </a:t>
            </a:r>
            <a:r>
              <a:rPr lang="el-GR" i="1" dirty="0" err="1"/>
              <a:t>τὴν</a:t>
            </a:r>
            <a:r>
              <a:rPr lang="el-GR" i="1" dirty="0"/>
              <a:t> </a:t>
            </a:r>
            <a:r>
              <a:rPr lang="el-GR" i="1" dirty="0" err="1"/>
              <a:t>καρδίαν</a:t>
            </a:r>
            <a:r>
              <a:rPr lang="el-GR" i="1" dirty="0"/>
              <a:t> </a:t>
            </a:r>
            <a:r>
              <a:rPr lang="el-GR" i="1" dirty="0" err="1"/>
              <a:t>καὶ</a:t>
            </a:r>
            <a:r>
              <a:rPr lang="el-GR" i="1" dirty="0"/>
              <a:t> ξανοίγει </a:t>
            </a:r>
            <a:r>
              <a:rPr lang="el-GR" i="1" dirty="0" err="1"/>
              <a:t>τὸ</a:t>
            </a:r>
            <a:r>
              <a:rPr lang="el-GR" i="1" dirty="0"/>
              <a:t> στόμα μου </a:t>
            </a:r>
            <a:r>
              <a:rPr lang="el-GR" i="1" dirty="0" err="1"/>
              <a:t>τὸ</a:t>
            </a:r>
            <a:r>
              <a:rPr lang="el-GR" i="1" dirty="0"/>
              <a:t> </a:t>
            </a:r>
            <a:r>
              <a:rPr lang="el-GR" i="1" dirty="0" err="1"/>
              <a:t>κατεσπιλωμένον</a:t>
            </a:r>
            <a:r>
              <a:rPr lang="el-GR" dirty="0"/>
              <a:t>». Έρχεται η δύναμη του λόγου σαν ξεχείλισμα ζωής, σαν περίσσευμα Πνεύματος, σαν ακούσια κίνηση. Επίσης, πολύ χαρακτηριστικές είναι και οι ιστορίες που αναφέρει το </a:t>
            </a:r>
            <a:r>
              <a:rPr lang="el-GR" i="1" dirty="0" err="1"/>
              <a:t>Γεροντικὸν</a:t>
            </a:r>
            <a:r>
              <a:rPr lang="el-GR" dirty="0"/>
              <a:t> και η </a:t>
            </a:r>
            <a:r>
              <a:rPr lang="el-GR" i="1" dirty="0" err="1"/>
              <a:t>Λαυσαϊκὴ</a:t>
            </a:r>
            <a:r>
              <a:rPr lang="el-GR" i="1" dirty="0"/>
              <a:t> </a:t>
            </a:r>
            <a:r>
              <a:rPr lang="el-GR" i="1" dirty="0" err="1"/>
              <a:t>Ἱστορία</a:t>
            </a:r>
            <a:r>
              <a:rPr lang="el-GR" i="1" dirty="0"/>
              <a:t> </a:t>
            </a:r>
            <a:r>
              <a:rPr lang="el-GR" dirty="0"/>
              <a:t>του Παλλάδιου, όπου πολλές φορές άγιοι ασκητές δίδασκαν τον λαό χωρίς να αρθρώσουν λόγο. Είναι ίσως αντίφαση, είναι όμως η σιωπή που σπάει τα όρια του ήχου, γιατί είναι γεμάτη ζωή, νόημα και ουσία.</a:t>
            </a:r>
          </a:p>
          <a:p>
            <a:r>
              <a:rPr lang="el-GR" dirty="0"/>
              <a:t>Εξάλλου η κρίση του λόγου στις μέρες μας είναι συνέπεια του πληθωρισμού του λόγου. Ίσως ποτέ άλλοτε οι άνθρωποι δεν μιλούσαν τόσο πολύ και δεν επικοινωνούσαν τόσο λίγο. Δεν έμεινε χώρος για σιωπή, γιατί η σιωπή εισάγει στο μυστήριο της κοινωνίας και της γνώσης. </a:t>
            </a:r>
          </a:p>
        </p:txBody>
      </p:sp>
    </p:spTree>
    <p:extLst>
      <p:ext uri="{BB962C8B-B14F-4D97-AF65-F5344CB8AC3E}">
        <p14:creationId xmlns:p14="http://schemas.microsoft.com/office/powerpoint/2010/main" val="3351261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B9EFC7-2AAA-1B70-4873-76F139DFA460}"/>
              </a:ext>
            </a:extLst>
          </p:cNvPr>
          <p:cNvSpPr>
            <a:spLocks noGrp="1"/>
          </p:cNvSpPr>
          <p:nvPr>
            <p:ph type="title"/>
          </p:nvPr>
        </p:nvSpPr>
        <p:spPr>
          <a:xfrm>
            <a:off x="838200" y="18256"/>
            <a:ext cx="10515600" cy="662782"/>
          </a:xfrm>
        </p:spPr>
        <p:txBody>
          <a:bodyPr>
            <a:normAutofit fontScale="90000"/>
          </a:bodyPr>
          <a:lstStyle/>
          <a:p>
            <a:pPr algn="ctr"/>
            <a:r>
              <a:rPr lang="el-GR" dirty="0"/>
              <a:t>Στόχος του </a:t>
            </a:r>
            <a:r>
              <a:rPr lang="el-GR" dirty="0" err="1"/>
              <a:t>κηρυκτικού</a:t>
            </a:r>
            <a:r>
              <a:rPr lang="el-GR" dirty="0"/>
              <a:t> λόγου </a:t>
            </a:r>
          </a:p>
        </p:txBody>
      </p:sp>
      <p:sp>
        <p:nvSpPr>
          <p:cNvPr id="3" name="Θέση περιεχομένου 2">
            <a:extLst>
              <a:ext uri="{FF2B5EF4-FFF2-40B4-BE49-F238E27FC236}">
                <a16:creationId xmlns:a16="http://schemas.microsoft.com/office/drawing/2014/main" id="{74ED46A3-236D-A7FD-4842-C5FA73197E50}"/>
              </a:ext>
            </a:extLst>
          </p:cNvPr>
          <p:cNvSpPr>
            <a:spLocks noGrp="1"/>
          </p:cNvSpPr>
          <p:nvPr>
            <p:ph idx="1"/>
          </p:nvPr>
        </p:nvSpPr>
        <p:spPr>
          <a:xfrm>
            <a:off x="0" y="549086"/>
            <a:ext cx="12192000" cy="6290658"/>
          </a:xfrm>
        </p:spPr>
        <p:txBody>
          <a:bodyPr>
            <a:normAutofit fontScale="92500" lnSpcReduction="20000"/>
          </a:bodyPr>
          <a:lstStyle/>
          <a:p>
            <a:r>
              <a:rPr lang="el-GR" dirty="0"/>
              <a:t>Όσο το κήρυγμα δεν απευθύνεται στην καρδιά, αλλά στον νου του ανθρώπου μόνο, τόσο θα επιτείνεται η καθημερινή αγωνία και αμφισβήτηση των πάντων, και άλλο τόσο θα κραυγάζει εναγώνια η ανθρωπότητα ψάχνοντας να βρει τον δρόμο της σωτηρίας της. </a:t>
            </a:r>
          </a:p>
          <a:p>
            <a:r>
              <a:rPr lang="el-GR" dirty="0"/>
              <a:t>Η Εκκλησία έχει μία αποστολή: να υπάρχει στον κόσμο και με την παρουσία της και με τον τρόπο ύπαρξής της να ομολογεί: «</a:t>
            </a:r>
            <a:r>
              <a:rPr lang="el-GR" i="1" dirty="0" err="1"/>
              <a:t>Ζῶ</a:t>
            </a:r>
            <a:r>
              <a:rPr lang="el-GR" i="1" dirty="0"/>
              <a:t> </a:t>
            </a:r>
            <a:r>
              <a:rPr lang="el-GR" i="1" dirty="0" err="1"/>
              <a:t>δὲ</a:t>
            </a:r>
            <a:r>
              <a:rPr lang="el-GR" i="1" dirty="0"/>
              <a:t> </a:t>
            </a:r>
            <a:r>
              <a:rPr lang="el-GR" i="1" dirty="0" err="1"/>
              <a:t>οὐκέτι</a:t>
            </a:r>
            <a:r>
              <a:rPr lang="el-GR" i="1" dirty="0"/>
              <a:t> </a:t>
            </a:r>
            <a:r>
              <a:rPr lang="el-GR" i="1" dirty="0" err="1"/>
              <a:t>ἐγώ</a:t>
            </a:r>
            <a:r>
              <a:rPr lang="el-GR" i="1" dirty="0"/>
              <a:t>, </a:t>
            </a:r>
            <a:r>
              <a:rPr lang="el-GR" i="1" dirty="0" err="1"/>
              <a:t>ζῇ</a:t>
            </a:r>
            <a:r>
              <a:rPr lang="el-GR" i="1" dirty="0"/>
              <a:t> </a:t>
            </a:r>
            <a:r>
              <a:rPr lang="el-GR" i="1" dirty="0" err="1"/>
              <a:t>δὲ</a:t>
            </a:r>
            <a:r>
              <a:rPr lang="el-GR" i="1" dirty="0"/>
              <a:t> </a:t>
            </a:r>
            <a:r>
              <a:rPr lang="el-GR" i="1" dirty="0" err="1"/>
              <a:t>ἐν</a:t>
            </a:r>
            <a:r>
              <a:rPr lang="el-GR" i="1" dirty="0"/>
              <a:t> </a:t>
            </a:r>
            <a:r>
              <a:rPr lang="el-GR" i="1" dirty="0" err="1"/>
              <a:t>ἐμοὶ</a:t>
            </a:r>
            <a:r>
              <a:rPr lang="el-GR" i="1" dirty="0"/>
              <a:t> Χριστός</a:t>
            </a:r>
            <a:r>
              <a:rPr lang="el-GR" dirty="0"/>
              <a:t>» (</a:t>
            </a:r>
            <a:r>
              <a:rPr lang="el-GR" i="1" dirty="0" err="1"/>
              <a:t>Γαλ</a:t>
            </a:r>
            <a:r>
              <a:rPr lang="el-GR" dirty="0"/>
              <a:t>. 2,20). Ο κόσμος έχει ανάγκη από την αίσθηση ότι ο Θεός τον αγαπά και ζει μέσα του και ότι και αυτός μπορεί να ζει μέσα στον Θεό. Το έργο του κηρύγματος είναι να μυήσει τον πιστό στην εν Χριστώ ζωή, που δεν είναι άλλος από τη θεία Λειτουργία. </a:t>
            </a:r>
          </a:p>
          <a:p>
            <a:r>
              <a:rPr lang="el-GR" dirty="0"/>
              <a:t>Το ευαγγέλιο του Χριστού δεν είναι μόνο λόγος καλής αγγελίας, αλλά έργο σωτηρίας, παρηγοριά των φτωχών, φως των τυφλών, ελευθέρωση δαιμονισμένων, στήριξη χωλών, καθαρισμός λεπρών, ανάσταση νεκρών, κόπος, πόνος, πάθος, ανάσταση, έκχυση Πνεύματος Αγίου, έτσι και το έργο της σημερινής διακονίας του λαού είναι συνέχεια όλων αυτών. </a:t>
            </a:r>
          </a:p>
          <a:p>
            <a:r>
              <a:rPr lang="el-GR" dirty="0"/>
              <a:t>Ο Χριστός βεβαιώνει ότι «</a:t>
            </a:r>
            <a:r>
              <a:rPr lang="el-GR" i="1" dirty="0" err="1"/>
              <a:t>οὐκ</a:t>
            </a:r>
            <a:r>
              <a:rPr lang="el-GR" i="1" dirty="0"/>
              <a:t> </a:t>
            </a:r>
            <a:r>
              <a:rPr lang="el-GR" i="1" dirty="0" err="1"/>
              <a:t>ἦλθον</a:t>
            </a:r>
            <a:r>
              <a:rPr lang="el-GR" i="1" dirty="0"/>
              <a:t> </a:t>
            </a:r>
            <a:r>
              <a:rPr lang="el-GR" i="1" dirty="0" err="1"/>
              <a:t>καλέσαι</a:t>
            </a:r>
            <a:r>
              <a:rPr lang="el-GR" i="1" dirty="0"/>
              <a:t> δικαίους, </a:t>
            </a:r>
            <a:r>
              <a:rPr lang="el-GR" i="1" dirty="0" err="1"/>
              <a:t>ἀλλὰ</a:t>
            </a:r>
            <a:r>
              <a:rPr lang="el-GR" i="1" dirty="0"/>
              <a:t> </a:t>
            </a:r>
            <a:r>
              <a:rPr lang="el-GR" i="1" dirty="0" err="1"/>
              <a:t>ἁμαρτωλοὺς</a:t>
            </a:r>
            <a:r>
              <a:rPr lang="el-GR" i="1" dirty="0"/>
              <a:t> </a:t>
            </a:r>
            <a:r>
              <a:rPr lang="el-GR" i="1" dirty="0" err="1"/>
              <a:t>εἰς</a:t>
            </a:r>
            <a:r>
              <a:rPr lang="el-GR" i="1" dirty="0"/>
              <a:t> </a:t>
            </a:r>
            <a:r>
              <a:rPr lang="el-GR" i="1" dirty="0" err="1"/>
              <a:t>μετάνοιαν</a:t>
            </a:r>
            <a:r>
              <a:rPr lang="el-GR" dirty="0"/>
              <a:t>», και οι συνέπειες αυτής της φράσης είναι αρκετά καθοριστικές για το έργο του κηρύγματος. Πρέπει να βρεθεί ο τρόπος και η γλώσσα που θα μιλήσει το κήρυγμα στον κόσμο της φθοράς, στον κόσμο της αδιαφορίας. Οι «απεσταλμένοι» δάσκαλοι του λαού του Θεού έχουν χρέος να σπείρουν τον λόγο του και ευθύνη για την καλή ή την κακή σπορά.  </a:t>
            </a:r>
          </a:p>
        </p:txBody>
      </p:sp>
    </p:spTree>
    <p:extLst>
      <p:ext uri="{BB962C8B-B14F-4D97-AF65-F5344CB8AC3E}">
        <p14:creationId xmlns:p14="http://schemas.microsoft.com/office/powerpoint/2010/main" val="3581187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DEA8CD-B6C7-B3F2-EC5F-92FCCC26AE7E}"/>
              </a:ext>
            </a:extLst>
          </p:cNvPr>
          <p:cNvSpPr>
            <a:spLocks noGrp="1"/>
          </p:cNvSpPr>
          <p:nvPr>
            <p:ph type="title"/>
          </p:nvPr>
        </p:nvSpPr>
        <p:spPr>
          <a:xfrm>
            <a:off x="838200" y="18255"/>
            <a:ext cx="10515600" cy="497793"/>
          </a:xfrm>
        </p:spPr>
        <p:txBody>
          <a:bodyPr>
            <a:normAutofit fontScale="90000"/>
          </a:bodyPr>
          <a:lstStyle/>
          <a:p>
            <a:pPr algn="ctr"/>
            <a:r>
              <a:rPr lang="el-GR" dirty="0"/>
              <a:t>Η προσωπικότητα του ιεροκήρυκα</a:t>
            </a:r>
          </a:p>
        </p:txBody>
      </p:sp>
      <p:sp>
        <p:nvSpPr>
          <p:cNvPr id="3" name="Θέση περιεχομένου 2">
            <a:extLst>
              <a:ext uri="{FF2B5EF4-FFF2-40B4-BE49-F238E27FC236}">
                <a16:creationId xmlns:a16="http://schemas.microsoft.com/office/drawing/2014/main" id="{7C76DED9-C8B5-F2CC-12F2-C09235559789}"/>
              </a:ext>
            </a:extLst>
          </p:cNvPr>
          <p:cNvSpPr>
            <a:spLocks noGrp="1"/>
          </p:cNvSpPr>
          <p:nvPr>
            <p:ph idx="1"/>
          </p:nvPr>
        </p:nvSpPr>
        <p:spPr>
          <a:xfrm>
            <a:off x="0" y="516047"/>
            <a:ext cx="12192000" cy="6323697"/>
          </a:xfrm>
        </p:spPr>
        <p:txBody>
          <a:bodyPr>
            <a:normAutofit fontScale="92500" lnSpcReduction="20000"/>
          </a:bodyPr>
          <a:lstStyle/>
          <a:p>
            <a:r>
              <a:rPr lang="el-GR" dirty="0"/>
              <a:t>Ιδιαιτερότητα του εκκλησιαστικού ρητορικού έργου υπαγορεύει και τα απαραίτητα στοιχεία που πρέπει να έχει η προσωπικότητα του φορέα του. Πρόκειται τόσο για </a:t>
            </a:r>
            <a:r>
              <a:rPr lang="el-GR" b="1" u="sng" dirty="0">
                <a:solidFill>
                  <a:srgbClr val="FF0000"/>
                </a:solidFill>
              </a:rPr>
              <a:t>σωματικά</a:t>
            </a:r>
            <a:r>
              <a:rPr lang="el-GR" dirty="0"/>
              <a:t> όσο και για </a:t>
            </a:r>
            <a:r>
              <a:rPr lang="el-GR" b="1" u="sng" dirty="0">
                <a:solidFill>
                  <a:srgbClr val="FF0000"/>
                </a:solidFill>
              </a:rPr>
              <a:t>ψυχικά προτερήματα</a:t>
            </a:r>
            <a:r>
              <a:rPr lang="el-GR" dirty="0"/>
              <a:t>. </a:t>
            </a:r>
          </a:p>
          <a:p>
            <a:pPr lvl="1">
              <a:buFont typeface="Wingdings" panose="05000000000000000000" pitchFamily="2" charset="2"/>
              <a:buChar char="v"/>
            </a:pPr>
            <a:r>
              <a:rPr lang="el-GR" dirty="0"/>
              <a:t>Τα σωματικά αφορούν σε θέματα της προσωπικής του υγείας (κυρίως στις νοητικές και αναπνευστικές του δυνάμεις) και προτερημάτων της φωνής του (καθαρότητα, ορθοφωνία, φωνητική γλυκύτητα). </a:t>
            </a:r>
          </a:p>
          <a:p>
            <a:pPr lvl="1">
              <a:buFont typeface="Wingdings" panose="05000000000000000000" pitchFamily="2" charset="2"/>
              <a:buChar char="v"/>
            </a:pPr>
            <a:r>
              <a:rPr lang="el-GR" dirty="0"/>
              <a:t>Οι νοητικές δυνάμεις, που εκφράζουν και τις αντίστοιχες ψυχικές, αποτελούν τον σημαντικότερο παράγοντα, από την πλευρά της ανθρώπινης φύσης, για την επιτυχία του </a:t>
            </a:r>
            <a:r>
              <a:rPr lang="el-GR" dirty="0" err="1"/>
              <a:t>κηρυκτικού</a:t>
            </a:r>
            <a:r>
              <a:rPr lang="el-GR" dirty="0"/>
              <a:t> έργου. Η ευφυΐα και το μνημονικό συνιστούν βασικά στοιχεία για το κήρυγμα.</a:t>
            </a:r>
          </a:p>
          <a:p>
            <a:r>
              <a:rPr lang="el-GR" dirty="0"/>
              <a:t>Ένα άλλο σημαντικό στοιχείο του εκκλησιαστικού ρήτορα πρέπει να είναι </a:t>
            </a:r>
            <a:r>
              <a:rPr lang="el-GR" b="1" u="sng" dirty="0">
                <a:solidFill>
                  <a:srgbClr val="FF0000"/>
                </a:solidFill>
              </a:rPr>
              <a:t>η μόρφωσή του</a:t>
            </a:r>
            <a:r>
              <a:rPr lang="el-GR" dirty="0"/>
              <a:t>, η οποία σχετίζεται με: </a:t>
            </a:r>
          </a:p>
          <a:p>
            <a:pPr lvl="1">
              <a:buFont typeface="Wingdings" panose="05000000000000000000" pitchFamily="2" charset="2"/>
              <a:buChar char="v"/>
            </a:pPr>
            <a:r>
              <a:rPr lang="el-GR" dirty="0"/>
              <a:t>τη μύησή του στη ρητορική τέχνη,  </a:t>
            </a:r>
          </a:p>
          <a:p>
            <a:pPr lvl="1">
              <a:buFont typeface="Wingdings" panose="05000000000000000000" pitchFamily="2" charset="2"/>
              <a:buChar char="v"/>
            </a:pPr>
            <a:r>
              <a:rPr lang="el-GR" dirty="0"/>
              <a:t>τη συστηματική θεολογική γνώση, </a:t>
            </a:r>
          </a:p>
          <a:p>
            <a:pPr lvl="1">
              <a:buFont typeface="Wingdings" panose="05000000000000000000" pitchFamily="2" charset="2"/>
              <a:buChar char="v"/>
            </a:pPr>
            <a:r>
              <a:rPr lang="el-GR" dirty="0"/>
              <a:t>την κατάρτιση σε βασικούς άξονες της φιλοσοφίας, της ιστορίας, της κοινωνιολογίας και του δικαίου, </a:t>
            </a:r>
          </a:p>
          <a:p>
            <a:pPr lvl="1">
              <a:buFont typeface="Wingdings" panose="05000000000000000000" pitchFamily="2" charset="2"/>
              <a:buChar char="v"/>
            </a:pPr>
            <a:r>
              <a:rPr lang="el-GR" dirty="0"/>
              <a:t>την ενημέρωσή του για τα προβλήματα της κοινωνίας, στην οποία αναπτύσσει το </a:t>
            </a:r>
            <a:r>
              <a:rPr lang="el-GR" dirty="0" err="1"/>
              <a:t>κηρυκτικό</a:t>
            </a:r>
            <a:r>
              <a:rPr lang="el-GR" dirty="0"/>
              <a:t> του έργο, των θεμάτων που αφορούν στην ποιότητα ζωής του ακροατηρίου του, των θεμάτων της τρέχουσας επικαιρότητας (φυσικές καταστροφές, μεγάλα ατυχήματα, θάνατοι σημαντικών προσώπων), συμπεριλαμβανομένης και της πολιτικής κατάστασης της χώρας του. Σε θέματα πολιτειακά, θα πρέπει να έχει σαφή συνείδηση και να σέβεται απολύτως τη διάκριση πολιτικής και κομματικής τοποθέτησης, καθώς η πρώτη είναι επιτρεπτή ενώ η δεύτερη ανεπίτρεπτη.    </a:t>
            </a:r>
          </a:p>
        </p:txBody>
      </p:sp>
    </p:spTree>
    <p:extLst>
      <p:ext uri="{BB962C8B-B14F-4D97-AF65-F5344CB8AC3E}">
        <p14:creationId xmlns:p14="http://schemas.microsoft.com/office/powerpoint/2010/main" val="3179974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BF764F-496B-D7E5-DCF4-7AEFE4BA3D52}"/>
              </a:ext>
            </a:extLst>
          </p:cNvPr>
          <p:cNvSpPr>
            <a:spLocks noGrp="1"/>
          </p:cNvSpPr>
          <p:nvPr>
            <p:ph type="title"/>
          </p:nvPr>
        </p:nvSpPr>
        <p:spPr>
          <a:xfrm>
            <a:off x="838200" y="18256"/>
            <a:ext cx="10515600" cy="534006"/>
          </a:xfrm>
        </p:spPr>
        <p:txBody>
          <a:bodyPr>
            <a:normAutofit fontScale="90000"/>
          </a:bodyPr>
          <a:lstStyle/>
          <a:p>
            <a:pPr algn="ctr"/>
            <a:r>
              <a:rPr lang="el-GR" dirty="0"/>
              <a:t>Η προσωπικότητα του ιεροκήρυκα</a:t>
            </a:r>
          </a:p>
        </p:txBody>
      </p:sp>
      <p:sp>
        <p:nvSpPr>
          <p:cNvPr id="3" name="Θέση περιεχομένου 2">
            <a:extLst>
              <a:ext uri="{FF2B5EF4-FFF2-40B4-BE49-F238E27FC236}">
                <a16:creationId xmlns:a16="http://schemas.microsoft.com/office/drawing/2014/main" id="{0020837A-8A54-A9E3-E760-CBC29467E573}"/>
              </a:ext>
            </a:extLst>
          </p:cNvPr>
          <p:cNvSpPr>
            <a:spLocks noGrp="1"/>
          </p:cNvSpPr>
          <p:nvPr>
            <p:ph idx="1"/>
          </p:nvPr>
        </p:nvSpPr>
        <p:spPr>
          <a:xfrm>
            <a:off x="0" y="552262"/>
            <a:ext cx="12192000" cy="6287482"/>
          </a:xfrm>
        </p:spPr>
        <p:txBody>
          <a:bodyPr>
            <a:normAutofit fontScale="92500"/>
          </a:bodyPr>
          <a:lstStyle/>
          <a:p>
            <a:r>
              <a:rPr lang="el-GR" dirty="0"/>
              <a:t>Η προσωπικότητά του πρέπει </a:t>
            </a:r>
            <a:r>
              <a:rPr lang="el-GR" b="1" dirty="0">
                <a:solidFill>
                  <a:srgbClr val="FF0000"/>
                </a:solidFill>
              </a:rPr>
              <a:t>να διακρίνεται για </a:t>
            </a:r>
            <a:r>
              <a:rPr lang="el-GR" b="1" u="sng" dirty="0">
                <a:solidFill>
                  <a:srgbClr val="FF0000"/>
                </a:solidFill>
              </a:rPr>
              <a:t>όλες τις αρετές </a:t>
            </a:r>
            <a:r>
              <a:rPr lang="el-GR" b="1" dirty="0">
                <a:solidFill>
                  <a:srgbClr val="FF0000"/>
                </a:solidFill>
              </a:rPr>
              <a:t>της χριστιανικής και κοινωνικής ηθικής</a:t>
            </a:r>
            <a:r>
              <a:rPr lang="el-GR" dirty="0"/>
              <a:t>. Οφείλει να είναι το πρότυπο εφαρμογής, ή του αγώνα για την εφαρμογή, τόσο του θείου όσο και του ανθρώπινου δικαίου. Και αν ακόμα χαρακτηρίζεται από ελλείψεις στο θέμα των αρετών, θα πρέπει να συνεχίσει την προβολή τους επισημαίνοντας τη δική του ανεπάρκεια και προβάλλοντας ως παραδείγματα εκείνους που ενσαρκώνουν τις αρετές αυτές. </a:t>
            </a:r>
          </a:p>
          <a:p>
            <a:r>
              <a:rPr lang="el-GR" dirty="0"/>
              <a:t>Συνεπώς, πρέπει να είναι </a:t>
            </a:r>
            <a:r>
              <a:rPr lang="el-GR" u="sng" dirty="0"/>
              <a:t>σεμνός</a:t>
            </a:r>
            <a:r>
              <a:rPr lang="el-GR" dirty="0"/>
              <a:t>, </a:t>
            </a:r>
            <a:r>
              <a:rPr lang="el-GR" u="sng" dirty="0"/>
              <a:t>εγκρατής</a:t>
            </a:r>
            <a:r>
              <a:rPr lang="el-GR" dirty="0"/>
              <a:t> και </a:t>
            </a:r>
            <a:r>
              <a:rPr lang="el-GR" u="sng" dirty="0"/>
              <a:t>σώφρων</a:t>
            </a:r>
            <a:r>
              <a:rPr lang="el-GR" dirty="0"/>
              <a:t>. </a:t>
            </a:r>
          </a:p>
          <a:p>
            <a:pPr lvl="1">
              <a:buFont typeface="Wingdings" panose="05000000000000000000" pitchFamily="2" charset="2"/>
              <a:buChar char="v"/>
            </a:pPr>
            <a:r>
              <a:rPr lang="el-GR" dirty="0"/>
              <a:t>Η σεμνότητα αποτελεί αρετή που αντιδιαστέλλεται από μία «κωμική προσωπικότητα», χαρακτηριζόμενη από γελοίους τρόπους, σοφίσματα και παραδοξολογίες. </a:t>
            </a:r>
          </a:p>
          <a:p>
            <a:pPr lvl="1">
              <a:buFont typeface="Wingdings" panose="05000000000000000000" pitchFamily="2" charset="2"/>
              <a:buChar char="v"/>
            </a:pPr>
            <a:r>
              <a:rPr lang="el-GR" dirty="0"/>
              <a:t>Η εγκράτεια θα πρέπει να θεωρηθεί ως «εγκράτεια λόγου», δηλαδή την αποφυγή μιας αχαλίνωτης τακτικής για ενασχόληση με όλα τα θέματα του επιστητού, με αποτέλεσμα τη μέτρια τοποθέτηση πάνω σ’  αυτά. </a:t>
            </a:r>
          </a:p>
          <a:p>
            <a:pPr lvl="1">
              <a:buFont typeface="Wingdings" panose="05000000000000000000" pitchFamily="2" charset="2"/>
              <a:buChar char="v"/>
            </a:pPr>
            <a:r>
              <a:rPr lang="el-GR" dirty="0"/>
              <a:t>Η σωφροσύνη είναι η αρετή που υπαγορεύει στον ιεροκήρυκα να «ζυγίζει» τις λέξεις και τις φράσεις που χρησιμοποιεί, ώστε να μην δημιουργείται αποπροσανατολισμός των ακροατών από την ουσία των λεγομένων.</a:t>
            </a:r>
          </a:p>
          <a:p>
            <a:r>
              <a:rPr lang="el-GR" dirty="0"/>
              <a:t>Από τα παραπάνω είναι προφανές ότι τον ιεροκήρυκα πρέπει να συνοδεύουν όχι μόνο οι συγκεκριμένες αρετές, αλλά και οι παράγωγές τους: η </a:t>
            </a:r>
            <a:r>
              <a:rPr lang="el-GR" u="sng" dirty="0"/>
              <a:t>απλότητα</a:t>
            </a:r>
            <a:r>
              <a:rPr lang="el-GR" dirty="0"/>
              <a:t> και η </a:t>
            </a:r>
            <a:r>
              <a:rPr lang="el-GR" u="sng" dirty="0"/>
              <a:t>σοβαρότητα</a:t>
            </a:r>
            <a:r>
              <a:rPr lang="el-GR" dirty="0"/>
              <a:t>.</a:t>
            </a:r>
          </a:p>
        </p:txBody>
      </p:sp>
    </p:spTree>
    <p:extLst>
      <p:ext uri="{BB962C8B-B14F-4D97-AF65-F5344CB8AC3E}">
        <p14:creationId xmlns:p14="http://schemas.microsoft.com/office/powerpoint/2010/main" val="256295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FD1361-B383-6929-4840-E0F9706A2D58}"/>
              </a:ext>
            </a:extLst>
          </p:cNvPr>
          <p:cNvSpPr>
            <a:spLocks noGrp="1"/>
          </p:cNvSpPr>
          <p:nvPr>
            <p:ph type="title"/>
          </p:nvPr>
        </p:nvSpPr>
        <p:spPr>
          <a:xfrm>
            <a:off x="774825" y="18256"/>
            <a:ext cx="10515600" cy="662782"/>
          </a:xfrm>
        </p:spPr>
        <p:txBody>
          <a:bodyPr>
            <a:normAutofit fontScale="90000"/>
          </a:bodyPr>
          <a:lstStyle/>
          <a:p>
            <a:pPr algn="ctr"/>
            <a:r>
              <a:rPr lang="el-GR" dirty="0"/>
              <a:t>Η προσωπικότητα του ιεροκήρυκα</a:t>
            </a:r>
          </a:p>
        </p:txBody>
      </p:sp>
      <p:sp>
        <p:nvSpPr>
          <p:cNvPr id="3" name="Θέση περιεχομένου 2">
            <a:extLst>
              <a:ext uri="{FF2B5EF4-FFF2-40B4-BE49-F238E27FC236}">
                <a16:creationId xmlns:a16="http://schemas.microsoft.com/office/drawing/2014/main" id="{3837D66B-81F0-BEB4-B906-16C582565F5C}"/>
              </a:ext>
            </a:extLst>
          </p:cNvPr>
          <p:cNvSpPr>
            <a:spLocks noGrp="1"/>
          </p:cNvSpPr>
          <p:nvPr>
            <p:ph idx="1"/>
          </p:nvPr>
        </p:nvSpPr>
        <p:spPr>
          <a:xfrm>
            <a:off x="0" y="603408"/>
            <a:ext cx="12192000" cy="6236336"/>
          </a:xfrm>
        </p:spPr>
        <p:txBody>
          <a:bodyPr>
            <a:normAutofit fontScale="92500"/>
          </a:bodyPr>
          <a:lstStyle/>
          <a:p>
            <a:r>
              <a:rPr lang="el-GR" dirty="0"/>
              <a:t>Πάνω από όλα όμως η προσωπικότητα του ιεροκήρυκα πρέπει να διαπνέεται από </a:t>
            </a:r>
            <a:r>
              <a:rPr lang="el-GR" b="1" u="sng" dirty="0">
                <a:solidFill>
                  <a:srgbClr val="FF0000"/>
                </a:solidFill>
              </a:rPr>
              <a:t>την πνευματικότητα της ζωής του </a:t>
            </a:r>
            <a:r>
              <a:rPr lang="el-GR" dirty="0"/>
              <a:t>και </a:t>
            </a:r>
            <a:r>
              <a:rPr lang="el-GR" b="1" u="sng" dirty="0">
                <a:solidFill>
                  <a:srgbClr val="FF0000"/>
                </a:solidFill>
              </a:rPr>
              <a:t>την αναστάσιμη ελπίδα </a:t>
            </a:r>
            <a:r>
              <a:rPr lang="el-GR" dirty="0"/>
              <a:t>της </a:t>
            </a:r>
            <a:r>
              <a:rPr lang="el-GR" dirty="0" err="1"/>
              <a:t>πίστεώς</a:t>
            </a:r>
            <a:r>
              <a:rPr lang="el-GR" dirty="0"/>
              <a:t> του. </a:t>
            </a:r>
          </a:p>
          <a:p>
            <a:r>
              <a:rPr lang="el-GR" dirty="0"/>
              <a:t>Όταν όμως μιλάμε για πνευματικότητα τι εννοούμε; Πνευματικός είναι ο άνθρωπος που πιστεύει ότι τόσο τη ζωή του, όσο και τις ζωές των συνανθρώπων του, δεν κατευθύνει μία απρόσωπη υπερφυσική ενέργεια, αλλά ο «ζωντανός» Θεός της Αγίας Γραφής. Και κάτι περισσότερο: η είσοδος του Θεού στην ιστορία, δημιούργησε μία νέα σχέση Του με τον άνθρωπο. Μετά την είσοδο αυτή, η ζωή του κάθε βαπτισμένου χριστιανού στο όνομα του Κυρίου, δεν είναι αυτονομημένη, αλλά «</a:t>
            </a:r>
            <a:r>
              <a:rPr lang="el-GR" i="1" dirty="0" err="1"/>
              <a:t>κέκρυπται</a:t>
            </a:r>
            <a:r>
              <a:rPr lang="el-GR" i="1" dirty="0"/>
              <a:t> </a:t>
            </a:r>
            <a:r>
              <a:rPr lang="el-GR" i="1" dirty="0" err="1"/>
              <a:t>σὺν</a:t>
            </a:r>
            <a:r>
              <a:rPr lang="el-GR" i="1" dirty="0"/>
              <a:t> </a:t>
            </a:r>
            <a:r>
              <a:rPr lang="el-GR" i="1" dirty="0" err="1"/>
              <a:t>τῷ</a:t>
            </a:r>
            <a:r>
              <a:rPr lang="el-GR" i="1" dirty="0"/>
              <a:t> </a:t>
            </a:r>
            <a:r>
              <a:rPr lang="el-GR" i="1" dirty="0" err="1"/>
              <a:t>Χριστῷ</a:t>
            </a:r>
            <a:r>
              <a:rPr lang="el-GR" i="1" dirty="0"/>
              <a:t> </a:t>
            </a:r>
            <a:r>
              <a:rPr lang="el-GR" i="1" dirty="0" err="1"/>
              <a:t>ἐν</a:t>
            </a:r>
            <a:r>
              <a:rPr lang="el-GR" i="1" dirty="0"/>
              <a:t> </a:t>
            </a:r>
            <a:r>
              <a:rPr lang="el-GR" i="1" dirty="0" err="1"/>
              <a:t>τῷ</a:t>
            </a:r>
            <a:r>
              <a:rPr lang="el-GR" i="1" dirty="0"/>
              <a:t> </a:t>
            </a:r>
            <a:r>
              <a:rPr lang="el-GR" i="1" dirty="0" err="1"/>
              <a:t>Θεῷ</a:t>
            </a:r>
            <a:r>
              <a:rPr lang="el-GR" dirty="0"/>
              <a:t>» (</a:t>
            </a:r>
            <a:r>
              <a:rPr lang="el-GR" i="1" dirty="0"/>
              <a:t>Κολ</a:t>
            </a:r>
            <a:r>
              <a:rPr lang="el-GR" dirty="0"/>
              <a:t>. 3,3).</a:t>
            </a:r>
          </a:p>
          <a:p>
            <a:r>
              <a:rPr lang="el-GR" dirty="0"/>
              <a:t>Η αναστάσιμη ελπίδα αποτελεί την πεμπτουσία της πίστεως, σύμφωνα με τους λόγους του αποστόλου Παύλου: </a:t>
            </a:r>
            <a:r>
              <a:rPr lang="el-GR" b="1" dirty="0">
                <a:solidFill>
                  <a:srgbClr val="FF0000"/>
                </a:solidFill>
                <a:effectLst>
                  <a:outerShdw blurRad="38100" dist="38100" dir="2700000" algn="tl">
                    <a:srgbClr val="000000">
                      <a:alpha val="43137"/>
                    </a:srgbClr>
                  </a:outerShdw>
                </a:effectLst>
              </a:rPr>
              <a:t>«</a:t>
            </a:r>
            <a:r>
              <a:rPr lang="el-GR" b="1" i="1" dirty="0" err="1">
                <a:solidFill>
                  <a:srgbClr val="FF0000"/>
                </a:solidFill>
                <a:effectLst>
                  <a:outerShdw blurRad="38100" dist="38100" dir="2700000" algn="tl">
                    <a:srgbClr val="000000">
                      <a:alpha val="43137"/>
                    </a:srgbClr>
                  </a:outerShdw>
                </a:effectLst>
              </a:rPr>
              <a:t>εἰ</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δὲ</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Χριστὸς</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οὐκ</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ἐγείρεται</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κενὸν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ἄρα</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καὶ</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τὸ</a:t>
            </a:r>
            <a:r>
              <a:rPr lang="el-GR" b="1" i="1" dirty="0">
                <a:solidFill>
                  <a:srgbClr val="FF0000"/>
                </a:solidFill>
                <a:effectLst>
                  <a:outerShdw blurRad="38100" dist="38100" dir="2700000" algn="tl">
                    <a:srgbClr val="000000">
                      <a:alpha val="43137"/>
                    </a:srgbClr>
                  </a:outerShdw>
                </a:effectLst>
              </a:rPr>
              <a:t> κήρυγμα </a:t>
            </a:r>
            <a:r>
              <a:rPr lang="el-GR" b="1" i="1" dirty="0" err="1">
                <a:solidFill>
                  <a:srgbClr val="FF0000"/>
                </a:solidFill>
                <a:effectLst>
                  <a:outerShdw blurRad="38100" dist="38100" dir="2700000" algn="tl">
                    <a:srgbClr val="000000">
                      <a:alpha val="43137"/>
                    </a:srgbClr>
                  </a:outerShdw>
                </a:effectLst>
              </a:rPr>
              <a:t>ἡμῶν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κενὴ</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καὶ</a:t>
            </a:r>
            <a:r>
              <a:rPr lang="el-GR" b="1" i="1" dirty="0">
                <a:solidFill>
                  <a:srgbClr val="FF0000"/>
                </a:solidFill>
                <a:effectLst>
                  <a:outerShdw blurRad="38100" dist="38100" dir="2700000" algn="tl">
                    <a:srgbClr val="000000">
                      <a:alpha val="43137"/>
                    </a:srgbClr>
                  </a:outerShdw>
                </a:effectLst>
              </a:rPr>
              <a:t> ἡ πίστις </a:t>
            </a:r>
            <a:r>
              <a:rPr lang="el-GR" b="1" i="1" dirty="0" err="1">
                <a:solidFill>
                  <a:srgbClr val="FF0000"/>
                </a:solidFill>
                <a:effectLst>
                  <a:outerShdw blurRad="38100" dist="38100" dir="2700000" algn="tl">
                    <a:srgbClr val="000000">
                      <a:alpha val="43137"/>
                    </a:srgbClr>
                  </a:outerShdw>
                </a:effectLst>
              </a:rPr>
              <a:t>ὑμῶν</a:t>
            </a:r>
            <a:r>
              <a:rPr lang="el-GR" b="1" dirty="0">
                <a:solidFill>
                  <a:srgbClr val="FF0000"/>
                </a:solidFill>
                <a:effectLst>
                  <a:outerShdw blurRad="38100" dist="38100" dir="2700000" algn="tl">
                    <a:srgbClr val="000000">
                      <a:alpha val="43137"/>
                    </a:srgbClr>
                  </a:outerShdw>
                </a:effectLst>
              </a:rPr>
              <a:t>» </a:t>
            </a:r>
            <a:r>
              <a:rPr lang="el-GR" dirty="0"/>
              <a:t>(</a:t>
            </a:r>
            <a:r>
              <a:rPr lang="el-GR" i="1" dirty="0"/>
              <a:t>Α΄ </a:t>
            </a:r>
            <a:r>
              <a:rPr lang="el-GR" i="1" dirty="0" err="1"/>
              <a:t>Κορ</a:t>
            </a:r>
            <a:r>
              <a:rPr lang="el-GR" dirty="0"/>
              <a:t>. 15,14).</a:t>
            </a:r>
          </a:p>
          <a:p>
            <a:r>
              <a:rPr lang="el-GR" dirty="0"/>
              <a:t>Το κήρυγμα, όπως και η κατήχηση, δεν ευδοκιμούν όταν απουσιάζει από τον διδακτικό τους φορέα </a:t>
            </a:r>
            <a:r>
              <a:rPr lang="el-GR" b="1" u="sng" dirty="0">
                <a:solidFill>
                  <a:srgbClr val="FF0000"/>
                </a:solidFill>
              </a:rPr>
              <a:t>η πίστη στην Ανάσταση</a:t>
            </a:r>
            <a:r>
              <a:rPr lang="el-GR" dirty="0"/>
              <a:t>· η πίστη, η οποία </a:t>
            </a:r>
            <a:r>
              <a:rPr lang="el-GR" dirty="0" err="1"/>
              <a:t>νοηματοδοτεί</a:t>
            </a:r>
            <a:r>
              <a:rPr lang="el-GR" dirty="0"/>
              <a:t> το εκκλησιαστικό ρητορικό έργο και του προσδίδει τη μοναδικότητά του ανάμεσα στις ποικίλες μορφές του ανθρώπινου λόγου. </a:t>
            </a:r>
          </a:p>
        </p:txBody>
      </p:sp>
    </p:spTree>
    <p:extLst>
      <p:ext uri="{BB962C8B-B14F-4D97-AF65-F5344CB8AC3E}">
        <p14:creationId xmlns:p14="http://schemas.microsoft.com/office/powerpoint/2010/main" val="1144529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EC3F57-664F-FC28-46BE-5D07BB9E8585}"/>
              </a:ext>
            </a:extLst>
          </p:cNvPr>
          <p:cNvSpPr>
            <a:spLocks noGrp="1"/>
          </p:cNvSpPr>
          <p:nvPr>
            <p:ph type="title"/>
          </p:nvPr>
        </p:nvSpPr>
        <p:spPr>
          <a:xfrm>
            <a:off x="838200" y="18256"/>
            <a:ext cx="10515600" cy="662782"/>
          </a:xfrm>
        </p:spPr>
        <p:txBody>
          <a:bodyPr>
            <a:normAutofit fontScale="90000"/>
          </a:bodyPr>
          <a:lstStyle/>
          <a:p>
            <a:pPr algn="ctr"/>
            <a:r>
              <a:rPr lang="el-GR" dirty="0"/>
              <a:t>Η προσωπικότητα του ιεροκήρυκα</a:t>
            </a:r>
          </a:p>
        </p:txBody>
      </p:sp>
      <p:sp>
        <p:nvSpPr>
          <p:cNvPr id="3" name="Θέση περιεχομένου 2">
            <a:extLst>
              <a:ext uri="{FF2B5EF4-FFF2-40B4-BE49-F238E27FC236}">
                <a16:creationId xmlns:a16="http://schemas.microsoft.com/office/drawing/2014/main" id="{C15007F5-832A-BE3C-A7D2-2FF3911E6A49}"/>
              </a:ext>
            </a:extLst>
          </p:cNvPr>
          <p:cNvSpPr>
            <a:spLocks noGrp="1"/>
          </p:cNvSpPr>
          <p:nvPr>
            <p:ph idx="1"/>
          </p:nvPr>
        </p:nvSpPr>
        <p:spPr>
          <a:xfrm>
            <a:off x="0" y="530978"/>
            <a:ext cx="12192000" cy="6308765"/>
          </a:xfrm>
        </p:spPr>
        <p:txBody>
          <a:bodyPr>
            <a:normAutofit fontScale="92500" lnSpcReduction="20000"/>
          </a:bodyPr>
          <a:lstStyle/>
          <a:p>
            <a:r>
              <a:rPr lang="el-GR" dirty="0"/>
              <a:t>Η </a:t>
            </a:r>
            <a:r>
              <a:rPr lang="el-GR" b="1" u="sng" dirty="0">
                <a:solidFill>
                  <a:srgbClr val="FF0000"/>
                </a:solidFill>
              </a:rPr>
              <a:t>αναστάσιμη ελπίδα </a:t>
            </a:r>
            <a:r>
              <a:rPr lang="el-GR" dirty="0"/>
              <a:t>συνιστά την απάντηση στο μοναδικό υπαρξιακό ερώτημα του ανθρώπου: το ερώτημα της καταστάσεως και της πορείας μετά θάνατον της ανθρώπινης ύπαρξης· ένα ερώτημα την απάντηση του οποίου επιθυμεί να πληροφορηθεί ο σύγχρονος άνθρωπος, ακόμη και αν δεν γνωρίζει να διατυπώσει την επιθυμία του. </a:t>
            </a:r>
          </a:p>
          <a:p>
            <a:r>
              <a:rPr lang="el-GR" dirty="0"/>
              <a:t>Η αναστάσιμη ελπίδα του εκκλησιαστικού ρήτορα του επιτρέπει να απευθυνθεί στο ακροατήριό του με τα ίδια λόγια του αποστόλου Παύλου απέναντι στο ακροατήριο των Αθηνών, αυτό που επιζητούσε να μάθει για τον άγνωστο Θεό: «</a:t>
            </a:r>
            <a:r>
              <a:rPr lang="el-GR" i="1" dirty="0"/>
              <a:t>Αυτό που αγνοείτε, εγώ έρχομαι να σας το αποκαλύψω</a:t>
            </a:r>
            <a:r>
              <a:rPr lang="el-GR" dirty="0"/>
              <a:t>» (</a:t>
            </a:r>
            <a:r>
              <a:rPr lang="el-GR" i="1" dirty="0" err="1"/>
              <a:t>Πρ</a:t>
            </a:r>
            <a:r>
              <a:rPr lang="el-GR" i="1" dirty="0"/>
              <a:t>.</a:t>
            </a:r>
            <a:r>
              <a:rPr lang="el-GR" dirty="0"/>
              <a:t> 17,23).</a:t>
            </a:r>
          </a:p>
          <a:p>
            <a:r>
              <a:rPr lang="el-GR" dirty="0"/>
              <a:t>Φυσικά, η πνευματικότητα του εκκλησιαστικού ρήτορα συναρτάται και με τη συμμετοχή του στη λειτουργική ζωή της Εκκλησίας. Η συμμετοχή στα Μυστήρια συνιστά τη ζωή «</a:t>
            </a:r>
            <a:r>
              <a:rPr lang="el-GR" dirty="0" err="1"/>
              <a:t>ἐν</a:t>
            </a:r>
            <a:r>
              <a:rPr lang="el-GR" dirty="0"/>
              <a:t> Πνεύματι», διότι του επιτρέπει να οικειοποιηθεί τις δωρεές του Παρακλήτου, Εκείνου που συνεχίζει το έργο του Κυρίου κατά την ιστορική διαδρομή της Εκκλησίας. Είναι προφανές ότι χωρίς μυστηριακή ζωή, ο εκκλησιαστικός ρήτορας μεταπίπτει στη θέση ενός κοσμικού ρήτορα. </a:t>
            </a:r>
          </a:p>
          <a:p>
            <a:r>
              <a:rPr lang="el-GR" dirty="0"/>
              <a:t>Συνεπώς, η θέση του ιεροκήρυκα είναι </a:t>
            </a:r>
            <a:r>
              <a:rPr lang="el-GR" sz="3500" b="1" dirty="0">
                <a:solidFill>
                  <a:srgbClr val="FF0000"/>
                </a:solidFill>
              </a:rPr>
              <a:t>η θέση μιας σαρκωμένης μαρτυρίας της πίστεως</a:t>
            </a:r>
            <a:r>
              <a:rPr lang="el-GR" dirty="0"/>
              <a:t>. Και η μαρτυρία αυτή δεν μπορεί να αποσυνδεθεί από την </a:t>
            </a:r>
            <a:r>
              <a:rPr lang="el-GR" b="1" u="sng" dirty="0" err="1">
                <a:solidFill>
                  <a:srgbClr val="FF0000"/>
                </a:solidFill>
              </a:rPr>
              <a:t>ομολογιακότητα</a:t>
            </a:r>
            <a:r>
              <a:rPr lang="el-GR" dirty="0"/>
              <a:t>, δηλαδή από τη </a:t>
            </a:r>
            <a:r>
              <a:rPr lang="el-GR" dirty="0" err="1"/>
              <a:t>βαθειά</a:t>
            </a:r>
            <a:r>
              <a:rPr lang="el-GR" dirty="0"/>
              <a:t> συνείδηση του εκκλησιαστικού ρήτορα για τη σημασία της αλήθειας του Ορθόδοξου δόγματος. </a:t>
            </a:r>
          </a:p>
        </p:txBody>
      </p:sp>
    </p:spTree>
    <p:extLst>
      <p:ext uri="{BB962C8B-B14F-4D97-AF65-F5344CB8AC3E}">
        <p14:creationId xmlns:p14="http://schemas.microsoft.com/office/powerpoint/2010/main" val="8155393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D46D1D-2B80-858A-543E-76EE9C071B83}"/>
              </a:ext>
            </a:extLst>
          </p:cNvPr>
          <p:cNvSpPr>
            <a:spLocks noGrp="1"/>
          </p:cNvSpPr>
          <p:nvPr>
            <p:ph type="title"/>
          </p:nvPr>
        </p:nvSpPr>
        <p:spPr>
          <a:xfrm>
            <a:off x="765772" y="0"/>
            <a:ext cx="10515600" cy="681037"/>
          </a:xfrm>
        </p:spPr>
        <p:txBody>
          <a:bodyPr>
            <a:normAutofit fontScale="90000"/>
          </a:bodyPr>
          <a:lstStyle/>
          <a:p>
            <a:pPr algn="ctr"/>
            <a:r>
              <a:rPr lang="el-GR" dirty="0"/>
              <a:t>Η προσωπικότητα του ιεροκήρυκα</a:t>
            </a:r>
          </a:p>
        </p:txBody>
      </p:sp>
      <p:sp>
        <p:nvSpPr>
          <p:cNvPr id="3" name="Θέση περιεχομένου 2">
            <a:extLst>
              <a:ext uri="{FF2B5EF4-FFF2-40B4-BE49-F238E27FC236}">
                <a16:creationId xmlns:a16="http://schemas.microsoft.com/office/drawing/2014/main" id="{AF3F2F3C-E560-DCB5-C8E8-C1560421926B}"/>
              </a:ext>
            </a:extLst>
          </p:cNvPr>
          <p:cNvSpPr>
            <a:spLocks noGrp="1"/>
          </p:cNvSpPr>
          <p:nvPr>
            <p:ph idx="1"/>
          </p:nvPr>
        </p:nvSpPr>
        <p:spPr>
          <a:xfrm>
            <a:off x="0" y="588476"/>
            <a:ext cx="12192000" cy="6269524"/>
          </a:xfrm>
        </p:spPr>
        <p:txBody>
          <a:bodyPr>
            <a:normAutofit fontScale="92500" lnSpcReduction="10000"/>
          </a:bodyPr>
          <a:lstStyle/>
          <a:p>
            <a:r>
              <a:rPr lang="el-GR" dirty="0"/>
              <a:t>Πρέπει να τονιστεί ότι ο ιεροκήρυκας πρέπει να συνειδητοποιήσει ότι είναι </a:t>
            </a:r>
            <a:r>
              <a:rPr lang="el-GR" b="1" u="sng" dirty="0">
                <a:solidFill>
                  <a:srgbClr val="FF0000"/>
                </a:solidFill>
              </a:rPr>
              <a:t>συνεχιστής του έργου των Αποστόλων</a:t>
            </a:r>
            <a:r>
              <a:rPr lang="el-GR" dirty="0"/>
              <a:t>, γεγονός το οποίο τον επιφορτίζει με περισσότερες πνευματικές ευθύνες.</a:t>
            </a:r>
          </a:p>
          <a:p>
            <a:r>
              <a:rPr lang="el-GR" dirty="0"/>
              <a:t>Οι απόψεις των εκκλησιαστικών συγγραφέων πάνω στο θέμα αυτό είναι ξεκάθαρες. Ο </a:t>
            </a:r>
            <a:r>
              <a:rPr lang="el-GR" u="sng" dirty="0"/>
              <a:t>Ωριγένης </a:t>
            </a:r>
            <a:r>
              <a:rPr lang="el-GR" dirty="0"/>
              <a:t>τονίζει, κατηγορώντας τον </a:t>
            </a:r>
            <a:r>
              <a:rPr lang="el-GR" dirty="0" err="1"/>
              <a:t>Κέλσο</a:t>
            </a:r>
            <a:r>
              <a:rPr lang="el-GR" dirty="0"/>
              <a:t>, ότι το κήρυγμα της Εκκλησίας ανάγεται στους Αποστόλους, και δια των Αποστόλων στον Χριστό. Παρόμοια είναι η αναφορά του </a:t>
            </a:r>
            <a:r>
              <a:rPr lang="el-GR" u="sng" dirty="0" err="1"/>
              <a:t>Επιφανίου</a:t>
            </a:r>
            <a:r>
              <a:rPr lang="el-GR" u="sng" dirty="0"/>
              <a:t> Κύπρου</a:t>
            </a:r>
            <a:r>
              <a:rPr lang="el-GR" dirty="0"/>
              <a:t>. Ο </a:t>
            </a:r>
            <a:r>
              <a:rPr lang="el-GR" u="sng" dirty="0"/>
              <a:t>Κλήμης ο Αλεξανδρεύς </a:t>
            </a:r>
            <a:r>
              <a:rPr lang="el-GR" dirty="0"/>
              <a:t>θεωρεί ότι ο λόγος του ιεροκήρυκα είναι ή πρέπει να είναι ο λόγος του ίδιου του Κυρίου. Με βάση αυτή τη διαπίστωση, ο Κλήμης αιτιολογεί τις διώξεις εναντίον των κηρύκων του Ευαγγελίου. </a:t>
            </a:r>
          </a:p>
          <a:p>
            <a:r>
              <a:rPr lang="el-GR" dirty="0"/>
              <a:t>Η συνειδητοποίηση από τον ιεροκήρυκα ότι είναι συνεχιστής του έργου των Αποστόλων συνεπάγεται και την αίσθηση ότι η όποια επιτυχία του κηρύγματος δεν προέρχεται από τη δική του ικανότητα, αλλά από τη χάρη του Θεού. Όπως γράφει ο </a:t>
            </a:r>
            <a:r>
              <a:rPr lang="el-GR" u="sng" dirty="0"/>
              <a:t>Ιππόλυτος Ρώμης </a:t>
            </a:r>
            <a:r>
              <a:rPr lang="el-GR" dirty="0"/>
              <a:t>«</a:t>
            </a:r>
            <a:r>
              <a:rPr lang="el-GR" i="1" dirty="0" err="1"/>
              <a:t>Θεὸς</a:t>
            </a:r>
            <a:r>
              <a:rPr lang="el-GR" i="1" dirty="0"/>
              <a:t> </a:t>
            </a:r>
            <a:r>
              <a:rPr lang="el-GR" i="1" dirty="0" err="1"/>
              <a:t>δίδουσι</a:t>
            </a:r>
            <a:r>
              <a:rPr lang="el-GR" i="1" dirty="0"/>
              <a:t> </a:t>
            </a:r>
            <a:r>
              <a:rPr lang="el-GR" i="1" dirty="0" err="1"/>
              <a:t>τοῖς</a:t>
            </a:r>
            <a:r>
              <a:rPr lang="el-GR" i="1" dirty="0"/>
              <a:t> </a:t>
            </a:r>
            <a:r>
              <a:rPr lang="el-GR" i="1" dirty="0" err="1"/>
              <a:t>λέγουσιν</a:t>
            </a:r>
            <a:r>
              <a:rPr lang="el-GR" i="1" dirty="0"/>
              <a:t> χάριν, </a:t>
            </a:r>
            <a:r>
              <a:rPr lang="el-GR" i="1" dirty="0" err="1"/>
              <a:t>οὐ</a:t>
            </a:r>
            <a:r>
              <a:rPr lang="el-GR" i="1" dirty="0"/>
              <a:t> </a:t>
            </a:r>
            <a:r>
              <a:rPr lang="el-GR" i="1" dirty="0" err="1"/>
              <a:t>διὰ</a:t>
            </a:r>
            <a:r>
              <a:rPr lang="el-GR" i="1" dirty="0"/>
              <a:t> </a:t>
            </a:r>
            <a:r>
              <a:rPr lang="el-GR" i="1" dirty="0" err="1"/>
              <a:t>τὴν</a:t>
            </a:r>
            <a:r>
              <a:rPr lang="el-GR" i="1" dirty="0"/>
              <a:t> </a:t>
            </a:r>
            <a:r>
              <a:rPr lang="el-GR" i="1" dirty="0" err="1"/>
              <a:t>ἀξίαν</a:t>
            </a:r>
            <a:r>
              <a:rPr lang="el-GR" i="1" dirty="0"/>
              <a:t> </a:t>
            </a:r>
            <a:r>
              <a:rPr lang="el-GR" i="1" dirty="0" err="1"/>
              <a:t>τῶν</a:t>
            </a:r>
            <a:r>
              <a:rPr lang="el-GR" i="1" dirty="0"/>
              <a:t> λεγόντων, </a:t>
            </a:r>
            <a:r>
              <a:rPr lang="el-GR" i="1" dirty="0" err="1"/>
              <a:t>ἀλλὰ</a:t>
            </a:r>
            <a:r>
              <a:rPr lang="el-GR" i="1" dirty="0"/>
              <a:t> </a:t>
            </a:r>
            <a:r>
              <a:rPr lang="el-GR" i="1" dirty="0" err="1"/>
              <a:t>διὰ</a:t>
            </a:r>
            <a:r>
              <a:rPr lang="el-GR" i="1" dirty="0"/>
              <a:t> </a:t>
            </a:r>
            <a:r>
              <a:rPr lang="el-GR" i="1" dirty="0" err="1"/>
              <a:t>τὴν</a:t>
            </a:r>
            <a:r>
              <a:rPr lang="el-GR" i="1" dirty="0"/>
              <a:t> χάριν </a:t>
            </a:r>
            <a:r>
              <a:rPr lang="el-GR" i="1" dirty="0" err="1"/>
              <a:t>τῶν</a:t>
            </a:r>
            <a:r>
              <a:rPr lang="el-GR" i="1" dirty="0"/>
              <a:t> </a:t>
            </a:r>
            <a:r>
              <a:rPr lang="el-GR" i="1" dirty="0" err="1"/>
              <a:t>ἀκουόντων</a:t>
            </a:r>
            <a:r>
              <a:rPr lang="el-GR" dirty="0"/>
              <a:t>».</a:t>
            </a:r>
          </a:p>
          <a:p>
            <a:r>
              <a:rPr lang="el-GR" dirty="0"/>
              <a:t>Έτσι ο ιεροκήρυκας, όσο επιτυχημένος και αν είναι, πρέπει να αποδίδει δοξολογία στον Θεό και να φυλάσσει τον εαυτό του από την έπαρση, συνειδητοποιώντας ότι η επιτυχία του κηρύγματός του πρέπει να συστοιχείται με την αντίληψη των Αποστόλων για την επιτυχία του δικού τους κηρύγματος (άποψη του Ευσεβίου Καισαρείας).    </a:t>
            </a:r>
          </a:p>
        </p:txBody>
      </p:sp>
    </p:spTree>
    <p:extLst>
      <p:ext uri="{BB962C8B-B14F-4D97-AF65-F5344CB8AC3E}">
        <p14:creationId xmlns:p14="http://schemas.microsoft.com/office/powerpoint/2010/main" val="3039380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1BF0C3-9C36-E2C7-C19C-D47E0B6CBFBD}"/>
              </a:ext>
            </a:extLst>
          </p:cNvPr>
          <p:cNvSpPr>
            <a:spLocks noGrp="1"/>
          </p:cNvSpPr>
          <p:nvPr>
            <p:ph type="title"/>
          </p:nvPr>
        </p:nvSpPr>
        <p:spPr>
          <a:xfrm>
            <a:off x="838200" y="18256"/>
            <a:ext cx="10515600" cy="307669"/>
          </a:xfrm>
        </p:spPr>
        <p:txBody>
          <a:bodyPr>
            <a:normAutofit fontScale="90000"/>
          </a:bodyPr>
          <a:lstStyle/>
          <a:p>
            <a:pPr algn="ctr"/>
            <a:r>
              <a:rPr lang="el-GR" dirty="0"/>
              <a:t>Εκκλησιαστική ρητορική και βίωμα</a:t>
            </a:r>
          </a:p>
        </p:txBody>
      </p:sp>
      <p:sp>
        <p:nvSpPr>
          <p:cNvPr id="3" name="Θέση περιεχομένου 2">
            <a:extLst>
              <a:ext uri="{FF2B5EF4-FFF2-40B4-BE49-F238E27FC236}">
                <a16:creationId xmlns:a16="http://schemas.microsoft.com/office/drawing/2014/main" id="{A1CD677C-B850-52EF-38EB-B505A6F7E611}"/>
              </a:ext>
            </a:extLst>
          </p:cNvPr>
          <p:cNvSpPr>
            <a:spLocks noGrp="1"/>
          </p:cNvSpPr>
          <p:nvPr>
            <p:ph idx="1"/>
          </p:nvPr>
        </p:nvSpPr>
        <p:spPr>
          <a:xfrm>
            <a:off x="0" y="325925"/>
            <a:ext cx="12192000" cy="6513819"/>
          </a:xfrm>
        </p:spPr>
        <p:txBody>
          <a:bodyPr>
            <a:normAutofit fontScale="85000" lnSpcReduction="20000"/>
          </a:bodyPr>
          <a:lstStyle/>
          <a:p>
            <a:r>
              <a:rPr lang="el-GR" dirty="0"/>
              <a:t>Συνεπώς, καθίσταται σαφές ότι βασικό συστατικό του εκκλησιαστικού ρήτορα είναι </a:t>
            </a:r>
            <a:r>
              <a:rPr lang="el-GR" b="1" u="sng" dirty="0">
                <a:solidFill>
                  <a:srgbClr val="FF0000"/>
                </a:solidFill>
              </a:rPr>
              <a:t>το βίωμα αυτών που διδάσκει</a:t>
            </a:r>
            <a:r>
              <a:rPr lang="el-GR" dirty="0"/>
              <a:t>.</a:t>
            </a:r>
          </a:p>
          <a:p>
            <a:r>
              <a:rPr lang="el-GR" dirty="0"/>
              <a:t>Η βασική αυτή αλήθεια χαρακτηρίζει το κήρυγμα της πρώτης Εκκλησίας, στην οποία </a:t>
            </a:r>
            <a:r>
              <a:rPr lang="el-GR" u="sng" dirty="0"/>
              <a:t>η </a:t>
            </a:r>
            <a:r>
              <a:rPr lang="el-GR" u="sng" dirty="0" err="1"/>
              <a:t>βιωματικότητα</a:t>
            </a:r>
            <a:r>
              <a:rPr lang="el-GR" u="sng" dirty="0"/>
              <a:t> των Αποστόλων </a:t>
            </a:r>
            <a:r>
              <a:rPr lang="el-GR" dirty="0"/>
              <a:t>ήταν ταυτόσημη με </a:t>
            </a:r>
            <a:r>
              <a:rPr lang="el-GR" u="sng" dirty="0"/>
              <a:t>τη δυνατότητα κηρύγματος</a:t>
            </a:r>
            <a:r>
              <a:rPr lang="el-GR" dirty="0"/>
              <a:t> και αρθρώσεως θεολογικού λόγου. Αυτή η κεντρική διάσταση του χριστιανικού κηρύγματος δηλώνεται στην αρχή της </a:t>
            </a:r>
            <a:r>
              <a:rPr lang="el-GR" i="1" dirty="0"/>
              <a:t>Α΄ Καθολικής </a:t>
            </a:r>
            <a:r>
              <a:rPr lang="el-GR" i="1" dirty="0" err="1"/>
              <a:t>Ἐπιστολής</a:t>
            </a:r>
            <a:r>
              <a:rPr lang="el-GR" i="1" dirty="0"/>
              <a:t> του Ιωάννη</a:t>
            </a:r>
            <a:r>
              <a:rPr lang="el-GR" dirty="0"/>
              <a:t>: «</a:t>
            </a:r>
            <a:r>
              <a:rPr lang="el-GR" i="1" dirty="0"/>
              <a:t>Ὅ </a:t>
            </a:r>
            <a:r>
              <a:rPr lang="el-GR" i="1" dirty="0" err="1"/>
              <a:t>ἀκηκόαμεν</a:t>
            </a:r>
            <a:r>
              <a:rPr lang="el-GR" i="1" dirty="0"/>
              <a:t>, ὅ </a:t>
            </a:r>
            <a:r>
              <a:rPr lang="el-GR" i="1" dirty="0" err="1"/>
              <a:t>ἑωράκαμεν</a:t>
            </a:r>
            <a:r>
              <a:rPr lang="el-GR" i="1" dirty="0"/>
              <a:t> </a:t>
            </a:r>
            <a:r>
              <a:rPr lang="el-GR" i="1" dirty="0" err="1"/>
              <a:t>τοῖς</a:t>
            </a:r>
            <a:r>
              <a:rPr lang="el-GR" i="1" dirty="0"/>
              <a:t> </a:t>
            </a:r>
            <a:r>
              <a:rPr lang="el-GR" i="1" dirty="0" err="1"/>
              <a:t>ὀφθαλμοῖς</a:t>
            </a:r>
            <a:r>
              <a:rPr lang="el-GR" i="1" dirty="0"/>
              <a:t> </a:t>
            </a:r>
            <a:r>
              <a:rPr lang="el-GR" i="1" dirty="0" err="1"/>
              <a:t>ἡμῶν</a:t>
            </a:r>
            <a:r>
              <a:rPr lang="el-GR" i="1" dirty="0"/>
              <a:t>, ὅ </a:t>
            </a:r>
            <a:r>
              <a:rPr lang="el-GR" i="1" dirty="0" err="1"/>
              <a:t>ἐθεασάμεθα</a:t>
            </a:r>
            <a:r>
              <a:rPr lang="el-GR" i="1" dirty="0"/>
              <a:t> </a:t>
            </a:r>
            <a:r>
              <a:rPr lang="el-GR" i="1" dirty="0" err="1"/>
              <a:t>καὶ</a:t>
            </a:r>
            <a:r>
              <a:rPr lang="el-GR" i="1" dirty="0"/>
              <a:t> </a:t>
            </a:r>
            <a:r>
              <a:rPr lang="el-GR" i="1" dirty="0" err="1"/>
              <a:t>αἱ</a:t>
            </a:r>
            <a:r>
              <a:rPr lang="el-GR" i="1" dirty="0"/>
              <a:t> </a:t>
            </a:r>
            <a:r>
              <a:rPr lang="el-GR" i="1" dirty="0" err="1"/>
              <a:t>χεῖρες</a:t>
            </a:r>
            <a:r>
              <a:rPr lang="el-GR" i="1" dirty="0"/>
              <a:t> </a:t>
            </a:r>
            <a:r>
              <a:rPr lang="el-GR" i="1" dirty="0" err="1"/>
              <a:t>ἡμῶν</a:t>
            </a:r>
            <a:r>
              <a:rPr lang="el-GR" i="1" dirty="0"/>
              <a:t> </a:t>
            </a:r>
            <a:r>
              <a:rPr lang="el-GR" i="1" dirty="0" err="1"/>
              <a:t>ἐψηλάφησαν</a:t>
            </a:r>
            <a:r>
              <a:rPr lang="el-GR" i="1" dirty="0"/>
              <a:t>, </a:t>
            </a:r>
            <a:r>
              <a:rPr lang="el-GR" i="1" dirty="0" err="1"/>
              <a:t>περὶ</a:t>
            </a:r>
            <a:r>
              <a:rPr lang="el-GR" i="1" dirty="0"/>
              <a:t> </a:t>
            </a:r>
            <a:r>
              <a:rPr lang="el-GR" i="1" dirty="0" err="1"/>
              <a:t>τοῦ</a:t>
            </a:r>
            <a:r>
              <a:rPr lang="el-GR" i="1" dirty="0"/>
              <a:t> λόγου </a:t>
            </a:r>
            <a:r>
              <a:rPr lang="el-GR" i="1" dirty="0" err="1"/>
              <a:t>τῆς</a:t>
            </a:r>
            <a:r>
              <a:rPr lang="el-GR" i="1" dirty="0"/>
              <a:t> </a:t>
            </a:r>
            <a:r>
              <a:rPr lang="el-GR" i="1" dirty="0" err="1"/>
              <a:t>ζωῆς</a:t>
            </a:r>
            <a:r>
              <a:rPr lang="el-GR" i="1" dirty="0"/>
              <a:t>… </a:t>
            </a:r>
            <a:r>
              <a:rPr lang="el-GR" i="1" dirty="0" err="1"/>
              <a:t>καὶ</a:t>
            </a:r>
            <a:r>
              <a:rPr lang="el-GR" i="1" dirty="0"/>
              <a:t> </a:t>
            </a:r>
            <a:r>
              <a:rPr lang="el-GR" i="1" dirty="0" err="1"/>
              <a:t>μαρτυροῦμεν</a:t>
            </a:r>
            <a:r>
              <a:rPr lang="el-GR" i="1" dirty="0"/>
              <a:t> </a:t>
            </a:r>
            <a:r>
              <a:rPr lang="el-GR" i="1" dirty="0" err="1"/>
              <a:t>καὶ</a:t>
            </a:r>
            <a:r>
              <a:rPr lang="el-GR" i="1" dirty="0"/>
              <a:t> </a:t>
            </a:r>
            <a:r>
              <a:rPr lang="el-GR" i="1" dirty="0" err="1"/>
              <a:t>ἀπαγγέλομεν</a:t>
            </a:r>
            <a:r>
              <a:rPr lang="el-GR" i="1" dirty="0"/>
              <a:t> </a:t>
            </a:r>
            <a:r>
              <a:rPr lang="el-GR" i="1" dirty="0" err="1"/>
              <a:t>ὑμῖν</a:t>
            </a:r>
            <a:r>
              <a:rPr lang="el-GR" i="1" dirty="0"/>
              <a:t> </a:t>
            </a:r>
            <a:r>
              <a:rPr lang="el-GR" i="1" dirty="0" err="1"/>
              <a:t>τὴν</a:t>
            </a:r>
            <a:r>
              <a:rPr lang="el-GR" i="1" dirty="0"/>
              <a:t> </a:t>
            </a:r>
            <a:r>
              <a:rPr lang="el-GR" i="1" dirty="0" err="1"/>
              <a:t>ζωὴν</a:t>
            </a:r>
            <a:r>
              <a:rPr lang="el-GR" i="1" dirty="0"/>
              <a:t> </a:t>
            </a:r>
            <a:r>
              <a:rPr lang="el-GR" i="1" dirty="0" err="1"/>
              <a:t>τὴν</a:t>
            </a:r>
            <a:r>
              <a:rPr lang="el-GR" i="1" dirty="0"/>
              <a:t> </a:t>
            </a:r>
            <a:r>
              <a:rPr lang="el-GR" i="1" dirty="0" err="1"/>
              <a:t>αἰώνιον</a:t>
            </a:r>
            <a:r>
              <a:rPr lang="el-GR" dirty="0"/>
              <a:t>» (</a:t>
            </a:r>
            <a:r>
              <a:rPr lang="el-GR" i="1" dirty="0"/>
              <a:t>Α΄ </a:t>
            </a:r>
            <a:r>
              <a:rPr lang="el-GR" i="1" dirty="0" err="1"/>
              <a:t>Ἰω</a:t>
            </a:r>
            <a:r>
              <a:rPr lang="el-GR" dirty="0"/>
              <a:t>. 1, 1-2). </a:t>
            </a:r>
          </a:p>
          <a:p>
            <a:r>
              <a:rPr lang="el-GR" dirty="0"/>
              <a:t>Είναι σαφές ότι η «</a:t>
            </a:r>
            <a:r>
              <a:rPr lang="el-GR" i="1" dirty="0" err="1"/>
              <a:t>ἀπαγγελία</a:t>
            </a:r>
            <a:r>
              <a:rPr lang="el-GR" i="1" dirty="0"/>
              <a:t> </a:t>
            </a:r>
            <a:r>
              <a:rPr lang="el-GR" i="1" dirty="0" err="1"/>
              <a:t>περὶ</a:t>
            </a:r>
            <a:r>
              <a:rPr lang="el-GR" i="1" dirty="0"/>
              <a:t> </a:t>
            </a:r>
            <a:r>
              <a:rPr lang="el-GR" i="1" dirty="0" err="1"/>
              <a:t>τοῦ</a:t>
            </a:r>
            <a:r>
              <a:rPr lang="el-GR" i="1" dirty="0"/>
              <a:t> λόγου </a:t>
            </a:r>
            <a:r>
              <a:rPr lang="el-GR" i="1" dirty="0" err="1"/>
              <a:t>τῆς</a:t>
            </a:r>
            <a:r>
              <a:rPr lang="el-GR" i="1" dirty="0"/>
              <a:t> </a:t>
            </a:r>
            <a:r>
              <a:rPr lang="el-GR" i="1" dirty="0" err="1"/>
              <a:t>ζωῆς</a:t>
            </a:r>
            <a:r>
              <a:rPr lang="el-GR" dirty="0"/>
              <a:t>», δηλαδή το κήρυγμα για τον Κύριο, προερχόταν από την προσωπική εμπειρία και από το βίωμα των Αποστόλων ως αυτοπτών και αυτήκοων μαρτύρων των </a:t>
            </a:r>
            <a:r>
              <a:rPr lang="el-GR" dirty="0" err="1"/>
              <a:t>κηρυσσομένων</a:t>
            </a:r>
            <a:r>
              <a:rPr lang="el-GR" dirty="0"/>
              <a:t> γεγονότων. Οι Απόστολοι αποκαλούνται ως «</a:t>
            </a:r>
            <a:r>
              <a:rPr lang="el-GR" i="1" dirty="0" err="1"/>
              <a:t>αὐτόπται</a:t>
            </a:r>
            <a:r>
              <a:rPr lang="el-GR" i="1" dirty="0"/>
              <a:t> </a:t>
            </a:r>
            <a:r>
              <a:rPr lang="el-GR" i="1" dirty="0" err="1"/>
              <a:t>καὶ</a:t>
            </a:r>
            <a:r>
              <a:rPr lang="el-GR" i="1" dirty="0"/>
              <a:t> </a:t>
            </a:r>
            <a:r>
              <a:rPr lang="el-GR" i="1" dirty="0" err="1"/>
              <a:t>ὑπηρέται</a:t>
            </a:r>
            <a:r>
              <a:rPr lang="el-GR" i="1" dirty="0"/>
              <a:t> </a:t>
            </a:r>
            <a:r>
              <a:rPr lang="el-GR" i="1" dirty="0" err="1"/>
              <a:t>τοῦ</a:t>
            </a:r>
            <a:r>
              <a:rPr lang="el-GR" i="1" dirty="0"/>
              <a:t> λόγου</a:t>
            </a:r>
            <a:r>
              <a:rPr lang="el-GR" dirty="0"/>
              <a:t>» (</a:t>
            </a:r>
            <a:r>
              <a:rPr lang="el-GR" i="1" dirty="0" err="1"/>
              <a:t>Λκ</a:t>
            </a:r>
            <a:r>
              <a:rPr lang="el-GR" dirty="0"/>
              <a:t>. 1,2).</a:t>
            </a:r>
          </a:p>
          <a:p>
            <a:r>
              <a:rPr lang="el-GR" dirty="0"/>
              <a:t>Η συνάφεια κηρύγματος και βιώματος έχει μία διπλή ερμηνευτική· το κήρυγμα των Αποστόλων αποτελούσε </a:t>
            </a:r>
          </a:p>
          <a:p>
            <a:pPr lvl="1">
              <a:buFont typeface="Wingdings" panose="05000000000000000000" pitchFamily="2" charset="2"/>
              <a:buChar char="v"/>
            </a:pPr>
            <a:r>
              <a:rPr lang="el-GR" dirty="0"/>
              <a:t>το απόσταγμα μιας βιωματικής εμπειρίας και </a:t>
            </a:r>
          </a:p>
          <a:p>
            <a:pPr lvl="1">
              <a:buFont typeface="Wingdings" panose="05000000000000000000" pitchFamily="2" charset="2"/>
              <a:buChar char="v"/>
            </a:pPr>
            <a:r>
              <a:rPr lang="el-GR" dirty="0"/>
              <a:t>συνιστούσε ένα γεγονός πνευματικής σχέσης μεταξύ των Αποστόλων και των ακροατών του κηρύγματος.</a:t>
            </a:r>
          </a:p>
          <a:p>
            <a:r>
              <a:rPr lang="el-GR" dirty="0"/>
              <a:t>Η συνάφεια κηρύγματος και βιώματος τονίζεται: </a:t>
            </a:r>
          </a:p>
          <a:p>
            <a:pPr lvl="1">
              <a:buFont typeface="Wingdings" panose="05000000000000000000" pitchFamily="2" charset="2"/>
              <a:buChar char="v"/>
            </a:pPr>
            <a:r>
              <a:rPr lang="el-GR" dirty="0"/>
              <a:t>από τον ίδιο τον Κύριο, ο Οποίος αποκάλεσε τους Αποστόλους ως «μάρτυρες» του σωτηριώδους μηνύματός Του (</a:t>
            </a:r>
            <a:r>
              <a:rPr lang="el-GR" i="1" dirty="0" err="1"/>
              <a:t>Πρ</a:t>
            </a:r>
            <a:r>
              <a:rPr lang="el-GR" dirty="0"/>
              <a:t>. 1,8), </a:t>
            </a:r>
          </a:p>
          <a:p>
            <a:pPr lvl="1">
              <a:buFont typeface="Wingdings" panose="05000000000000000000" pitchFamily="2" charset="2"/>
              <a:buChar char="v"/>
            </a:pPr>
            <a:r>
              <a:rPr lang="el-GR" dirty="0"/>
              <a:t>από τον απόστολο Πέτρο, ο οποίος στο κήρυγμά του κατά την ημέρα της Πεντηκοστής αναφέρεται στον εαυτό του και στους υπόλοιπους Αποστόλους ως «μάρτυρες» της Αναστάσεως (</a:t>
            </a:r>
            <a:r>
              <a:rPr lang="el-GR" i="1" dirty="0" err="1"/>
              <a:t>Πρ</a:t>
            </a:r>
            <a:r>
              <a:rPr lang="el-GR" i="1" dirty="0"/>
              <a:t>.</a:t>
            </a:r>
            <a:r>
              <a:rPr lang="el-GR" dirty="0"/>
              <a:t> 2,32), </a:t>
            </a:r>
          </a:p>
          <a:p>
            <a:pPr lvl="1">
              <a:buFont typeface="Wingdings" panose="05000000000000000000" pitchFamily="2" charset="2"/>
              <a:buChar char="v"/>
            </a:pPr>
            <a:r>
              <a:rPr lang="el-GR" dirty="0"/>
              <a:t>από τον απόστολο Παύλο, ο οποίος στηρίζει το κήρυγμά του στο προσωπικό του βίωμα από το όραμα στη Δαμασκό (</a:t>
            </a:r>
            <a:r>
              <a:rPr lang="el-GR" dirty="0" err="1"/>
              <a:t>Πρ</a:t>
            </a:r>
            <a:r>
              <a:rPr lang="el-GR" dirty="0"/>
              <a:t>. 26, 12-18).</a:t>
            </a:r>
          </a:p>
        </p:txBody>
      </p:sp>
    </p:spTree>
    <p:extLst>
      <p:ext uri="{BB962C8B-B14F-4D97-AF65-F5344CB8AC3E}">
        <p14:creationId xmlns:p14="http://schemas.microsoft.com/office/powerpoint/2010/main" val="1308482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034D49-25CD-8738-F45F-6B43FB0FCC2E}"/>
              </a:ext>
            </a:extLst>
          </p:cNvPr>
          <p:cNvSpPr>
            <a:spLocks noGrp="1"/>
          </p:cNvSpPr>
          <p:nvPr>
            <p:ph type="title"/>
          </p:nvPr>
        </p:nvSpPr>
        <p:spPr>
          <a:xfrm>
            <a:off x="0" y="18256"/>
            <a:ext cx="12192000" cy="430318"/>
          </a:xfrm>
        </p:spPr>
        <p:txBody>
          <a:bodyPr>
            <a:normAutofit fontScale="90000"/>
          </a:bodyPr>
          <a:lstStyle/>
          <a:p>
            <a:pPr algn="ctr"/>
            <a:r>
              <a:rPr lang="el-GR" dirty="0"/>
              <a:t>Οι συμβολικές έννοιες του σπινθήρα και της ζύμης</a:t>
            </a:r>
          </a:p>
        </p:txBody>
      </p:sp>
      <p:sp>
        <p:nvSpPr>
          <p:cNvPr id="3" name="Θέση περιεχομένου 2">
            <a:extLst>
              <a:ext uri="{FF2B5EF4-FFF2-40B4-BE49-F238E27FC236}">
                <a16:creationId xmlns:a16="http://schemas.microsoft.com/office/drawing/2014/main" id="{6139EC66-F766-46F2-48B3-4E2209FEA6B4}"/>
              </a:ext>
            </a:extLst>
          </p:cNvPr>
          <p:cNvSpPr>
            <a:spLocks noGrp="1"/>
          </p:cNvSpPr>
          <p:nvPr>
            <p:ph idx="1"/>
          </p:nvPr>
        </p:nvSpPr>
        <p:spPr>
          <a:xfrm>
            <a:off x="0" y="362309"/>
            <a:ext cx="12192000" cy="6477435"/>
          </a:xfrm>
        </p:spPr>
        <p:txBody>
          <a:bodyPr>
            <a:normAutofit fontScale="92500" lnSpcReduction="20000"/>
          </a:bodyPr>
          <a:lstStyle/>
          <a:p>
            <a:r>
              <a:rPr lang="el-GR" dirty="0"/>
              <a:t>Ο κανόνας του διακόνου του λόγου και του ευαγγελισμού του λαού του Θεού παρουσιάζεται με σαφήνεια από τον άγιο Ιωάννη τον Χρυσόστομο ως εξής: «</a:t>
            </a:r>
            <a:r>
              <a:rPr lang="el-GR" i="1" dirty="0" err="1"/>
              <a:t>Ὁμοία</a:t>
            </a:r>
            <a:r>
              <a:rPr lang="el-GR" i="1" dirty="0"/>
              <a:t> </a:t>
            </a:r>
            <a:r>
              <a:rPr lang="el-GR" i="1" dirty="0" err="1"/>
              <a:t>ἐστὶν</a:t>
            </a:r>
            <a:r>
              <a:rPr lang="el-GR" i="1" dirty="0"/>
              <a:t> ἡ βασιλεία </a:t>
            </a:r>
            <a:r>
              <a:rPr lang="el-GR" i="1" dirty="0" err="1"/>
              <a:t>τῶν</a:t>
            </a:r>
            <a:r>
              <a:rPr lang="el-GR" i="1" dirty="0"/>
              <a:t> </a:t>
            </a:r>
            <a:r>
              <a:rPr lang="el-GR" i="1" dirty="0" err="1"/>
              <a:t>οὐρανῶν</a:t>
            </a:r>
            <a:r>
              <a:rPr lang="el-GR" i="1" dirty="0"/>
              <a:t> </a:t>
            </a:r>
            <a:r>
              <a:rPr lang="el-GR" b="1" i="1" dirty="0" err="1"/>
              <a:t>ζύμῃ</a:t>
            </a:r>
            <a:r>
              <a:rPr lang="el-GR" i="1" dirty="0"/>
              <a:t>, </a:t>
            </a:r>
            <a:r>
              <a:rPr lang="el-GR" i="1" dirty="0" err="1"/>
              <a:t>ἥν</a:t>
            </a:r>
            <a:r>
              <a:rPr lang="el-GR" i="1" dirty="0"/>
              <a:t> </a:t>
            </a:r>
            <a:r>
              <a:rPr lang="el-GR" i="1" dirty="0" err="1"/>
              <a:t>λαβοῦσα</a:t>
            </a:r>
            <a:r>
              <a:rPr lang="el-GR" i="1" dirty="0"/>
              <a:t> </a:t>
            </a:r>
            <a:r>
              <a:rPr lang="el-GR" i="1" dirty="0" err="1"/>
              <a:t>γυνὴ</a:t>
            </a:r>
            <a:r>
              <a:rPr lang="el-GR" i="1" dirty="0"/>
              <a:t> </a:t>
            </a:r>
            <a:r>
              <a:rPr lang="el-GR" i="1" dirty="0" err="1"/>
              <a:t>ἔκρυψεν</a:t>
            </a:r>
            <a:r>
              <a:rPr lang="el-GR" i="1" dirty="0"/>
              <a:t> </a:t>
            </a:r>
            <a:r>
              <a:rPr lang="el-GR" i="1" dirty="0" err="1"/>
              <a:t>εἰς</a:t>
            </a:r>
            <a:r>
              <a:rPr lang="el-GR" i="1" dirty="0"/>
              <a:t> </a:t>
            </a:r>
            <a:r>
              <a:rPr lang="el-GR" i="1" dirty="0" err="1"/>
              <a:t>ἀλεύρου</a:t>
            </a:r>
            <a:r>
              <a:rPr lang="el-GR" i="1" dirty="0"/>
              <a:t> </a:t>
            </a:r>
            <a:r>
              <a:rPr lang="el-GR" i="1" dirty="0" err="1"/>
              <a:t>σάτα</a:t>
            </a:r>
            <a:r>
              <a:rPr lang="el-GR" i="1" dirty="0"/>
              <a:t> τρία, </a:t>
            </a:r>
            <a:r>
              <a:rPr lang="el-GR" i="1" dirty="0" err="1"/>
              <a:t>ἕως</a:t>
            </a:r>
            <a:r>
              <a:rPr lang="el-GR" i="1" dirty="0"/>
              <a:t> </a:t>
            </a:r>
            <a:r>
              <a:rPr lang="el-GR" i="1" dirty="0" err="1"/>
              <a:t>οὗ</a:t>
            </a:r>
            <a:r>
              <a:rPr lang="el-GR" i="1" dirty="0"/>
              <a:t> </a:t>
            </a:r>
            <a:r>
              <a:rPr lang="el-GR" i="1" dirty="0" err="1"/>
              <a:t>ἐζημώθη</a:t>
            </a:r>
            <a:r>
              <a:rPr lang="el-GR" i="1" dirty="0"/>
              <a:t> </a:t>
            </a:r>
            <a:r>
              <a:rPr lang="el-GR" i="1" dirty="0" err="1"/>
              <a:t>ὅλον</a:t>
            </a:r>
            <a:r>
              <a:rPr lang="el-GR" i="1" dirty="0"/>
              <a:t>. </a:t>
            </a:r>
            <a:r>
              <a:rPr lang="el-GR" i="1" dirty="0" err="1"/>
              <a:t>Καθάπερ</a:t>
            </a:r>
            <a:r>
              <a:rPr lang="el-GR" i="1" dirty="0"/>
              <a:t> </a:t>
            </a:r>
            <a:r>
              <a:rPr lang="el-GR" i="1" dirty="0" err="1"/>
              <a:t>γὰρ</a:t>
            </a:r>
            <a:r>
              <a:rPr lang="el-GR" i="1" dirty="0"/>
              <a:t> </a:t>
            </a:r>
            <a:r>
              <a:rPr lang="el-GR" i="1" dirty="0" err="1"/>
              <a:t>αὕτη</a:t>
            </a:r>
            <a:r>
              <a:rPr lang="el-GR" i="1" dirty="0"/>
              <a:t> </a:t>
            </a:r>
            <a:r>
              <a:rPr lang="el-GR" i="1" dirty="0" err="1"/>
              <a:t>τὸ</a:t>
            </a:r>
            <a:r>
              <a:rPr lang="el-GR" i="1" dirty="0"/>
              <a:t> </a:t>
            </a:r>
            <a:r>
              <a:rPr lang="el-GR" i="1" dirty="0" err="1"/>
              <a:t>πολὺ</a:t>
            </a:r>
            <a:r>
              <a:rPr lang="el-GR" i="1" dirty="0"/>
              <a:t> </a:t>
            </a:r>
            <a:r>
              <a:rPr lang="el-GR" i="1" dirty="0" err="1"/>
              <a:t>ἄλευρον</a:t>
            </a:r>
            <a:r>
              <a:rPr lang="el-GR" i="1" dirty="0"/>
              <a:t> </a:t>
            </a:r>
            <a:r>
              <a:rPr lang="el-GR" i="1" dirty="0" err="1"/>
              <a:t>μεθίστησιν</a:t>
            </a:r>
            <a:r>
              <a:rPr lang="el-GR" i="1" dirty="0"/>
              <a:t> </a:t>
            </a:r>
            <a:r>
              <a:rPr lang="el-GR" i="1" dirty="0" err="1"/>
              <a:t>εἰς</a:t>
            </a:r>
            <a:r>
              <a:rPr lang="el-GR" i="1" dirty="0"/>
              <a:t> </a:t>
            </a:r>
            <a:r>
              <a:rPr lang="el-GR" i="1" dirty="0" err="1"/>
              <a:t>τὴν</a:t>
            </a:r>
            <a:r>
              <a:rPr lang="el-GR" i="1" dirty="0"/>
              <a:t> </a:t>
            </a:r>
            <a:r>
              <a:rPr lang="el-GR" i="1" dirty="0" err="1"/>
              <a:t>ἑαυτῆς</a:t>
            </a:r>
            <a:r>
              <a:rPr lang="el-GR" i="1" dirty="0"/>
              <a:t> </a:t>
            </a:r>
            <a:r>
              <a:rPr lang="el-GR" i="1" dirty="0" err="1"/>
              <a:t>ἰσχύν</a:t>
            </a:r>
            <a:r>
              <a:rPr lang="el-GR" i="1" dirty="0"/>
              <a:t>, </a:t>
            </a:r>
            <a:r>
              <a:rPr lang="el-GR" i="1" dirty="0" err="1"/>
              <a:t>οὕτω</a:t>
            </a:r>
            <a:r>
              <a:rPr lang="el-GR" i="1" dirty="0"/>
              <a:t> </a:t>
            </a:r>
            <a:r>
              <a:rPr lang="el-GR" i="1" dirty="0" err="1"/>
              <a:t>καὶ</a:t>
            </a:r>
            <a:r>
              <a:rPr lang="el-GR" i="1" dirty="0"/>
              <a:t> </a:t>
            </a:r>
            <a:r>
              <a:rPr lang="el-GR" i="1" dirty="0" err="1"/>
              <a:t>ὑμεῖς</a:t>
            </a:r>
            <a:r>
              <a:rPr lang="el-GR" i="1" dirty="0"/>
              <a:t> </a:t>
            </a:r>
            <a:r>
              <a:rPr lang="el-GR" i="1" dirty="0" err="1"/>
              <a:t>τὸν</a:t>
            </a:r>
            <a:r>
              <a:rPr lang="el-GR" i="1" dirty="0"/>
              <a:t> πάντα </a:t>
            </a:r>
            <a:r>
              <a:rPr lang="el-GR" i="1" dirty="0" err="1"/>
              <a:t>κόσμον</a:t>
            </a:r>
            <a:r>
              <a:rPr lang="el-GR" i="1" dirty="0"/>
              <a:t> </a:t>
            </a:r>
            <a:r>
              <a:rPr lang="el-GR" i="1" dirty="0" err="1"/>
              <a:t>μεταστήσετε</a:t>
            </a:r>
            <a:r>
              <a:rPr lang="el-GR" i="1" dirty="0"/>
              <a:t>. </a:t>
            </a:r>
            <a:r>
              <a:rPr lang="el-GR" i="1" dirty="0" err="1"/>
              <a:t>Πολλὴ</a:t>
            </a:r>
            <a:r>
              <a:rPr lang="el-GR" i="1" dirty="0"/>
              <a:t> </a:t>
            </a:r>
            <a:r>
              <a:rPr lang="el-GR" i="1" dirty="0" err="1"/>
              <a:t>γὰρ</a:t>
            </a:r>
            <a:r>
              <a:rPr lang="el-GR" i="1" dirty="0"/>
              <a:t> </a:t>
            </a:r>
            <a:r>
              <a:rPr lang="el-GR" i="1" dirty="0" err="1"/>
              <a:t>τοῦ</a:t>
            </a:r>
            <a:r>
              <a:rPr lang="el-GR" i="1" dirty="0"/>
              <a:t> κηρύγματος ἡ δύναμις· </a:t>
            </a:r>
            <a:r>
              <a:rPr lang="el-GR" i="1" dirty="0" err="1"/>
              <a:t>καὶ</a:t>
            </a:r>
            <a:r>
              <a:rPr lang="el-GR" i="1" dirty="0"/>
              <a:t> </a:t>
            </a:r>
            <a:r>
              <a:rPr lang="el-GR" i="1" dirty="0" err="1"/>
              <a:t>τὸ</a:t>
            </a:r>
            <a:r>
              <a:rPr lang="el-GR" i="1" dirty="0"/>
              <a:t> </a:t>
            </a:r>
            <a:r>
              <a:rPr lang="el-GR" i="1" dirty="0" err="1"/>
              <a:t>ζυμωθὲν</a:t>
            </a:r>
            <a:r>
              <a:rPr lang="el-GR" i="1" dirty="0"/>
              <a:t> </a:t>
            </a:r>
            <a:r>
              <a:rPr lang="el-GR" i="1" dirty="0" err="1"/>
              <a:t>ἅπαξ</a:t>
            </a:r>
            <a:r>
              <a:rPr lang="el-GR" i="1" dirty="0"/>
              <a:t>, ζύμη γίνεται </a:t>
            </a:r>
            <a:r>
              <a:rPr lang="el-GR" i="1" dirty="0" err="1"/>
              <a:t>τῷ</a:t>
            </a:r>
            <a:r>
              <a:rPr lang="el-GR" i="1" dirty="0"/>
              <a:t> </a:t>
            </a:r>
            <a:r>
              <a:rPr lang="el-GR" i="1" dirty="0" err="1"/>
              <a:t>λοιπῷ</a:t>
            </a:r>
            <a:r>
              <a:rPr lang="el-GR" i="1" dirty="0"/>
              <a:t> </a:t>
            </a:r>
            <a:r>
              <a:rPr lang="el-GR" i="1" dirty="0" err="1"/>
              <a:t>πάλιν</a:t>
            </a:r>
            <a:r>
              <a:rPr lang="el-GR" i="1" dirty="0"/>
              <a:t>. </a:t>
            </a:r>
            <a:r>
              <a:rPr lang="el-GR" i="1" dirty="0" err="1"/>
              <a:t>Καὶ</a:t>
            </a:r>
            <a:r>
              <a:rPr lang="el-GR" i="1" dirty="0"/>
              <a:t> </a:t>
            </a:r>
            <a:r>
              <a:rPr lang="el-GR" i="1" dirty="0" err="1"/>
              <a:t>καθάπερ</a:t>
            </a:r>
            <a:r>
              <a:rPr lang="el-GR" i="1" dirty="0"/>
              <a:t> ὁ </a:t>
            </a:r>
            <a:r>
              <a:rPr lang="el-GR" b="1" i="1" dirty="0" err="1"/>
              <a:t>σπινθήρ</a:t>
            </a:r>
            <a:r>
              <a:rPr lang="el-GR" i="1" dirty="0"/>
              <a:t>, </a:t>
            </a:r>
            <a:r>
              <a:rPr lang="el-GR" i="1" dirty="0" err="1"/>
              <a:t>ὅταν</a:t>
            </a:r>
            <a:r>
              <a:rPr lang="el-GR" i="1" dirty="0"/>
              <a:t> </a:t>
            </a:r>
            <a:r>
              <a:rPr lang="el-GR" i="1" dirty="0" err="1"/>
              <a:t>ἐπιβάληται</a:t>
            </a:r>
            <a:r>
              <a:rPr lang="el-GR" i="1" dirty="0"/>
              <a:t> ξύλου, </a:t>
            </a:r>
            <a:r>
              <a:rPr lang="el-GR" i="1" dirty="0" err="1"/>
              <a:t>τὰ</a:t>
            </a:r>
            <a:r>
              <a:rPr lang="el-GR" i="1" dirty="0"/>
              <a:t> </a:t>
            </a:r>
            <a:r>
              <a:rPr lang="el-GR" i="1" dirty="0" err="1"/>
              <a:t>ἤδη</a:t>
            </a:r>
            <a:r>
              <a:rPr lang="el-GR" i="1" dirty="0"/>
              <a:t> </a:t>
            </a:r>
            <a:r>
              <a:rPr lang="el-GR" i="1" dirty="0" err="1"/>
              <a:t>κατακαυθέντα</a:t>
            </a:r>
            <a:r>
              <a:rPr lang="el-GR" i="1" dirty="0"/>
              <a:t> </a:t>
            </a:r>
            <a:r>
              <a:rPr lang="el-GR" i="1" dirty="0" err="1"/>
              <a:t>ποιήσας</a:t>
            </a:r>
            <a:r>
              <a:rPr lang="el-GR" i="1" dirty="0"/>
              <a:t> </a:t>
            </a:r>
            <a:r>
              <a:rPr lang="el-GR" i="1" dirty="0" err="1"/>
              <a:t>τῆς</a:t>
            </a:r>
            <a:r>
              <a:rPr lang="el-GR" i="1" dirty="0"/>
              <a:t> </a:t>
            </a:r>
            <a:r>
              <a:rPr lang="el-GR" i="1" dirty="0" err="1"/>
              <a:t>φλογὸς</a:t>
            </a:r>
            <a:r>
              <a:rPr lang="el-GR" i="1" dirty="0"/>
              <a:t> </a:t>
            </a:r>
            <a:r>
              <a:rPr lang="el-GR" i="1" dirty="0" err="1"/>
              <a:t>προσθήκην</a:t>
            </a:r>
            <a:r>
              <a:rPr lang="el-GR" i="1" dirty="0"/>
              <a:t>, </a:t>
            </a:r>
            <a:r>
              <a:rPr lang="el-GR" i="1" dirty="0" err="1"/>
              <a:t>οὕτω</a:t>
            </a:r>
            <a:r>
              <a:rPr lang="el-GR" i="1" dirty="0"/>
              <a:t> </a:t>
            </a:r>
            <a:r>
              <a:rPr lang="el-GR" i="1" dirty="0" err="1"/>
              <a:t>τοῖς</a:t>
            </a:r>
            <a:r>
              <a:rPr lang="el-GR" i="1" dirty="0"/>
              <a:t> </a:t>
            </a:r>
            <a:r>
              <a:rPr lang="el-GR" i="1" dirty="0" err="1"/>
              <a:t>ἄλλοις</a:t>
            </a:r>
            <a:r>
              <a:rPr lang="el-GR" i="1" dirty="0"/>
              <a:t> </a:t>
            </a:r>
            <a:r>
              <a:rPr lang="el-GR" i="1" dirty="0" err="1"/>
              <a:t>ἔπεισιν</a:t>
            </a:r>
            <a:r>
              <a:rPr lang="el-GR" i="1" dirty="0"/>
              <a:t>· </a:t>
            </a:r>
            <a:r>
              <a:rPr lang="el-GR" i="1" dirty="0" err="1"/>
              <a:t>οὕτω</a:t>
            </a:r>
            <a:r>
              <a:rPr lang="el-GR" i="1" dirty="0"/>
              <a:t> </a:t>
            </a:r>
            <a:r>
              <a:rPr lang="el-GR" i="1" dirty="0" err="1"/>
              <a:t>δὴ</a:t>
            </a:r>
            <a:r>
              <a:rPr lang="el-GR" i="1" dirty="0"/>
              <a:t> </a:t>
            </a:r>
            <a:r>
              <a:rPr lang="el-GR" i="1" dirty="0" err="1"/>
              <a:t>καὶ</a:t>
            </a:r>
            <a:r>
              <a:rPr lang="el-GR" i="1" dirty="0"/>
              <a:t> </a:t>
            </a:r>
            <a:r>
              <a:rPr lang="el-GR" i="1" dirty="0" err="1"/>
              <a:t>τὸ</a:t>
            </a:r>
            <a:r>
              <a:rPr lang="el-GR" i="1" dirty="0"/>
              <a:t> κήρυγμα. </a:t>
            </a:r>
            <a:r>
              <a:rPr lang="el-GR" i="1" dirty="0" err="1"/>
              <a:t>Εἰ</a:t>
            </a:r>
            <a:r>
              <a:rPr lang="el-GR" i="1" dirty="0"/>
              <a:t> </a:t>
            </a:r>
            <a:r>
              <a:rPr lang="el-GR" i="1" dirty="0" err="1"/>
              <a:t>δὲ</a:t>
            </a:r>
            <a:r>
              <a:rPr lang="el-GR" i="1" dirty="0"/>
              <a:t> </a:t>
            </a:r>
            <a:r>
              <a:rPr lang="el-GR" i="1" dirty="0" err="1"/>
              <a:t>ἄνθρωποι</a:t>
            </a:r>
            <a:r>
              <a:rPr lang="el-GR" i="1" dirty="0"/>
              <a:t> δώδεκα </a:t>
            </a:r>
            <a:r>
              <a:rPr lang="el-GR" i="1" dirty="0" err="1"/>
              <a:t>τὴν</a:t>
            </a:r>
            <a:r>
              <a:rPr lang="el-GR" i="1" dirty="0"/>
              <a:t> </a:t>
            </a:r>
            <a:r>
              <a:rPr lang="el-GR" i="1" dirty="0" err="1"/>
              <a:t>οἰκουμένην</a:t>
            </a:r>
            <a:r>
              <a:rPr lang="el-GR" i="1" dirty="0"/>
              <a:t> </a:t>
            </a:r>
            <a:r>
              <a:rPr lang="el-GR" i="1" dirty="0" err="1"/>
              <a:t>ἅπασαν</a:t>
            </a:r>
            <a:r>
              <a:rPr lang="el-GR" i="1" dirty="0"/>
              <a:t> </a:t>
            </a:r>
            <a:r>
              <a:rPr lang="el-GR" i="1" dirty="0" err="1"/>
              <a:t>ἐζύμωσαν</a:t>
            </a:r>
            <a:r>
              <a:rPr lang="el-GR" i="1" dirty="0"/>
              <a:t>, </a:t>
            </a:r>
            <a:r>
              <a:rPr lang="el-GR" i="1" dirty="0" err="1"/>
              <a:t>ἐννόησον</a:t>
            </a:r>
            <a:r>
              <a:rPr lang="el-GR" i="1" dirty="0"/>
              <a:t> </a:t>
            </a:r>
            <a:r>
              <a:rPr lang="el-GR" i="1" dirty="0" err="1"/>
              <a:t>ὅση</a:t>
            </a:r>
            <a:r>
              <a:rPr lang="el-GR" i="1" dirty="0"/>
              <a:t> </a:t>
            </a:r>
            <a:r>
              <a:rPr lang="el-GR" i="1" dirty="0" err="1"/>
              <a:t>ἡμῶν</a:t>
            </a:r>
            <a:r>
              <a:rPr lang="el-GR" i="1" dirty="0"/>
              <a:t> ἡ κακία, </a:t>
            </a:r>
            <a:r>
              <a:rPr lang="el-GR" i="1" dirty="0" err="1"/>
              <a:t>ὅταν</a:t>
            </a:r>
            <a:r>
              <a:rPr lang="el-GR" i="1" dirty="0"/>
              <a:t> </a:t>
            </a:r>
            <a:r>
              <a:rPr lang="el-GR" i="1" dirty="0" err="1"/>
              <a:t>τοσοῦτοι</a:t>
            </a:r>
            <a:r>
              <a:rPr lang="el-GR" i="1" dirty="0"/>
              <a:t> </a:t>
            </a:r>
            <a:r>
              <a:rPr lang="el-GR" i="1" dirty="0" err="1"/>
              <a:t>ὄντες</a:t>
            </a:r>
            <a:r>
              <a:rPr lang="el-GR" i="1" dirty="0"/>
              <a:t> </a:t>
            </a:r>
            <a:r>
              <a:rPr lang="el-GR" i="1" dirty="0" err="1"/>
              <a:t>τοὺς</a:t>
            </a:r>
            <a:r>
              <a:rPr lang="el-GR" i="1" dirty="0"/>
              <a:t> </a:t>
            </a:r>
            <a:r>
              <a:rPr lang="el-GR" i="1" dirty="0" err="1"/>
              <a:t>ὑπολειπομένους</a:t>
            </a:r>
            <a:r>
              <a:rPr lang="el-GR" i="1" dirty="0"/>
              <a:t> </a:t>
            </a:r>
            <a:r>
              <a:rPr lang="el-GR" i="1" dirty="0" err="1"/>
              <a:t>μὴ</a:t>
            </a:r>
            <a:r>
              <a:rPr lang="el-GR" i="1" dirty="0"/>
              <a:t> </a:t>
            </a:r>
            <a:r>
              <a:rPr lang="el-GR" i="1" dirty="0" err="1"/>
              <a:t>δυνηθῶμεν</a:t>
            </a:r>
            <a:r>
              <a:rPr lang="el-GR" i="1" dirty="0"/>
              <a:t> </a:t>
            </a:r>
            <a:r>
              <a:rPr lang="el-GR" i="1" dirty="0" err="1"/>
              <a:t>διορθοῦν</a:t>
            </a:r>
            <a:r>
              <a:rPr lang="el-GR" dirty="0"/>
              <a:t>…» (</a:t>
            </a:r>
            <a:r>
              <a:rPr lang="el-GR" i="1" dirty="0" err="1"/>
              <a:t>Εἰς</a:t>
            </a:r>
            <a:r>
              <a:rPr lang="el-GR" i="1" dirty="0"/>
              <a:t> </a:t>
            </a:r>
            <a:r>
              <a:rPr lang="el-GR" i="1" dirty="0" err="1"/>
              <a:t>Ματθαῖον</a:t>
            </a:r>
            <a:r>
              <a:rPr lang="el-GR" i="1" dirty="0"/>
              <a:t>, </a:t>
            </a:r>
            <a:r>
              <a:rPr lang="el-GR" i="1" dirty="0" err="1"/>
              <a:t>Ὁμιλία</a:t>
            </a:r>
            <a:r>
              <a:rPr lang="el-GR" dirty="0"/>
              <a:t>, </a:t>
            </a:r>
            <a:r>
              <a:rPr lang="en-GB" dirty="0"/>
              <a:t>PG 58, 478).</a:t>
            </a:r>
            <a:r>
              <a:rPr lang="el-GR" dirty="0"/>
              <a:t> </a:t>
            </a:r>
            <a:r>
              <a:rPr lang="el-GR" sz="1700" dirty="0"/>
              <a:t>(Υποσημείωση: 1 </a:t>
            </a:r>
            <a:r>
              <a:rPr lang="el-GR" sz="1700" dirty="0" err="1"/>
              <a:t>σάτα</a:t>
            </a:r>
            <a:r>
              <a:rPr lang="el-GR" sz="1700" dirty="0"/>
              <a:t>=13 λίτρα).</a:t>
            </a:r>
          </a:p>
          <a:p>
            <a:r>
              <a:rPr lang="el-GR" dirty="0"/>
              <a:t>Το </a:t>
            </a:r>
            <a:r>
              <a:rPr lang="el-GR" b="1" dirty="0"/>
              <a:t>«</a:t>
            </a:r>
            <a:r>
              <a:rPr lang="el-GR" b="1" i="1" dirty="0" err="1"/>
              <a:t>οὕτω</a:t>
            </a:r>
            <a:r>
              <a:rPr lang="el-GR" b="1" i="1" dirty="0"/>
              <a:t> </a:t>
            </a:r>
            <a:r>
              <a:rPr lang="el-GR" b="1" i="1" dirty="0" err="1"/>
              <a:t>καὶ</a:t>
            </a:r>
            <a:r>
              <a:rPr lang="el-GR" b="1" i="1" dirty="0"/>
              <a:t> </a:t>
            </a:r>
            <a:r>
              <a:rPr lang="el-GR" b="1" i="1" dirty="0" err="1"/>
              <a:t>ὑμεῖς</a:t>
            </a:r>
            <a:r>
              <a:rPr lang="el-GR" b="1" i="1" dirty="0"/>
              <a:t> </a:t>
            </a:r>
            <a:r>
              <a:rPr lang="el-GR" b="1" i="1" dirty="0" err="1"/>
              <a:t>τὸν</a:t>
            </a:r>
            <a:r>
              <a:rPr lang="el-GR" b="1" i="1" dirty="0"/>
              <a:t> πάντα </a:t>
            </a:r>
            <a:r>
              <a:rPr lang="el-GR" b="1" i="1" dirty="0" err="1"/>
              <a:t>κόσμον</a:t>
            </a:r>
            <a:r>
              <a:rPr lang="el-GR" b="1" i="1" dirty="0"/>
              <a:t> </a:t>
            </a:r>
            <a:r>
              <a:rPr lang="el-GR" b="1" i="1" dirty="0" err="1"/>
              <a:t>μεταστήσετε</a:t>
            </a:r>
            <a:r>
              <a:rPr lang="el-GR" b="1" dirty="0"/>
              <a:t>»</a:t>
            </a:r>
            <a:r>
              <a:rPr lang="el-GR" dirty="0"/>
              <a:t> είναι μία δυναμική πρόσκληση και πρόκληση για τους υπεύθυνους της χριστιανικής διδαχής. Εδώ ο σπινθήρας και η ζύμη, δύο έννοιες υλικές, γίνονται τα σύμβολα του έργου του κηρύγματος και του ευαγγελισμού του κόσμου. </a:t>
            </a:r>
          </a:p>
          <a:p>
            <a:r>
              <a:rPr lang="el-GR" dirty="0"/>
              <a:t>Ο σπινθήρας όχι μόνο δυναμώνει τη φλόγα και αυξάνει τη φωτιά, αλλά κατακαίει κάθε τι φαύλο και το καθαίρει, ενώ η ζύμη όχι μόνο «</a:t>
            </a:r>
            <a:r>
              <a:rPr lang="el-GR" i="1" dirty="0" err="1"/>
              <a:t>ὅλον</a:t>
            </a:r>
            <a:r>
              <a:rPr lang="el-GR" i="1" dirty="0"/>
              <a:t> </a:t>
            </a:r>
            <a:r>
              <a:rPr lang="el-GR" i="1" dirty="0" err="1"/>
              <a:t>τὸ</a:t>
            </a:r>
            <a:r>
              <a:rPr lang="el-GR" i="1" dirty="0"/>
              <a:t> φύραμα </a:t>
            </a:r>
            <a:r>
              <a:rPr lang="el-GR" i="1" dirty="0" err="1"/>
              <a:t>ζυμοῖ</a:t>
            </a:r>
            <a:r>
              <a:rPr lang="el-GR" dirty="0"/>
              <a:t>», αλλά τρέφει κατόπιν και όλο τον λαό του Θεού.</a:t>
            </a:r>
          </a:p>
          <a:p>
            <a:r>
              <a:rPr lang="el-GR" dirty="0"/>
              <a:t>Συνεπώς, ο ευαγγελισμός είναι το αποκλειστικό έργο της Εκκλησίας και έρχεται στον λαό ως εκχύλισμα χάρης και εμπειρίας Θεού: «</a:t>
            </a:r>
            <a:r>
              <a:rPr lang="el-GR" i="1" dirty="0" err="1"/>
              <a:t>Ἐὰν</a:t>
            </a:r>
            <a:r>
              <a:rPr lang="el-GR" i="1" dirty="0"/>
              <a:t> </a:t>
            </a:r>
            <a:r>
              <a:rPr lang="el-GR" i="1" dirty="0" err="1"/>
              <a:t>γὰρ</a:t>
            </a:r>
            <a:r>
              <a:rPr lang="el-GR" i="1" dirty="0"/>
              <a:t> </a:t>
            </a:r>
            <a:r>
              <a:rPr lang="el-GR" i="1" dirty="0" err="1"/>
              <a:t>εὐαγγελίζομαι</a:t>
            </a:r>
            <a:r>
              <a:rPr lang="el-GR" i="1" dirty="0"/>
              <a:t>, </a:t>
            </a:r>
            <a:r>
              <a:rPr lang="el-GR" i="1" dirty="0" err="1"/>
              <a:t>οὐκ</a:t>
            </a:r>
            <a:r>
              <a:rPr lang="el-GR" i="1" dirty="0"/>
              <a:t> </a:t>
            </a:r>
            <a:r>
              <a:rPr lang="el-GR" i="1" dirty="0" err="1"/>
              <a:t>ἔστι</a:t>
            </a:r>
            <a:r>
              <a:rPr lang="el-GR" i="1" dirty="0"/>
              <a:t> μοι καύχημα· </a:t>
            </a:r>
            <a:r>
              <a:rPr lang="el-GR" i="1" dirty="0" err="1"/>
              <a:t>οὐαὶ</a:t>
            </a:r>
            <a:r>
              <a:rPr lang="el-GR" i="1" dirty="0"/>
              <a:t> </a:t>
            </a:r>
            <a:r>
              <a:rPr lang="el-GR" i="1" dirty="0" err="1"/>
              <a:t>δὲ</a:t>
            </a:r>
            <a:r>
              <a:rPr lang="el-GR" i="1" dirty="0"/>
              <a:t> </a:t>
            </a:r>
            <a:r>
              <a:rPr lang="el-GR" i="1" dirty="0" err="1"/>
              <a:t>μοί</a:t>
            </a:r>
            <a:r>
              <a:rPr lang="el-GR" i="1" dirty="0"/>
              <a:t> </a:t>
            </a:r>
            <a:r>
              <a:rPr lang="el-GR" i="1" dirty="0" err="1"/>
              <a:t>ἐστιν</a:t>
            </a:r>
            <a:r>
              <a:rPr lang="el-GR" i="1" dirty="0"/>
              <a:t> </a:t>
            </a:r>
            <a:r>
              <a:rPr lang="el-GR" i="1" dirty="0" err="1"/>
              <a:t>ἐὰν</a:t>
            </a:r>
            <a:r>
              <a:rPr lang="el-GR" i="1" dirty="0"/>
              <a:t> </a:t>
            </a:r>
            <a:r>
              <a:rPr lang="el-GR" i="1" dirty="0" err="1"/>
              <a:t>μὴ</a:t>
            </a:r>
            <a:r>
              <a:rPr lang="el-GR" i="1" dirty="0"/>
              <a:t> </a:t>
            </a:r>
            <a:r>
              <a:rPr lang="el-GR" i="1" dirty="0" err="1"/>
              <a:t>εὐαγγελίζωμαι</a:t>
            </a:r>
            <a:r>
              <a:rPr lang="el-GR" dirty="0"/>
              <a:t>» (</a:t>
            </a:r>
            <a:r>
              <a:rPr lang="el-GR" i="1" dirty="0"/>
              <a:t>Α΄ </a:t>
            </a:r>
            <a:r>
              <a:rPr lang="el-GR" i="1" dirty="0" err="1"/>
              <a:t>Κορ</a:t>
            </a:r>
            <a:r>
              <a:rPr lang="el-GR" dirty="0"/>
              <a:t>. 9,16).</a:t>
            </a:r>
          </a:p>
        </p:txBody>
      </p:sp>
    </p:spTree>
    <p:extLst>
      <p:ext uri="{BB962C8B-B14F-4D97-AF65-F5344CB8AC3E}">
        <p14:creationId xmlns:p14="http://schemas.microsoft.com/office/powerpoint/2010/main" val="925783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DB4665-5F96-4988-DB50-4D460D5746D7}"/>
              </a:ext>
            </a:extLst>
          </p:cNvPr>
          <p:cNvSpPr>
            <a:spLocks noGrp="1"/>
          </p:cNvSpPr>
          <p:nvPr>
            <p:ph type="title"/>
          </p:nvPr>
        </p:nvSpPr>
        <p:spPr>
          <a:xfrm>
            <a:off x="838200" y="18255"/>
            <a:ext cx="10515600" cy="588327"/>
          </a:xfrm>
        </p:spPr>
        <p:txBody>
          <a:bodyPr>
            <a:normAutofit fontScale="90000"/>
          </a:bodyPr>
          <a:lstStyle/>
          <a:p>
            <a:pPr algn="ctr"/>
            <a:r>
              <a:rPr lang="el-GR" dirty="0"/>
              <a:t>Εκκλησιαστική ρητορική και βίωμα</a:t>
            </a:r>
          </a:p>
        </p:txBody>
      </p:sp>
      <p:sp>
        <p:nvSpPr>
          <p:cNvPr id="3" name="Θέση περιεχομένου 2">
            <a:extLst>
              <a:ext uri="{FF2B5EF4-FFF2-40B4-BE49-F238E27FC236}">
                <a16:creationId xmlns:a16="http://schemas.microsoft.com/office/drawing/2014/main" id="{30A139AB-23A3-B99D-57B3-24E01EF05EE4}"/>
              </a:ext>
            </a:extLst>
          </p:cNvPr>
          <p:cNvSpPr>
            <a:spLocks noGrp="1"/>
          </p:cNvSpPr>
          <p:nvPr>
            <p:ph idx="1"/>
          </p:nvPr>
        </p:nvSpPr>
        <p:spPr>
          <a:xfrm>
            <a:off x="0" y="540032"/>
            <a:ext cx="12192000" cy="6317967"/>
          </a:xfrm>
        </p:spPr>
        <p:txBody>
          <a:bodyPr>
            <a:normAutofit lnSpcReduction="10000"/>
          </a:bodyPr>
          <a:lstStyle/>
          <a:p>
            <a:r>
              <a:rPr lang="el-GR" dirty="0"/>
              <a:t>Αξιοσημείωτη για το θέμα αυτό είναι η άποψη του </a:t>
            </a:r>
            <a:r>
              <a:rPr lang="el-GR" b="1" dirty="0"/>
              <a:t>αγίου Θεοδώρου </a:t>
            </a:r>
            <a:r>
              <a:rPr lang="el-GR" b="1" dirty="0" err="1"/>
              <a:t>Στουδίτου</a:t>
            </a:r>
            <a:r>
              <a:rPr lang="el-GR" b="1" dirty="0"/>
              <a:t> </a:t>
            </a:r>
            <a:r>
              <a:rPr lang="el-GR" dirty="0"/>
              <a:t>(</a:t>
            </a:r>
            <a:r>
              <a:rPr lang="el-GR" i="1" dirty="0" err="1"/>
              <a:t>Κατήχησις</a:t>
            </a:r>
            <a:r>
              <a:rPr lang="el-GR" i="1" dirty="0"/>
              <a:t> 28</a:t>
            </a:r>
            <a:r>
              <a:rPr lang="el-GR" dirty="0"/>
              <a:t>)· μιλώντας κατά μία Μ. Εβδομάδα στους υποτακτικούς του, υπογραμμίζει ότι ο ακάθαρτος δεν μπορεί να μιλάει για τα καθαρά. Τονίζει βεβαίως ότι με τη διαπίστωση αυτή δεν προτίθεται να αποθαρρύνει τους ιεροκήρυκες, αλλά να τους επισημάνει την ανάγκη συνέπειας στις αρχές που διδάσκουν. </a:t>
            </a:r>
          </a:p>
          <a:p>
            <a:r>
              <a:rPr lang="el-GR" dirty="0"/>
              <a:t>Ο </a:t>
            </a:r>
            <a:r>
              <a:rPr lang="el-GR" b="1" dirty="0"/>
              <a:t>άγιος Ισίδωρος ο </a:t>
            </a:r>
            <a:r>
              <a:rPr lang="el-GR" b="1" dirty="0" err="1"/>
              <a:t>Πηλουσιώτης</a:t>
            </a:r>
            <a:r>
              <a:rPr lang="el-GR" b="1" dirty="0"/>
              <a:t> </a:t>
            </a:r>
            <a:r>
              <a:rPr lang="el-GR" dirty="0"/>
              <a:t>ανακεφαλαιώνει αυτά τα θέματα, όταν απευθυνόμενος σε κάποιον διάκονό του </a:t>
            </a:r>
            <a:r>
              <a:rPr lang="el-GR" dirty="0" err="1"/>
              <a:t>ονόματι</a:t>
            </a:r>
            <a:r>
              <a:rPr lang="el-GR" dirty="0"/>
              <a:t> Ηλία και καθοδηγώντας τον στα περί του κηρύγματος και της ολοκληρώσεως της προσωπικότητάς του σημειώνει: «</a:t>
            </a:r>
            <a:r>
              <a:rPr lang="el-GR" i="1" dirty="0" err="1"/>
              <a:t>Βουλεύεσθαι</a:t>
            </a:r>
            <a:r>
              <a:rPr lang="el-GR" i="1" dirty="0"/>
              <a:t> </a:t>
            </a:r>
            <a:r>
              <a:rPr lang="el-GR" i="1" dirty="0" err="1"/>
              <a:t>μὲν</a:t>
            </a:r>
            <a:r>
              <a:rPr lang="el-GR" i="1" dirty="0"/>
              <a:t> </a:t>
            </a:r>
            <a:r>
              <a:rPr lang="el-GR" i="1" dirty="0" err="1"/>
              <a:t>τὸν</a:t>
            </a:r>
            <a:r>
              <a:rPr lang="el-GR" i="1" dirty="0"/>
              <a:t> </a:t>
            </a:r>
            <a:r>
              <a:rPr lang="el-GR" i="1" dirty="0" err="1"/>
              <a:t>ὑφηγητὴν</a:t>
            </a:r>
            <a:r>
              <a:rPr lang="el-GR" i="1" dirty="0"/>
              <a:t> μη τι </a:t>
            </a:r>
            <a:r>
              <a:rPr lang="el-GR" i="1" dirty="0" err="1"/>
              <a:t>εἴποι</a:t>
            </a:r>
            <a:r>
              <a:rPr lang="el-GR" i="1" dirty="0"/>
              <a:t> μόνον, </a:t>
            </a:r>
            <a:r>
              <a:rPr lang="el-GR" i="1" dirty="0" err="1"/>
              <a:t>ἀλλὰ</a:t>
            </a:r>
            <a:r>
              <a:rPr lang="el-GR" i="1" dirty="0"/>
              <a:t> </a:t>
            </a:r>
            <a:r>
              <a:rPr lang="el-GR" i="1" dirty="0" err="1"/>
              <a:t>τὶ</a:t>
            </a:r>
            <a:r>
              <a:rPr lang="el-GR" i="1" dirty="0"/>
              <a:t> </a:t>
            </a:r>
            <a:r>
              <a:rPr lang="el-GR" i="1" dirty="0" err="1"/>
              <a:t>πράξας</a:t>
            </a:r>
            <a:r>
              <a:rPr lang="el-GR" i="1" dirty="0"/>
              <a:t> </a:t>
            </a:r>
            <a:r>
              <a:rPr lang="el-GR" i="1" dirty="0" err="1"/>
              <a:t>πείσοι</a:t>
            </a:r>
            <a:r>
              <a:rPr lang="el-GR" i="1" dirty="0"/>
              <a:t> </a:t>
            </a:r>
            <a:r>
              <a:rPr lang="el-GR" i="1" dirty="0" err="1"/>
              <a:t>τοὺς</a:t>
            </a:r>
            <a:r>
              <a:rPr lang="el-GR" i="1" dirty="0"/>
              <a:t> φοιτητάς. </a:t>
            </a:r>
            <a:r>
              <a:rPr lang="el-GR" i="1" dirty="0" err="1"/>
              <a:t>Πᾶς</a:t>
            </a:r>
            <a:r>
              <a:rPr lang="el-GR" i="1" dirty="0"/>
              <a:t> </a:t>
            </a:r>
            <a:r>
              <a:rPr lang="el-GR" i="1" dirty="0" err="1"/>
              <a:t>μὲν</a:t>
            </a:r>
            <a:r>
              <a:rPr lang="el-GR" i="1" dirty="0"/>
              <a:t> </a:t>
            </a:r>
            <a:r>
              <a:rPr lang="el-GR" i="1" dirty="0" err="1"/>
              <a:t>γὰρ</a:t>
            </a:r>
            <a:r>
              <a:rPr lang="el-GR" i="1" dirty="0"/>
              <a:t> λόγος </a:t>
            </a:r>
            <a:r>
              <a:rPr lang="el-GR" i="1" dirty="0" err="1"/>
              <a:t>ὅταν</a:t>
            </a:r>
            <a:r>
              <a:rPr lang="el-GR" i="1" dirty="0"/>
              <a:t> </a:t>
            </a:r>
            <a:r>
              <a:rPr lang="el-GR" i="1" dirty="0" err="1"/>
              <a:t>ἔργον</a:t>
            </a:r>
            <a:r>
              <a:rPr lang="el-GR" i="1" dirty="0"/>
              <a:t> χηρεύει </a:t>
            </a:r>
            <a:r>
              <a:rPr lang="el-GR" i="1" dirty="0" err="1"/>
              <a:t>οὐ</a:t>
            </a:r>
            <a:r>
              <a:rPr lang="el-GR" i="1" dirty="0"/>
              <a:t> μόνον </a:t>
            </a:r>
            <a:r>
              <a:rPr lang="el-GR" i="1" dirty="0" err="1"/>
              <a:t>μάταιόν</a:t>
            </a:r>
            <a:r>
              <a:rPr lang="el-GR" i="1" dirty="0"/>
              <a:t> τι φαίνεται </a:t>
            </a:r>
            <a:r>
              <a:rPr lang="el-GR" i="1" dirty="0" err="1"/>
              <a:t>καὶ</a:t>
            </a:r>
            <a:r>
              <a:rPr lang="el-GR" i="1" dirty="0"/>
              <a:t> κενόν, </a:t>
            </a:r>
            <a:r>
              <a:rPr lang="el-GR" i="1" dirty="0" err="1"/>
              <a:t>ἀλλὰ</a:t>
            </a:r>
            <a:r>
              <a:rPr lang="el-GR" i="1" dirty="0"/>
              <a:t> </a:t>
            </a:r>
            <a:r>
              <a:rPr lang="el-GR" i="1" dirty="0" err="1"/>
              <a:t>καὶ</a:t>
            </a:r>
            <a:r>
              <a:rPr lang="el-GR" i="1" dirty="0"/>
              <a:t> </a:t>
            </a:r>
            <a:r>
              <a:rPr lang="el-GR" i="1" dirty="0" err="1"/>
              <a:t>εἰς</a:t>
            </a:r>
            <a:r>
              <a:rPr lang="el-GR" i="1" dirty="0"/>
              <a:t> </a:t>
            </a:r>
            <a:r>
              <a:rPr lang="el-GR" i="1" dirty="0" err="1"/>
              <a:t>ὄνειδος</a:t>
            </a:r>
            <a:r>
              <a:rPr lang="el-GR" i="1" dirty="0"/>
              <a:t> περιίσταται. Μάλιστα </a:t>
            </a:r>
            <a:r>
              <a:rPr lang="el-GR" i="1" dirty="0" err="1"/>
              <a:t>δὲ</a:t>
            </a:r>
            <a:r>
              <a:rPr lang="el-GR" i="1" dirty="0"/>
              <a:t> ὁ </a:t>
            </a:r>
            <a:r>
              <a:rPr lang="el-GR" i="1" dirty="0" err="1"/>
              <a:t>παρὰ</a:t>
            </a:r>
            <a:r>
              <a:rPr lang="el-GR" i="1" dirty="0"/>
              <a:t> </a:t>
            </a:r>
            <a:r>
              <a:rPr lang="el-GR" i="1" dirty="0" err="1"/>
              <a:t>τῶν</a:t>
            </a:r>
            <a:r>
              <a:rPr lang="el-GR" i="1" dirty="0"/>
              <a:t> </a:t>
            </a:r>
            <a:r>
              <a:rPr lang="el-GR" i="1" dirty="0" err="1"/>
              <a:t>ἐξηγητῶν</a:t>
            </a:r>
            <a:r>
              <a:rPr lang="el-GR" i="1" dirty="0"/>
              <a:t> </a:t>
            </a:r>
            <a:r>
              <a:rPr lang="el-GR" i="1" dirty="0" err="1"/>
              <a:t>προφερόμενος</a:t>
            </a:r>
            <a:r>
              <a:rPr lang="el-GR" i="1" dirty="0"/>
              <a:t>… </a:t>
            </a:r>
            <a:r>
              <a:rPr lang="el-GR" i="1" dirty="0" err="1"/>
              <a:t>Οὐκοῦν</a:t>
            </a:r>
            <a:r>
              <a:rPr lang="el-GR" i="1" dirty="0"/>
              <a:t> μάλιστα </a:t>
            </a:r>
            <a:r>
              <a:rPr lang="el-GR" i="1" dirty="0" err="1"/>
              <a:t>μὲν</a:t>
            </a:r>
            <a:r>
              <a:rPr lang="el-GR" i="1" dirty="0"/>
              <a:t> </a:t>
            </a:r>
            <a:r>
              <a:rPr lang="el-GR" i="1" dirty="0" err="1"/>
              <a:t>πρακτέον</a:t>
            </a:r>
            <a:r>
              <a:rPr lang="el-GR" i="1" dirty="0"/>
              <a:t> </a:t>
            </a:r>
            <a:r>
              <a:rPr lang="el-GR" i="1" dirty="0" err="1"/>
              <a:t>καὶ</a:t>
            </a:r>
            <a:r>
              <a:rPr lang="el-GR" i="1" dirty="0"/>
              <a:t> </a:t>
            </a:r>
            <a:r>
              <a:rPr lang="el-GR" i="1" dirty="0" err="1"/>
              <a:t>λεκτέον</a:t>
            </a:r>
            <a:r>
              <a:rPr lang="el-GR" i="1" dirty="0"/>
              <a:t>. </a:t>
            </a:r>
            <a:r>
              <a:rPr lang="el-GR" i="1" dirty="0" err="1"/>
              <a:t>Εἰ</a:t>
            </a:r>
            <a:r>
              <a:rPr lang="el-GR" i="1" dirty="0"/>
              <a:t>  </a:t>
            </a:r>
            <a:r>
              <a:rPr lang="el-GR" i="1" dirty="0" err="1"/>
              <a:t>δὲ</a:t>
            </a:r>
            <a:r>
              <a:rPr lang="el-GR" i="1" dirty="0"/>
              <a:t> </a:t>
            </a:r>
            <a:r>
              <a:rPr lang="el-GR" i="1" dirty="0" err="1"/>
              <a:t>μὴ</a:t>
            </a:r>
            <a:r>
              <a:rPr lang="el-GR" i="1" dirty="0"/>
              <a:t> </a:t>
            </a:r>
            <a:r>
              <a:rPr lang="el-GR" i="1" dirty="0" err="1"/>
              <a:t>βούληντο</a:t>
            </a:r>
            <a:r>
              <a:rPr lang="el-GR" i="1" dirty="0"/>
              <a:t>, </a:t>
            </a:r>
            <a:r>
              <a:rPr lang="el-GR" i="1" dirty="0" err="1"/>
              <a:t>οὐδὲ</a:t>
            </a:r>
            <a:r>
              <a:rPr lang="el-GR" i="1" dirty="0"/>
              <a:t> </a:t>
            </a:r>
            <a:r>
              <a:rPr lang="el-GR" i="1" dirty="0" err="1"/>
              <a:t>λεκτέον</a:t>
            </a:r>
            <a:r>
              <a:rPr lang="el-GR" dirty="0"/>
              <a:t>» (</a:t>
            </a:r>
            <a:r>
              <a:rPr lang="el-GR" i="1" dirty="0" err="1"/>
              <a:t>Ἠλίᾳ</a:t>
            </a:r>
            <a:r>
              <a:rPr lang="el-GR" i="1" dirty="0"/>
              <a:t> </a:t>
            </a:r>
            <a:r>
              <a:rPr lang="el-GR" i="1" dirty="0" err="1"/>
              <a:t>Διακόνῳ</a:t>
            </a:r>
            <a:r>
              <a:rPr lang="el-GR" dirty="0"/>
              <a:t>, </a:t>
            </a:r>
            <a:r>
              <a:rPr lang="en-GB" dirty="0"/>
              <a:t>PG 78, 1492A).</a:t>
            </a:r>
          </a:p>
          <a:p>
            <a:r>
              <a:rPr lang="el-GR" dirty="0"/>
              <a:t>Διότι το κήρυγμα θα πείσει τους ακροατές του, «</a:t>
            </a:r>
            <a:r>
              <a:rPr lang="el-GR" i="1" dirty="0" err="1"/>
              <a:t>ὅταν</a:t>
            </a:r>
            <a:r>
              <a:rPr lang="el-GR" i="1" dirty="0"/>
              <a:t> βασιλείας </a:t>
            </a:r>
            <a:r>
              <a:rPr lang="el-GR" i="1" dirty="0" err="1"/>
              <a:t>ἄξια</a:t>
            </a:r>
            <a:r>
              <a:rPr lang="el-GR" i="1" dirty="0"/>
              <a:t> </a:t>
            </a:r>
            <a:r>
              <a:rPr lang="el-GR" i="1" dirty="0" err="1"/>
              <a:t>πράττοντα</a:t>
            </a:r>
            <a:r>
              <a:rPr lang="el-GR" i="1" dirty="0"/>
              <a:t> </a:t>
            </a:r>
            <a:r>
              <a:rPr lang="el-GR" i="1" dirty="0" err="1"/>
              <a:t>τὸν</a:t>
            </a:r>
            <a:r>
              <a:rPr lang="el-GR" i="1" dirty="0"/>
              <a:t> </a:t>
            </a:r>
            <a:r>
              <a:rPr lang="el-GR" i="1" dirty="0" err="1"/>
              <a:t>διδάσκαλον</a:t>
            </a:r>
            <a:r>
              <a:rPr lang="el-GR" i="1" dirty="0"/>
              <a:t> </a:t>
            </a:r>
            <a:r>
              <a:rPr lang="el-GR" i="1" dirty="0" err="1"/>
              <a:t>ἴδωσιν</a:t>
            </a:r>
            <a:r>
              <a:rPr lang="el-GR" dirty="0"/>
              <a:t>» (</a:t>
            </a:r>
            <a:r>
              <a:rPr lang="el-GR" i="1" dirty="0" err="1"/>
              <a:t>Ζησίμῳ</a:t>
            </a:r>
            <a:r>
              <a:rPr lang="el-GR" i="1" dirty="0"/>
              <a:t> </a:t>
            </a:r>
            <a:r>
              <a:rPr lang="el-GR" i="1" dirty="0" err="1"/>
              <a:t>πρεσβυτέρῳ</a:t>
            </a:r>
            <a:r>
              <a:rPr lang="el-GR" dirty="0"/>
              <a:t>, </a:t>
            </a:r>
            <a:r>
              <a:rPr lang="en-GB" dirty="0"/>
              <a:t>PG 78, 1328B</a:t>
            </a:r>
            <a:r>
              <a:rPr lang="el-GR" dirty="0"/>
              <a:t>).</a:t>
            </a:r>
          </a:p>
        </p:txBody>
      </p:sp>
    </p:spTree>
    <p:extLst>
      <p:ext uri="{BB962C8B-B14F-4D97-AF65-F5344CB8AC3E}">
        <p14:creationId xmlns:p14="http://schemas.microsoft.com/office/powerpoint/2010/main" val="26501637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4BCECC-6E05-D880-CE00-3DFBF1ACE2CF}"/>
              </a:ext>
            </a:extLst>
          </p:cNvPr>
          <p:cNvSpPr>
            <a:spLocks noGrp="1"/>
          </p:cNvSpPr>
          <p:nvPr>
            <p:ph type="title"/>
          </p:nvPr>
        </p:nvSpPr>
        <p:spPr>
          <a:xfrm>
            <a:off x="838200" y="0"/>
            <a:ext cx="10515600" cy="681037"/>
          </a:xfrm>
        </p:spPr>
        <p:txBody>
          <a:bodyPr>
            <a:normAutofit fontScale="90000"/>
          </a:bodyPr>
          <a:lstStyle/>
          <a:p>
            <a:pPr algn="ctr"/>
            <a:r>
              <a:rPr lang="el-GR" dirty="0"/>
              <a:t>Εκκλησιαστική ρητορική και βίωμα</a:t>
            </a:r>
          </a:p>
        </p:txBody>
      </p:sp>
      <p:sp>
        <p:nvSpPr>
          <p:cNvPr id="3" name="Θέση περιεχομένου 2">
            <a:extLst>
              <a:ext uri="{FF2B5EF4-FFF2-40B4-BE49-F238E27FC236}">
                <a16:creationId xmlns:a16="http://schemas.microsoft.com/office/drawing/2014/main" id="{214F94E4-FE2C-3CBB-0E0A-8A19D5A64BE7}"/>
              </a:ext>
            </a:extLst>
          </p:cNvPr>
          <p:cNvSpPr>
            <a:spLocks noGrp="1"/>
          </p:cNvSpPr>
          <p:nvPr>
            <p:ph idx="1"/>
          </p:nvPr>
        </p:nvSpPr>
        <p:spPr>
          <a:xfrm>
            <a:off x="0" y="585300"/>
            <a:ext cx="12192000" cy="6272700"/>
          </a:xfrm>
        </p:spPr>
        <p:txBody>
          <a:bodyPr/>
          <a:lstStyle/>
          <a:p>
            <a:r>
              <a:rPr lang="el-GR" dirty="0"/>
              <a:t>Ο </a:t>
            </a:r>
            <a:r>
              <a:rPr lang="el-GR" b="1" dirty="0"/>
              <a:t>άγιος Ιωάννης ο Χρυσόστομος </a:t>
            </a:r>
            <a:r>
              <a:rPr lang="el-GR" dirty="0"/>
              <a:t>διατυπώνει οξύτατη κριτική σε όσους κηρύττουν «</a:t>
            </a:r>
            <a:r>
              <a:rPr lang="el-GR" i="1" dirty="0" err="1"/>
              <a:t>ἀναξίως</a:t>
            </a:r>
            <a:r>
              <a:rPr lang="el-GR" dirty="0"/>
              <a:t>», τονίζοντας ότι η ντροπή γι’ αυτό που κάνουν θα μπορούσε να λειτουργήσει ως φάρμακο: «</a:t>
            </a:r>
            <a:r>
              <a:rPr lang="el-GR" i="1" dirty="0" err="1"/>
              <a:t>Οἱ</a:t>
            </a:r>
            <a:r>
              <a:rPr lang="el-GR" i="1" dirty="0"/>
              <a:t> </a:t>
            </a:r>
            <a:r>
              <a:rPr lang="el-GR" i="1" dirty="0" err="1"/>
              <a:t>γὰρ</a:t>
            </a:r>
            <a:r>
              <a:rPr lang="el-GR" i="1" dirty="0"/>
              <a:t> </a:t>
            </a:r>
            <a:r>
              <a:rPr lang="el-GR" i="1" dirty="0" err="1"/>
              <a:t>καὶ</a:t>
            </a:r>
            <a:r>
              <a:rPr lang="el-GR" i="1" dirty="0"/>
              <a:t> </a:t>
            </a:r>
            <a:r>
              <a:rPr lang="el-GR" i="1" dirty="0" err="1"/>
              <a:t>ἑτέρους</a:t>
            </a:r>
            <a:r>
              <a:rPr lang="el-GR" i="1" dirty="0"/>
              <a:t> </a:t>
            </a:r>
            <a:r>
              <a:rPr lang="el-GR" i="1" dirty="0" err="1"/>
              <a:t>παιδεύειν</a:t>
            </a:r>
            <a:r>
              <a:rPr lang="el-GR" i="1" dirty="0"/>
              <a:t> </a:t>
            </a:r>
            <a:r>
              <a:rPr lang="el-GR" i="1" dirty="0" err="1"/>
              <a:t>καταδεξάμενοι</a:t>
            </a:r>
            <a:r>
              <a:rPr lang="el-GR" i="1" dirty="0"/>
              <a:t>, </a:t>
            </a:r>
            <a:r>
              <a:rPr lang="el-GR" i="1" dirty="0" err="1"/>
              <a:t>ἐρυθριάσομεν</a:t>
            </a:r>
            <a:r>
              <a:rPr lang="el-GR" i="1" dirty="0"/>
              <a:t> </a:t>
            </a:r>
            <a:r>
              <a:rPr lang="el-GR" i="1" dirty="0" err="1"/>
              <a:t>καὶ</a:t>
            </a:r>
            <a:r>
              <a:rPr lang="el-GR" i="1" dirty="0"/>
              <a:t> </a:t>
            </a:r>
            <a:r>
              <a:rPr lang="el-GR" i="1" dirty="0" err="1"/>
              <a:t>αἰσχυνούμεθα</a:t>
            </a:r>
            <a:r>
              <a:rPr lang="el-GR" i="1" dirty="0"/>
              <a:t>, ἅ </a:t>
            </a:r>
            <a:r>
              <a:rPr lang="el-GR" i="1" dirty="0" err="1"/>
              <a:t>τοῖς</a:t>
            </a:r>
            <a:r>
              <a:rPr lang="el-GR" i="1" dirty="0"/>
              <a:t> </a:t>
            </a:r>
            <a:r>
              <a:rPr lang="el-GR" i="1" dirty="0" err="1"/>
              <a:t>ἄλλοις</a:t>
            </a:r>
            <a:r>
              <a:rPr lang="el-GR" i="1" dirty="0"/>
              <a:t> </a:t>
            </a:r>
            <a:r>
              <a:rPr lang="el-GR" i="1" dirty="0" err="1"/>
              <a:t>ἐπιτάττομεν</a:t>
            </a:r>
            <a:r>
              <a:rPr lang="el-GR" i="1" dirty="0"/>
              <a:t>, </a:t>
            </a:r>
            <a:r>
              <a:rPr lang="el-GR" i="1" dirty="0" err="1"/>
              <a:t>ταῦτα</a:t>
            </a:r>
            <a:r>
              <a:rPr lang="el-GR" i="1" dirty="0"/>
              <a:t> </a:t>
            </a:r>
            <a:r>
              <a:rPr lang="el-GR" i="1" dirty="0" err="1"/>
              <a:t>ἐλλιμπάνοντες</a:t>
            </a:r>
            <a:r>
              <a:rPr lang="el-GR" i="1" dirty="0"/>
              <a:t> </a:t>
            </a:r>
            <a:r>
              <a:rPr lang="el-GR" i="1" dirty="0" err="1"/>
              <a:t>αὐτοὶ</a:t>
            </a:r>
            <a:r>
              <a:rPr lang="el-GR" i="1" dirty="0"/>
              <a:t> </a:t>
            </a:r>
            <a:r>
              <a:rPr lang="el-GR" i="1" dirty="0" err="1"/>
              <a:t>φανῆναι</a:t>
            </a:r>
            <a:r>
              <a:rPr lang="el-GR" i="1" dirty="0"/>
              <a:t>. </a:t>
            </a:r>
            <a:r>
              <a:rPr lang="el-GR" i="1" dirty="0" err="1"/>
              <a:t>Οὐδὲ</a:t>
            </a:r>
            <a:r>
              <a:rPr lang="el-GR" i="1" dirty="0"/>
              <a:t> χρεία </a:t>
            </a:r>
            <a:r>
              <a:rPr lang="el-GR" i="1" dirty="0" err="1"/>
              <a:t>πλειόνων</a:t>
            </a:r>
            <a:r>
              <a:rPr lang="el-GR" i="1" dirty="0"/>
              <a:t> λόγων. </a:t>
            </a:r>
            <a:r>
              <a:rPr lang="el-GR" i="1" dirty="0" err="1"/>
              <a:t>Πολλὰ</a:t>
            </a:r>
            <a:r>
              <a:rPr lang="el-GR" i="1" dirty="0"/>
              <a:t> </a:t>
            </a:r>
            <a:r>
              <a:rPr lang="el-GR" i="1" dirty="0" err="1"/>
              <a:t>γὰρ</a:t>
            </a:r>
            <a:r>
              <a:rPr lang="el-GR" i="1" dirty="0"/>
              <a:t> </a:t>
            </a:r>
            <a:r>
              <a:rPr lang="el-GR" i="1" dirty="0" err="1"/>
              <a:t>καὶ</a:t>
            </a:r>
            <a:r>
              <a:rPr lang="el-GR" i="1" dirty="0"/>
              <a:t> </a:t>
            </a:r>
            <a:r>
              <a:rPr lang="el-GR" i="1" dirty="0" err="1"/>
              <a:t>τὰ</a:t>
            </a:r>
            <a:r>
              <a:rPr lang="el-GR" i="1" dirty="0"/>
              <a:t> πρώην </a:t>
            </a:r>
            <a:r>
              <a:rPr lang="el-GR" i="1" dirty="0" err="1"/>
              <a:t>εἰρημένα</a:t>
            </a:r>
            <a:r>
              <a:rPr lang="el-GR" i="1" dirty="0"/>
              <a:t>, </a:t>
            </a:r>
            <a:r>
              <a:rPr lang="el-GR" i="1" dirty="0" err="1"/>
              <a:t>καὶ</a:t>
            </a:r>
            <a:r>
              <a:rPr lang="el-GR" i="1" dirty="0"/>
              <a:t> </a:t>
            </a:r>
            <a:r>
              <a:rPr lang="el-GR" i="1" dirty="0" err="1"/>
              <a:t>ταῦτα</a:t>
            </a:r>
            <a:r>
              <a:rPr lang="el-GR" i="1" dirty="0"/>
              <a:t> </a:t>
            </a:r>
            <a:r>
              <a:rPr lang="el-GR" i="1" dirty="0" err="1"/>
              <a:t>δὲ</a:t>
            </a:r>
            <a:r>
              <a:rPr lang="el-GR" i="1" dirty="0"/>
              <a:t> </a:t>
            </a:r>
            <a:r>
              <a:rPr lang="el-GR" i="1" dirty="0" err="1"/>
              <a:t>ὑπομνήσεως</a:t>
            </a:r>
            <a:r>
              <a:rPr lang="el-GR" i="1" dirty="0"/>
              <a:t> χάριν </a:t>
            </a:r>
            <a:r>
              <a:rPr lang="el-GR" i="1" dirty="0" err="1"/>
              <a:t>μόνοις</a:t>
            </a:r>
            <a:r>
              <a:rPr lang="el-GR" i="1" dirty="0"/>
              <a:t> </a:t>
            </a:r>
            <a:r>
              <a:rPr lang="el-GR" i="1" dirty="0" err="1"/>
              <a:t>εἴρηται</a:t>
            </a:r>
            <a:r>
              <a:rPr lang="el-GR" dirty="0"/>
              <a:t>» (</a:t>
            </a:r>
            <a:r>
              <a:rPr lang="el-GR" i="1" dirty="0" err="1"/>
              <a:t>Εἰς</a:t>
            </a:r>
            <a:r>
              <a:rPr lang="el-GR" i="1" dirty="0"/>
              <a:t> </a:t>
            </a:r>
            <a:r>
              <a:rPr lang="el-GR" i="1" dirty="0" err="1"/>
              <a:t>τοὺς</a:t>
            </a:r>
            <a:r>
              <a:rPr lang="el-GR" i="1" dirty="0"/>
              <a:t> </a:t>
            </a:r>
            <a:r>
              <a:rPr lang="el-GR" i="1" dirty="0" err="1"/>
              <a:t>Ἀνδριάντας</a:t>
            </a:r>
            <a:r>
              <a:rPr lang="el-GR" dirty="0"/>
              <a:t> 9,5, </a:t>
            </a:r>
            <a:r>
              <a:rPr lang="en-GB" dirty="0"/>
              <a:t>PG</a:t>
            </a:r>
            <a:r>
              <a:rPr lang="el-GR" dirty="0"/>
              <a:t> 49, 103). </a:t>
            </a:r>
          </a:p>
          <a:p>
            <a:r>
              <a:rPr lang="el-GR" dirty="0"/>
              <a:t>Ο </a:t>
            </a:r>
            <a:r>
              <a:rPr lang="el-GR" b="1" dirty="0"/>
              <a:t>άγιος Ισίδωρος ο </a:t>
            </a:r>
            <a:r>
              <a:rPr lang="el-GR" b="1" dirty="0" err="1"/>
              <a:t>Πηλουσιώτης</a:t>
            </a:r>
            <a:r>
              <a:rPr lang="el-GR" b="1" dirty="0"/>
              <a:t> </a:t>
            </a:r>
            <a:r>
              <a:rPr lang="el-GR" dirty="0"/>
              <a:t>επισημαίνει ότι όταν οι κήρυκες του θείου λόγου είναι ασυνεπείς στην κλήση και την αποστολή τους, τότε δεν βλάπτουν μόνο το κήρυγμα, αλλά ζημιώνουν και την Εκκλησία, την οποία υποτίθεται ότι υπηρετούν (</a:t>
            </a:r>
            <a:r>
              <a:rPr lang="el-GR" i="1" dirty="0" err="1"/>
              <a:t>Ἑρμογένει</a:t>
            </a:r>
            <a:r>
              <a:rPr lang="el-GR" i="1" dirty="0"/>
              <a:t> </a:t>
            </a:r>
            <a:r>
              <a:rPr lang="el-GR" i="1" dirty="0" err="1"/>
              <a:t>Ἐπισκόπῳ</a:t>
            </a:r>
            <a:r>
              <a:rPr lang="el-GR" dirty="0"/>
              <a:t>, </a:t>
            </a:r>
            <a:r>
              <a:rPr lang="en-GB" dirty="0"/>
              <a:t>PG</a:t>
            </a:r>
            <a:r>
              <a:rPr lang="el-GR" dirty="0"/>
              <a:t> 78, 940Β). Διότι οι ασυνεπείς κήρυκες βλασφημούν το όνομα του Θεού, όταν κηρύττουν και δεν πράττουν (</a:t>
            </a:r>
            <a:r>
              <a:rPr lang="el-GR" i="1" dirty="0" err="1"/>
              <a:t>Παλλαδίῳ</a:t>
            </a:r>
            <a:r>
              <a:rPr lang="el-GR" i="1" dirty="0"/>
              <a:t> </a:t>
            </a:r>
            <a:r>
              <a:rPr lang="el-GR" i="1" dirty="0" err="1"/>
              <a:t>διακόνῳ</a:t>
            </a:r>
            <a:r>
              <a:rPr lang="el-GR" dirty="0"/>
              <a:t>, </a:t>
            </a:r>
            <a:r>
              <a:rPr lang="en-GB" dirty="0"/>
              <a:t>PG</a:t>
            </a:r>
            <a:r>
              <a:rPr lang="el-GR" dirty="0"/>
              <a:t> 78, 1040</a:t>
            </a:r>
            <a:r>
              <a:rPr lang="en-GB" dirty="0"/>
              <a:t>C)</a:t>
            </a:r>
            <a:r>
              <a:rPr lang="el-GR" dirty="0"/>
              <a:t>. Αντίθετα, όταν οι κήρυκες του θείου λόγου συνδυάζουν λόγο και πράξη, ευφραίνουν τον Θεό και ωφελούν τους ακροατές (</a:t>
            </a:r>
            <a:r>
              <a:rPr lang="el-GR" i="1" dirty="0" err="1"/>
              <a:t>Ἑρμήνῳ</a:t>
            </a:r>
            <a:r>
              <a:rPr lang="el-GR" i="1" dirty="0"/>
              <a:t> </a:t>
            </a:r>
            <a:r>
              <a:rPr lang="el-GR" i="1" dirty="0" err="1"/>
              <a:t>Κόμητι</a:t>
            </a:r>
            <a:r>
              <a:rPr lang="el-GR" dirty="0"/>
              <a:t>, </a:t>
            </a:r>
            <a:r>
              <a:rPr lang="en-GB" dirty="0"/>
              <a:t>PG</a:t>
            </a:r>
            <a:r>
              <a:rPr lang="el-GR" dirty="0"/>
              <a:t> 78, 672-673).</a:t>
            </a:r>
          </a:p>
        </p:txBody>
      </p:sp>
    </p:spTree>
    <p:extLst>
      <p:ext uri="{BB962C8B-B14F-4D97-AF65-F5344CB8AC3E}">
        <p14:creationId xmlns:p14="http://schemas.microsoft.com/office/powerpoint/2010/main" val="154249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938C16-1B62-C11D-F253-9AB134A219CD}"/>
              </a:ext>
            </a:extLst>
          </p:cNvPr>
          <p:cNvSpPr>
            <a:spLocks noGrp="1"/>
          </p:cNvSpPr>
          <p:nvPr>
            <p:ph type="title"/>
          </p:nvPr>
        </p:nvSpPr>
        <p:spPr>
          <a:xfrm>
            <a:off x="838200" y="18256"/>
            <a:ext cx="10515600" cy="662782"/>
          </a:xfrm>
        </p:spPr>
        <p:txBody>
          <a:bodyPr>
            <a:normAutofit fontScale="90000"/>
          </a:bodyPr>
          <a:lstStyle/>
          <a:p>
            <a:pPr algn="ctr"/>
            <a:r>
              <a:rPr lang="el-GR" dirty="0"/>
              <a:t>Εκκλησιαστική ρητορική και βίωμα</a:t>
            </a:r>
          </a:p>
        </p:txBody>
      </p:sp>
      <p:sp>
        <p:nvSpPr>
          <p:cNvPr id="3" name="Θέση περιεχομένου 2">
            <a:extLst>
              <a:ext uri="{FF2B5EF4-FFF2-40B4-BE49-F238E27FC236}">
                <a16:creationId xmlns:a16="http://schemas.microsoft.com/office/drawing/2014/main" id="{66D10881-9BE8-C14D-84E2-2CE3E0B2B34F}"/>
              </a:ext>
            </a:extLst>
          </p:cNvPr>
          <p:cNvSpPr>
            <a:spLocks noGrp="1"/>
          </p:cNvSpPr>
          <p:nvPr>
            <p:ph idx="1"/>
          </p:nvPr>
        </p:nvSpPr>
        <p:spPr>
          <a:xfrm>
            <a:off x="0" y="576246"/>
            <a:ext cx="12192000" cy="6281753"/>
          </a:xfrm>
        </p:spPr>
        <p:txBody>
          <a:bodyPr/>
          <a:lstStyle/>
          <a:p>
            <a:r>
              <a:rPr lang="el-GR" dirty="0"/>
              <a:t>Όπως ήδη ειπώθηκε, </a:t>
            </a:r>
            <a:r>
              <a:rPr lang="el-GR" b="1" dirty="0"/>
              <a:t>ο Ευσέβιος Καισαρείας </a:t>
            </a:r>
            <a:r>
              <a:rPr lang="el-GR" dirty="0"/>
              <a:t>υπογραμμίζει ότι συνεργός των κηρύκων του θείου λόγου είναι ο Χριστός, ο Οποίος φροντίζει για την ευόδωση του κηρύγματος, αλλά και την αποδοχή του από τους ακούοντες (</a:t>
            </a:r>
            <a:r>
              <a:rPr lang="el-GR" i="1" dirty="0" err="1"/>
              <a:t>Ἑρμηνεία</a:t>
            </a:r>
            <a:r>
              <a:rPr lang="el-GR" i="1" dirty="0"/>
              <a:t> </a:t>
            </a:r>
            <a:r>
              <a:rPr lang="el-GR" i="1" dirty="0" err="1"/>
              <a:t>εἰς</a:t>
            </a:r>
            <a:r>
              <a:rPr lang="el-GR" i="1" dirty="0"/>
              <a:t> </a:t>
            </a:r>
            <a:r>
              <a:rPr lang="el-GR" i="1" dirty="0" err="1"/>
              <a:t>τοὺς</a:t>
            </a:r>
            <a:r>
              <a:rPr lang="el-GR" i="1" dirty="0"/>
              <a:t> Ψαλμούς</a:t>
            </a:r>
            <a:r>
              <a:rPr lang="el-GR" dirty="0"/>
              <a:t>, 67, 2-3, ΒΕΠΕΣ 21, </a:t>
            </a:r>
            <a:r>
              <a:rPr lang="el-GR" dirty="0" err="1"/>
              <a:t>σσ</a:t>
            </a:r>
            <a:r>
              <a:rPr lang="el-GR" dirty="0"/>
              <a:t>. 347-348).</a:t>
            </a:r>
          </a:p>
          <a:p>
            <a:r>
              <a:rPr lang="el-GR" dirty="0"/>
              <a:t>Συνεπώς οι κήρυκες του θείου λόγου δεν είναι μόνοι στο </a:t>
            </a:r>
            <a:r>
              <a:rPr lang="el-GR" dirty="0" err="1"/>
              <a:t>κηρυκτικό</a:t>
            </a:r>
            <a:r>
              <a:rPr lang="el-GR" dirty="0"/>
              <a:t> τους έργο. Σύμφωνα με όσα σημειώνει ο Ευσέβιος, η επιτυχία και η καρποφορία του κηρύγματος είναι: </a:t>
            </a:r>
          </a:p>
          <a:p>
            <a:pPr>
              <a:buFont typeface="Wingdings" panose="05000000000000000000" pitchFamily="2" charset="2"/>
              <a:buChar char="v"/>
            </a:pPr>
            <a:r>
              <a:rPr lang="el-GR" dirty="0"/>
              <a:t>εν μέρει, επίτευγμα του κήρυκα, </a:t>
            </a:r>
          </a:p>
          <a:p>
            <a:pPr>
              <a:buFont typeface="Wingdings" panose="05000000000000000000" pitchFamily="2" charset="2"/>
              <a:buChar char="v"/>
            </a:pPr>
            <a:r>
              <a:rPr lang="el-GR" dirty="0"/>
              <a:t>κατά το </a:t>
            </a:r>
            <a:r>
              <a:rPr lang="el-GR" dirty="0" err="1"/>
              <a:t>πλείστον</a:t>
            </a:r>
            <a:r>
              <a:rPr lang="el-GR" dirty="0"/>
              <a:t> όμως είναι ευλογία Θεού, εφόσον Εκείνος είναι που χορηγεί στους κήρυκες λόγο μεγάλης δυνάμεως. </a:t>
            </a:r>
          </a:p>
          <a:p>
            <a:r>
              <a:rPr lang="el-GR" dirty="0"/>
              <a:t>Από Εκείνον προέρχεται η αυτοπεποίθηση, η σοφία και η δύναμη του κήρυκα. </a:t>
            </a:r>
          </a:p>
          <a:p>
            <a:r>
              <a:rPr lang="el-GR" dirty="0"/>
              <a:t>Αυτό σημαίνει ότι </a:t>
            </a:r>
            <a:r>
              <a:rPr lang="el-GR" b="1" dirty="0"/>
              <a:t>το βίωμα </a:t>
            </a:r>
            <a:r>
              <a:rPr lang="el-GR" dirty="0"/>
              <a:t>δεν </a:t>
            </a:r>
            <a:r>
              <a:rPr lang="el-GR" b="1" dirty="0"/>
              <a:t>αποτελεί </a:t>
            </a:r>
            <a:r>
              <a:rPr lang="el-GR" dirty="0"/>
              <a:t>ατομικό επίτευγμα του κήρυκα, αλλά </a:t>
            </a:r>
            <a:r>
              <a:rPr lang="el-GR" b="1" dirty="0"/>
              <a:t>δωρεά Κυρίου</a:t>
            </a:r>
            <a:r>
              <a:rPr lang="el-GR" dirty="0"/>
              <a:t>.</a:t>
            </a:r>
          </a:p>
        </p:txBody>
      </p:sp>
    </p:spTree>
    <p:extLst>
      <p:ext uri="{BB962C8B-B14F-4D97-AF65-F5344CB8AC3E}">
        <p14:creationId xmlns:p14="http://schemas.microsoft.com/office/powerpoint/2010/main" val="29206741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E3FC25-38EF-431B-D01B-29F5A52F8FB2}"/>
              </a:ext>
            </a:extLst>
          </p:cNvPr>
          <p:cNvSpPr>
            <a:spLocks noGrp="1"/>
          </p:cNvSpPr>
          <p:nvPr>
            <p:ph type="title"/>
          </p:nvPr>
        </p:nvSpPr>
        <p:spPr>
          <a:xfrm>
            <a:off x="838200" y="18255"/>
            <a:ext cx="10515600" cy="561167"/>
          </a:xfrm>
        </p:spPr>
        <p:txBody>
          <a:bodyPr>
            <a:normAutofit fontScale="90000"/>
          </a:bodyPr>
          <a:lstStyle/>
          <a:p>
            <a:pPr algn="ctr"/>
            <a:r>
              <a:rPr lang="el-GR" dirty="0"/>
              <a:t>Εκκλησιαστική ρητορική και βίωμα</a:t>
            </a:r>
          </a:p>
        </p:txBody>
      </p:sp>
      <p:sp>
        <p:nvSpPr>
          <p:cNvPr id="3" name="Θέση περιεχομένου 2">
            <a:extLst>
              <a:ext uri="{FF2B5EF4-FFF2-40B4-BE49-F238E27FC236}">
                <a16:creationId xmlns:a16="http://schemas.microsoft.com/office/drawing/2014/main" id="{D45466F1-3F7D-77FF-D5F5-B3D425CB2372}"/>
              </a:ext>
            </a:extLst>
          </p:cNvPr>
          <p:cNvSpPr>
            <a:spLocks noGrp="1"/>
          </p:cNvSpPr>
          <p:nvPr>
            <p:ph idx="1"/>
          </p:nvPr>
        </p:nvSpPr>
        <p:spPr>
          <a:xfrm>
            <a:off x="0" y="579421"/>
            <a:ext cx="12192000" cy="6260323"/>
          </a:xfrm>
        </p:spPr>
        <p:txBody>
          <a:bodyPr>
            <a:normAutofit fontScale="85000" lnSpcReduction="10000"/>
          </a:bodyPr>
          <a:lstStyle/>
          <a:p>
            <a:r>
              <a:rPr lang="el-GR" dirty="0"/>
              <a:t>Λέγεται ότι ο άνθρακας αναδύει </a:t>
            </a:r>
            <a:r>
              <a:rPr lang="el-GR" b="1" dirty="0">
                <a:solidFill>
                  <a:srgbClr val="FF0000"/>
                </a:solidFill>
              </a:rPr>
              <a:t>θερμότητα</a:t>
            </a:r>
            <a:r>
              <a:rPr lang="el-GR" dirty="0"/>
              <a:t> και θερμαίνει αυτούς που το έχουν ανάγκη, αλλά ταυτόχρονα ο ίδιος αναλίσκεται (λιώνει) από τη θερμότητα. Η εικόνα αυτή από τη φύση μπορεί να χρησιμοποιηθεί μεταφορικά στα περί εκκλησιαστικού λόγου και βιώματος. </a:t>
            </a:r>
          </a:p>
          <a:p>
            <a:r>
              <a:rPr lang="el-GR" dirty="0"/>
              <a:t>Ο εκκλησιαστικός λόγος του ρήτορα θερμαίνει με τόση ένταση, όση είναι και η ένταση με την οποία ο ίδιος ο λόγος «κατακαίει» την ψυχή του εκκλησιαστικού ρήτορα. Δηλαδή ο εν λόγω ομιλητής δεν μπορεί να «θερμάνει» με τον λόγο του, αν πρώτα ο ίδιος δεν έχει θερμανθεί. Το κήρυγμα του αγίου Ιωάννη του Βαπτιστή είχε βαθύτατη απήχηση στις καρδιές των ακροατών, επειδή «</a:t>
            </a:r>
            <a:r>
              <a:rPr lang="el-GR" i="1" dirty="0" err="1"/>
              <a:t>ἐκεῖνος</a:t>
            </a:r>
            <a:r>
              <a:rPr lang="el-GR" i="1" dirty="0"/>
              <a:t> </a:t>
            </a:r>
            <a:r>
              <a:rPr lang="el-GR" i="1" dirty="0" err="1"/>
              <a:t>ἦν</a:t>
            </a:r>
            <a:r>
              <a:rPr lang="el-GR" i="1" dirty="0"/>
              <a:t> ὁ καιόμενος </a:t>
            </a:r>
            <a:r>
              <a:rPr lang="el-GR" i="1" dirty="0" err="1"/>
              <a:t>καὶ</a:t>
            </a:r>
            <a:r>
              <a:rPr lang="el-GR" i="1" dirty="0"/>
              <a:t> </a:t>
            </a:r>
            <a:r>
              <a:rPr lang="el-GR" i="1" dirty="0" err="1"/>
              <a:t>φαίνων</a:t>
            </a:r>
            <a:r>
              <a:rPr lang="el-GR" dirty="0"/>
              <a:t>» (</a:t>
            </a:r>
            <a:r>
              <a:rPr lang="el-GR" i="1" dirty="0" err="1"/>
              <a:t>Ἰω</a:t>
            </a:r>
            <a:r>
              <a:rPr lang="el-GR" dirty="0"/>
              <a:t>. 5,35).</a:t>
            </a:r>
          </a:p>
          <a:p>
            <a:r>
              <a:rPr lang="el-GR" dirty="0"/>
              <a:t>Υπενθυμίζουμε τη γνωστή επιγραμματική φράση του αγίου Γρηγορίου του Θεολόγου, που τα περικλείει όλα:</a:t>
            </a:r>
          </a:p>
          <a:p>
            <a:pPr marL="0" indent="0">
              <a:buNone/>
            </a:pPr>
            <a:r>
              <a:rPr lang="el-GR" dirty="0"/>
              <a:t> </a:t>
            </a:r>
            <a:r>
              <a:rPr lang="el-GR" b="1" dirty="0">
                <a:solidFill>
                  <a:srgbClr val="FF0000"/>
                </a:solidFill>
              </a:rPr>
              <a:t>«</a:t>
            </a:r>
            <a:r>
              <a:rPr lang="el-GR" b="1" i="1" dirty="0" err="1">
                <a:solidFill>
                  <a:srgbClr val="FF0000"/>
                </a:solidFill>
              </a:rPr>
              <a:t>Καθαρθῆναι</a:t>
            </a:r>
            <a:r>
              <a:rPr lang="el-GR" b="1" i="1" dirty="0">
                <a:solidFill>
                  <a:srgbClr val="FF0000"/>
                </a:solidFill>
              </a:rPr>
              <a:t> </a:t>
            </a:r>
            <a:r>
              <a:rPr lang="el-GR" b="1" i="1" dirty="0" err="1">
                <a:solidFill>
                  <a:srgbClr val="FF0000"/>
                </a:solidFill>
              </a:rPr>
              <a:t>δεῖ</a:t>
            </a:r>
            <a:r>
              <a:rPr lang="el-GR" b="1" i="1" dirty="0">
                <a:solidFill>
                  <a:srgbClr val="FF0000"/>
                </a:solidFill>
              </a:rPr>
              <a:t> </a:t>
            </a:r>
            <a:r>
              <a:rPr lang="el-GR" b="1" i="1" dirty="0" err="1">
                <a:solidFill>
                  <a:srgbClr val="FF0000"/>
                </a:solidFill>
              </a:rPr>
              <a:t>πρῶτον</a:t>
            </a:r>
            <a:r>
              <a:rPr lang="el-GR" b="1" i="1" dirty="0">
                <a:solidFill>
                  <a:srgbClr val="FF0000"/>
                </a:solidFill>
              </a:rPr>
              <a:t>, </a:t>
            </a:r>
            <a:r>
              <a:rPr lang="el-GR" b="1" i="1" dirty="0" err="1">
                <a:solidFill>
                  <a:srgbClr val="FF0000"/>
                </a:solidFill>
              </a:rPr>
              <a:t>εἶτα</a:t>
            </a:r>
            <a:r>
              <a:rPr lang="el-GR" b="1" i="1" dirty="0">
                <a:solidFill>
                  <a:srgbClr val="FF0000"/>
                </a:solidFill>
              </a:rPr>
              <a:t> </a:t>
            </a:r>
            <a:r>
              <a:rPr lang="el-GR" b="1" i="1" dirty="0" err="1">
                <a:solidFill>
                  <a:srgbClr val="FF0000"/>
                </a:solidFill>
              </a:rPr>
              <a:t>καθᾶραι</a:t>
            </a:r>
            <a:r>
              <a:rPr lang="el-GR" b="1" i="1" dirty="0">
                <a:solidFill>
                  <a:srgbClr val="FF0000"/>
                </a:solidFill>
              </a:rPr>
              <a:t>· </a:t>
            </a:r>
          </a:p>
          <a:p>
            <a:pPr marL="0" indent="0">
              <a:buNone/>
            </a:pPr>
            <a:r>
              <a:rPr lang="el-GR" b="1" i="1" dirty="0">
                <a:solidFill>
                  <a:srgbClr val="FF0000"/>
                </a:solidFill>
              </a:rPr>
              <a:t>  </a:t>
            </a:r>
            <a:r>
              <a:rPr lang="el-GR" b="1" i="1" dirty="0" err="1">
                <a:solidFill>
                  <a:srgbClr val="FF0000"/>
                </a:solidFill>
              </a:rPr>
              <a:t>σοφισθῆναι</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οὕτω</a:t>
            </a:r>
            <a:r>
              <a:rPr lang="el-GR" b="1" i="1" dirty="0">
                <a:solidFill>
                  <a:srgbClr val="FF0000"/>
                </a:solidFill>
              </a:rPr>
              <a:t> </a:t>
            </a:r>
            <a:r>
              <a:rPr lang="el-GR" b="1" i="1" dirty="0" err="1">
                <a:solidFill>
                  <a:srgbClr val="FF0000"/>
                </a:solidFill>
              </a:rPr>
              <a:t>σοφίσαι</a:t>
            </a:r>
            <a:r>
              <a:rPr lang="el-GR" b="1" i="1" dirty="0">
                <a:solidFill>
                  <a:srgbClr val="FF0000"/>
                </a:solidFill>
              </a:rPr>
              <a:t>· </a:t>
            </a:r>
          </a:p>
          <a:p>
            <a:pPr marL="0" indent="0">
              <a:buNone/>
            </a:pPr>
            <a:r>
              <a:rPr lang="el-GR" b="1" i="1" dirty="0">
                <a:solidFill>
                  <a:srgbClr val="FF0000"/>
                </a:solidFill>
              </a:rPr>
              <a:t>  γενέσθαι </a:t>
            </a:r>
            <a:r>
              <a:rPr lang="el-GR" b="1" i="1" dirty="0" err="1">
                <a:solidFill>
                  <a:srgbClr val="FF0000"/>
                </a:solidFill>
              </a:rPr>
              <a:t>φῶς</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φωτίσαι</a:t>
            </a:r>
            <a:r>
              <a:rPr lang="el-GR" b="1" i="1" dirty="0">
                <a:solidFill>
                  <a:srgbClr val="FF0000"/>
                </a:solidFill>
              </a:rPr>
              <a:t>· </a:t>
            </a:r>
          </a:p>
          <a:p>
            <a:pPr marL="0" indent="0">
              <a:buNone/>
            </a:pPr>
            <a:r>
              <a:rPr lang="el-GR" b="1" i="1" dirty="0">
                <a:solidFill>
                  <a:srgbClr val="FF0000"/>
                </a:solidFill>
              </a:rPr>
              <a:t>  </a:t>
            </a:r>
            <a:r>
              <a:rPr lang="el-GR" b="1" i="1" dirty="0" err="1">
                <a:solidFill>
                  <a:srgbClr val="FF0000"/>
                </a:solidFill>
              </a:rPr>
              <a:t>ἐγγίσαι</a:t>
            </a:r>
            <a:r>
              <a:rPr lang="el-GR" b="1" i="1" dirty="0">
                <a:solidFill>
                  <a:srgbClr val="FF0000"/>
                </a:solidFill>
              </a:rPr>
              <a:t> </a:t>
            </a:r>
            <a:r>
              <a:rPr lang="el-GR" b="1" i="1" dirty="0" err="1">
                <a:solidFill>
                  <a:srgbClr val="FF0000"/>
                </a:solidFill>
              </a:rPr>
              <a:t>Θεῷ</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προσαγαγεῖν</a:t>
            </a:r>
            <a:r>
              <a:rPr lang="el-GR" b="1" i="1" dirty="0">
                <a:solidFill>
                  <a:srgbClr val="FF0000"/>
                </a:solidFill>
              </a:rPr>
              <a:t> </a:t>
            </a:r>
            <a:r>
              <a:rPr lang="el-GR" b="1" i="1" dirty="0" err="1">
                <a:solidFill>
                  <a:srgbClr val="FF0000"/>
                </a:solidFill>
              </a:rPr>
              <a:t>ἄλλους</a:t>
            </a:r>
            <a:r>
              <a:rPr lang="el-GR" b="1" i="1" dirty="0">
                <a:solidFill>
                  <a:srgbClr val="FF0000"/>
                </a:solidFill>
              </a:rPr>
              <a:t>· </a:t>
            </a:r>
          </a:p>
          <a:p>
            <a:pPr marL="0" indent="0">
              <a:buNone/>
            </a:pPr>
            <a:r>
              <a:rPr lang="el-GR" b="1" i="1" dirty="0">
                <a:solidFill>
                  <a:srgbClr val="FF0000"/>
                </a:solidFill>
              </a:rPr>
              <a:t> </a:t>
            </a:r>
            <a:r>
              <a:rPr lang="el-GR" b="1" i="1" dirty="0" err="1">
                <a:solidFill>
                  <a:srgbClr val="FF0000"/>
                </a:solidFill>
              </a:rPr>
              <a:t>ἁγιασθῆναι</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ἁγιάσαι</a:t>
            </a:r>
            <a:r>
              <a:rPr lang="el-GR" b="1" i="1" dirty="0">
                <a:solidFill>
                  <a:srgbClr val="FF0000"/>
                </a:solidFill>
              </a:rPr>
              <a:t>· </a:t>
            </a:r>
          </a:p>
          <a:p>
            <a:pPr marL="0" indent="0">
              <a:buNone/>
            </a:pPr>
            <a:r>
              <a:rPr lang="el-GR" b="1" i="1" dirty="0">
                <a:solidFill>
                  <a:srgbClr val="FF0000"/>
                </a:solidFill>
              </a:rPr>
              <a:t> </a:t>
            </a:r>
            <a:r>
              <a:rPr lang="el-GR" b="1" i="1" dirty="0" err="1">
                <a:solidFill>
                  <a:srgbClr val="FF0000"/>
                </a:solidFill>
              </a:rPr>
              <a:t>χειραγωγῆσαι</a:t>
            </a:r>
            <a:r>
              <a:rPr lang="el-GR" b="1" i="1" dirty="0">
                <a:solidFill>
                  <a:srgbClr val="FF0000"/>
                </a:solidFill>
              </a:rPr>
              <a:t> </a:t>
            </a:r>
            <a:r>
              <a:rPr lang="el-GR" b="1" i="1" dirty="0" err="1">
                <a:solidFill>
                  <a:srgbClr val="FF0000"/>
                </a:solidFill>
              </a:rPr>
              <a:t>μετὰ</a:t>
            </a:r>
            <a:r>
              <a:rPr lang="el-GR" b="1" i="1" dirty="0">
                <a:solidFill>
                  <a:srgbClr val="FF0000"/>
                </a:solidFill>
              </a:rPr>
              <a:t> </a:t>
            </a:r>
            <a:r>
              <a:rPr lang="el-GR" b="1" i="1" dirty="0" err="1">
                <a:solidFill>
                  <a:srgbClr val="FF0000"/>
                </a:solidFill>
              </a:rPr>
              <a:t>χειρῶν</a:t>
            </a:r>
            <a:r>
              <a:rPr lang="el-GR" b="1" i="1" dirty="0">
                <a:solidFill>
                  <a:srgbClr val="FF0000"/>
                </a:solidFill>
              </a:rPr>
              <a:t>· </a:t>
            </a:r>
          </a:p>
          <a:p>
            <a:pPr marL="0" indent="0">
              <a:buNone/>
            </a:pPr>
            <a:r>
              <a:rPr lang="el-GR" b="1" i="1" dirty="0">
                <a:solidFill>
                  <a:srgbClr val="FF0000"/>
                </a:solidFill>
              </a:rPr>
              <a:t> </a:t>
            </a:r>
            <a:r>
              <a:rPr lang="el-GR" b="1" i="1" dirty="0" err="1">
                <a:solidFill>
                  <a:srgbClr val="FF0000"/>
                </a:solidFill>
              </a:rPr>
              <a:t>συμβουλεῦσαι</a:t>
            </a:r>
            <a:r>
              <a:rPr lang="el-GR" b="1" i="1" dirty="0">
                <a:solidFill>
                  <a:srgbClr val="FF0000"/>
                </a:solidFill>
              </a:rPr>
              <a:t> </a:t>
            </a:r>
            <a:r>
              <a:rPr lang="el-GR" b="1" i="1" dirty="0" err="1">
                <a:solidFill>
                  <a:srgbClr val="FF0000"/>
                </a:solidFill>
              </a:rPr>
              <a:t>μετὰ</a:t>
            </a:r>
            <a:r>
              <a:rPr lang="el-GR" b="1" i="1" dirty="0">
                <a:solidFill>
                  <a:srgbClr val="FF0000"/>
                </a:solidFill>
              </a:rPr>
              <a:t> συνέσεως</a:t>
            </a:r>
            <a:r>
              <a:rPr lang="el-GR" b="1" dirty="0">
                <a:solidFill>
                  <a:srgbClr val="FF0000"/>
                </a:solidFill>
              </a:rPr>
              <a:t>» </a:t>
            </a:r>
            <a:r>
              <a:rPr lang="el-GR" dirty="0"/>
              <a:t>(</a:t>
            </a:r>
            <a:r>
              <a:rPr lang="el-GR" i="1" dirty="0" err="1"/>
              <a:t>Ἀπολογητικὸς</a:t>
            </a:r>
            <a:r>
              <a:rPr lang="el-GR" i="1" dirty="0"/>
              <a:t> </a:t>
            </a:r>
            <a:r>
              <a:rPr lang="el-GR" i="1" dirty="0" err="1"/>
              <a:t>τῆς</a:t>
            </a:r>
            <a:r>
              <a:rPr lang="el-GR" i="1" dirty="0"/>
              <a:t> </a:t>
            </a:r>
            <a:r>
              <a:rPr lang="el-GR" i="1" dirty="0" err="1"/>
              <a:t>εἰς</a:t>
            </a:r>
            <a:r>
              <a:rPr lang="el-GR" i="1" dirty="0"/>
              <a:t> </a:t>
            </a:r>
            <a:r>
              <a:rPr lang="el-GR" i="1" dirty="0" err="1"/>
              <a:t>τὸν</a:t>
            </a:r>
            <a:r>
              <a:rPr lang="el-GR" i="1" dirty="0"/>
              <a:t> </a:t>
            </a:r>
            <a:r>
              <a:rPr lang="el-GR" i="1" dirty="0" err="1"/>
              <a:t>Πόντον</a:t>
            </a:r>
            <a:r>
              <a:rPr lang="el-GR" i="1" dirty="0"/>
              <a:t> </a:t>
            </a:r>
            <a:r>
              <a:rPr lang="el-GR" i="1" dirty="0" err="1"/>
              <a:t>φυγῆς</a:t>
            </a:r>
            <a:r>
              <a:rPr lang="el-GR" dirty="0"/>
              <a:t>, 79, </a:t>
            </a:r>
            <a:r>
              <a:rPr lang="en-GB" dirty="0"/>
              <a:t>PG</a:t>
            </a:r>
            <a:r>
              <a:rPr lang="el-GR" dirty="0"/>
              <a:t> 35, 408). </a:t>
            </a:r>
          </a:p>
        </p:txBody>
      </p:sp>
    </p:spTree>
    <p:extLst>
      <p:ext uri="{BB962C8B-B14F-4D97-AF65-F5344CB8AC3E}">
        <p14:creationId xmlns:p14="http://schemas.microsoft.com/office/powerpoint/2010/main" val="3244720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9D7B60-8468-BE53-619E-35E6A79063AB}"/>
              </a:ext>
            </a:extLst>
          </p:cNvPr>
          <p:cNvSpPr>
            <a:spLocks noGrp="1"/>
          </p:cNvSpPr>
          <p:nvPr>
            <p:ph type="title"/>
          </p:nvPr>
        </p:nvSpPr>
        <p:spPr>
          <a:xfrm>
            <a:off x="838200" y="18256"/>
            <a:ext cx="10515600" cy="526492"/>
          </a:xfrm>
        </p:spPr>
        <p:txBody>
          <a:bodyPr>
            <a:normAutofit fontScale="90000"/>
          </a:bodyPr>
          <a:lstStyle/>
          <a:p>
            <a:pPr algn="ctr"/>
            <a:r>
              <a:rPr lang="el-GR" dirty="0"/>
              <a:t>Το «</a:t>
            </a:r>
            <a:r>
              <a:rPr lang="el-GR" dirty="0" err="1"/>
              <a:t>χρῖσμα</a:t>
            </a:r>
            <a:r>
              <a:rPr lang="el-GR" dirty="0"/>
              <a:t>» του λόγου</a:t>
            </a:r>
          </a:p>
        </p:txBody>
      </p:sp>
      <p:sp>
        <p:nvSpPr>
          <p:cNvPr id="3" name="Θέση περιεχομένου 2">
            <a:extLst>
              <a:ext uri="{FF2B5EF4-FFF2-40B4-BE49-F238E27FC236}">
                <a16:creationId xmlns:a16="http://schemas.microsoft.com/office/drawing/2014/main" id="{8CE0D3FD-A62F-82D2-D3B6-63D6A02B64EB}"/>
              </a:ext>
            </a:extLst>
          </p:cNvPr>
          <p:cNvSpPr>
            <a:spLocks noGrp="1"/>
          </p:cNvSpPr>
          <p:nvPr>
            <p:ph idx="1"/>
          </p:nvPr>
        </p:nvSpPr>
        <p:spPr>
          <a:xfrm>
            <a:off x="0" y="544748"/>
            <a:ext cx="12192000" cy="6313251"/>
          </a:xfrm>
        </p:spPr>
        <p:txBody>
          <a:bodyPr>
            <a:normAutofit fontScale="77500" lnSpcReduction="20000"/>
          </a:bodyPr>
          <a:lstStyle/>
          <a:p>
            <a:r>
              <a:rPr lang="el-GR" dirty="0"/>
              <a:t>Όταν το κήρυγμα έχει προσωπικό χαρακτήρα θα έχει και το αναγκαίο «</a:t>
            </a:r>
            <a:r>
              <a:rPr lang="el-GR" i="1" dirty="0" err="1"/>
              <a:t>χρῖσμα</a:t>
            </a:r>
            <a:r>
              <a:rPr lang="el-GR" dirty="0"/>
              <a:t>». Με τη λέξη αυτή την οποία χρησιμοποίησαν οι </a:t>
            </a:r>
            <a:r>
              <a:rPr lang="el-GR" dirty="0" err="1"/>
              <a:t>νεώτεροι</a:t>
            </a:r>
            <a:r>
              <a:rPr lang="el-GR" dirty="0"/>
              <a:t> </a:t>
            </a:r>
            <a:r>
              <a:rPr lang="el-GR" dirty="0" err="1"/>
              <a:t>ρητοροδιδάσκαλοι</a:t>
            </a:r>
            <a:r>
              <a:rPr lang="el-GR" dirty="0"/>
              <a:t> της Δύσης, όπως ο</a:t>
            </a:r>
            <a:r>
              <a:rPr lang="en-GB" dirty="0"/>
              <a:t> </a:t>
            </a:r>
            <a:r>
              <a:rPr lang="en-GB" dirty="0" err="1"/>
              <a:t>Vinet</a:t>
            </a:r>
            <a:r>
              <a:rPr lang="en-GB" dirty="0"/>
              <a:t> (</a:t>
            </a:r>
            <a:r>
              <a:rPr lang="en-GB" i="1" dirty="0" err="1"/>
              <a:t>Homilétique</a:t>
            </a:r>
            <a:r>
              <a:rPr lang="en-GB" i="1" dirty="0"/>
              <a:t> </a:t>
            </a:r>
            <a:r>
              <a:rPr lang="en-GB" i="1" dirty="0" err="1"/>
              <a:t>ou</a:t>
            </a:r>
            <a:r>
              <a:rPr lang="en-GB" i="1" dirty="0"/>
              <a:t> </a:t>
            </a:r>
            <a:r>
              <a:rPr lang="en-GB" i="1" dirty="0" err="1"/>
              <a:t>Théorie</a:t>
            </a:r>
            <a:r>
              <a:rPr lang="en-GB" i="1" dirty="0"/>
              <a:t> de la predication</a:t>
            </a:r>
            <a:r>
              <a:rPr lang="en-GB" dirty="0"/>
              <a:t>, Paris 1853) </a:t>
            </a:r>
            <a:r>
              <a:rPr lang="el-GR" dirty="0"/>
              <a:t>και ο</a:t>
            </a:r>
            <a:r>
              <a:rPr lang="en-GB" dirty="0"/>
              <a:t> </a:t>
            </a:r>
            <a:r>
              <a:rPr lang="en-GB" dirty="0" err="1"/>
              <a:t>Garvie</a:t>
            </a:r>
            <a:r>
              <a:rPr lang="en-GB" dirty="0"/>
              <a:t> (</a:t>
            </a:r>
            <a:r>
              <a:rPr lang="en-GB" i="1" dirty="0"/>
              <a:t>The Christian Preacher</a:t>
            </a:r>
            <a:r>
              <a:rPr lang="en-GB" dirty="0"/>
              <a:t>, Edinburgh 1920)</a:t>
            </a:r>
            <a:r>
              <a:rPr lang="el-GR" dirty="0"/>
              <a:t> δεν δηλώνουν κάποια ιδιότητα του λόγου, η οποία είναι δυνατόν να καταστεί αντιληπτή εξωτερικώς. Αντιθέτως, δηλώνει κάποια εσωτερική ιδιότητα, η οποία γίνεται αισθητή μόνο στις καρδιές των ακροατών, που δονούνται και σείονται βαθύτατα από την πνευματική δύναμη της θείας χάρης, στην οποία είναι εμποτισμένοι οι λόγοι του ιεροκήρυκα. </a:t>
            </a:r>
          </a:p>
          <a:p>
            <a:r>
              <a:rPr lang="el-GR" dirty="0"/>
              <a:t>Συνεπώς, το «</a:t>
            </a:r>
            <a:r>
              <a:rPr lang="el-GR" i="1" dirty="0" err="1"/>
              <a:t>χρῖσμα</a:t>
            </a:r>
            <a:r>
              <a:rPr lang="el-GR" dirty="0"/>
              <a:t>» δεν οφείλεται ούτε στη ρητορική, ούτε στη θεολογική κατάρτιση , ούτε σε οποιαδήποτε άλλη επιστημονική μόρφωση του ιεροκήρυκα, αλλά </a:t>
            </a:r>
            <a:r>
              <a:rPr lang="el-GR" sz="3600" b="1" dirty="0">
                <a:solidFill>
                  <a:srgbClr val="FF0000"/>
                </a:solidFill>
              </a:rPr>
              <a:t>είναι δώρο της θείας χάρης</a:t>
            </a:r>
            <a:r>
              <a:rPr lang="el-GR" dirty="0"/>
              <a:t>, η οποία σφραγίζει και ζωογονεί τον λόγο του κηρύγματος. Έτσι οι άξιοι διάκονοι είναι «</a:t>
            </a:r>
            <a:r>
              <a:rPr lang="el-GR" i="1" dirty="0" err="1"/>
              <a:t>Χριστοῦ</a:t>
            </a:r>
            <a:r>
              <a:rPr lang="el-GR" i="1" dirty="0"/>
              <a:t> </a:t>
            </a:r>
            <a:r>
              <a:rPr lang="el-GR" i="1" dirty="0" err="1"/>
              <a:t>εὐωδία</a:t>
            </a:r>
            <a:r>
              <a:rPr lang="el-GR" i="1" dirty="0"/>
              <a:t> </a:t>
            </a:r>
            <a:r>
              <a:rPr lang="el-GR" i="1" dirty="0" err="1"/>
              <a:t>τῷ</a:t>
            </a:r>
            <a:r>
              <a:rPr lang="el-GR" i="1" dirty="0"/>
              <a:t> </a:t>
            </a:r>
            <a:r>
              <a:rPr lang="el-GR" i="1" dirty="0" err="1"/>
              <a:t>Θεῷ</a:t>
            </a:r>
            <a:r>
              <a:rPr lang="el-GR" i="1" dirty="0"/>
              <a:t> </a:t>
            </a:r>
            <a:r>
              <a:rPr lang="el-GR" i="1" dirty="0" err="1"/>
              <a:t>ἐν</a:t>
            </a:r>
            <a:r>
              <a:rPr lang="el-GR" i="1" dirty="0"/>
              <a:t> </a:t>
            </a:r>
            <a:r>
              <a:rPr lang="el-GR" i="1" dirty="0" err="1"/>
              <a:t>τοῖς</a:t>
            </a:r>
            <a:r>
              <a:rPr lang="el-GR" i="1" dirty="0"/>
              <a:t> </a:t>
            </a:r>
            <a:r>
              <a:rPr lang="el-GR" i="1" dirty="0" err="1"/>
              <a:t>σῳζομένοις</a:t>
            </a:r>
            <a:r>
              <a:rPr lang="el-GR" i="1" dirty="0"/>
              <a:t> </a:t>
            </a:r>
            <a:r>
              <a:rPr lang="el-GR" i="1" dirty="0" err="1"/>
              <a:t>καὶ</a:t>
            </a:r>
            <a:r>
              <a:rPr lang="el-GR" i="1" dirty="0"/>
              <a:t> </a:t>
            </a:r>
            <a:r>
              <a:rPr lang="el-GR" i="1" dirty="0" err="1"/>
              <a:t>ἐν</a:t>
            </a:r>
            <a:r>
              <a:rPr lang="el-GR" i="1" dirty="0"/>
              <a:t> </a:t>
            </a:r>
            <a:r>
              <a:rPr lang="el-GR" i="1" dirty="0" err="1"/>
              <a:t>τοῖς</a:t>
            </a:r>
            <a:r>
              <a:rPr lang="el-GR" i="1" dirty="0"/>
              <a:t> </a:t>
            </a:r>
            <a:r>
              <a:rPr lang="el-GR" i="1" dirty="0" err="1"/>
              <a:t>ἀπολλυμένοις</a:t>
            </a:r>
            <a:r>
              <a:rPr lang="el-GR" dirty="0"/>
              <a:t>», και οι λόγοι τους και καθίστανται «</a:t>
            </a:r>
            <a:r>
              <a:rPr lang="el-GR" i="1" dirty="0" err="1"/>
              <a:t>οἷς</a:t>
            </a:r>
            <a:r>
              <a:rPr lang="el-GR" i="1" dirty="0"/>
              <a:t> </a:t>
            </a:r>
            <a:r>
              <a:rPr lang="el-GR" i="1" dirty="0" err="1"/>
              <a:t>μὲν</a:t>
            </a:r>
            <a:r>
              <a:rPr lang="el-GR" i="1" dirty="0"/>
              <a:t> </a:t>
            </a:r>
            <a:r>
              <a:rPr lang="el-GR" i="1" dirty="0" err="1"/>
              <a:t>ὀσμὴν</a:t>
            </a:r>
            <a:r>
              <a:rPr lang="el-GR" i="1" dirty="0"/>
              <a:t> </a:t>
            </a:r>
            <a:r>
              <a:rPr lang="el-GR" i="1" dirty="0" err="1"/>
              <a:t>ζωῆς</a:t>
            </a:r>
            <a:r>
              <a:rPr lang="el-GR" i="1" dirty="0"/>
              <a:t> </a:t>
            </a:r>
            <a:r>
              <a:rPr lang="el-GR" i="1" dirty="0" err="1"/>
              <a:t>εἰς</a:t>
            </a:r>
            <a:r>
              <a:rPr lang="el-GR" i="1" dirty="0"/>
              <a:t> </a:t>
            </a:r>
            <a:r>
              <a:rPr lang="el-GR" i="1" dirty="0" err="1"/>
              <a:t>ζωήν</a:t>
            </a:r>
            <a:r>
              <a:rPr lang="el-GR" i="1" dirty="0"/>
              <a:t>, </a:t>
            </a:r>
            <a:r>
              <a:rPr lang="el-GR" i="1" dirty="0" err="1"/>
              <a:t>οἷς</a:t>
            </a:r>
            <a:r>
              <a:rPr lang="el-GR" i="1" dirty="0"/>
              <a:t> </a:t>
            </a:r>
            <a:r>
              <a:rPr lang="el-GR" i="1" dirty="0" err="1"/>
              <a:t>δὲ</a:t>
            </a:r>
            <a:r>
              <a:rPr lang="el-GR" i="1" dirty="0"/>
              <a:t> </a:t>
            </a:r>
            <a:r>
              <a:rPr lang="el-GR" i="1" dirty="0" err="1"/>
              <a:t>ὀσμὴν</a:t>
            </a:r>
            <a:r>
              <a:rPr lang="el-GR" i="1" dirty="0"/>
              <a:t> θανάτου </a:t>
            </a:r>
            <a:r>
              <a:rPr lang="el-GR" i="1" dirty="0" err="1"/>
              <a:t>εἰς</a:t>
            </a:r>
            <a:r>
              <a:rPr lang="el-GR" i="1" dirty="0"/>
              <a:t> θάνατον</a:t>
            </a:r>
            <a:r>
              <a:rPr lang="el-GR" dirty="0"/>
              <a:t>» (</a:t>
            </a:r>
            <a:r>
              <a:rPr lang="el-GR" i="1" dirty="0"/>
              <a:t>Β΄ </a:t>
            </a:r>
            <a:r>
              <a:rPr lang="el-GR" i="1" dirty="0" err="1"/>
              <a:t>Κορ</a:t>
            </a:r>
            <a:r>
              <a:rPr lang="el-GR" dirty="0"/>
              <a:t>. 2, 15-16).</a:t>
            </a:r>
          </a:p>
          <a:p>
            <a:r>
              <a:rPr lang="el-GR" dirty="0"/>
              <a:t>Όπως παρατηρήθηκε από τον </a:t>
            </a:r>
            <a:r>
              <a:rPr lang="en-GB" dirty="0" err="1"/>
              <a:t>Garvie</a:t>
            </a:r>
            <a:r>
              <a:rPr lang="el-GR" dirty="0"/>
              <a:t> «</a:t>
            </a:r>
            <a:r>
              <a:rPr lang="el-GR" i="1" dirty="0"/>
              <a:t>οποιαδήποτε ύλη μετάλλου για να λιώσει και να προσλάβει τύπο σε κάποιο αντικείμενο χρήσιμο ή καλλιτεχνικό, χρειάζεται ορισμένη θερμότητα. Ακριβώς, κατά τον ίδιο τρόπο το περιεχόμενο του εκκλησιαστικού λόγου έχει ανάγκη από ορισμένη πνευματική θερμότητα, για να καταστεί το κήρυγμα χριστιανικό και καρποφόρο. Και η θερμότητα αυτή αναμφίβολα δεν γίνεται να εκπορευτεί από μία ψυχρή καρδιά, η οποία δεν κατακαίγεται από το πυρ του θείου ζήλου και δεν αισθάνεται πρώτη αυτή τη </a:t>
            </a:r>
            <a:r>
              <a:rPr lang="el-GR" i="1" dirty="0" err="1"/>
              <a:t>βαθειά</a:t>
            </a:r>
            <a:r>
              <a:rPr lang="el-GR" i="1" dirty="0"/>
              <a:t> επίδραση του λόγου του Θεού. Από το γεγονός αυτό μπορούμε να κατανοήσουμε για ποιο λόγο μπορεί να έχουμε έναν ιεροκήρυκα, τον οποίο αν τον κρίνουμε από ρητορική άποψη να τον βαθμολογήσουμε άριστα, αλλά ως εργάτη του ευαγγελίου να τον αξιολογούμε ως αδόκιμο και μηδαμινό, καθώς δεν μπορεί να ελκύσει τις ψυχές των ακροατών του προς τη σωτηρία. Και το αντίθετο· μπορεί να έχουμε έναν ιεροκήρυκα </a:t>
            </a:r>
            <a:r>
              <a:rPr lang="el-GR" i="1" dirty="0" err="1"/>
              <a:t>μετριότατου</a:t>
            </a:r>
            <a:r>
              <a:rPr lang="el-GR" i="1" dirty="0"/>
              <a:t> ρητορικού καταρτισμού, στον οποίο όμως πλεονάζει το «</a:t>
            </a:r>
            <a:r>
              <a:rPr lang="el-GR" i="1" dirty="0" err="1"/>
              <a:t>χρῖσμα</a:t>
            </a:r>
            <a:r>
              <a:rPr lang="el-GR" i="1" dirty="0"/>
              <a:t>» στον λόγο του, και γι’ αυτό η συγκομιδή </a:t>
            </a:r>
            <a:r>
              <a:rPr lang="el-GR" i="1"/>
              <a:t>του στον </a:t>
            </a:r>
            <a:r>
              <a:rPr lang="el-GR" i="1" dirty="0"/>
              <a:t>θείο αμπελώνα να είναι δαψιλέστατη</a:t>
            </a:r>
            <a:r>
              <a:rPr lang="el-GR" dirty="0"/>
              <a:t>».    </a:t>
            </a:r>
          </a:p>
        </p:txBody>
      </p:sp>
    </p:spTree>
    <p:extLst>
      <p:ext uri="{BB962C8B-B14F-4D97-AF65-F5344CB8AC3E}">
        <p14:creationId xmlns:p14="http://schemas.microsoft.com/office/powerpoint/2010/main" val="26263382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BC35A7-C303-C0EA-4C92-11A90B9A64A1}"/>
              </a:ext>
            </a:extLst>
          </p:cNvPr>
          <p:cNvSpPr>
            <a:spLocks noGrp="1"/>
          </p:cNvSpPr>
          <p:nvPr>
            <p:ph type="title"/>
          </p:nvPr>
        </p:nvSpPr>
        <p:spPr>
          <a:xfrm>
            <a:off x="838200" y="18255"/>
            <a:ext cx="10515600" cy="760343"/>
          </a:xfrm>
        </p:spPr>
        <p:txBody>
          <a:bodyPr/>
          <a:lstStyle/>
          <a:p>
            <a:pPr algn="ctr"/>
            <a:r>
              <a:rPr lang="el-GR" dirty="0"/>
              <a:t>Βιβλιογραφία </a:t>
            </a:r>
          </a:p>
        </p:txBody>
      </p:sp>
      <p:sp>
        <p:nvSpPr>
          <p:cNvPr id="3" name="Θέση περιεχομένου 2">
            <a:extLst>
              <a:ext uri="{FF2B5EF4-FFF2-40B4-BE49-F238E27FC236}">
                <a16:creationId xmlns:a16="http://schemas.microsoft.com/office/drawing/2014/main" id="{F2445C8C-9F2F-3F97-BD0B-1BABA2AD1E8B}"/>
              </a:ext>
            </a:extLst>
          </p:cNvPr>
          <p:cNvSpPr>
            <a:spLocks noGrp="1"/>
          </p:cNvSpPr>
          <p:nvPr>
            <p:ph idx="1"/>
          </p:nvPr>
        </p:nvSpPr>
        <p:spPr>
          <a:xfrm>
            <a:off x="0" y="778598"/>
            <a:ext cx="12192000" cy="6079402"/>
          </a:xfrm>
        </p:spPr>
        <p:txBody>
          <a:bodyPr/>
          <a:lstStyle/>
          <a:p>
            <a:r>
              <a:rPr lang="el-GR" dirty="0">
                <a:latin typeface="Palatino Linotype" panose="02040502050505030304" pitchFamily="18" charset="0"/>
              </a:rPr>
              <a:t>Θεοδώρου Δ. Ευάγγελος, </a:t>
            </a:r>
            <a:r>
              <a:rPr lang="el-GR" i="1" dirty="0">
                <a:latin typeface="Palatino Linotype" panose="02040502050505030304" pitchFamily="18" charset="0"/>
              </a:rPr>
              <a:t>Μαθήματα Εκκλησιαστικής Ρητορικής ή Ομιλητικής</a:t>
            </a:r>
            <a:r>
              <a:rPr lang="el-GR" dirty="0">
                <a:latin typeface="Palatino Linotype" panose="02040502050505030304" pitchFamily="18" charset="0"/>
              </a:rPr>
              <a:t>, Αθήνα 1988.</a:t>
            </a:r>
          </a:p>
          <a:p>
            <a:r>
              <a:rPr lang="el-GR" dirty="0">
                <a:latin typeface="Palatino Linotype" panose="02040502050505030304" pitchFamily="18" charset="0"/>
              </a:rPr>
              <a:t>Τσομπάνης Π. Τρύφων, </a:t>
            </a:r>
            <a:r>
              <a:rPr lang="el-GR" i="1" dirty="0">
                <a:latin typeface="Palatino Linotype" panose="02040502050505030304" pitchFamily="18" charset="0"/>
              </a:rPr>
              <a:t>Το Μυστήριο και η Διακονία του Λόγου</a:t>
            </a:r>
            <a:r>
              <a:rPr lang="el-GR" dirty="0">
                <a:latin typeface="Palatino Linotype" panose="02040502050505030304" pitchFamily="18" charset="0"/>
              </a:rPr>
              <a:t>, Εκδόσεις </a:t>
            </a:r>
            <a:r>
              <a:rPr lang="el-GR" dirty="0" err="1">
                <a:latin typeface="Palatino Linotype" panose="02040502050505030304" pitchFamily="18" charset="0"/>
              </a:rPr>
              <a:t>Μυγδονία</a:t>
            </a:r>
            <a:r>
              <a:rPr lang="el-GR" dirty="0">
                <a:latin typeface="Palatino Linotype" panose="02040502050505030304" pitchFamily="18" charset="0"/>
              </a:rPr>
              <a:t>, Θεσσαλονίκη 2010. </a:t>
            </a:r>
          </a:p>
          <a:p>
            <a:r>
              <a:rPr lang="el-GR" dirty="0">
                <a:latin typeface="Palatino Linotype" panose="02040502050505030304" pitchFamily="18" charset="0"/>
              </a:rPr>
              <a:t>Φίλιας Ν. Γεώργιος, </a:t>
            </a:r>
            <a:r>
              <a:rPr lang="el-GR" i="1" dirty="0">
                <a:latin typeface="Palatino Linotype" panose="02040502050505030304" pitchFamily="18" charset="0"/>
              </a:rPr>
              <a:t>Εκκλησιαστική Ρητορική και εκφορά του σύγχρονου Θεολογικού Λόγου</a:t>
            </a:r>
            <a:r>
              <a:rPr lang="el-GR" dirty="0">
                <a:latin typeface="Palatino Linotype" panose="02040502050505030304" pitchFamily="18" charset="0"/>
              </a:rPr>
              <a:t>, Εκδόσεις Γρηγόρη, Αθήνα 2008.</a:t>
            </a:r>
          </a:p>
          <a:p>
            <a:r>
              <a:rPr lang="el-GR" dirty="0" err="1">
                <a:latin typeface="Palatino Linotype" panose="02040502050505030304" pitchFamily="18" charset="0"/>
              </a:rPr>
              <a:t>Φουντούλης</a:t>
            </a:r>
            <a:r>
              <a:rPr lang="el-GR" dirty="0">
                <a:latin typeface="Palatino Linotype" panose="02040502050505030304" pitchFamily="18" charset="0"/>
              </a:rPr>
              <a:t> Μ. </a:t>
            </a:r>
            <a:r>
              <a:rPr lang="el-GR">
                <a:latin typeface="Palatino Linotype" panose="02040502050505030304" pitchFamily="18" charset="0"/>
              </a:rPr>
              <a:t>Ιωάννης, </a:t>
            </a:r>
            <a:r>
              <a:rPr lang="el-GR" i="1">
                <a:latin typeface="Palatino Linotype" panose="02040502050505030304" pitchFamily="18" charset="0"/>
              </a:rPr>
              <a:t>Ομιλητική</a:t>
            </a:r>
            <a:r>
              <a:rPr lang="el-GR">
                <a:latin typeface="Palatino Linotype" panose="02040502050505030304" pitchFamily="18" charset="0"/>
              </a:rPr>
              <a:t>, Εκδόσεις Μέλισσα, Θεσσαλονίκη 1985.</a:t>
            </a:r>
          </a:p>
        </p:txBody>
      </p:sp>
    </p:spTree>
    <p:extLst>
      <p:ext uri="{BB962C8B-B14F-4D97-AF65-F5344CB8AC3E}">
        <p14:creationId xmlns:p14="http://schemas.microsoft.com/office/powerpoint/2010/main" val="1001436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D79095-AC9A-5B00-BFD9-D1105FC09E0C}"/>
              </a:ext>
            </a:extLst>
          </p:cNvPr>
          <p:cNvSpPr>
            <a:spLocks noGrp="1"/>
          </p:cNvSpPr>
          <p:nvPr>
            <p:ph type="title"/>
          </p:nvPr>
        </p:nvSpPr>
        <p:spPr>
          <a:xfrm>
            <a:off x="838200" y="0"/>
            <a:ext cx="10515600" cy="681037"/>
          </a:xfrm>
        </p:spPr>
        <p:txBody>
          <a:bodyPr>
            <a:normAutofit fontScale="90000"/>
          </a:bodyPr>
          <a:lstStyle/>
          <a:p>
            <a:pPr algn="ctr"/>
            <a:r>
              <a:rPr lang="el-GR" dirty="0"/>
              <a:t>Ποιος είναι ο διάκονος του κηρύγματος;</a:t>
            </a:r>
          </a:p>
        </p:txBody>
      </p:sp>
      <p:sp>
        <p:nvSpPr>
          <p:cNvPr id="3" name="Θέση περιεχομένου 2">
            <a:extLst>
              <a:ext uri="{FF2B5EF4-FFF2-40B4-BE49-F238E27FC236}">
                <a16:creationId xmlns:a16="http://schemas.microsoft.com/office/drawing/2014/main" id="{D926A6DE-F469-0600-B386-AA14F300126F}"/>
              </a:ext>
            </a:extLst>
          </p:cNvPr>
          <p:cNvSpPr>
            <a:spLocks noGrp="1"/>
          </p:cNvSpPr>
          <p:nvPr>
            <p:ph idx="1"/>
          </p:nvPr>
        </p:nvSpPr>
        <p:spPr>
          <a:xfrm>
            <a:off x="0" y="577850"/>
            <a:ext cx="12192000" cy="6280150"/>
          </a:xfrm>
        </p:spPr>
        <p:txBody>
          <a:bodyPr>
            <a:normAutofit fontScale="85000" lnSpcReduction="20000"/>
          </a:bodyPr>
          <a:lstStyle/>
          <a:p>
            <a:r>
              <a:rPr lang="el-GR" dirty="0"/>
              <a:t>Όταν μιλούμε για «διάκονο του κηρύγματος» δεν πρέπει να εννοούμε οποιονδήποτε ζηλωτή πιστό, κληρικό ή λαϊκό, που περιπτωσιακά ή και συστηματικά κηρύττει τον λόγο του Θεού.</a:t>
            </a:r>
          </a:p>
          <a:p>
            <a:r>
              <a:rPr lang="el-GR" dirty="0"/>
              <a:t>Όταν ο Κύριος μιλά για το «</a:t>
            </a:r>
            <a:r>
              <a:rPr lang="el-GR" i="1" dirty="0" err="1"/>
              <a:t>ὕδωρ</a:t>
            </a:r>
            <a:r>
              <a:rPr lang="el-GR" i="1" dirty="0"/>
              <a:t> </a:t>
            </a:r>
            <a:r>
              <a:rPr lang="el-GR" i="1" dirty="0" err="1"/>
              <a:t>τὸ</a:t>
            </a:r>
            <a:r>
              <a:rPr lang="el-GR" i="1" dirty="0"/>
              <a:t> </a:t>
            </a:r>
            <a:r>
              <a:rPr lang="el-GR" i="1" dirty="0" err="1"/>
              <a:t>ζῶν</a:t>
            </a:r>
            <a:r>
              <a:rPr lang="el-GR" dirty="0"/>
              <a:t>» της διδασκαλίας Του, συμπληρώνει ότι αυτό για τον κάθε πότη γίνεται «</a:t>
            </a:r>
            <a:r>
              <a:rPr lang="el-GR" i="1" dirty="0" err="1"/>
              <a:t>πηγὴ</a:t>
            </a:r>
            <a:r>
              <a:rPr lang="el-GR" i="1" dirty="0"/>
              <a:t> </a:t>
            </a:r>
            <a:r>
              <a:rPr lang="el-GR" i="1" dirty="0" err="1"/>
              <a:t>ὕδατος</a:t>
            </a:r>
            <a:r>
              <a:rPr lang="el-GR" i="1" dirty="0"/>
              <a:t> </a:t>
            </a:r>
            <a:r>
              <a:rPr lang="el-GR" i="1" dirty="0" err="1"/>
              <a:t>ἁλλομένου</a:t>
            </a:r>
            <a:r>
              <a:rPr lang="el-GR" i="1" dirty="0"/>
              <a:t> </a:t>
            </a:r>
            <a:r>
              <a:rPr lang="el-GR" i="1" dirty="0" err="1"/>
              <a:t>εἰς</a:t>
            </a:r>
            <a:r>
              <a:rPr lang="el-GR" i="1" dirty="0"/>
              <a:t> </a:t>
            </a:r>
            <a:r>
              <a:rPr lang="el-GR" i="1" dirty="0" err="1"/>
              <a:t>ζωὴν</a:t>
            </a:r>
            <a:r>
              <a:rPr lang="el-GR" i="1" dirty="0"/>
              <a:t> </a:t>
            </a:r>
            <a:r>
              <a:rPr lang="el-GR" i="1" dirty="0" err="1"/>
              <a:t>αἰώνιον</a:t>
            </a:r>
            <a:r>
              <a:rPr lang="el-GR" dirty="0"/>
              <a:t>» (</a:t>
            </a:r>
            <a:r>
              <a:rPr lang="el-GR" i="1" dirty="0" err="1"/>
              <a:t>Ἰω</a:t>
            </a:r>
            <a:r>
              <a:rPr lang="el-GR" dirty="0"/>
              <a:t>. 4,14). </a:t>
            </a:r>
            <a:r>
              <a:rPr lang="el-GR"/>
              <a:t>Κατά </a:t>
            </a:r>
            <a:r>
              <a:rPr lang="el-GR" dirty="0"/>
              <a:t>τον ίδιο τρόπο «</a:t>
            </a:r>
            <a:r>
              <a:rPr lang="el-GR" i="1" dirty="0" err="1"/>
              <a:t>φῶς</a:t>
            </a:r>
            <a:r>
              <a:rPr lang="el-GR" i="1" dirty="0"/>
              <a:t> </a:t>
            </a:r>
            <a:r>
              <a:rPr lang="el-GR" i="1" dirty="0" err="1"/>
              <a:t>τοῦ</a:t>
            </a:r>
            <a:r>
              <a:rPr lang="el-GR" i="1" dirty="0"/>
              <a:t> κόσμου</a:t>
            </a:r>
            <a:r>
              <a:rPr lang="el-GR" dirty="0"/>
              <a:t>» και «</a:t>
            </a:r>
            <a:r>
              <a:rPr lang="el-GR" i="1" dirty="0" err="1"/>
              <a:t>ἅλας</a:t>
            </a:r>
            <a:r>
              <a:rPr lang="el-GR" i="1" dirty="0"/>
              <a:t> </a:t>
            </a:r>
            <a:r>
              <a:rPr lang="el-GR" i="1" dirty="0" err="1"/>
              <a:t>τῆς</a:t>
            </a:r>
            <a:r>
              <a:rPr lang="el-GR" i="1" dirty="0"/>
              <a:t> </a:t>
            </a:r>
            <a:r>
              <a:rPr lang="el-GR" i="1" dirty="0" err="1"/>
              <a:t>γῆς</a:t>
            </a:r>
            <a:r>
              <a:rPr lang="el-GR" dirty="0"/>
              <a:t>» (</a:t>
            </a:r>
            <a:r>
              <a:rPr lang="el-GR" i="1" dirty="0" err="1"/>
              <a:t>Μτ</a:t>
            </a:r>
            <a:r>
              <a:rPr lang="el-GR" dirty="0"/>
              <a:t>. 5, 13-16) δεν χαρακτήρισε μόνο τους αποστόλους αλλά και κάθε πιστό. </a:t>
            </a:r>
          </a:p>
          <a:p>
            <a:r>
              <a:rPr lang="el-GR" dirty="0"/>
              <a:t>Δηλαδή, η μετάδοση του ευαγγελικού λόγου έρχεται σαν </a:t>
            </a:r>
            <a:r>
              <a:rPr lang="el-GR" b="1" dirty="0"/>
              <a:t>καθήκον του κάθε χριστιανού </a:t>
            </a:r>
            <a:r>
              <a:rPr lang="el-GR" dirty="0"/>
              <a:t>και σαν </a:t>
            </a:r>
            <a:r>
              <a:rPr lang="el-GR" b="1" dirty="0"/>
              <a:t>φυσικό επακόλουθο της ίδιας της χριστιανικής ιδιότητας</a:t>
            </a:r>
            <a:r>
              <a:rPr lang="el-GR" dirty="0"/>
              <a:t>. Η αγάπη προς τον Θεό και προς τους αδελφούς, που γεμίζει τη ζωή κάθε πιστού, τον ωθεί στο να κάνει και τους άλλους κοινωνούς της δικής του πνευματικής εμπειρίας. Αυτό διαπιστώνει και αυτό συνιστά ο απόστολος Παύλος όταν γράφει «</a:t>
            </a:r>
            <a:r>
              <a:rPr lang="el-GR" i="1" dirty="0" err="1"/>
              <a:t>παρακαλεῖτε</a:t>
            </a:r>
            <a:r>
              <a:rPr lang="el-GR" i="1" dirty="0"/>
              <a:t> </a:t>
            </a:r>
            <a:r>
              <a:rPr lang="el-GR" i="1" dirty="0" err="1"/>
              <a:t>ἀλλήλους</a:t>
            </a:r>
            <a:r>
              <a:rPr lang="el-GR" i="1" dirty="0"/>
              <a:t> </a:t>
            </a:r>
            <a:r>
              <a:rPr lang="el-GR" i="1" dirty="0" err="1"/>
              <a:t>καὶ</a:t>
            </a:r>
            <a:r>
              <a:rPr lang="el-GR" i="1" dirty="0"/>
              <a:t> </a:t>
            </a:r>
            <a:r>
              <a:rPr lang="el-GR" i="1" dirty="0" err="1"/>
              <a:t>οἰκοδομεῖται</a:t>
            </a:r>
            <a:r>
              <a:rPr lang="el-GR" i="1" dirty="0"/>
              <a:t> </a:t>
            </a:r>
            <a:r>
              <a:rPr lang="el-GR" i="1" dirty="0" err="1"/>
              <a:t>εἷς</a:t>
            </a:r>
            <a:r>
              <a:rPr lang="el-GR" i="1" dirty="0"/>
              <a:t> </a:t>
            </a:r>
            <a:r>
              <a:rPr lang="el-GR" i="1" dirty="0" err="1"/>
              <a:t>τὸν</a:t>
            </a:r>
            <a:r>
              <a:rPr lang="el-GR" i="1" dirty="0"/>
              <a:t> </a:t>
            </a:r>
            <a:r>
              <a:rPr lang="el-GR" i="1" dirty="0" err="1"/>
              <a:t>ἕνα</a:t>
            </a:r>
            <a:r>
              <a:rPr lang="el-GR" i="1" dirty="0"/>
              <a:t>, </a:t>
            </a:r>
            <a:r>
              <a:rPr lang="el-GR" i="1" dirty="0" err="1"/>
              <a:t>καθὼς</a:t>
            </a:r>
            <a:r>
              <a:rPr lang="el-GR" i="1" dirty="0"/>
              <a:t> </a:t>
            </a:r>
            <a:r>
              <a:rPr lang="el-GR" i="1" dirty="0" err="1"/>
              <a:t>καὶ</a:t>
            </a:r>
            <a:r>
              <a:rPr lang="el-GR" i="1" dirty="0"/>
              <a:t> </a:t>
            </a:r>
            <a:r>
              <a:rPr lang="el-GR" i="1" dirty="0" err="1"/>
              <a:t>ποιεῖτε</a:t>
            </a:r>
            <a:r>
              <a:rPr lang="el-GR" dirty="0"/>
              <a:t>» (</a:t>
            </a:r>
            <a:r>
              <a:rPr lang="el-GR" i="1" dirty="0"/>
              <a:t>Α΄ </a:t>
            </a:r>
            <a:r>
              <a:rPr lang="el-GR" i="1" dirty="0" err="1"/>
              <a:t>Θεσ</a:t>
            </a:r>
            <a:r>
              <a:rPr lang="el-GR" dirty="0"/>
              <a:t>. 5,11).</a:t>
            </a:r>
          </a:p>
          <a:p>
            <a:r>
              <a:rPr lang="el-GR" dirty="0"/>
              <a:t>Κατά την αποστολική εποχή στις συνάξεις της Εκκλησίας η </a:t>
            </a:r>
            <a:r>
              <a:rPr lang="el-GR" b="1" dirty="0">
                <a:solidFill>
                  <a:srgbClr val="FF0000"/>
                </a:solidFill>
              </a:rPr>
              <a:t>«</a:t>
            </a:r>
            <a:r>
              <a:rPr lang="el-GR" b="1" i="1" dirty="0">
                <a:solidFill>
                  <a:srgbClr val="FF0000"/>
                </a:solidFill>
              </a:rPr>
              <a:t>προφητεία</a:t>
            </a:r>
            <a:r>
              <a:rPr lang="el-GR" b="1" dirty="0">
                <a:solidFill>
                  <a:srgbClr val="FF0000"/>
                </a:solidFill>
              </a:rPr>
              <a:t>» </a:t>
            </a:r>
            <a:r>
              <a:rPr lang="el-GR" dirty="0"/>
              <a:t>ήταν μία αυθόρμητη και πηγαία ενέργεια του αγίου Πνεύματος, που μπορούσε να τη δεχτεί και να την ασκήσει ο κάθε πιστός, αρκεί να έχει το απαραίτητο χάρισμα του Πνεύματος για την οικοδομή του μυστικού σώματος του Χριστού. Επίσης είναι γνωστό πως απλοί χριστιανοί μετέφεραν το ευαγγέλιο του Χριστού και κήρυτταν τον λόγο του Θεού με καρποφορία, ίδρυαν νέες Εκκλησίες και στήριζαν και οικοδομούσαν τους αδελφούς. Χαρακτηριστικό είναι το παράδειγμα του </a:t>
            </a:r>
            <a:r>
              <a:rPr lang="el-GR" dirty="0" err="1"/>
              <a:t>Απολλώ</a:t>
            </a:r>
            <a:r>
              <a:rPr lang="el-GR" dirty="0"/>
              <a:t> στην Έφεσο. Ωστόσο, στο κήρυγμά του εντοπίζονται και οι ελλείψεις του </a:t>
            </a:r>
            <a:r>
              <a:rPr lang="el-GR" dirty="0" err="1"/>
              <a:t>κηρυκτικού</a:t>
            </a:r>
            <a:r>
              <a:rPr lang="el-GR" dirty="0"/>
              <a:t> έργου όταν γίνεται από ευλαβείς ανθρώπους που δεν έχουν όμως τύχει ειδικής προπαιδείας. Οι νεοφώτιστοι του </a:t>
            </a:r>
            <a:r>
              <a:rPr lang="el-GR" dirty="0" err="1"/>
              <a:t>Απολλώ</a:t>
            </a:r>
            <a:r>
              <a:rPr lang="el-GR" dirty="0"/>
              <a:t> ούτε στο βάπτισμα του Κυρίου είχαν βαπτιστεί, ούτε έλαβαν Πνεύμα άγιο, ούτε καν άκουσαν τίποτε γι’ αυτό (</a:t>
            </a:r>
            <a:r>
              <a:rPr lang="el-GR" i="1" dirty="0" err="1"/>
              <a:t>Πραξ</a:t>
            </a:r>
            <a:r>
              <a:rPr lang="el-GR" i="1" dirty="0"/>
              <a:t>.</a:t>
            </a:r>
            <a:r>
              <a:rPr lang="el-GR" dirty="0"/>
              <a:t> 19, 2-6).  </a:t>
            </a:r>
          </a:p>
        </p:txBody>
      </p:sp>
    </p:spTree>
    <p:extLst>
      <p:ext uri="{BB962C8B-B14F-4D97-AF65-F5344CB8AC3E}">
        <p14:creationId xmlns:p14="http://schemas.microsoft.com/office/powerpoint/2010/main" val="1296076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C0FEF8-13CF-AF65-EFC7-F17DA896B859}"/>
              </a:ext>
            </a:extLst>
          </p:cNvPr>
          <p:cNvSpPr>
            <a:spLocks noGrp="1"/>
          </p:cNvSpPr>
          <p:nvPr>
            <p:ph type="title"/>
          </p:nvPr>
        </p:nvSpPr>
        <p:spPr>
          <a:xfrm>
            <a:off x="672830" y="18256"/>
            <a:ext cx="10515600" cy="419490"/>
          </a:xfrm>
        </p:spPr>
        <p:txBody>
          <a:bodyPr>
            <a:normAutofit fontScale="90000"/>
          </a:bodyPr>
          <a:lstStyle/>
          <a:p>
            <a:pPr algn="ctr"/>
            <a:r>
              <a:rPr lang="el-GR" dirty="0"/>
              <a:t>Προϋποθέσεις για το αποστολικό έργο</a:t>
            </a:r>
          </a:p>
        </p:txBody>
      </p:sp>
      <p:sp>
        <p:nvSpPr>
          <p:cNvPr id="3" name="Θέση περιεχομένου 2">
            <a:extLst>
              <a:ext uri="{FF2B5EF4-FFF2-40B4-BE49-F238E27FC236}">
                <a16:creationId xmlns:a16="http://schemas.microsoft.com/office/drawing/2014/main" id="{DDC4DFAB-FB12-275F-ADD0-9A040F030D09}"/>
              </a:ext>
            </a:extLst>
          </p:cNvPr>
          <p:cNvSpPr>
            <a:spLocks noGrp="1"/>
          </p:cNvSpPr>
          <p:nvPr>
            <p:ph idx="1"/>
          </p:nvPr>
        </p:nvSpPr>
        <p:spPr>
          <a:xfrm>
            <a:off x="0" y="437746"/>
            <a:ext cx="12192000" cy="6420254"/>
          </a:xfrm>
        </p:spPr>
        <p:txBody>
          <a:bodyPr>
            <a:normAutofit fontScale="92500" lnSpcReduction="10000"/>
          </a:bodyPr>
          <a:lstStyle/>
          <a:p>
            <a:r>
              <a:rPr lang="el-GR" dirty="0"/>
              <a:t>Ο απόστολος Παύλος υπογραμμίζει ως προϋποθέσεις για το αποστολικό έργο την </a:t>
            </a:r>
            <a:r>
              <a:rPr lang="el-GR" b="1" dirty="0"/>
              <a:t>«</a:t>
            </a:r>
            <a:r>
              <a:rPr lang="el-GR" b="1" dirty="0" err="1"/>
              <a:t>ἀκοὴ</a:t>
            </a:r>
            <a:r>
              <a:rPr lang="el-GR" b="1" dirty="0"/>
              <a:t>» του κηρύγματος </a:t>
            </a:r>
            <a:r>
              <a:rPr lang="el-GR" dirty="0"/>
              <a:t>και την </a:t>
            </a:r>
            <a:r>
              <a:rPr lang="el-GR" b="1" dirty="0"/>
              <a:t>«</a:t>
            </a:r>
            <a:r>
              <a:rPr lang="el-GR" b="1" dirty="0" err="1"/>
              <a:t>ἀποστολὴ</a:t>
            </a:r>
            <a:r>
              <a:rPr lang="el-GR" b="1" dirty="0"/>
              <a:t>» για το έργο αυτό</a:t>
            </a:r>
            <a:r>
              <a:rPr lang="el-GR" dirty="0"/>
              <a:t>: «</a:t>
            </a:r>
            <a:r>
              <a:rPr lang="el-GR" i="1" dirty="0" err="1"/>
              <a:t>πῶς</a:t>
            </a:r>
            <a:r>
              <a:rPr lang="el-GR" i="1" dirty="0"/>
              <a:t> </a:t>
            </a:r>
            <a:r>
              <a:rPr lang="el-GR" i="1" dirty="0" err="1"/>
              <a:t>δὲ</a:t>
            </a:r>
            <a:r>
              <a:rPr lang="el-GR" i="1" dirty="0"/>
              <a:t> </a:t>
            </a:r>
            <a:r>
              <a:rPr lang="el-GR" i="1" dirty="0" err="1"/>
              <a:t>πιστεύσουσιν</a:t>
            </a:r>
            <a:r>
              <a:rPr lang="el-GR" i="1" dirty="0"/>
              <a:t> </a:t>
            </a:r>
            <a:r>
              <a:rPr lang="el-GR" i="1" dirty="0" err="1"/>
              <a:t>οὗ</a:t>
            </a:r>
            <a:r>
              <a:rPr lang="el-GR" i="1" dirty="0"/>
              <a:t> </a:t>
            </a:r>
            <a:r>
              <a:rPr lang="el-GR" i="1" dirty="0" err="1"/>
              <a:t>οὐκ</a:t>
            </a:r>
            <a:r>
              <a:rPr lang="el-GR" i="1" dirty="0"/>
              <a:t> </a:t>
            </a:r>
            <a:r>
              <a:rPr lang="el-GR" i="1" dirty="0" err="1"/>
              <a:t>ἤκουσαν</a:t>
            </a:r>
            <a:r>
              <a:rPr lang="el-GR" i="1" dirty="0"/>
              <a:t>; … </a:t>
            </a:r>
            <a:r>
              <a:rPr lang="el-GR" i="1" dirty="0" err="1"/>
              <a:t>πῶς</a:t>
            </a:r>
            <a:r>
              <a:rPr lang="el-GR" i="1" dirty="0"/>
              <a:t> </a:t>
            </a:r>
            <a:r>
              <a:rPr lang="el-GR" i="1" dirty="0" err="1"/>
              <a:t>δὲ</a:t>
            </a:r>
            <a:r>
              <a:rPr lang="el-GR" i="1" dirty="0"/>
              <a:t> </a:t>
            </a:r>
            <a:r>
              <a:rPr lang="el-GR" i="1" dirty="0" err="1"/>
              <a:t>κηρύξουσιν</a:t>
            </a:r>
            <a:r>
              <a:rPr lang="el-GR" i="1" dirty="0"/>
              <a:t> </a:t>
            </a:r>
            <a:r>
              <a:rPr lang="el-GR" i="1" dirty="0" err="1"/>
              <a:t>ἐὰν</a:t>
            </a:r>
            <a:r>
              <a:rPr lang="el-GR" i="1" dirty="0"/>
              <a:t> </a:t>
            </a:r>
            <a:r>
              <a:rPr lang="el-GR" i="1" dirty="0" err="1"/>
              <a:t>μὴ</a:t>
            </a:r>
            <a:r>
              <a:rPr lang="el-GR" i="1" dirty="0"/>
              <a:t> </a:t>
            </a:r>
            <a:r>
              <a:rPr lang="el-GR" i="1" dirty="0" err="1"/>
              <a:t>ἀποσταλῶσι</a:t>
            </a:r>
            <a:r>
              <a:rPr lang="el-GR" i="1" dirty="0"/>
              <a:t>;</a:t>
            </a:r>
            <a:r>
              <a:rPr lang="el-GR" dirty="0"/>
              <a:t>» (</a:t>
            </a:r>
            <a:r>
              <a:rPr lang="el-GR" i="1" dirty="0" err="1"/>
              <a:t>Ρωμ</a:t>
            </a:r>
            <a:r>
              <a:rPr lang="el-GR" i="1" dirty="0"/>
              <a:t>. </a:t>
            </a:r>
            <a:r>
              <a:rPr lang="el-GR" dirty="0"/>
              <a:t>10, 14-15). </a:t>
            </a:r>
          </a:p>
          <a:p>
            <a:r>
              <a:rPr lang="el-GR" dirty="0"/>
              <a:t>Αλλά και για τον ίδιο έθεταν ζήτημα οι αντίπαλοί του αν είναι γνήσιος απόστολος του Χριστού, αφού ούτε μαθήτευσε ούτε εστάλη όπως οι δώδεκα. Γι’ αυτό και απολογείται αναφερόμενος στην </a:t>
            </a:r>
            <a:r>
              <a:rPr lang="el-GR" u="sng" dirty="0"/>
              <a:t>άμεση θεϊκή κλήση και αποκάλυψη</a:t>
            </a:r>
            <a:r>
              <a:rPr lang="el-GR" dirty="0"/>
              <a:t>, ιδιαιτέρως στην </a:t>
            </a:r>
            <a:r>
              <a:rPr lang="el-GR" i="1" dirty="0" err="1"/>
              <a:t>Πρὸς</a:t>
            </a:r>
            <a:r>
              <a:rPr lang="el-GR" i="1" dirty="0"/>
              <a:t> </a:t>
            </a:r>
            <a:r>
              <a:rPr lang="el-GR" i="1" dirty="0" err="1"/>
              <a:t>Γαλάτας</a:t>
            </a:r>
            <a:r>
              <a:rPr lang="el-GR" i="1" dirty="0"/>
              <a:t> </a:t>
            </a:r>
            <a:r>
              <a:rPr lang="el-GR" dirty="0"/>
              <a:t>επιστολή. </a:t>
            </a:r>
          </a:p>
          <a:p>
            <a:r>
              <a:rPr lang="el-GR" dirty="0"/>
              <a:t>Την προϋπόθεση </a:t>
            </a:r>
            <a:r>
              <a:rPr lang="el-GR" b="1" dirty="0"/>
              <a:t>της μαθητείας </a:t>
            </a:r>
            <a:r>
              <a:rPr lang="el-GR" dirty="0"/>
              <a:t>και </a:t>
            </a:r>
            <a:r>
              <a:rPr lang="el-GR" b="1" dirty="0"/>
              <a:t>της αποστολικής κλήσης </a:t>
            </a:r>
            <a:r>
              <a:rPr lang="el-GR" dirty="0"/>
              <a:t>θέτουν και οι ένδεκα προκειμένου να εκλέξουν έναν στη διαδοχή του Ιούδα. (</a:t>
            </a:r>
            <a:r>
              <a:rPr lang="el-GR" i="1" dirty="0" err="1"/>
              <a:t>Πραξ</a:t>
            </a:r>
            <a:r>
              <a:rPr lang="el-GR" dirty="0"/>
              <a:t>. 1, 21-22). </a:t>
            </a:r>
          </a:p>
          <a:p>
            <a:r>
              <a:rPr lang="el-GR" dirty="0"/>
              <a:t>Επίσης, οι απόστολοι παρά την ειδική χάρη και την άμεση επενέργεια του αγίου Πνεύματος, φοίτησαν προηγουμένως τρία ολόκληρα χρόνια στη σχολή του Λόγου και είδαν και έμαθα από Αυτόν τα μυστήρια της βασιλείας του Θεού: «</a:t>
            </a:r>
            <a:r>
              <a:rPr lang="el-GR" i="1" dirty="0" err="1"/>
              <a:t>Ἐφανέρωσά</a:t>
            </a:r>
            <a:r>
              <a:rPr lang="el-GR" i="1" dirty="0"/>
              <a:t> σου </a:t>
            </a:r>
            <a:r>
              <a:rPr lang="el-GR" i="1" dirty="0" err="1"/>
              <a:t>τὸ</a:t>
            </a:r>
            <a:r>
              <a:rPr lang="el-GR" i="1" dirty="0"/>
              <a:t> </a:t>
            </a:r>
            <a:r>
              <a:rPr lang="el-GR" i="1" dirty="0" err="1"/>
              <a:t>ὄνομα</a:t>
            </a:r>
            <a:r>
              <a:rPr lang="el-GR" i="1" dirty="0"/>
              <a:t> </a:t>
            </a:r>
            <a:r>
              <a:rPr lang="el-GR" i="1" dirty="0" err="1"/>
              <a:t>τοῖς</a:t>
            </a:r>
            <a:r>
              <a:rPr lang="el-GR" i="1" dirty="0"/>
              <a:t> </a:t>
            </a:r>
            <a:r>
              <a:rPr lang="el-GR" i="1" dirty="0" err="1"/>
              <a:t>ἀνθρώποις</a:t>
            </a:r>
            <a:r>
              <a:rPr lang="el-GR" i="1" dirty="0"/>
              <a:t> </a:t>
            </a:r>
            <a:r>
              <a:rPr lang="el-GR" i="1" dirty="0" err="1"/>
              <a:t>οὕς</a:t>
            </a:r>
            <a:r>
              <a:rPr lang="el-GR" i="1" dirty="0"/>
              <a:t> </a:t>
            </a:r>
            <a:r>
              <a:rPr lang="el-GR" i="1" dirty="0" err="1"/>
              <a:t>δέδωκάς</a:t>
            </a:r>
            <a:r>
              <a:rPr lang="el-GR" i="1" dirty="0"/>
              <a:t> μοι </a:t>
            </a:r>
            <a:r>
              <a:rPr lang="el-GR" i="1" dirty="0" err="1"/>
              <a:t>ἐκ</a:t>
            </a:r>
            <a:r>
              <a:rPr lang="el-GR" i="1" dirty="0"/>
              <a:t> </a:t>
            </a:r>
            <a:r>
              <a:rPr lang="el-GR" i="1" dirty="0" err="1"/>
              <a:t>τοῦ</a:t>
            </a:r>
            <a:r>
              <a:rPr lang="el-GR" i="1" dirty="0"/>
              <a:t> κόσμου· </a:t>
            </a:r>
            <a:r>
              <a:rPr lang="el-GR" i="1" dirty="0" err="1"/>
              <a:t>σοὶ</a:t>
            </a:r>
            <a:r>
              <a:rPr lang="el-GR" i="1" dirty="0"/>
              <a:t> </a:t>
            </a:r>
            <a:r>
              <a:rPr lang="el-GR" i="1" dirty="0" err="1"/>
              <a:t>ἦσαν</a:t>
            </a:r>
            <a:r>
              <a:rPr lang="el-GR" i="1" dirty="0"/>
              <a:t> </a:t>
            </a:r>
            <a:r>
              <a:rPr lang="el-GR" i="1" dirty="0" err="1"/>
              <a:t>καὶ</a:t>
            </a:r>
            <a:r>
              <a:rPr lang="el-GR" i="1" dirty="0"/>
              <a:t> </a:t>
            </a:r>
            <a:r>
              <a:rPr lang="el-GR" i="1" dirty="0" err="1"/>
              <a:t>ἐμοὶ</a:t>
            </a:r>
            <a:r>
              <a:rPr lang="el-GR" i="1" dirty="0"/>
              <a:t> </a:t>
            </a:r>
            <a:r>
              <a:rPr lang="el-GR" i="1" dirty="0" err="1"/>
              <a:t>αὐτοὺς</a:t>
            </a:r>
            <a:r>
              <a:rPr lang="el-GR" i="1" dirty="0"/>
              <a:t> </a:t>
            </a:r>
            <a:r>
              <a:rPr lang="el-GR" i="1" dirty="0" err="1"/>
              <a:t>δέδωκας</a:t>
            </a:r>
            <a:r>
              <a:rPr lang="el-GR" i="1" dirty="0"/>
              <a:t> </a:t>
            </a:r>
            <a:r>
              <a:rPr lang="el-GR" i="1" dirty="0" err="1"/>
              <a:t>καὶ</a:t>
            </a:r>
            <a:r>
              <a:rPr lang="el-GR" i="1" dirty="0"/>
              <a:t> </a:t>
            </a:r>
            <a:r>
              <a:rPr lang="el-GR" i="1" dirty="0" err="1"/>
              <a:t>τὸν</a:t>
            </a:r>
            <a:r>
              <a:rPr lang="el-GR" i="1" dirty="0"/>
              <a:t> </a:t>
            </a:r>
            <a:r>
              <a:rPr lang="el-GR" i="1" dirty="0" err="1"/>
              <a:t>λόγον</a:t>
            </a:r>
            <a:r>
              <a:rPr lang="el-GR" i="1" dirty="0"/>
              <a:t> σου </a:t>
            </a:r>
            <a:r>
              <a:rPr lang="el-GR" i="1" dirty="0" err="1"/>
              <a:t>τετηρήκασι</a:t>
            </a:r>
            <a:r>
              <a:rPr lang="el-GR" i="1" dirty="0"/>
              <a:t>. </a:t>
            </a:r>
            <a:r>
              <a:rPr lang="el-GR" i="1" dirty="0" err="1"/>
              <a:t>Νῦν</a:t>
            </a:r>
            <a:r>
              <a:rPr lang="el-GR" i="1" dirty="0"/>
              <a:t> </a:t>
            </a:r>
            <a:r>
              <a:rPr lang="el-GR" i="1" dirty="0" err="1"/>
              <a:t>ἔγνωκαν</a:t>
            </a:r>
            <a:r>
              <a:rPr lang="el-GR" i="1" dirty="0"/>
              <a:t> </a:t>
            </a:r>
            <a:r>
              <a:rPr lang="el-GR" i="1" dirty="0" err="1"/>
              <a:t>ὅτι</a:t>
            </a:r>
            <a:r>
              <a:rPr lang="el-GR" i="1" dirty="0"/>
              <a:t> πάντα </a:t>
            </a:r>
            <a:r>
              <a:rPr lang="el-GR" i="1" dirty="0" err="1"/>
              <a:t>ὅσα</a:t>
            </a:r>
            <a:r>
              <a:rPr lang="el-GR" i="1" dirty="0"/>
              <a:t> </a:t>
            </a:r>
            <a:r>
              <a:rPr lang="el-GR" i="1" dirty="0" err="1"/>
              <a:t>δέδωκάς</a:t>
            </a:r>
            <a:r>
              <a:rPr lang="el-GR" i="1" dirty="0"/>
              <a:t> μοι </a:t>
            </a:r>
            <a:r>
              <a:rPr lang="el-GR" i="1" dirty="0" err="1"/>
              <a:t>δέδωκα</a:t>
            </a:r>
            <a:r>
              <a:rPr lang="el-GR" i="1" dirty="0"/>
              <a:t> </a:t>
            </a:r>
            <a:r>
              <a:rPr lang="el-GR" i="1" dirty="0" err="1"/>
              <a:t>αὐτοῖς</a:t>
            </a:r>
            <a:r>
              <a:rPr lang="el-GR" i="1" dirty="0"/>
              <a:t> </a:t>
            </a:r>
            <a:r>
              <a:rPr lang="el-GR" i="1" dirty="0" err="1"/>
              <a:t>καὶ</a:t>
            </a:r>
            <a:r>
              <a:rPr lang="el-GR" i="1" dirty="0"/>
              <a:t> </a:t>
            </a:r>
            <a:r>
              <a:rPr lang="el-GR" i="1" dirty="0" err="1"/>
              <a:t>αὐτοὶ</a:t>
            </a:r>
            <a:r>
              <a:rPr lang="el-GR" i="1" dirty="0"/>
              <a:t> </a:t>
            </a:r>
            <a:r>
              <a:rPr lang="el-GR" i="1" dirty="0" err="1"/>
              <a:t>ἔλαβον</a:t>
            </a:r>
            <a:r>
              <a:rPr lang="el-GR" i="1" dirty="0"/>
              <a:t> </a:t>
            </a:r>
            <a:r>
              <a:rPr lang="el-GR" i="1" dirty="0" err="1"/>
              <a:t>καὶ</a:t>
            </a:r>
            <a:r>
              <a:rPr lang="el-GR" i="1" dirty="0"/>
              <a:t> </a:t>
            </a:r>
            <a:r>
              <a:rPr lang="el-GR" i="1" dirty="0" err="1"/>
              <a:t>ἔγνωσαν</a:t>
            </a:r>
            <a:r>
              <a:rPr lang="el-GR" i="1" dirty="0"/>
              <a:t> </a:t>
            </a:r>
            <a:r>
              <a:rPr lang="el-GR" i="1" dirty="0" err="1"/>
              <a:t>ἀληθῶς</a:t>
            </a:r>
            <a:r>
              <a:rPr lang="el-GR" i="1" dirty="0"/>
              <a:t> </a:t>
            </a:r>
            <a:r>
              <a:rPr lang="el-GR" i="1" dirty="0" err="1"/>
              <a:t>ὅτι</a:t>
            </a:r>
            <a:r>
              <a:rPr lang="el-GR" i="1" dirty="0"/>
              <a:t> </a:t>
            </a:r>
            <a:r>
              <a:rPr lang="el-GR" i="1" dirty="0" err="1"/>
              <a:t>παρὰ</a:t>
            </a:r>
            <a:r>
              <a:rPr lang="el-GR" i="1" dirty="0"/>
              <a:t> </a:t>
            </a:r>
            <a:r>
              <a:rPr lang="el-GR" i="1" dirty="0" err="1"/>
              <a:t>σοῦ</a:t>
            </a:r>
            <a:r>
              <a:rPr lang="el-GR" i="1" dirty="0"/>
              <a:t> </a:t>
            </a:r>
            <a:r>
              <a:rPr lang="el-GR" i="1" dirty="0" err="1"/>
              <a:t>ἐξῆλθον</a:t>
            </a:r>
            <a:r>
              <a:rPr lang="el-GR" i="1" dirty="0"/>
              <a:t> </a:t>
            </a:r>
            <a:r>
              <a:rPr lang="el-GR" i="1" dirty="0" err="1"/>
              <a:t>καὶ</a:t>
            </a:r>
            <a:r>
              <a:rPr lang="el-GR" i="1" dirty="0"/>
              <a:t> </a:t>
            </a:r>
            <a:r>
              <a:rPr lang="el-GR" i="1" dirty="0" err="1"/>
              <a:t>ἐπίστευσαν</a:t>
            </a:r>
            <a:r>
              <a:rPr lang="el-GR" i="1" dirty="0"/>
              <a:t> </a:t>
            </a:r>
            <a:r>
              <a:rPr lang="el-GR" i="1" dirty="0" err="1"/>
              <a:t>ὅτι</a:t>
            </a:r>
            <a:r>
              <a:rPr lang="el-GR" i="1" dirty="0"/>
              <a:t> </a:t>
            </a:r>
            <a:r>
              <a:rPr lang="el-GR" i="1" dirty="0" err="1"/>
              <a:t>σὺ</a:t>
            </a:r>
            <a:r>
              <a:rPr lang="el-GR" i="1" dirty="0"/>
              <a:t> </a:t>
            </a:r>
            <a:r>
              <a:rPr lang="el-GR" i="1" dirty="0" err="1"/>
              <a:t>μὲ</a:t>
            </a:r>
            <a:r>
              <a:rPr lang="el-GR" i="1" dirty="0"/>
              <a:t> </a:t>
            </a:r>
            <a:r>
              <a:rPr lang="el-GR" i="1" dirty="0" err="1"/>
              <a:t>ἀπέστειλας</a:t>
            </a:r>
            <a:r>
              <a:rPr lang="el-GR" i="1" dirty="0"/>
              <a:t>… </a:t>
            </a:r>
            <a:r>
              <a:rPr lang="el-GR" i="1" dirty="0" err="1"/>
              <a:t>Ἐγὼ</a:t>
            </a:r>
            <a:r>
              <a:rPr lang="el-GR" i="1" dirty="0"/>
              <a:t> </a:t>
            </a:r>
            <a:r>
              <a:rPr lang="el-GR" i="1" dirty="0" err="1"/>
              <a:t>δέδωκα</a:t>
            </a:r>
            <a:r>
              <a:rPr lang="el-GR" i="1" dirty="0"/>
              <a:t> </a:t>
            </a:r>
            <a:r>
              <a:rPr lang="el-GR" i="1" dirty="0" err="1"/>
              <a:t>αὐτοῖς</a:t>
            </a:r>
            <a:r>
              <a:rPr lang="el-GR" i="1" dirty="0"/>
              <a:t> </a:t>
            </a:r>
            <a:r>
              <a:rPr lang="el-GR" i="1" dirty="0" err="1"/>
              <a:t>τὸν</a:t>
            </a:r>
            <a:r>
              <a:rPr lang="el-GR" i="1" dirty="0"/>
              <a:t> </a:t>
            </a:r>
            <a:r>
              <a:rPr lang="el-GR" i="1" dirty="0" err="1"/>
              <a:t>λόγον</a:t>
            </a:r>
            <a:r>
              <a:rPr lang="el-GR" i="1" dirty="0"/>
              <a:t> σου</a:t>
            </a:r>
            <a:r>
              <a:rPr lang="el-GR" dirty="0"/>
              <a:t>» (</a:t>
            </a:r>
            <a:r>
              <a:rPr lang="el-GR" i="1" dirty="0" err="1"/>
              <a:t>Ιω</a:t>
            </a:r>
            <a:r>
              <a:rPr lang="el-GR" dirty="0"/>
              <a:t>. 17, 6-8. 14).</a:t>
            </a:r>
          </a:p>
        </p:txBody>
      </p:sp>
    </p:spTree>
    <p:extLst>
      <p:ext uri="{BB962C8B-B14F-4D97-AF65-F5344CB8AC3E}">
        <p14:creationId xmlns:p14="http://schemas.microsoft.com/office/powerpoint/2010/main" val="2211320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DA296F-5CE1-7F66-2820-7531E2EDED39}"/>
              </a:ext>
            </a:extLst>
          </p:cNvPr>
          <p:cNvSpPr>
            <a:spLocks noGrp="1"/>
          </p:cNvSpPr>
          <p:nvPr>
            <p:ph type="title"/>
          </p:nvPr>
        </p:nvSpPr>
        <p:spPr>
          <a:xfrm>
            <a:off x="750651" y="18256"/>
            <a:ext cx="10515600" cy="594588"/>
          </a:xfrm>
        </p:spPr>
        <p:txBody>
          <a:bodyPr>
            <a:normAutofit fontScale="90000"/>
          </a:bodyPr>
          <a:lstStyle/>
          <a:p>
            <a:pPr algn="ctr"/>
            <a:r>
              <a:rPr lang="el-GR" dirty="0"/>
              <a:t>Προϋποθέσεις για το αποστολικό έργο</a:t>
            </a:r>
          </a:p>
        </p:txBody>
      </p:sp>
      <p:sp>
        <p:nvSpPr>
          <p:cNvPr id="3" name="Θέση περιεχομένου 2">
            <a:extLst>
              <a:ext uri="{FF2B5EF4-FFF2-40B4-BE49-F238E27FC236}">
                <a16:creationId xmlns:a16="http://schemas.microsoft.com/office/drawing/2014/main" id="{237532C6-33AB-D02F-6E86-E053013253E0}"/>
              </a:ext>
            </a:extLst>
          </p:cNvPr>
          <p:cNvSpPr>
            <a:spLocks noGrp="1"/>
          </p:cNvSpPr>
          <p:nvPr>
            <p:ph idx="1"/>
          </p:nvPr>
        </p:nvSpPr>
        <p:spPr>
          <a:xfrm>
            <a:off x="0" y="505838"/>
            <a:ext cx="12192000" cy="6352162"/>
          </a:xfrm>
        </p:spPr>
        <p:txBody>
          <a:bodyPr>
            <a:normAutofit fontScale="92500"/>
          </a:bodyPr>
          <a:lstStyle/>
          <a:p>
            <a:r>
              <a:rPr lang="el-GR" dirty="0"/>
              <a:t>Με τη βαθμιαία οργάνωση της εκκλησιαστικής ζωής οι δύο αυτές βασικές απαιτήσεις για την άσκηση της διακονίας του θείου κηρύγματος, δηλαδή </a:t>
            </a:r>
            <a:r>
              <a:rPr lang="el-GR" b="1" dirty="0"/>
              <a:t>η αποστολική κλήση </a:t>
            </a:r>
            <a:r>
              <a:rPr lang="el-GR" dirty="0"/>
              <a:t>και </a:t>
            </a:r>
            <a:r>
              <a:rPr lang="el-GR" b="1" dirty="0"/>
              <a:t>η ειδική για το έργο αυτό εκπαίδευση </a:t>
            </a:r>
            <a:r>
              <a:rPr lang="el-GR" dirty="0"/>
              <a:t>πήραν μία ορισμένη σχηματοποίηση. Οι λόγοι γι’ αυτήν την εξέλιξη ήταν:</a:t>
            </a:r>
          </a:p>
          <a:p>
            <a:pPr lvl="1">
              <a:buFont typeface="Wingdings" panose="05000000000000000000" pitchFamily="2" charset="2"/>
              <a:buChar char="v"/>
            </a:pPr>
            <a:r>
              <a:rPr lang="el-GR" dirty="0"/>
              <a:t>η διασφάλιση της εκκλησιαστικής τάξης και</a:t>
            </a:r>
          </a:p>
          <a:p>
            <a:pPr lvl="1">
              <a:buFont typeface="Wingdings" panose="05000000000000000000" pitchFamily="2" charset="2"/>
              <a:buChar char="v"/>
            </a:pPr>
            <a:r>
              <a:rPr lang="el-GR" dirty="0"/>
              <a:t>η εξασφάλιση της γνησιότητας του κηρύγματος εξαιτίας της εμφάνισης και δράσης ποικίλων αιρετικών και </a:t>
            </a:r>
            <a:r>
              <a:rPr lang="el-GR" dirty="0" err="1"/>
              <a:t>ετεροδιδασκάλων</a:t>
            </a:r>
            <a:r>
              <a:rPr lang="el-GR" dirty="0"/>
              <a:t>. Έτσι το κήρυγμα γίνεται έργο αποκλειστικό των «</a:t>
            </a:r>
            <a:r>
              <a:rPr lang="el-GR" dirty="0" err="1"/>
              <a:t>προεστώτων</a:t>
            </a:r>
            <a:r>
              <a:rPr lang="el-GR" dirty="0"/>
              <a:t>» των Εκκλησιών, των επισκόπων και των πρεσβυτέρων, υπό την άμεση ευθύνη και καθοδήγηση των πρώτων. </a:t>
            </a:r>
          </a:p>
          <a:p>
            <a:r>
              <a:rPr lang="el-GR" dirty="0"/>
              <a:t>Παρόλα αυτά δεν έλειψαν και παραδείγματα λαϊκών κηρύκων του λόγου του Θεού, ιδιαιτέρως σε δύσκολους καιρούς για την Ορθόδοξη Εκκλησία, κατά τους οποίους οι κληρικοί δεν είχαν την απαραίτητη παιδεία και ικανότητα να κηρύττουν και γι’ αυτό ήταν επόμενο να επιστρατευτούν στο έργο αυτό κατάλληλοι λαϊκοί. </a:t>
            </a:r>
          </a:p>
          <a:p>
            <a:r>
              <a:rPr lang="el-GR" dirty="0"/>
              <a:t>Ήδη στον </a:t>
            </a:r>
            <a:r>
              <a:rPr lang="el-GR" b="1" dirty="0">
                <a:solidFill>
                  <a:srgbClr val="FF0000"/>
                </a:solidFill>
              </a:rPr>
              <a:t>Συμεών Θεσσαλονίκης </a:t>
            </a:r>
            <a:r>
              <a:rPr lang="el-GR" dirty="0"/>
              <a:t>(15</a:t>
            </a:r>
            <a:r>
              <a:rPr lang="el-GR" baseline="30000" dirty="0"/>
              <a:t>ος</a:t>
            </a:r>
            <a:r>
              <a:rPr lang="el-GR" dirty="0"/>
              <a:t> αιώνας) είχε τεθεί το σχετικό ερώτημα, και φθάνει βάσει των εκκλησιαστικών θεσμών και κανόνων στην τελευταία δυνατή υποχώρηση, στο να επιτρέπεται το κήρυγμα και σε </a:t>
            </a:r>
            <a:r>
              <a:rPr lang="el-GR" dirty="0" err="1"/>
              <a:t>χαρισματούχους</a:t>
            </a:r>
            <a:r>
              <a:rPr lang="el-GR" dirty="0"/>
              <a:t> λαϊκούς, αφού όμως δεχτούν προηγουμένως τη «</a:t>
            </a:r>
            <a:r>
              <a:rPr lang="el-GR" i="1" dirty="0" err="1"/>
              <a:t>σφραγῖδα</a:t>
            </a:r>
            <a:r>
              <a:rPr lang="el-GR" dirty="0"/>
              <a:t>» του αναγνώστου.</a:t>
            </a:r>
          </a:p>
          <a:p>
            <a:endParaRPr lang="el-GR" dirty="0"/>
          </a:p>
          <a:p>
            <a:endParaRPr lang="el-GR" dirty="0"/>
          </a:p>
        </p:txBody>
      </p:sp>
    </p:spTree>
    <p:extLst>
      <p:ext uri="{BB962C8B-B14F-4D97-AF65-F5344CB8AC3E}">
        <p14:creationId xmlns:p14="http://schemas.microsoft.com/office/powerpoint/2010/main" val="339918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28EED4-EB50-32B3-1115-B4880263C76A}"/>
              </a:ext>
            </a:extLst>
          </p:cNvPr>
          <p:cNvSpPr>
            <a:spLocks noGrp="1"/>
          </p:cNvSpPr>
          <p:nvPr>
            <p:ph type="title"/>
          </p:nvPr>
        </p:nvSpPr>
        <p:spPr>
          <a:xfrm>
            <a:off x="692285" y="18256"/>
            <a:ext cx="10515600" cy="662782"/>
          </a:xfrm>
        </p:spPr>
        <p:txBody>
          <a:bodyPr>
            <a:normAutofit fontScale="90000"/>
          </a:bodyPr>
          <a:lstStyle/>
          <a:p>
            <a:pPr algn="ctr"/>
            <a:r>
              <a:rPr lang="el-GR" dirty="0"/>
              <a:t>Προϋποθέσεις για το αποστολικό έργο</a:t>
            </a:r>
          </a:p>
        </p:txBody>
      </p:sp>
      <p:sp>
        <p:nvSpPr>
          <p:cNvPr id="3" name="Θέση περιεχομένου 2">
            <a:extLst>
              <a:ext uri="{FF2B5EF4-FFF2-40B4-BE49-F238E27FC236}">
                <a16:creationId xmlns:a16="http://schemas.microsoft.com/office/drawing/2014/main" id="{D66D58A9-3EDC-09D1-4EE4-DE2D9439E37F}"/>
              </a:ext>
            </a:extLst>
          </p:cNvPr>
          <p:cNvSpPr>
            <a:spLocks noGrp="1"/>
          </p:cNvSpPr>
          <p:nvPr>
            <p:ph idx="1"/>
          </p:nvPr>
        </p:nvSpPr>
        <p:spPr>
          <a:xfrm>
            <a:off x="0" y="580484"/>
            <a:ext cx="11207885" cy="6277515"/>
          </a:xfrm>
        </p:spPr>
        <p:txBody>
          <a:bodyPr>
            <a:normAutofit fontScale="92500" lnSpcReduction="20000"/>
          </a:bodyPr>
          <a:lstStyle/>
          <a:p>
            <a:r>
              <a:rPr lang="el-GR" dirty="0"/>
              <a:t>Σήμερα, η εκκλησιαστική πράξη έγινε ελαστικότερη και επιτρέπει και στους λαϊκούς το κήρυγμα, φυσικά πάντα με την απαραίτητη άδεια και προτροπή του επισκόπου. </a:t>
            </a:r>
          </a:p>
          <a:p>
            <a:r>
              <a:rPr lang="el-GR" dirty="0"/>
              <a:t>Και πάλι ο λαϊκός κηρύττει εκ μέρους της Εκκλησίας για να αναπληρώσει το διδακτικό της έργο. </a:t>
            </a:r>
          </a:p>
          <a:p>
            <a:r>
              <a:rPr lang="el-GR" dirty="0"/>
              <a:t>Η </a:t>
            </a:r>
            <a:r>
              <a:rPr lang="el-GR" b="1" dirty="0"/>
              <a:t>λύση του Συμεών Θεσσαλονίκης </a:t>
            </a:r>
            <a:r>
              <a:rPr lang="el-GR" dirty="0"/>
              <a:t>θα ήταν η πιο σωστή συμβιβαστική αντιμετώπιση του ζητήματος, για να τηρηθεί όχι μόνο το γράμμα των κανόνων αλλά και το πνεύμα τους. </a:t>
            </a:r>
          </a:p>
          <a:p>
            <a:r>
              <a:rPr lang="el-GR" dirty="0"/>
              <a:t>Κατά τον τρόπο αυτό καθαγιάζεται και επισφραγίζεται με ένα ορατό λειτουργικό σημείο, τη </a:t>
            </a:r>
            <a:r>
              <a:rPr lang="el-GR" u="sng" dirty="0"/>
              <a:t>χειροθεσία του αναγνώστου</a:t>
            </a:r>
            <a:r>
              <a:rPr lang="el-GR" dirty="0"/>
              <a:t>, μία εκκλησιαστική λειτουργία, το κήρυγμα του λόγου του Θεού, και προβάλλεται ο χαρισματικός του χαρακτήρας. Η ουσία οπωσδήποτε υπάρχει, εφόσον ο επίσκοπος παραχωρεί τον λόγο και ευλογεί τον ομιλητή.</a:t>
            </a:r>
          </a:p>
          <a:p>
            <a:r>
              <a:rPr lang="el-GR" dirty="0"/>
              <a:t>Ωστόσο, μια πιο ευέλικτη εκκλησιαστική πράξη θα μπορούσε να υιοθετήσει την υφιστάμενη πραγματικότητα και να εισαγάγει έναν </a:t>
            </a:r>
            <a:r>
              <a:rPr lang="el-GR" u="sng" dirty="0"/>
              <a:t>βαθμό κατώτερου κληρικού, του διδασκάλου του Ευαγγελίου</a:t>
            </a:r>
            <a:r>
              <a:rPr lang="el-GR" dirty="0"/>
              <a:t>, με </a:t>
            </a:r>
          </a:p>
          <a:p>
            <a:pPr lvl="1">
              <a:buFont typeface="Wingdings" panose="05000000000000000000" pitchFamily="2" charset="2"/>
              <a:buChar char="v"/>
            </a:pPr>
            <a:r>
              <a:rPr lang="el-GR" dirty="0"/>
              <a:t>ανάλογη χειροθεσία και </a:t>
            </a:r>
          </a:p>
          <a:p>
            <a:pPr lvl="1">
              <a:buFont typeface="Wingdings" panose="05000000000000000000" pitchFamily="2" charset="2"/>
              <a:buChar char="v"/>
            </a:pPr>
            <a:r>
              <a:rPr lang="el-GR" dirty="0"/>
              <a:t>ειδική ευχή. </a:t>
            </a:r>
          </a:p>
        </p:txBody>
      </p:sp>
    </p:spTree>
    <p:extLst>
      <p:ext uri="{BB962C8B-B14F-4D97-AF65-F5344CB8AC3E}">
        <p14:creationId xmlns:p14="http://schemas.microsoft.com/office/powerpoint/2010/main" val="2384134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FD3782-67FA-7FB0-2610-064E2B364707}"/>
              </a:ext>
            </a:extLst>
          </p:cNvPr>
          <p:cNvSpPr>
            <a:spLocks noGrp="1"/>
          </p:cNvSpPr>
          <p:nvPr>
            <p:ph type="title"/>
          </p:nvPr>
        </p:nvSpPr>
        <p:spPr>
          <a:xfrm>
            <a:off x="740923" y="18256"/>
            <a:ext cx="10515600" cy="575132"/>
          </a:xfrm>
        </p:spPr>
        <p:txBody>
          <a:bodyPr>
            <a:normAutofit fontScale="90000"/>
          </a:bodyPr>
          <a:lstStyle/>
          <a:p>
            <a:pPr algn="ctr"/>
            <a:r>
              <a:rPr lang="el-GR" dirty="0"/>
              <a:t>Θεσμός ιεροκηρύκων</a:t>
            </a:r>
          </a:p>
        </p:txBody>
      </p:sp>
      <p:sp>
        <p:nvSpPr>
          <p:cNvPr id="3" name="Θέση περιεχομένου 2">
            <a:extLst>
              <a:ext uri="{FF2B5EF4-FFF2-40B4-BE49-F238E27FC236}">
                <a16:creationId xmlns:a16="http://schemas.microsoft.com/office/drawing/2014/main" id="{19159443-634A-785E-DDE1-07DF8746E112}"/>
              </a:ext>
            </a:extLst>
          </p:cNvPr>
          <p:cNvSpPr>
            <a:spLocks noGrp="1"/>
          </p:cNvSpPr>
          <p:nvPr>
            <p:ph idx="1"/>
          </p:nvPr>
        </p:nvSpPr>
        <p:spPr>
          <a:xfrm>
            <a:off x="0" y="593388"/>
            <a:ext cx="12192000" cy="6246356"/>
          </a:xfrm>
        </p:spPr>
        <p:txBody>
          <a:bodyPr>
            <a:normAutofit fontScale="92500" lnSpcReduction="10000"/>
          </a:bodyPr>
          <a:lstStyle/>
          <a:p>
            <a:r>
              <a:rPr lang="el-GR" dirty="0"/>
              <a:t>Στον ελληνικό Ορθόδοξο χώρο έχει αναπτυχθεί ο θεσμός των ιεροκηρύκων. Οι ιεροκήρυκες είναι ιερομόναχοι θεολόγοι, οι οποίοι </a:t>
            </a:r>
            <a:r>
              <a:rPr lang="el-GR" b="1" dirty="0"/>
              <a:t>επιδίδονται αποκλειστικά στο έργο του θείου κηρύγματος</a:t>
            </a:r>
            <a:r>
              <a:rPr lang="el-GR" dirty="0"/>
              <a:t>, ή γενικότερα στο πνευματικό έργο της Εκκλησίας, χωρίς να δεσμεύονται από ενοριακές, ποιμαντικές ή άλλες διοικητικές υποχρεώσεις. </a:t>
            </a:r>
          </a:p>
          <a:p>
            <a:r>
              <a:rPr lang="el-GR" dirty="0"/>
              <a:t>Η προέλευση του θεσμού είναι προφανής. Επειδή ο ενοριακός κλήρος δεν έχει τα απαιτούμενα μορφωτικά και κηρυκτικά προσόντα, ο </a:t>
            </a:r>
            <a:r>
              <a:rPr lang="el-GR" b="1" dirty="0"/>
              <a:t>περιοδεύων ιεροκήρυκας</a:t>
            </a:r>
            <a:r>
              <a:rPr lang="el-GR" dirty="0"/>
              <a:t> αναπληρώνει τις ελλείψεις του τοπικού ποιμένα και διδασκάλου.</a:t>
            </a:r>
          </a:p>
          <a:p>
            <a:r>
              <a:rPr lang="el-GR" dirty="0"/>
              <a:t>Ο θεσμός αυτός εκπληρώνει σημαντικότατη αποστολή, στην οποία πρέπει να προστεθεί και η προηγμένη εξειδίκευση στο κήρυγμα, που αποκτάται από τη μακροχρόνια άσκηση του </a:t>
            </a:r>
            <a:r>
              <a:rPr lang="el-GR" dirty="0" err="1"/>
              <a:t>κηρυκτικού</a:t>
            </a:r>
            <a:r>
              <a:rPr lang="el-GR" dirty="0"/>
              <a:t> έργου. </a:t>
            </a:r>
          </a:p>
          <a:p>
            <a:r>
              <a:rPr lang="el-GR" dirty="0"/>
              <a:t>Παρόλα αυτά </a:t>
            </a:r>
            <a:r>
              <a:rPr lang="el-GR" sz="3500" b="1" dirty="0">
                <a:solidFill>
                  <a:srgbClr val="FF0000"/>
                </a:solidFill>
              </a:rPr>
              <a:t>το ιδεώδες βρίσκεται στον ποιμένα-ιεροκήρυκα</a:t>
            </a:r>
            <a:r>
              <a:rPr lang="el-GR" dirty="0"/>
              <a:t>, που γνωρίζει προσωπικά τους χριστιανούς, ζει μαζί τους, ξέρει τις ανάγκες και τα προβλήματά τους, τους αναπτύσσει συστηματικά τη χριστιανική διδασκαλία και παρακολουθεί την πνευματική τους προκοπή. Επιπλέον, οι πιστοί τον γνωρίζουν και τον αγαπούν και διδάσκονται όχι μόνο από τον λόγο αλλά και από το παράδειγμά του.</a:t>
            </a:r>
          </a:p>
          <a:p>
            <a:r>
              <a:rPr lang="el-GR" dirty="0"/>
              <a:t>Ωστόσο, το ιδεώδες αυτό, τουλάχιστον για τις επαρχιακές πόλεις και τα χωριά της πατρίδας μας, δεν είναι πολύ κοντά μας. </a:t>
            </a:r>
          </a:p>
        </p:txBody>
      </p:sp>
    </p:spTree>
    <p:extLst>
      <p:ext uri="{BB962C8B-B14F-4D97-AF65-F5344CB8AC3E}">
        <p14:creationId xmlns:p14="http://schemas.microsoft.com/office/powerpoint/2010/main" val="811960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2AB132-84EB-7FDD-0CAC-C7E5AD5AC93C}"/>
              </a:ext>
            </a:extLst>
          </p:cNvPr>
          <p:cNvSpPr>
            <a:spLocks noGrp="1"/>
          </p:cNvSpPr>
          <p:nvPr>
            <p:ph type="title"/>
          </p:nvPr>
        </p:nvSpPr>
        <p:spPr>
          <a:xfrm>
            <a:off x="838200" y="18256"/>
            <a:ext cx="10515600" cy="349492"/>
          </a:xfrm>
        </p:spPr>
        <p:txBody>
          <a:bodyPr>
            <a:normAutofit fontScale="90000"/>
          </a:bodyPr>
          <a:lstStyle/>
          <a:p>
            <a:pPr algn="ctr"/>
            <a:r>
              <a:rPr lang="el-GR" dirty="0"/>
              <a:t>Η συμμετοχή των γυναικών στο κήρυγμα</a:t>
            </a:r>
          </a:p>
        </p:txBody>
      </p:sp>
      <p:sp>
        <p:nvSpPr>
          <p:cNvPr id="3" name="Θέση περιεχομένου 2">
            <a:extLst>
              <a:ext uri="{FF2B5EF4-FFF2-40B4-BE49-F238E27FC236}">
                <a16:creationId xmlns:a16="http://schemas.microsoft.com/office/drawing/2014/main" id="{D5579111-AC77-1A03-35D2-601B9929462B}"/>
              </a:ext>
            </a:extLst>
          </p:cNvPr>
          <p:cNvSpPr>
            <a:spLocks noGrp="1"/>
          </p:cNvSpPr>
          <p:nvPr>
            <p:ph idx="1"/>
          </p:nvPr>
        </p:nvSpPr>
        <p:spPr>
          <a:xfrm>
            <a:off x="0" y="367749"/>
            <a:ext cx="12192000" cy="6471996"/>
          </a:xfrm>
        </p:spPr>
        <p:txBody>
          <a:bodyPr>
            <a:normAutofit fontScale="92500" lnSpcReduction="20000"/>
          </a:bodyPr>
          <a:lstStyle/>
          <a:p>
            <a:r>
              <a:rPr lang="el-GR" dirty="0"/>
              <a:t>Ο απόστολος Παύλος </a:t>
            </a:r>
            <a:r>
              <a:rPr lang="el-GR" b="1" dirty="0"/>
              <a:t>απαγορεύει στις γυναίκες να μιλούν στις συνάξεις </a:t>
            </a:r>
            <a:r>
              <a:rPr lang="el-GR" dirty="0"/>
              <a:t>(</a:t>
            </a:r>
            <a:r>
              <a:rPr lang="el-GR" i="1" dirty="0"/>
              <a:t>Α΄ </a:t>
            </a:r>
            <a:r>
              <a:rPr lang="el-GR" i="1" dirty="0" err="1"/>
              <a:t>Κορ</a:t>
            </a:r>
            <a:r>
              <a:rPr lang="el-GR" dirty="0"/>
              <a:t>. 14, 34-36, </a:t>
            </a:r>
            <a:r>
              <a:rPr lang="el-GR" i="1" dirty="0"/>
              <a:t>Α΄ Τιμ</a:t>
            </a:r>
            <a:r>
              <a:rPr lang="el-GR" dirty="0"/>
              <a:t>. 2,11). Σύμφωνα με τον αποστολικό αυτό ορισμό στον ναό δεν κηρύττουν, ούτε κήρυτταν ποτέ γυναίκες. </a:t>
            </a:r>
          </a:p>
          <a:p>
            <a:r>
              <a:rPr lang="el-GR" dirty="0"/>
              <a:t>Μας είναι όμως </a:t>
            </a:r>
            <a:r>
              <a:rPr lang="el-GR" b="1" dirty="0"/>
              <a:t>γνωστές και εξαιρέσεις</a:t>
            </a:r>
            <a:r>
              <a:rPr lang="el-GR" dirty="0"/>
              <a:t>, όπως </a:t>
            </a:r>
          </a:p>
          <a:p>
            <a:r>
              <a:rPr lang="el-GR" dirty="0"/>
              <a:t>οι «</a:t>
            </a:r>
            <a:r>
              <a:rPr lang="el-GR" i="1" dirty="0" err="1"/>
              <a:t>προφητεύουσες</a:t>
            </a:r>
            <a:r>
              <a:rPr lang="el-GR" dirty="0"/>
              <a:t>» τέσσερεις θυγατέρες του διακόνου Φιλίππου (</a:t>
            </a:r>
            <a:r>
              <a:rPr lang="el-GR" i="1" dirty="0" err="1"/>
              <a:t>Πραξ</a:t>
            </a:r>
            <a:r>
              <a:rPr lang="el-GR" dirty="0"/>
              <a:t>. 21,9) </a:t>
            </a:r>
          </a:p>
          <a:p>
            <a:r>
              <a:rPr lang="el-GR" dirty="0"/>
              <a:t>και άλλες στις οποίες η εκκλησιαστική παράδοση αποδίδει τον τίτλο των «</a:t>
            </a:r>
            <a:r>
              <a:rPr lang="el-GR" i="1" dirty="0" err="1"/>
              <a:t>ἰσαποστόλων</a:t>
            </a:r>
            <a:r>
              <a:rPr lang="el-GR" dirty="0"/>
              <a:t>» και μιλά για την κηρυκτική και ιεραποστολική τους δραστηριότητα, όπως </a:t>
            </a:r>
          </a:p>
          <a:p>
            <a:pPr lvl="1">
              <a:buFont typeface="Wingdings" panose="05000000000000000000" pitchFamily="2" charset="2"/>
              <a:buChar char="v"/>
            </a:pPr>
            <a:r>
              <a:rPr lang="el-GR" dirty="0"/>
              <a:t>η Σαμαρείτιδα Φωτεινή, </a:t>
            </a:r>
          </a:p>
          <a:p>
            <a:pPr lvl="1">
              <a:buFont typeface="Wingdings" panose="05000000000000000000" pitchFamily="2" charset="2"/>
              <a:buChar char="v"/>
            </a:pPr>
            <a:r>
              <a:rPr lang="el-GR" dirty="0"/>
              <a:t>η μυροφόρος Μαρία η Μαγδαληνή, </a:t>
            </a:r>
          </a:p>
          <a:p>
            <a:pPr lvl="1">
              <a:buFont typeface="Wingdings" panose="05000000000000000000" pitchFamily="2" charset="2"/>
              <a:buChar char="v"/>
            </a:pPr>
            <a:r>
              <a:rPr lang="el-GR" dirty="0"/>
              <a:t>η πρωτομάρτυς Θέκλα. </a:t>
            </a:r>
          </a:p>
          <a:p>
            <a:r>
              <a:rPr lang="el-GR" dirty="0"/>
              <a:t>Κατά τους νεότερους χρόνους πολλές γυναίκες σπούδασαν θεολογία και διακρίθηκαν για τον ιεραποστολικό ζήλο και την ευσέβειά τους. Το ότι δεν της επιτρέπεται να διδάξουν από τον άμβωνα δεν τις εμποδίζει να διδάσκουν τον λόγο του Θεού (π.χ. στα Κατηχητικά Σχολεία). </a:t>
            </a:r>
          </a:p>
          <a:p>
            <a:r>
              <a:rPr lang="el-GR" dirty="0"/>
              <a:t>Αμεσότερα διακονούν στο κήρυγμα με </a:t>
            </a:r>
            <a:r>
              <a:rPr lang="el-GR" u="sng" dirty="0"/>
              <a:t>θρησκευτικές ομιλίες </a:t>
            </a:r>
            <a:r>
              <a:rPr lang="el-GR" dirty="0"/>
              <a:t>ή με </a:t>
            </a:r>
            <a:r>
              <a:rPr lang="el-GR" u="sng" dirty="0"/>
              <a:t>διαλέξεις</a:t>
            </a:r>
            <a:r>
              <a:rPr lang="el-GR" dirty="0"/>
              <a:t>. Ο λόγος τους είναι πιο ευπρόσδεκτος από τον γυναικείο κόσμο, στον οποίο και ψυχολογικά βρίσκονται πιο κοντά. Στο σημείο αυτό επισημαίνεται και η πρόνοια του Θεού, που κατά τις απαιτήσεις των καιρών μισθώνει όχι μόνο εργάτες αλλά και εργάτριες για τον αμπελώνα του.  </a:t>
            </a:r>
          </a:p>
        </p:txBody>
      </p:sp>
    </p:spTree>
    <p:extLst>
      <p:ext uri="{BB962C8B-B14F-4D97-AF65-F5344CB8AC3E}">
        <p14:creationId xmlns:p14="http://schemas.microsoft.com/office/powerpoint/2010/main" val="361565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9617AE-BC75-8389-DFB9-A0AE40CDF884}"/>
              </a:ext>
            </a:extLst>
          </p:cNvPr>
          <p:cNvSpPr>
            <a:spLocks noGrp="1"/>
          </p:cNvSpPr>
          <p:nvPr>
            <p:ph type="title"/>
          </p:nvPr>
        </p:nvSpPr>
        <p:spPr>
          <a:xfrm>
            <a:off x="0" y="18256"/>
            <a:ext cx="12192000" cy="568154"/>
          </a:xfrm>
        </p:spPr>
        <p:txBody>
          <a:bodyPr>
            <a:normAutofit fontScale="90000"/>
          </a:bodyPr>
          <a:lstStyle/>
          <a:p>
            <a:pPr algn="ctr"/>
            <a:r>
              <a:rPr lang="el-GR" dirty="0"/>
              <a:t>Το κήρυγμα ως λειτουργική πράξη της Εκκλησίας</a:t>
            </a:r>
          </a:p>
        </p:txBody>
      </p:sp>
      <p:sp>
        <p:nvSpPr>
          <p:cNvPr id="3" name="Θέση περιεχομένου 2">
            <a:extLst>
              <a:ext uri="{FF2B5EF4-FFF2-40B4-BE49-F238E27FC236}">
                <a16:creationId xmlns:a16="http://schemas.microsoft.com/office/drawing/2014/main" id="{9FF0026E-DA41-7EF2-07DF-49C97B7212E0}"/>
              </a:ext>
            </a:extLst>
          </p:cNvPr>
          <p:cNvSpPr>
            <a:spLocks noGrp="1"/>
          </p:cNvSpPr>
          <p:nvPr>
            <p:ph idx="1"/>
          </p:nvPr>
        </p:nvSpPr>
        <p:spPr>
          <a:xfrm>
            <a:off x="-1" y="503720"/>
            <a:ext cx="12191999" cy="6354279"/>
          </a:xfrm>
        </p:spPr>
        <p:txBody>
          <a:bodyPr>
            <a:normAutofit fontScale="92500" lnSpcReduction="20000"/>
          </a:bodyPr>
          <a:lstStyle/>
          <a:p>
            <a:r>
              <a:rPr lang="el-GR" dirty="0"/>
              <a:t>Το κήρυγμα είναι στην ουσία πράξη λειτουργική και έχει τον ίδιο σκοπό που έχει η θεία Λειτουργία και όλα τα Μυστήρια, δηλαδή την ανακαίνιση, την οικοδομή και την αύξηση του πληρώματος της Εκκλησίας.</a:t>
            </a:r>
          </a:p>
          <a:p>
            <a:r>
              <a:rPr lang="el-GR" dirty="0"/>
              <a:t>Όταν οι Πατέρες μιλούν για το κήρυγμα το ταυτίζουν με το μυστήριο, και είναι χαρακτηριστικό αυτό που λέει ο άγιος Μάξιμος «</a:t>
            </a:r>
            <a:r>
              <a:rPr lang="el-GR" i="1" dirty="0"/>
              <a:t>για μετάληψη του </a:t>
            </a:r>
            <a:r>
              <a:rPr lang="el-GR" i="1" dirty="0" err="1"/>
              <a:t>κεκλασμένου</a:t>
            </a:r>
            <a:r>
              <a:rPr lang="el-GR" i="1" dirty="0"/>
              <a:t> λόγου και πόση του απορρήτου λόγου</a:t>
            </a:r>
            <a:r>
              <a:rPr lang="el-GR" dirty="0"/>
              <a:t>» (</a:t>
            </a:r>
            <a:r>
              <a:rPr lang="el-GR" i="1" dirty="0" err="1"/>
              <a:t>Πρὸς</a:t>
            </a:r>
            <a:r>
              <a:rPr lang="el-GR" i="1" dirty="0"/>
              <a:t> </a:t>
            </a:r>
            <a:r>
              <a:rPr lang="el-GR" i="1" dirty="0" err="1"/>
              <a:t>Θαλάσσιον</a:t>
            </a:r>
            <a:r>
              <a:rPr lang="el-GR" dirty="0"/>
              <a:t>, </a:t>
            </a:r>
            <a:r>
              <a:rPr lang="en-GB" dirty="0"/>
              <a:t>PG 90, 396). </a:t>
            </a:r>
            <a:r>
              <a:rPr lang="el-GR" dirty="0"/>
              <a:t>Το χωρίο του ευαγγελιστή Ιωάννη «</a:t>
            </a:r>
            <a:r>
              <a:rPr lang="el-GR" i="1" dirty="0"/>
              <a:t>ὁ τρώγων μου </a:t>
            </a:r>
            <a:r>
              <a:rPr lang="el-GR" i="1" dirty="0" err="1"/>
              <a:t>τὴν</a:t>
            </a:r>
            <a:r>
              <a:rPr lang="el-GR" i="1" dirty="0"/>
              <a:t> σάρκα </a:t>
            </a:r>
            <a:r>
              <a:rPr lang="el-GR" i="1" dirty="0" err="1"/>
              <a:t>καὶ</a:t>
            </a:r>
            <a:r>
              <a:rPr lang="el-GR" i="1" dirty="0"/>
              <a:t> </a:t>
            </a:r>
            <a:r>
              <a:rPr lang="el-GR" i="1" dirty="0" err="1"/>
              <a:t>πίνων</a:t>
            </a:r>
            <a:r>
              <a:rPr lang="el-GR" i="1" dirty="0"/>
              <a:t> μου </a:t>
            </a:r>
            <a:r>
              <a:rPr lang="el-GR" i="1" dirty="0" err="1"/>
              <a:t>τὸ</a:t>
            </a:r>
            <a:r>
              <a:rPr lang="el-GR" i="1" dirty="0"/>
              <a:t> </a:t>
            </a:r>
            <a:r>
              <a:rPr lang="el-GR" i="1" dirty="0" err="1"/>
              <a:t>αἷμα</a:t>
            </a:r>
            <a:r>
              <a:rPr lang="el-GR" i="1" dirty="0"/>
              <a:t> </a:t>
            </a:r>
            <a:r>
              <a:rPr lang="el-GR" i="1" dirty="0" err="1"/>
              <a:t>ἔχει</a:t>
            </a:r>
            <a:r>
              <a:rPr lang="el-GR" i="1" dirty="0"/>
              <a:t> </a:t>
            </a:r>
            <a:r>
              <a:rPr lang="el-GR" i="1" dirty="0" err="1"/>
              <a:t>ζωὴν</a:t>
            </a:r>
            <a:r>
              <a:rPr lang="el-GR" i="1" dirty="0"/>
              <a:t> </a:t>
            </a:r>
            <a:r>
              <a:rPr lang="el-GR" i="1" dirty="0" err="1"/>
              <a:t>αἰώνιον</a:t>
            </a:r>
            <a:r>
              <a:rPr lang="el-GR" dirty="0"/>
              <a:t>» (</a:t>
            </a:r>
            <a:r>
              <a:rPr lang="el-GR" i="1" dirty="0" err="1"/>
              <a:t>Ἰω</a:t>
            </a:r>
            <a:r>
              <a:rPr lang="el-GR" i="1" dirty="0"/>
              <a:t>.</a:t>
            </a:r>
            <a:r>
              <a:rPr lang="el-GR" dirty="0"/>
              <a:t> 6,54), έχει την ίδια κατάληξη με ένα άλλο χωρίο του, όπου υπογραμμίζεται ότι «</a:t>
            </a:r>
            <a:r>
              <a:rPr lang="el-GR" i="1" dirty="0"/>
              <a:t>ὁ </a:t>
            </a:r>
            <a:r>
              <a:rPr lang="el-GR" i="1" dirty="0" err="1"/>
              <a:t>τὸν</a:t>
            </a:r>
            <a:r>
              <a:rPr lang="el-GR" i="1" dirty="0"/>
              <a:t> </a:t>
            </a:r>
            <a:r>
              <a:rPr lang="el-GR" i="1" dirty="0" err="1"/>
              <a:t>λόγον</a:t>
            </a:r>
            <a:r>
              <a:rPr lang="el-GR" i="1" dirty="0"/>
              <a:t> μου </a:t>
            </a:r>
            <a:r>
              <a:rPr lang="el-GR" i="1" dirty="0" err="1"/>
              <a:t>ἀκούων</a:t>
            </a:r>
            <a:r>
              <a:rPr lang="el-GR" i="1" dirty="0"/>
              <a:t> </a:t>
            </a:r>
            <a:r>
              <a:rPr lang="el-GR" i="1" dirty="0" err="1"/>
              <a:t>καὶ</a:t>
            </a:r>
            <a:r>
              <a:rPr lang="el-GR" i="1" dirty="0"/>
              <a:t> </a:t>
            </a:r>
            <a:r>
              <a:rPr lang="el-GR" i="1" dirty="0" err="1"/>
              <a:t>πιστεύων</a:t>
            </a:r>
            <a:r>
              <a:rPr lang="el-GR" i="1" dirty="0"/>
              <a:t> </a:t>
            </a:r>
            <a:r>
              <a:rPr lang="el-GR" i="1" dirty="0" err="1"/>
              <a:t>τῷ</a:t>
            </a:r>
            <a:r>
              <a:rPr lang="el-GR" i="1" dirty="0"/>
              <a:t> </a:t>
            </a:r>
            <a:r>
              <a:rPr lang="el-GR" i="1" dirty="0" err="1"/>
              <a:t>πέμψαντί</a:t>
            </a:r>
            <a:r>
              <a:rPr lang="el-GR" i="1" dirty="0"/>
              <a:t> με </a:t>
            </a:r>
            <a:r>
              <a:rPr lang="el-GR" i="1" dirty="0" err="1"/>
              <a:t>ἔχει</a:t>
            </a:r>
            <a:r>
              <a:rPr lang="el-GR" i="1" dirty="0"/>
              <a:t> </a:t>
            </a:r>
            <a:r>
              <a:rPr lang="el-GR" i="1" dirty="0" err="1"/>
              <a:t>ζωὴν</a:t>
            </a:r>
            <a:r>
              <a:rPr lang="el-GR" i="1" dirty="0"/>
              <a:t> </a:t>
            </a:r>
            <a:r>
              <a:rPr lang="el-GR" i="1" dirty="0" err="1"/>
              <a:t>αἰώνιον</a:t>
            </a:r>
            <a:r>
              <a:rPr lang="el-GR" dirty="0"/>
              <a:t>» (</a:t>
            </a:r>
            <a:r>
              <a:rPr lang="el-GR" i="1" dirty="0" err="1"/>
              <a:t>Ἰω</a:t>
            </a:r>
            <a:r>
              <a:rPr lang="el-GR" i="1" dirty="0"/>
              <a:t>.</a:t>
            </a:r>
            <a:r>
              <a:rPr lang="el-GR" dirty="0"/>
              <a:t> 5,24).</a:t>
            </a:r>
          </a:p>
          <a:p>
            <a:r>
              <a:rPr lang="el-GR" dirty="0"/>
              <a:t>Έξω από την προοπτική της σωτηρίας κανένας λόγος και καμία κηρυκτική προσπάθεια δεν τελεσφορεί, γιατί αυτονομείται από το παρελθόν, το παρόν και το μέλλον της Εκκλησίας, δηλαδή από την παράδοση, αυτονομείται από το μυστήριο, αυτονομείται από τη ζωή και οδηγεί σε άλλου είδους «γνώση», πάντως όχι σε γνώση Θεού. </a:t>
            </a:r>
          </a:p>
          <a:p>
            <a:r>
              <a:rPr lang="el-GR" dirty="0"/>
              <a:t>Για την Εκκλησία δεν υπάρχει ουσιαστική διάκριση ανάμεσα στην αγάπη και τη γνώση. Η γνώση δεν είναι πράξη καθαρά νοητική, αλλά υπαρξιακή κατάσταση και χαρισματική αποκάλυψη της αλήθειας του </a:t>
            </a:r>
            <a:r>
              <a:rPr lang="el-GR" dirty="0" err="1"/>
              <a:t>γιγνωσκομένου</a:t>
            </a:r>
            <a:r>
              <a:rPr lang="el-GR" dirty="0"/>
              <a:t> «</a:t>
            </a:r>
            <a:r>
              <a:rPr lang="el-GR" i="1" dirty="0" err="1"/>
              <a:t>ὡς</a:t>
            </a:r>
            <a:r>
              <a:rPr lang="el-GR" i="1" dirty="0"/>
              <a:t> </a:t>
            </a:r>
            <a:r>
              <a:rPr lang="el-GR" i="1" dirty="0" err="1"/>
              <a:t>ἐγνώσθη</a:t>
            </a:r>
            <a:r>
              <a:rPr lang="el-GR" i="1" dirty="0"/>
              <a:t> </a:t>
            </a:r>
            <a:r>
              <a:rPr lang="el-GR" i="1" dirty="0" err="1"/>
              <a:t>αὐτοῖς</a:t>
            </a:r>
            <a:r>
              <a:rPr lang="el-GR" i="1" dirty="0"/>
              <a:t> </a:t>
            </a:r>
            <a:r>
              <a:rPr lang="el-GR" i="1" dirty="0" err="1"/>
              <a:t>ἐν</a:t>
            </a:r>
            <a:r>
              <a:rPr lang="el-GR" i="1" dirty="0"/>
              <a:t> </a:t>
            </a:r>
            <a:r>
              <a:rPr lang="el-GR" i="1" dirty="0" err="1"/>
              <a:t>τῇ</a:t>
            </a:r>
            <a:r>
              <a:rPr lang="el-GR" i="1" dirty="0"/>
              <a:t> κλάσει </a:t>
            </a:r>
            <a:r>
              <a:rPr lang="el-GR" i="1" dirty="0" err="1"/>
              <a:t>τοῦ</a:t>
            </a:r>
            <a:r>
              <a:rPr lang="el-GR" i="1" dirty="0"/>
              <a:t> </a:t>
            </a:r>
            <a:r>
              <a:rPr lang="el-GR" i="1" dirty="0" err="1"/>
              <a:t>ἄρτου</a:t>
            </a:r>
            <a:r>
              <a:rPr lang="el-GR" dirty="0"/>
              <a:t>». Με την έννοια αυτή η γνώση έχει σχέση με την καρδιά του ανθρώπου, καθώς και με ολόκληρη την ύπαρξή του. Εξάλλου, η Αγία Γραφή δεν κάνει καμία </a:t>
            </a:r>
            <a:r>
              <a:rPr lang="el-GR" dirty="0" err="1"/>
              <a:t>δυαλιστική</a:t>
            </a:r>
            <a:r>
              <a:rPr lang="el-GR" dirty="0"/>
              <a:t> διάκριση ανάμεσα στο σώμα και στην ψυχή του ανθρώπου.  </a:t>
            </a:r>
          </a:p>
        </p:txBody>
      </p:sp>
    </p:spTree>
    <p:extLst>
      <p:ext uri="{BB962C8B-B14F-4D97-AF65-F5344CB8AC3E}">
        <p14:creationId xmlns:p14="http://schemas.microsoft.com/office/powerpoint/2010/main" val="361429261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988</TotalTime>
  <Words>5657</Words>
  <Application>Microsoft Office PowerPoint</Application>
  <PresentationFormat>Ευρεία οθόνη</PresentationFormat>
  <Paragraphs>152</Paragraphs>
  <Slides>25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25</vt:i4>
      </vt:variant>
    </vt:vector>
  </HeadingPairs>
  <TitlesOfParts>
    <vt:vector size="31" baseType="lpstr">
      <vt:lpstr>Arial</vt:lpstr>
      <vt:lpstr>Calibri</vt:lpstr>
      <vt:lpstr>Calibri Light</vt:lpstr>
      <vt:lpstr>Palatino Linotype</vt:lpstr>
      <vt:lpstr>Wingdings</vt:lpstr>
      <vt:lpstr>Θέμα του Office</vt:lpstr>
      <vt:lpstr>ΔΙΑΚΟΝΙΑ ΤΟΥ ΛΟΓΟΥ ΕΝΟΤΗΤΑ 6Η  Ο ΔΙΑΚΟΝΟΣ ΤΟΥ ΚΗΡΥΓΜΑΤΟΣ</vt:lpstr>
      <vt:lpstr>Οι συμβολικές έννοιες του σπινθήρα και της ζύμης</vt:lpstr>
      <vt:lpstr>Ποιος είναι ο διάκονος του κηρύγματος;</vt:lpstr>
      <vt:lpstr>Προϋποθέσεις για το αποστολικό έργο</vt:lpstr>
      <vt:lpstr>Προϋποθέσεις για το αποστολικό έργο</vt:lpstr>
      <vt:lpstr>Προϋποθέσεις για το αποστολικό έργο</vt:lpstr>
      <vt:lpstr>Θεσμός ιεροκηρύκων</vt:lpstr>
      <vt:lpstr>Η συμμετοχή των γυναικών στο κήρυγμα</vt:lpstr>
      <vt:lpstr>Το κήρυγμα ως λειτουργική πράξη της Εκκλησίας</vt:lpstr>
      <vt:lpstr>Το κήρυγμα ως λειτουργική πράξη της Εκκλησίας</vt:lpstr>
      <vt:lpstr>Σημερινές εκτροπές</vt:lpstr>
      <vt:lpstr>Στόχος του κηρυκτικού λόγου </vt:lpstr>
      <vt:lpstr>Στόχος του κηρυκτικού λόγου </vt:lpstr>
      <vt:lpstr>Η προσωπικότητα του ιεροκήρυκα</vt:lpstr>
      <vt:lpstr>Η προσωπικότητα του ιεροκήρυκα</vt:lpstr>
      <vt:lpstr>Η προσωπικότητα του ιεροκήρυκα</vt:lpstr>
      <vt:lpstr>Η προσωπικότητα του ιεροκήρυκα</vt:lpstr>
      <vt:lpstr>Η προσωπικότητα του ιεροκήρυκα</vt:lpstr>
      <vt:lpstr>Εκκλησιαστική ρητορική και βίωμα</vt:lpstr>
      <vt:lpstr>Εκκλησιαστική ρητορική και βίωμα</vt:lpstr>
      <vt:lpstr>Εκκλησιαστική ρητορική και βίωμα</vt:lpstr>
      <vt:lpstr>Εκκλησιαστική ρητορική και βίωμα</vt:lpstr>
      <vt:lpstr>Εκκλησιαστική ρητορική και βίωμα</vt:lpstr>
      <vt:lpstr>Το «χρῖσμα» του λόγου</vt:lpstr>
      <vt:lpstr>Βιβλιογραφία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ΔΙΑΚΟΝΙΑ ΤΟΥ ΛΟΓΟΥ ΕΝΟΤΗΤΑ 6Η  Ο ΔΙΑΚΟΝΟΣ ΤΟΥ ΚΗΡΥΓΜΑΤΟΣ</dc:title>
  <dc:creator>MARIA KARAMPELIA</dc:creator>
  <cp:lastModifiedBy>MARIA KARAMPELIA</cp:lastModifiedBy>
  <cp:revision>1</cp:revision>
  <dcterms:created xsi:type="dcterms:W3CDTF">2023-04-24T18:31:17Z</dcterms:created>
  <dcterms:modified xsi:type="dcterms:W3CDTF">2024-04-11T13:08:13Z</dcterms:modified>
</cp:coreProperties>
</file>