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119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KARAMPELIA" userId="9dfcc2cac66bf474" providerId="LiveId" clId="{D2BFE68A-464D-461A-8899-BF565D5D2AAA}"/>
    <pc:docChg chg="custSel modSld">
      <pc:chgData name="MARIA KARAMPELIA" userId="9dfcc2cac66bf474" providerId="LiveId" clId="{D2BFE68A-464D-461A-8899-BF565D5D2AAA}" dt="2024-10-08T12:01:35.878" v="82" actId="113"/>
      <pc:docMkLst>
        <pc:docMk/>
      </pc:docMkLst>
      <pc:sldChg chg="modSp mod">
        <pc:chgData name="MARIA KARAMPELIA" userId="9dfcc2cac66bf474" providerId="LiveId" clId="{D2BFE68A-464D-461A-8899-BF565D5D2AAA}" dt="2024-10-08T11:42:50.796" v="1" actId="113"/>
        <pc:sldMkLst>
          <pc:docMk/>
          <pc:sldMk cId="1109563694" sldId="258"/>
        </pc:sldMkLst>
        <pc:spChg chg="mod">
          <ac:chgData name="MARIA KARAMPELIA" userId="9dfcc2cac66bf474" providerId="LiveId" clId="{D2BFE68A-464D-461A-8899-BF565D5D2AAA}" dt="2024-10-08T11:42:50.796" v="1" actId="113"/>
          <ac:spMkLst>
            <pc:docMk/>
            <pc:sldMk cId="1109563694" sldId="258"/>
            <ac:spMk id="3" creationId="{59B3957C-45DE-4883-3D8A-20C618753668}"/>
          </ac:spMkLst>
        </pc:spChg>
      </pc:sldChg>
      <pc:sldChg chg="modSp mod">
        <pc:chgData name="MARIA KARAMPELIA" userId="9dfcc2cac66bf474" providerId="LiveId" clId="{D2BFE68A-464D-461A-8899-BF565D5D2AAA}" dt="2024-10-08T11:44:45.752" v="10" actId="5793"/>
        <pc:sldMkLst>
          <pc:docMk/>
          <pc:sldMk cId="945711826" sldId="259"/>
        </pc:sldMkLst>
        <pc:spChg chg="mod">
          <ac:chgData name="MARIA KARAMPELIA" userId="9dfcc2cac66bf474" providerId="LiveId" clId="{D2BFE68A-464D-461A-8899-BF565D5D2AAA}" dt="2024-10-08T11:44:45.752" v="10" actId="5793"/>
          <ac:spMkLst>
            <pc:docMk/>
            <pc:sldMk cId="945711826" sldId="259"/>
            <ac:spMk id="3" creationId="{FBC123BB-9215-BCF3-2FB8-1B15247F869D}"/>
          </ac:spMkLst>
        </pc:spChg>
      </pc:sldChg>
      <pc:sldChg chg="modSp mod">
        <pc:chgData name="MARIA KARAMPELIA" userId="9dfcc2cac66bf474" providerId="LiveId" clId="{D2BFE68A-464D-461A-8899-BF565D5D2AAA}" dt="2024-10-08T11:46:41.694" v="19" actId="115"/>
        <pc:sldMkLst>
          <pc:docMk/>
          <pc:sldMk cId="3194987630" sldId="260"/>
        </pc:sldMkLst>
        <pc:spChg chg="mod">
          <ac:chgData name="MARIA KARAMPELIA" userId="9dfcc2cac66bf474" providerId="LiveId" clId="{D2BFE68A-464D-461A-8899-BF565D5D2AAA}" dt="2024-10-08T11:46:41.694" v="19" actId="115"/>
          <ac:spMkLst>
            <pc:docMk/>
            <pc:sldMk cId="3194987630" sldId="260"/>
            <ac:spMk id="3" creationId="{9F36528D-7A93-6E58-08A6-8E1DC97B0120}"/>
          </ac:spMkLst>
        </pc:spChg>
      </pc:sldChg>
      <pc:sldChg chg="modSp mod">
        <pc:chgData name="MARIA KARAMPELIA" userId="9dfcc2cac66bf474" providerId="LiveId" clId="{D2BFE68A-464D-461A-8899-BF565D5D2AAA}" dt="2024-10-08T11:47:39.628" v="23" actId="20577"/>
        <pc:sldMkLst>
          <pc:docMk/>
          <pc:sldMk cId="1567637962" sldId="261"/>
        </pc:sldMkLst>
        <pc:spChg chg="mod">
          <ac:chgData name="MARIA KARAMPELIA" userId="9dfcc2cac66bf474" providerId="LiveId" clId="{D2BFE68A-464D-461A-8899-BF565D5D2AAA}" dt="2024-10-08T11:47:39.628" v="23" actId="20577"/>
          <ac:spMkLst>
            <pc:docMk/>
            <pc:sldMk cId="1567637962" sldId="261"/>
            <ac:spMk id="3" creationId="{7552DEA4-5BF6-6982-64D8-90A3B46C2846}"/>
          </ac:spMkLst>
        </pc:spChg>
      </pc:sldChg>
      <pc:sldChg chg="modSp mod">
        <pc:chgData name="MARIA KARAMPELIA" userId="9dfcc2cac66bf474" providerId="LiveId" clId="{D2BFE68A-464D-461A-8899-BF565D5D2AAA}" dt="2024-10-08T11:48:58.934" v="25" actId="123"/>
        <pc:sldMkLst>
          <pc:docMk/>
          <pc:sldMk cId="1043553402" sldId="262"/>
        </pc:sldMkLst>
        <pc:spChg chg="mod">
          <ac:chgData name="MARIA KARAMPELIA" userId="9dfcc2cac66bf474" providerId="LiveId" clId="{D2BFE68A-464D-461A-8899-BF565D5D2AAA}" dt="2024-10-08T11:48:58.934" v="25" actId="123"/>
          <ac:spMkLst>
            <pc:docMk/>
            <pc:sldMk cId="1043553402" sldId="262"/>
            <ac:spMk id="3" creationId="{764FA728-0218-2824-59B1-36FF83FAC056}"/>
          </ac:spMkLst>
        </pc:spChg>
      </pc:sldChg>
      <pc:sldChg chg="modSp mod">
        <pc:chgData name="MARIA KARAMPELIA" userId="9dfcc2cac66bf474" providerId="LiveId" clId="{D2BFE68A-464D-461A-8899-BF565D5D2AAA}" dt="2024-10-08T11:52:35.280" v="39" actId="207"/>
        <pc:sldMkLst>
          <pc:docMk/>
          <pc:sldMk cId="1456359745" sldId="263"/>
        </pc:sldMkLst>
        <pc:spChg chg="mod">
          <ac:chgData name="MARIA KARAMPELIA" userId="9dfcc2cac66bf474" providerId="LiveId" clId="{D2BFE68A-464D-461A-8899-BF565D5D2AAA}" dt="2024-10-08T11:49:40.308" v="26" actId="14100"/>
          <ac:spMkLst>
            <pc:docMk/>
            <pc:sldMk cId="1456359745" sldId="263"/>
            <ac:spMk id="2" creationId="{08D68C20-8F14-DEE7-3CE1-32F8719BF222}"/>
          </ac:spMkLst>
        </pc:spChg>
        <pc:spChg chg="mod">
          <ac:chgData name="MARIA KARAMPELIA" userId="9dfcc2cac66bf474" providerId="LiveId" clId="{D2BFE68A-464D-461A-8899-BF565D5D2AAA}" dt="2024-10-08T11:52:35.280" v="39" actId="207"/>
          <ac:spMkLst>
            <pc:docMk/>
            <pc:sldMk cId="1456359745" sldId="263"/>
            <ac:spMk id="3" creationId="{F778C5F6-D4D5-648F-84D7-F052735D9223}"/>
          </ac:spMkLst>
        </pc:spChg>
      </pc:sldChg>
      <pc:sldChg chg="modSp mod">
        <pc:chgData name="MARIA KARAMPELIA" userId="9dfcc2cac66bf474" providerId="LiveId" clId="{D2BFE68A-464D-461A-8899-BF565D5D2AAA}" dt="2024-10-08T11:54:42.877" v="45" actId="113"/>
        <pc:sldMkLst>
          <pc:docMk/>
          <pc:sldMk cId="3259870224" sldId="264"/>
        </pc:sldMkLst>
        <pc:spChg chg="mod">
          <ac:chgData name="MARIA KARAMPELIA" userId="9dfcc2cac66bf474" providerId="LiveId" clId="{D2BFE68A-464D-461A-8899-BF565D5D2AAA}" dt="2024-10-08T11:54:42.877" v="45" actId="113"/>
          <ac:spMkLst>
            <pc:docMk/>
            <pc:sldMk cId="3259870224" sldId="264"/>
            <ac:spMk id="3" creationId="{DE14D554-8FAF-E266-21BF-80714932E017}"/>
          </ac:spMkLst>
        </pc:spChg>
      </pc:sldChg>
      <pc:sldChg chg="modSp mod">
        <pc:chgData name="MARIA KARAMPELIA" userId="9dfcc2cac66bf474" providerId="LiveId" clId="{D2BFE68A-464D-461A-8899-BF565D5D2AAA}" dt="2024-10-08T11:59:16.768" v="62" actId="27636"/>
        <pc:sldMkLst>
          <pc:docMk/>
          <pc:sldMk cId="490691584" sldId="265"/>
        </pc:sldMkLst>
        <pc:spChg chg="mod">
          <ac:chgData name="MARIA KARAMPELIA" userId="9dfcc2cac66bf474" providerId="LiveId" clId="{D2BFE68A-464D-461A-8899-BF565D5D2AAA}" dt="2024-10-08T11:59:16.768" v="62" actId="27636"/>
          <ac:spMkLst>
            <pc:docMk/>
            <pc:sldMk cId="490691584" sldId="265"/>
            <ac:spMk id="3" creationId="{FA184597-9550-D954-F100-1AE413F85A77}"/>
          </ac:spMkLst>
        </pc:spChg>
      </pc:sldChg>
      <pc:sldChg chg="modSp mod">
        <pc:chgData name="MARIA KARAMPELIA" userId="9dfcc2cac66bf474" providerId="LiveId" clId="{D2BFE68A-464D-461A-8899-BF565D5D2AAA}" dt="2024-10-08T12:01:35.878" v="82" actId="113"/>
        <pc:sldMkLst>
          <pc:docMk/>
          <pc:sldMk cId="763681248" sldId="266"/>
        </pc:sldMkLst>
        <pc:spChg chg="mod">
          <ac:chgData name="MARIA KARAMPELIA" userId="9dfcc2cac66bf474" providerId="LiveId" clId="{D2BFE68A-464D-461A-8899-BF565D5D2AAA}" dt="2024-10-08T12:01:35.878" v="82" actId="113"/>
          <ac:spMkLst>
            <pc:docMk/>
            <pc:sldMk cId="763681248" sldId="266"/>
            <ac:spMk id="3" creationId="{1375F157-0C3A-3BD5-6AE8-D47D851E4F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166F40-273F-1CFA-DAA8-E31825C18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CDCAC53-310E-3849-EA5F-F8851DE29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B9076FD-96E0-C374-85A4-CA0AF1EF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6450-F1D6-42DA-A25C-50AD726BED1E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D515E1-A667-E043-2669-1F5E2176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88C18B1-3B36-6D30-6521-CB5971F88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AC35-6E9B-4B6B-895F-83661FC51B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14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9893DD-EF10-A08F-5F86-DA8E9911C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890B46B-B9A2-2306-A13A-89709547B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CBB06BA-82F6-76B3-5FAF-B15B9ED42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6450-F1D6-42DA-A25C-50AD726BED1E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C59CD74-E004-A9B8-B9E1-1606E1961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DB0977D-3BDA-7160-54A5-A9EC13394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AC35-6E9B-4B6B-895F-83661FC51B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828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D5E53B1-8BE2-D153-253C-3FEC10014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C3B5770-F818-4793-3A38-8C5050107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2D89003-8F3A-30BD-6111-FCD5C848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6450-F1D6-42DA-A25C-50AD726BED1E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21C3E2D-8CCF-DE6C-2C78-77E707CAC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1DD01AC-B7A9-BF82-78B0-335491D38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AC35-6E9B-4B6B-895F-83661FC51B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59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97C14-8C3E-D4CC-40E2-2E0E7B6B8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220B8F-8568-3ABC-E130-BBFEE9424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C1AC8CD-DED6-5224-95C5-29B16BF0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6450-F1D6-42DA-A25C-50AD726BED1E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A8688E3-40AA-9B5C-23E7-D41A7B870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9366B42-5F5B-01F7-0D21-2686A7E5A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AC35-6E9B-4B6B-895F-83661FC51B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70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FDE8F7-9370-BA6D-BBF0-B9BCF5E7F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AE29646-AF07-96C7-D2C8-E3A300387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474E9CC-258D-F3E4-9D2B-92AA0717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6450-F1D6-42DA-A25C-50AD726BED1E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207153-F566-7803-D6DD-8FE951A2C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BB7912A-8458-42C2-CC4B-172595EC7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AC35-6E9B-4B6B-895F-83661FC51B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711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D83DD2-3AC2-CAC7-A5CE-FD0C4A3F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E53132-39A0-092F-F0CE-7E9ACE5CF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3A40425-C12A-613D-EC75-F6DB5319F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A946FF0-B4EF-D9AA-202D-B70838371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6450-F1D6-42DA-A25C-50AD726BED1E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37F928F-EA12-7062-C493-B58AADE5C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3B8C5BB-C151-4B69-9C7D-CED49873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AC35-6E9B-4B6B-895F-83661FC51B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524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F3E018-B0A5-182D-2D7E-B3F7490F0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73CB838-CFD3-4B88-BA68-970CFEC58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EB00381-5D29-F030-A31E-5685C321D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7EA35ED-F84B-7FEF-8946-F45B3C59E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26288F3-D527-4823-EA60-56A865532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FB602A0-84D4-D361-AF10-5335113E6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6450-F1D6-42DA-A25C-50AD726BED1E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0D9EDAC-FB74-C39A-5D1D-D745EC01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42C9DBD-C6D3-08E9-74BB-AAABCB0C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AC35-6E9B-4B6B-895F-83661FC51B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385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21EFF5-AA72-7DB9-C789-EEE8D04DC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9A3FF11-C123-8809-4E8C-F4D5CE0B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6450-F1D6-42DA-A25C-50AD726BED1E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7B12C8B-6940-1FFC-14D1-01F5DAFE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3E1B31A-C797-584E-7E93-D76C8E20C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AC35-6E9B-4B6B-895F-83661FC51B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FC75F18-325D-1771-DDD1-2047577E6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6450-F1D6-42DA-A25C-50AD726BED1E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6CB4161-9BE1-3298-8FC3-43D0389E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36F57C6-2AF3-465C-28FD-13F169D04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AC35-6E9B-4B6B-895F-83661FC51B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073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3DB612-A517-F1DC-19B1-C9E3EF6A8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CCD270-250B-EF08-1A96-1F576B010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410324F-A596-5194-5B49-1A567FDF6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F14BCA9-C5BB-A09E-F5B4-5703FEE45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6450-F1D6-42DA-A25C-50AD726BED1E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9AC2D80-BAFC-C058-7C6B-998DE785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F3BD291-1ADA-A550-B4BC-12F4763E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AC35-6E9B-4B6B-895F-83661FC51B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243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C508D0-F645-949A-B82F-2873B608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CD2B60B-91B0-C7F6-544E-C921AF7AA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CC7D39B-21FD-3216-03E2-65583EEF3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6DED32B-EF83-5A2F-01E7-C783C95C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6450-F1D6-42DA-A25C-50AD726BED1E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695C3BB-FBE3-4E59-D3F7-4344224D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6E5CCD0-62A7-5DBB-55B7-1E089E68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AC35-6E9B-4B6B-895F-83661FC51B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898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93B6EF9-9D7F-C516-AA8F-1D20754A3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7E57716-291E-7CD4-6F07-DB5F4AD3E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413AB46-6C09-EC6A-30BE-37B64BBBF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F36450-F1D6-42DA-A25C-50AD726BED1E}" type="datetimeFigureOut">
              <a:rPr lang="el-GR" smtClean="0"/>
              <a:t>8/10/2024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0DD0D0A-A2AE-04D7-9662-22CD6A0DF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A1E6E66-9748-0259-493F-88D1C3A53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EAAC35-6E9B-4B6B-895F-83661FC51B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63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giaeirinichrysovalantou.gr/chrysovalantou/index.php/galler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F07475-4659-95DF-A945-5DDDEEA9B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00025"/>
            <a:ext cx="11858624" cy="3309938"/>
          </a:xfrm>
        </p:spPr>
        <p:txBody>
          <a:bodyPr>
            <a:noAutofit/>
          </a:bodyPr>
          <a:lstStyle/>
          <a:p>
            <a:r>
              <a:rPr lang="el-GR" sz="5400" b="1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ΤΟΥ ΒΙΟΥ ΤΗΣ ΧΑΡΙΤΟΒΡΥΤΟΥ ΑΓΙΑΣ</a:t>
            </a:r>
            <a:br>
              <a:rPr lang="el-GR" sz="5400" b="1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l-GR" sz="5400" b="1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  <a:t>ΧΡΥΣΟΒΑΛΑΝΤΟΥ ΕΙΡΗΝΗΣ</a:t>
            </a:r>
            <a:br>
              <a:rPr lang="el-GR" sz="5400" b="1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l-GR" sz="5400" b="1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ΤΑ ΘΑΥΜΑΣΤΑ ΠΑΡΑΔΟΞΑ</a:t>
            </a:r>
            <a:br>
              <a:rPr lang="el-GR" sz="5400" b="1" dirty="0">
                <a:effectLst/>
                <a:latin typeface="+mn-lt"/>
                <a:ea typeface="Times New Roman" panose="02020603050405020304" pitchFamily="18" charset="0"/>
              </a:rPr>
            </a:br>
            <a:endParaRPr lang="el-GR" sz="5400" b="1" dirty="0">
              <a:latin typeface="+mn-lt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5F70CE7-1B02-3252-6714-4AEF36F5F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325" y="4211638"/>
            <a:ext cx="9144000" cy="1655762"/>
          </a:xfrm>
        </p:spPr>
        <p:txBody>
          <a:bodyPr/>
          <a:lstStyle/>
          <a:p>
            <a:endParaRPr lang="el-GR" sz="1800" u="sng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r>
              <a:rPr lang="el-GR" sz="4000" u="sng" kern="1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ΒΙΟΣ ΑΓΙΑΣ (agiaeirinichrysovalantou.gr)</a:t>
            </a:r>
            <a:endParaRPr lang="el-GR" sz="4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5308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4C9722-296A-1D7A-C8FA-A51452D25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ΒΙΟΣ ΤΗΣ  ΑΓΙΑΣ</a:t>
            </a:r>
            <a:r>
              <a:rPr lang="el-GR" dirty="0">
                <a:solidFill>
                  <a:srgbClr val="252525"/>
                </a:solidFill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  <a:t>ΧΡΥΣΟΒΑΛΑΝΤΟΥ ΕΙΡΗΝΗΣ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184597-9550-D954-F100-1AE413F85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1036"/>
            <a:ext cx="12192000" cy="6176963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Εἰρήνη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Χρυσοβαλάντου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ἔζησε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κατά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9ον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αἰῶνα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Κωνσταντινούπολιν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ἡγίασεν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ὡς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Μοναχή.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Ἱερά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Μονή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στήν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Λυκόβρυση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Ἀττικῆς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τιμᾶται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ὄνομα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Ὁσίας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Εἰρήνης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Χρυσοβαλάντου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εἶναι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πρώτη Μονή πού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ἐκτίσθη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ἔτους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1930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ὑπό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ἀειμνήστου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Γεροντίσσης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Μελετίας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Μοναχῆς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(κατά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κόσμον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Λ.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Κονταξῆ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) μετά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πάροδον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χιλίων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πλέον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ἐτῶν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περιώνυμον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Κωνσταντινουπόλεως Μονήν,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ὅπου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ἠσκήτευσε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ἐκοιμήθη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Κυρίῳ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 Γερόντισσα Μελετία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ἀληθινή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εὐλάβεια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ἄπειρες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θυσίες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ἐδημιούργησε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Μονή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ἰδία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Εἰρήνη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Χρυσοβαλάντου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ἐμφανίσθηκε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ὑπέδειξε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τόπον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διά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κτισθῆ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πρώτη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στό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ἔνδοξον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ὄνομά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Εκκλησία,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ὅπου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φυλάττει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ὡς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θησαυρόν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πολύτιμον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Θαυματουργόν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Εἰκόνα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ἔχει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σήμερον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μετατραπῆ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σέ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καταφύγιον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τόσων πονεμένων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ἀνθρώπων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πού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ἐπισκεπτόμενοι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Ναόν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ἐξέρχονται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σάν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ἄλλην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κολυμβήθραν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Σιλωάμ, θεραπευμένοι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πάντοτε ρέοντα νάματα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χάρης της.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4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4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4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παλαιάν</a:t>
            </a:r>
            <a:r>
              <a:rPr lang="el-GR" sz="24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αὐτήν</a:t>
            </a:r>
            <a:r>
              <a:rPr lang="el-GR" sz="24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4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ἔνδοξον</a:t>
            </a:r>
            <a:r>
              <a:rPr lang="el-GR" sz="24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4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Κωνσταντινουπόλεως Μονήν </a:t>
            </a:r>
            <a:r>
              <a:rPr lang="el-GR" sz="24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4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4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ὁποίαν</a:t>
            </a:r>
            <a:r>
              <a:rPr lang="el-GR" sz="24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ἡγίασεν</a:t>
            </a:r>
            <a:r>
              <a:rPr lang="el-GR" sz="24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τίποτε σήμερον </a:t>
            </a:r>
            <a:r>
              <a:rPr lang="el-GR" sz="24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δέν</a:t>
            </a:r>
            <a:r>
              <a:rPr lang="el-GR" sz="24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ἀπομένει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Δι’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πρώτη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νεωτέρα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Μονή της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Λυκόβρυση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Ἀττικῆς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ἀνεκαινίσθη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ἔτους</a:t>
            </a:r>
            <a:r>
              <a:rPr lang="el-GR" sz="24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1960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κατά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βυζαντινήν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τεχνοτροπίαν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ὑπό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ἀειμνήστου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Μητροπολίτου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Κυκλάδων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Νήσων Γαβριήλ διά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εὕρῃ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συνέχισιν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ἐπιβιώσεώς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ἡ παλαιά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Κωνσταντινουπόλεως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ἐκείνη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Μονή.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Ὡραματίσθηκε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ὁ Γέροντας Γαβριήλ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ἀνακαινίση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κατά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βυζαντινήν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τεχνοτροπίαν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Μονήν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ΟΣΙΑΣ ΕΙΡΗΝΗΣ ΧΡΥΣΟΒΑΛΑΝΤΟΥ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φέρη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οἷον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ὕψος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περίβλεπτον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4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ἵσταται</a:t>
            </a:r>
            <a:r>
              <a:rPr lang="el-GR" sz="24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σήμερον.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0691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032A79-F4B1-591A-1169-4F534AAB8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6675" y="18256"/>
            <a:ext cx="12192000" cy="66278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ΒΙΟΣ ΤΗΣ  ΑΓΙΑΣ</a:t>
            </a:r>
            <a:r>
              <a:rPr lang="el-GR" dirty="0">
                <a:solidFill>
                  <a:srgbClr val="252525"/>
                </a:solidFill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  <a:t>ΧΡΥΣΟΒΑΛΑΝΤΟΥ ΕΙΡΗΝΗΣ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75F157-0C3A-3BD5-6AE8-D47D851E4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81038"/>
            <a:ext cx="12191999" cy="6176962"/>
          </a:xfrm>
        </p:spPr>
        <p:txBody>
          <a:bodyPr>
            <a:normAutofit fontScale="77500" lnSpcReduction="20000"/>
          </a:bodyPr>
          <a:lstStyle/>
          <a:p>
            <a:r>
              <a:rPr lang="el-GR" sz="2800" dirty="0">
                <a:solidFill>
                  <a:srgbClr val="252525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&lt;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 Γέροντας Γαβριήλ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ἐγνώριζε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ὅτι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ἀνασταίνει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μνῆμες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φέρνει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παρελθόν μέσα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παρόν,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γιά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βγῆ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ἔργον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ἀσχημάτιστο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ἀκόμη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μέλλον.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Θαυματουργόν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Εἰκόνα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Ἁγίας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εἶχε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ἁγιογραφήσει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ἔτος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1919 ὁ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καταγόμενος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Βουρλά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Μ.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Ἀσίας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Ἅγιον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Ὄρος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μονάσας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Νεκτάριος Μοναχός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 Πατήρ Νεκτάριος μετά τρία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ἔτη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ἁγιογράφηση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Ἱερᾶς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Εἰκόνος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ἐπισκέφθηκε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πατρίδα του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ἐμαρτύρησε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ἐκεῖ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Σμύρνην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1922 φονευθείς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ὑπό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Τούρκων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Ἀκολουθία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Ἁγίας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ἐποιήθη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ὑπό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ἀειμνήστου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Ὑμνογράφου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Μεγάλης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Χριστοῦ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Ὀρθοδόξου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Ἀνατολικῆς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Ἐκκλησίας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πατρός Γερασίμου </a:t>
            </a:r>
            <a:r>
              <a:rPr lang="el-GR" sz="28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Μικραγιαννανίτου</a:t>
            </a:r>
            <a:r>
              <a:rPr lang="el-GR" sz="28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ἐδόθη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ὡς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ἀναφαίρετον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κτῆμα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Μονήν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 μνήμη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τιμᾶται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ὑπό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Ἐκκλησίας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>
                <a:solidFill>
                  <a:srgbClr val="0070C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28ην </a:t>
            </a:r>
            <a:r>
              <a:rPr lang="el-GR" sz="2800" b="1" dirty="0" err="1">
                <a:solidFill>
                  <a:srgbClr val="0070C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Ἰουλίου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κατά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Πάτριον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Ἑορτολόγιον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(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ἡμέραν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ἀκολουθοῦντες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>
                <a:solidFill>
                  <a:srgbClr val="0070C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Νέον </a:t>
            </a:r>
            <a:r>
              <a:rPr lang="el-GR" sz="2800" b="1" dirty="0" err="1">
                <a:solidFill>
                  <a:srgbClr val="0070C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Ἡμερολόγιον</a:t>
            </a:r>
            <a:r>
              <a:rPr lang="el-GR" sz="2800" b="1" dirty="0">
                <a:solidFill>
                  <a:srgbClr val="0070C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b="1" dirty="0" err="1">
                <a:solidFill>
                  <a:srgbClr val="0070C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ἔχουν</a:t>
            </a:r>
            <a:r>
              <a:rPr lang="el-GR" sz="2800" b="1" dirty="0">
                <a:solidFill>
                  <a:srgbClr val="0070C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10 </a:t>
            </a:r>
            <a:r>
              <a:rPr lang="el-GR" sz="2800" b="1" dirty="0" err="1">
                <a:solidFill>
                  <a:srgbClr val="0070C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Αὐγούστου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).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πλουσία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χάρις ἡ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ὁποία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ἐπέλαμπε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θαυμάσια τότε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Κωνσταντινουπόλει Μονή της, ἡ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χάρις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ἐξεχύθη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ἐπεσκίασε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Ἱεράν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Μονήν της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Λυκόβρυση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Ἀττικῆς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κατέστησε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δευτέραν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Σιλωάμ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κολυμβήθραν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Διότι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Λυκόβρυση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πηγάζει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ἰάματα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θαυματουργοῦσα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χαριτόβρυτος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Εἰκών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ὥστε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Μοναχή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Μονῆς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γράφῃ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σέ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ὕμνον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ἐγκωμιαστικόν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: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«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θαύματά σου,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μου,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σάν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τ’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Οὐρανοῦ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τ’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ἀστέρια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λάμπουν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’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Λυκόβρυση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σ’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ὅλης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πλέρια»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3681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A22E86-C508-01B5-8465-3222B57D7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743745"/>
          </a:xfrm>
        </p:spPr>
        <p:txBody>
          <a:bodyPr/>
          <a:lstStyle/>
          <a:p>
            <a:pPr algn="ctr"/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ΒΙΟΣ ΤΗΣ  ΑΓΙΑΣ</a:t>
            </a:r>
            <a:r>
              <a:rPr lang="el-GR" dirty="0">
                <a:solidFill>
                  <a:srgbClr val="252525"/>
                </a:solidFill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  <a:t>ΧΡΥΣΟΒΑΛΑΝΤΟΥ ΕΙΡΗΝΗΣ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CD005F0-0CA7-78B4-6A5D-CD0C0F617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76275"/>
            <a:ext cx="12191999" cy="6163470"/>
          </a:xfrm>
        </p:spPr>
        <p:txBody>
          <a:bodyPr>
            <a:normAutofit fontScale="70000" lnSpcReduction="20000"/>
          </a:bodyPr>
          <a:lstStyle/>
          <a:p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 Θεός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ἔδωσε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θεράπαινάν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Του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Ὁσίαν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Εἰρήνην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Χρυσοβαλάντου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ἰδιαίτερη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χάρη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δέεται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Θρόνο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Μεγαλωσύνης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Του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γιά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τούς πιστούς πού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θά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στρέφουν τίς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ἱκεσίες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τους σέ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θά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ἀκουμποῦν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πίστη τίς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ἐλπίδες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τους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δική της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ἀγάπη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παρρησία.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θαύματα πού γίνονται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δύναμη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πρεσβείας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μεγάλης προστάτιδός μας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Εἰρήνης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Χρυσοβαλάντου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συγκινοῦν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συγκλονίζουν,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ἐμπνέουν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καθοδηγοῦν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ἀνθρώπινην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ψυχήν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δι’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πρέπει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γίνονται σέ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ὅλους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γνωστά.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Διότι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τρόπον δοξάζουμε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Θεόν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θαυμαστώσαντα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τιμοῦμε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θεράπαινάν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Του,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Ὁσίαν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Μητέρα μας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Εἰρήνην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Χρυσοβαλάντου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πού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τίς πλούσιες δωρεές της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ὅλους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ὅσοι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ἐπικαλοῦνται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πίστη, τονώνει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ὀρθόδοξο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βίωμα,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ζῶσα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πίστη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Θεόν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Πατέρων μας.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πατᾶς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ἱερό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χῶρο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Μεγαλόδωρης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Λυκόβρυση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ἐπιβλητικό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Ναό της ἡ Θαυματουργός της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Εἰκόνα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ἕνα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πλῆθος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γύρω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πολύτιμα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ἀφιερώματα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πού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εἶναι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ἔκφραση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εὐγνωμοσύνης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ψυχῶν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μαρτυρίες θαυμάτων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ἐπιτελεσθέντων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σοῦ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δημιουργεῖ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ψυχή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ἕνα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δέος,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ἕνα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αἴσθημα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μυστηριακό.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καθένα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ἀφιέρωμα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μιλᾶ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γιά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κάποιο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θαῦμα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Γιά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ταχεῖαν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βοήθειαν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Μεγάλης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στίς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ὥρες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ἀγωνίας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ἀνάγκης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Μπροστά της γονατίζουν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ψυχές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ἀποθέτουν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χάρη της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δικά τους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αἰτήματα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τούς πόνους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τούς πόθους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καρδιῶν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των.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Λεπτομερής βιογραφία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Ὁσίας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ὑπάρχει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Ἱεράν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Μονήν σέ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ἰδιαιτέρα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ἔκδοση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ἐτερον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βιβλίον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ὁποῖον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περιλαμβάνει τούς παρακλητικούς Κανόνες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τούς Χαιρετισμούς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Ἐπίσης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κυκλοφορεῖ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ἀνά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δίμηνον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Περιοδικόν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τίτλον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«ΟΣΙΑ ΕΙΡΗΝΗ ΧΡΥΣΟΒΑΛΑΝΤΟΥ»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ἔκδοσις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ἐν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Λυκοβρύσει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ὁμωνύμου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Ἱερᾶς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Μονής μέσα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στό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ὁποῖον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δημοσιεύονται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θαύματα πού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ἐπιτελεῖ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ὁποῖα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γράφονται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ἀποστέλλονται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ὡς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εὐχαριστήριες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ἐπιστολές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ἐκείνους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πού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εὐεργετήθηκαν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χάρη της.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001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FA20E6-4342-5F49-7863-9F46743AE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762795"/>
          </a:xfrm>
        </p:spPr>
        <p:txBody>
          <a:bodyPr>
            <a:normAutofit fontScale="90000"/>
          </a:bodyPr>
          <a:lstStyle/>
          <a:p>
            <a:pPr algn="ctr"/>
            <a:br>
              <a:rPr lang="el-GR" sz="4400" b="1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ΒΙΟΣ ΤΗΣ  ΑΓΙΑΣ</a:t>
            </a:r>
            <a:r>
              <a:rPr lang="el-GR" dirty="0">
                <a:solidFill>
                  <a:srgbClr val="252525"/>
                </a:solidFill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  <a:t>ΧΡΥΣΟΒΑΛΑΝΤΟΥ ΕΙΡΗΝΗΣ</a:t>
            </a:r>
            <a:b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el-GR" sz="4400" b="1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5FA9DCC-E8CF-518A-0DFE-1EE81AB8D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1050"/>
            <a:ext cx="12192000" cy="6058695"/>
          </a:xfrm>
        </p:spPr>
        <p:txBody>
          <a:bodyPr/>
          <a:lstStyle/>
          <a:p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Καταγόταν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Καισάρειαν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Καππαδοκίας,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γονεῖς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πλουσίους,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εὐσεβεῖς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ξακουστούς. </a:t>
            </a:r>
          </a:p>
          <a:p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Ἐκλέχθηκε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ὡς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σύζυγος διά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υἱόν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Αὐτοκράτορος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Θεοφίλου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Βασιλίσσης Θεοδώρας, Μιχαήλ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Γ΄.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Ἀλλ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’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ἕως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ὅτου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μακρυνήν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πατρίδα της Καππαδοκία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φθάσῃ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Κωνσταντινούπολιν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Εἰρήνη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ὁ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Μιχαήλ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εἶχεν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ἤδη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νυμφευθῇ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ἄλλην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–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τοῦτο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Θεοῦ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οἰκονομίᾳ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–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περνῶντας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 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Ὄλυμπον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Μυσίας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ἦλθε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πάρη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εὐχάς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Ὁσίου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Ἰωαννικίου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Μεγάλου πού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ἀσκήτευε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σ’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ἐκεῖνο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ὄρος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Ὅσιος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Ἰωαννίκιος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προβλέποντας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μέλλον,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λέγει: «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Πήγαινε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Κωνσταντινούπολιν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τέκνον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μου,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ὄχι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ὄμως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διά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Βασίλειον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Σέ χρειάζεται ἡ Μονή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Χρυσοβαλάντου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διά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καθοδηγῆς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τάς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Μοναχάς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».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3447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A42DDB-38CA-896D-F918-E549885A2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62782"/>
          </a:xfrm>
        </p:spPr>
        <p:txBody>
          <a:bodyPr>
            <a:normAutofit fontScale="90000"/>
          </a:bodyPr>
          <a:lstStyle/>
          <a:p>
            <a:pPr algn="ctr"/>
            <a:b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ΒΙΟΣ ΤΗΣ  ΑΓΙΑΣ</a:t>
            </a:r>
            <a:r>
              <a:rPr lang="el-GR" dirty="0">
                <a:solidFill>
                  <a:srgbClr val="252525"/>
                </a:solidFill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  <a:t>ΧΡΥΣΟΒΑΛΑΝΤΟΥ ΕΙΡΗΝΗΣ</a:t>
            </a:r>
            <a:b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B3957C-45DE-4883-3D8A-20C618753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81038"/>
            <a:ext cx="12191999" cy="6158706"/>
          </a:xfrm>
        </p:spPr>
        <p:txBody>
          <a:bodyPr/>
          <a:lstStyle/>
          <a:p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 προφητεία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Ἁγίου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Ἰωαννικίου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ἀλλάζει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ὁλοκληρωτικά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πορεία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ζωῆς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Εἰρήνης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 Θεία Πρόνοια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ἐπεφύλασσε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γιά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Εἰρήνη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στέμμα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τρίκορφο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Αὐτοκράτειρας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πολλά διαμάντια,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ἀλλά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ἔναν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ἀνώτερον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θρόνον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αἰώνιαν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ζωήν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Γι’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ἀνταλλάσσει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πρόσκαιρα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γιά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ἀπόκτηση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αἰωνίων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ἀγαθῶν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Μοιράζει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ὅλα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πλούτη της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τούς πτωχούς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εἰσέρχεται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Μονήν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Χρυσοβαλάντου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ὅπου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ἐνδύεται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πενιχρόν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Μοναχῆς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τριβώνιον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Ἀφήνει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βασίλεια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εἰσάγεται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στῖβο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πνευματικῶν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ἀγώνων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Ἀποβλέπουσα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μόνον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πίστεως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Ἀρχηγόν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Τελειωτήν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Ἰησοῦν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Νυμφίον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ψυχῆς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περνοῦσε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ζωήν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σέ </a:t>
            </a:r>
            <a:r>
              <a:rPr lang="el-GR" sz="26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διαρκῆ</a:t>
            </a:r>
            <a:r>
              <a:rPr lang="el-GR" sz="26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προσευχή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μελέτη </a:t>
            </a:r>
            <a:r>
              <a:rPr lang="el-GR" sz="26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26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θείων λόγων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Ἔτσι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ἔγινε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ναός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Ἁγίου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Πνεύματος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καθαρόν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ἐνδιαίτημα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 θυσία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ζωῆς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ἀνθρώπου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προσφέρεται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ἐπάνω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βωμόν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ἀγάπης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προσλαμβάνει πελώριες διαστάσεις.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956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4B4167-7CA3-CFA9-1F25-879253477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256"/>
            <a:ext cx="10515600" cy="662782"/>
          </a:xfrm>
        </p:spPr>
        <p:txBody>
          <a:bodyPr>
            <a:normAutofit fontScale="90000"/>
          </a:bodyPr>
          <a:lstStyle/>
          <a:p>
            <a:pPr algn="ctr"/>
            <a:b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ΒΙΟΣ ΤΗΣ  ΑΓΙΑΣ</a:t>
            </a:r>
            <a:r>
              <a:rPr lang="el-GR" dirty="0">
                <a:solidFill>
                  <a:srgbClr val="252525"/>
                </a:solidFill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  <a:t>ΧΡΥΣΟΒΑΛΑΝΤΟΥ ΕΙΡΗΝΗΣ</a:t>
            </a:r>
            <a:b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C123BB-9215-BCF3-2FB8-1B15247F8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1038"/>
            <a:ext cx="12192000" cy="6158706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Ὁσία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Εἰρήνη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ἐνῶ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εἶχε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ἀκόμη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ἕνα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χρόνο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Μονή,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ἐπιχειρεῖ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ἐπίπονη</a:t>
            </a:r>
            <a:r>
              <a:rPr lang="el-GR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ἄσκηση</a:t>
            </a:r>
            <a:r>
              <a:rPr lang="el-GR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Ἁγίου</a:t>
            </a:r>
            <a:r>
              <a:rPr lang="el-GR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Ἀρσενίου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προσεύχεται δηλαδή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ὑψωμένα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χέρια,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δύση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ἡλίου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μέχρι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ἀνατολή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ἡλίου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ἐπομένης</a:t>
            </a:r>
            <a:r>
              <a:rPr lang="el-GR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ἡμέρας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Πολλές φορές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προσηύχετο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τρόπον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συχνά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ἔμενε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στάση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προσευχομένη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δύο ἤ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τρία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ἡμερόνυκτα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Ἔγινε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ἀντιληπτό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ὅτι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ὁλόκληρη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ἑβδομάδα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ἔμενε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στάση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προσευχομένη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χέρια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ὑψωμένα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χωρίς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χρησιμοποιῆ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κανένα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ὑποστήριγμα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Ὅταν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ἤθελε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κατεβάση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χέρια της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στάση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προσευχῆς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μποροῦσε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καλοῦσε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μία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τίς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πρόκριτες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ἀδελφές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βοηθήση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διότι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πολυήμερη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ἐπίπονη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ἀνάταση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ἐπιάνοντο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οἱ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ἀγκῶνες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οἱ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ὦμοι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λόγῳ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ἀφύσικης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καταπόνησης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διά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ἐπαναφέρη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χέρια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θέση τους,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ἦταν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φοβερό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ἀκούει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κανείς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κρότο πού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ἔκαναν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οἱ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ἀρθρώσεις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· «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ἐκατακτυποῦσαν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αἱ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ἀρθρώσεις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μακράν ὁ κρότος </a:t>
            </a:r>
            <a:r>
              <a:rPr lang="el-GR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ἠκούετο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» γράφει χαρακτηριστικά ὁ βιογράφος της.</a:t>
            </a:r>
          </a:p>
          <a:p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Δι’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ἠρέθιζε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ὁ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ἀγώνας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αὐτός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τόσο πολύ τούς δαίμονας πού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ἀποκαλοῦσαν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νυκτοφάγον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ξυλόποδα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δηλαδή,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ὅτι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εἶχε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τόση καρτερία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ἀντοχή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προσευχή της πού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ἦταν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σάν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κατέτρωγε τίς νύκτες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σάν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εἶχε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ξύλινα πόδια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ᾐσθάνετο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κούραση.</a:t>
            </a: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571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516982-56A6-CC5E-EB1D-348B7A11D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7"/>
          </a:xfrm>
        </p:spPr>
        <p:txBody>
          <a:bodyPr>
            <a:normAutofit fontScale="90000"/>
          </a:bodyPr>
          <a:lstStyle/>
          <a:p>
            <a:pPr algn="ctr"/>
            <a:b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ΒΙΟΣ ΤΗΣ  ΑΓΙΑΣ</a:t>
            </a:r>
            <a:r>
              <a:rPr lang="el-GR" dirty="0">
                <a:solidFill>
                  <a:srgbClr val="252525"/>
                </a:solidFill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  <a:t>ΧΡΥΣΟΒΑΛΑΝΤΟΥ ΕΙΡΗΝΗΣ</a:t>
            </a:r>
            <a:b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36528D-7A93-6E58-08A6-8E1DC97B0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1036"/>
            <a:ext cx="12192000" cy="6176963"/>
          </a:xfrm>
        </p:spPr>
        <p:txBody>
          <a:bodyPr>
            <a:normAutofit fontScale="92500" lnSpcReduction="10000"/>
          </a:bodyPr>
          <a:lstStyle/>
          <a:p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Πολλές φορές ἡ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Ὁσία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Εἰρήνη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Χρυσοβαλάντου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6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ἔβγαινε</a:t>
            </a:r>
            <a:r>
              <a:rPr lang="el-GR" sz="26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τίς νύκτες </a:t>
            </a:r>
            <a:r>
              <a:rPr lang="el-GR" sz="26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στό</a:t>
            </a:r>
            <a:r>
              <a:rPr lang="el-GR" sz="26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προαύλιο </a:t>
            </a:r>
            <a:r>
              <a:rPr lang="el-GR" sz="26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Μονῆς</a:t>
            </a:r>
            <a:r>
              <a:rPr lang="el-GR" sz="26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γιά</a:t>
            </a:r>
            <a:r>
              <a:rPr lang="el-GR" sz="26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6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προσευχηθῆ</a:t>
            </a:r>
            <a:r>
              <a:rPr lang="el-GR" sz="26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κάτω </a:t>
            </a:r>
            <a:r>
              <a:rPr lang="el-GR" sz="26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6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6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ἔναστρο</a:t>
            </a:r>
            <a:r>
              <a:rPr lang="el-GR" sz="26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οὐρανό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ὅλες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ἄλλες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Μοναχές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ἡσύχαζαν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χέρια λοιπόν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ὑψωμένα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ὅπως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συνήθιζε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προσεύχεται,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ἀνέπεμπε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δέησή της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στόν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Παντοκράτορα Θεόν.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Τότε –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εὐδοκίᾳ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–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ὑψώνετο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δύο πήχεις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ἐπάνω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γῆν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ἔμενε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μετέωρος 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«</a:t>
            </a:r>
            <a:r>
              <a:rPr lang="el-GR" sz="26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σάν</a:t>
            </a:r>
            <a:r>
              <a:rPr lang="el-GR" sz="26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ἀετός</a:t>
            </a:r>
            <a:r>
              <a:rPr lang="el-GR" sz="26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ὑψιπέτης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» (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σάν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ἀετό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πετᾶ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ὕψη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)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δύο κυπαρίσσια 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πού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εὑρίσκοντο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προαύλιο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Μονῆς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πλησίον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ὁποίων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τίς νύκτες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προσηύχετο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ἐλύγιζαν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νεύση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Παντοδυνάμου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τίς κορυφές των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ἐφαίνοντο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ὅτι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προσκυνοῦσαν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Ὅταν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ἐτελείωνε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προσευχήν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ἡ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ἐσταύρωνε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τίς κορυφές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κυπαρισσιῶν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ἐκεῖνα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–ὦ!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ἐξαισίου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Θαυματουργήματος–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σάν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ᾐσθάνοντο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εὐλογήθησαν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ἐπανήρχοντο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στήν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u="sng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ἀρχική</a:t>
            </a:r>
            <a:r>
              <a:rPr lang="el-GR" sz="2600" u="sng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των θέση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σκεφθῆ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κανείς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κυπαρίσσι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εἶναι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μόνο δένδρο πού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λυγίζει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εὔκολα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μεγαλύτερη βία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σφοδρῶν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ἀνέμων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Κι’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ὅμως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χάριν της ὁ Θεός παρουσίαζε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ἐξαίσιον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θαυματούργημα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γιά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δείξῃ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ἀφοῦ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σάν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λαμπρό κυπαρίσσι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ὑψώθηκε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(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Θεόν)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τίς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ἀρετές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ζωῆς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τίς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ὑψηλές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θεωρίες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νοῦ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ἡ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δι’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κατά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προσταγήν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Ἐκείνου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ἐλύγιζαν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ἄψυχα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κυπαρίσσια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προσκυνοῦσαν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χρονικό διάστημα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προσευχῆς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498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634D7A-3801-DF9B-4DCC-003F017FB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2000"/>
          </a:xfrm>
        </p:spPr>
        <p:txBody>
          <a:bodyPr>
            <a:normAutofit fontScale="90000"/>
          </a:bodyPr>
          <a:lstStyle/>
          <a:p>
            <a:pPr algn="ctr"/>
            <a:b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ΒΙΟΣ ΤΗΣ  ΑΓΙΑΣ</a:t>
            </a:r>
            <a:r>
              <a:rPr lang="el-GR" dirty="0">
                <a:solidFill>
                  <a:srgbClr val="252525"/>
                </a:solidFill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  <a:t>ΧΡΥΣΟΒΑΛΑΝΤΟΥ ΕΙΡΗΝΗΣ</a:t>
            </a:r>
            <a:b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52DEA4-5BF6-6982-64D8-90A3B46C2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47700"/>
            <a:ext cx="12192000" cy="6210299"/>
          </a:xfrm>
        </p:spPr>
        <p:txBody>
          <a:bodyPr>
            <a:normAutofit/>
          </a:bodyPr>
          <a:lstStyle/>
          <a:p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Διά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μή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μείνῃ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χωρίς μαρτυρία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θαυμαστό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γεγονός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ἰδού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τί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ᾠκονόμησεν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ὁ Θεός. Μία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τίς Μοναχές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Μονῆς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πού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ἔτυχε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ἀγρυπνῆ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ἐκείνη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παρακολούθησε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θαυματούργημα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ἐνῶ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ἀρχή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νόμισε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πού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ἔβλεπε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ἴσως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ἦταν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γέννημα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φαντασίας της, πιστοποιήθηκε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ἀργότερα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πάροδο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ὡρῶν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πού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περνοῦσαν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ἔβλεπε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δύο πήχεις πάνω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γῆν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προσεύχεται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λυγίζουν μπροστά της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κυπαρίσσια,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πράγματι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ἦταν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κάτι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φανταστικό,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ἀλλά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ἦτο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ἰδία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ἐνάρετος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Ἡγουμένη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των πού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προσηύχετο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ὑψωμένα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χέρια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κουκούλι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φωτιά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προχωροῦσε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κατακαίγοντας τούς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ὤμους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στῆθος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ράχη,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νεφρά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παρ’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ὁλίγον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κατέκαιγε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ὁλόκληρον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ἐάν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βρισκόταν κάποια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τίς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ἀδελφές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πού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ἀγρυπνοῦσε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κι’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σέ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ὁλονύκτιες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προσευχές,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ἀμέσως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μόλις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αἰσθάνθηκε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μυρωδιά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καμμένα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ροῦχα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κνίσσα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καμμένη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σάρκα,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βγῆκε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ἔξω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ἀνήσυχη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ἀναζητοῦσε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πιό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μέρος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ἐρχόταν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μυρωδιά.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Ἔφθασε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ἔτσι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μέχρι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κελλί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Ἡγουμένης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Ἔσκυψε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καθώς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εἶδε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γεμᾶτο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καπνό,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ἄνοιξε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ἀμέσως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θύρα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βλέπει θέαμα φρικτό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ξένο!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καίεται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ὅμως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παραμένει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ἀκίνητος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ἀσάλευτος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στάση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6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προσευχῆς</a:t>
            </a:r>
            <a:r>
              <a:rPr lang="el-GR" sz="26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!</a:t>
            </a:r>
            <a:endParaRPr lang="el-GR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763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0933C6-606C-8D90-F1B6-B701C3E9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2475"/>
          </a:xfrm>
        </p:spPr>
        <p:txBody>
          <a:bodyPr>
            <a:normAutofit fontScale="90000"/>
          </a:bodyPr>
          <a:lstStyle/>
          <a:p>
            <a:pPr algn="ctr"/>
            <a:b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ΒΙΟΣ ΤΗΣ  ΑΓΙΑΣ</a:t>
            </a:r>
            <a:r>
              <a:rPr lang="el-GR" dirty="0">
                <a:solidFill>
                  <a:srgbClr val="252525"/>
                </a:solidFill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  <a:t>ΧΡΥΣΟΒΑΛΑΝΤΟΥ ΕΙΡΗΝΗΣ</a:t>
            </a:r>
            <a:b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4FA728-0218-2824-59B1-36FF83FAC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6750"/>
            <a:ext cx="12192000" cy="61912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Ἔτρεξε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λοιπόν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σβύσει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τίς φλόγες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ἐλευθερώσει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φωτιά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ἐσάλευσε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Ἐκείνη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κατέβασε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ὑψωμένα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χέρια της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παράπονο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εἶπε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: «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Γιατί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μοῦ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ἔκανες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αὐτό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παιδί μου; Γιατί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στέρησες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τέτοια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εὐλογημένα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ἀγαθά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ἄστοχη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ἐπέμβασή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σου;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Δέν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πρέπει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φρονῶμεν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ἀνθρώπων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ἀλλά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Θεοῦ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τώρα μπροστά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στά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μάτια μου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ἔβλεπα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Ἄγγελον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Θεοῦ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πού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ἅπλωνε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χέρι του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γιά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στεφανώσει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ἕνα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ὡραιότατο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στεφάνι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ἄνθη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Παραδείσου,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ἀλλά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δική σου φροντίδα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σταμάτησε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φεύγοντας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πῆρε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μαζί του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στεφάνι.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Διατί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λοιπόν, παιδί μου,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ἔδειξες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αὐτήν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φροντίδα;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Δέν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δέχομαι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δῶρο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πού </a:t>
            </a:r>
            <a:r>
              <a:rPr lang="el-GR" sz="2800" i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800" i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ζημιώνει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».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Ἐνῶ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ἄκουε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Μοναχή, δάκρυα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κυλοῦσαν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μάτια της καθώς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ἀνασποῦσε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ράκη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ὁποῖα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εἶχαν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προσκολληθῆ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τίς σάρκες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Ὁσίας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ἔνα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ἄρωμα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ἀσυγκρίτως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καλύτερο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ὅλα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ἀρώματα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σκορπιζόταν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σῶμα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πλημμύρισε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ὅλη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περιοχή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Μοναστηριοῦ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Ὕστερα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λίγες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ἡμέρες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ὁ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ἰατρός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ψυχῶν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σωμάτων γιάτρεψε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καμμένα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μέλη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ἔτσι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ξανάρχισε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πνευματική της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ἄσκηση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διδασκαλία,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ὅπως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πρίν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χάρισμα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προφητείας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αὐξανόταν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πιό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πολύ μέσα της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μποροῦσε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προβλέπῃ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ἀκόμη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πιό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8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μακρυνά</a:t>
            </a:r>
            <a:r>
              <a:rPr lang="el-GR" sz="28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γεγονότα.</a:t>
            </a:r>
            <a:endParaRPr lang="el-G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355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D68C20-8F14-DEE7-3CE1-32F8719B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454356"/>
          </a:xfrm>
        </p:spPr>
        <p:txBody>
          <a:bodyPr>
            <a:normAutofit fontScale="90000"/>
          </a:bodyPr>
          <a:lstStyle/>
          <a:p>
            <a:pPr algn="ctr"/>
            <a:b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ΒΙΟΣ ΤΗΣ  ΑΓΙΑΣ</a:t>
            </a:r>
            <a:r>
              <a:rPr lang="el-GR" dirty="0">
                <a:solidFill>
                  <a:srgbClr val="252525"/>
                </a:solidFill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  <a:t>ΧΡΥΣΟΒΑΛΑΝΤΟΥ ΕΙΡΗΝΗΣ</a:t>
            </a:r>
            <a:b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78C5F6-D4D5-648F-84D7-F052735D9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90418"/>
            <a:ext cx="12192000" cy="6467582"/>
          </a:xfrm>
        </p:spPr>
        <p:txBody>
          <a:bodyPr>
            <a:normAutofit fontScale="92500" lnSpcReduction="10000"/>
          </a:bodyPr>
          <a:lstStyle/>
          <a:p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Εἰκόνα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διακρίνονται </a:t>
            </a:r>
            <a:r>
              <a:rPr lang="el-GR" sz="25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ἐπί</a:t>
            </a:r>
            <a:r>
              <a:rPr lang="el-GR" sz="25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25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χειρῶν</a:t>
            </a:r>
            <a:r>
              <a:rPr lang="el-GR" sz="2500" b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τρία </a:t>
            </a:r>
            <a:r>
              <a:rPr lang="el-GR" sz="2500" b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μῆλα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ὁποῖα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αὐτά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ἔχουν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σημασίαν των.</a:t>
            </a:r>
            <a:endParaRPr lang="el-G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διανύουσα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μοναχικόν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αὐτῆς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δίαυλον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ἐπί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γῆς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ἕνεκα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πνευματικῶν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ἀγώνων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εὗρε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μεγίστην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Θεόν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παρρησίαν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ἀξιώθηκε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λάβη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Θεόν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ὡς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ἀρραβῶνα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μελλούσης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ζωῆς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ὁποίαν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θά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ἀπελάμβανε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τούς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οὐρανούς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μετά θάνατον, 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τρία Παραδείσια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μῆλα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μέσα σ’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ἕνα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χρυσοΰφαντον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μανδήλιον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μῆλα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αὐτά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ἔφερεν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αὐτήν</a:t>
            </a:r>
            <a:r>
              <a:rPr lang="el-GR" sz="25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κάποιος ναύτης 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ὁποῖος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ἐδιηγήθη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Ὁσίαν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ὅτι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ἦτο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ναύτης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νῆσον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Πάτμον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ἐμβῆκε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πλοῖον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ὁποῖον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ταξίδευε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Πάτμον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Κωνσταντινούπολιν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ὁποίαν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ἤρχετο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ἐκεῖνος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διά κάποιαν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ὑπηρεσίαν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του. Καθώς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ἀπέπλευσε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πλοῖον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–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εἶπε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Ὁσίαν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ὁ ναύτης–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ἐπερνούσαμε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ἀκατοίκητον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μέρος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νήσου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εἶδον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ὡραῖον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θεοειδῆ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γέροντα, ὁ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ὁποῖος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μᾶς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διέταξε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περιμένουμε.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Ἐπειδή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ὄμως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ὁ τόπος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ἦτο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κρημνώδης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ὁ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ἄνεμος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καλός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ἐσταματήσαμε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· τότε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ἐκεῖνος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ἐφώναξε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δυνατώτερα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προστάζοντας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πλοῖον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σταματήση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ἀμέσως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–ὦ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θαύματος–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ἐστάθη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πλοῖον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ἕως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ὅτου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ἦλθε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ἡμᾶς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ὁ γηραιός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ἐκεῖνος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περιπατῶν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ἐπάνω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στά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κύματα.</a:t>
            </a:r>
            <a:endParaRPr lang="el-G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Ἐμείναμε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τότε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ὄλοι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ἄφωνοι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ἔμφοβοι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ἐξαισίου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τούτου θαύματος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ἐπιστεύσαμε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ὅτι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πρόκειται περί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ἁγίου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ἀνδρός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Ὅταν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ἐπλησίασε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πλοῖον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ὁ θεοειδής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ἐκεῖνος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γέροντας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ἔδωσε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ἐμέ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μῆλα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αὐτά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ἐντολήν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φέρω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αὐτά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ἁγιωσύνη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σου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μοῦ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εἶπε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: «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Χάρισε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αὐτά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Ἡγουμένην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Χρυσοβαλάντου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Εἰρήνην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εἰπέ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αὐτήν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: Φάγε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αὐτά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πού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ἐπεθύμησεν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ἡ καλή σου ψυχή·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ὅτι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τώρα ὁ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δοῦλος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Θεοῦ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Ἰωάννης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ἔρχομαι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Παράδεισον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φέρων </a:t>
            </a:r>
            <a:r>
              <a:rPr lang="el-GR" sz="2500" i="1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αὐτά</a:t>
            </a:r>
            <a:r>
              <a:rPr lang="el-GR" sz="2500" i="1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διά λόγου σου</a:t>
            </a:r>
            <a:r>
              <a:rPr lang="el-GR" sz="25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».</a:t>
            </a:r>
            <a:endParaRPr lang="el-GR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635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6B3005-A4EC-E1F4-1EEC-05DC057B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0575"/>
          </a:xfrm>
        </p:spPr>
        <p:txBody>
          <a:bodyPr/>
          <a:lstStyle/>
          <a:p>
            <a:pPr algn="ctr"/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ΒΙΟΣ ΤΗΣ  ΑΓΙΑΣ</a:t>
            </a:r>
            <a:r>
              <a:rPr lang="el-GR" dirty="0">
                <a:solidFill>
                  <a:srgbClr val="252525"/>
                </a:solidFill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4400" dirty="0">
                <a:solidFill>
                  <a:srgbClr val="252525"/>
                </a:solidFill>
                <a:effectLst/>
                <a:latin typeface="+mn-lt"/>
                <a:ea typeface="Times New Roman" panose="02020603050405020304" pitchFamily="18" charset="0"/>
              </a:rPr>
              <a:t>ΧΡΥΣΟΒΑΛΑΝΤΟΥ ΕΙΡΗΝΗΣ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14D554-8FAF-E266-21BF-80714932E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04850"/>
            <a:ext cx="12191999" cy="6153150"/>
          </a:xfrm>
        </p:spPr>
        <p:txBody>
          <a:bodyPr>
            <a:normAutofit fontScale="77500" lnSpcReduction="20000"/>
          </a:bodyPr>
          <a:lstStyle/>
          <a:p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Αὐτά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ἀφοῦ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μᾶς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εἶπε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μᾶς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ηὐχήθη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ἀμέσως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πλοῖον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ξεκίνησε,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ἐκεῖνος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ἔγινεν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ἄφαντος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Ἡ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Ὁσία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Εἰρήνη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ἀκούσασα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ταῦτα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χαράν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ἐδάκρυσε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πολλάς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εὐχαριστίας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ἀπέδωσε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ἠγαπημένον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μαθητήν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Χριστοῦ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Ἀπόστολον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Ἰωάννην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Θεολόγον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λοιπόν ναύτης λαβών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Ἁγίαν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εὐλογίαν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ἀνεχώρησε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ἐκείνη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ἐνήστευσε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μίαν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ἑβδομάδα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εὐχαριστοῦσα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Κύριον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δωρεάν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ὅπου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ἔστειλε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διά μέσου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δούλου του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Ἰωάννου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Ἔπειτα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δόξαν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αὐτοῦ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ἄρχισε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τρώγη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ἕνα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μῆλον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καθ’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ἡμέραν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ὁλίγον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χωρίς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γευθῆ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ἄρτον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ἤ λάχανα ἤ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ἄλλο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τι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βρώσιμον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οὔτε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κἄν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ὕδωρ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ἔπινε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ἐπέρασε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νῆστις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μέ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δύναμη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μήλου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αὐτοῦ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σαράντα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ὁλοκλήρους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ἡμέρας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τόση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εὐωδία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ἔβγαινε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στόμα της πού γέμιζε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ὀσφρήσεις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ἀδελφῶν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ὅλο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Μοναστήριον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εὐωδίαζε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τόσον πού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ἦταν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σάν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νά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ἐκατασκεύαζαν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καθ’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ἡμέραν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μύρα πολύτιμα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ἀρώματα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δεύτερο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μῆλο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ἐτεμάχισε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ἐμοίρασε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τάς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μοναχάς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εὐλογίας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ἕνεκεν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τρίτον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ἐφύλαξε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ὠς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φυλακτήριον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ἔνθεον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δι’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ἑαυτήν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διετήρησε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μέχρι τέλους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ζωῆς</a:t>
            </a:r>
            <a:r>
              <a:rPr lang="el-GR" sz="3000" dirty="0">
                <a:solidFill>
                  <a:srgbClr val="FF0000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Προγνωρίσασα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θάνατόν της,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τελευταίας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ἡμέρας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ζωῆς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της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εἶχεν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ὡς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τροφήν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παραδείσιον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τοῦτον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καρπόν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Διά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τοῦτο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ἀνάμνησιν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τῶν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μήλων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ἐκείνων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εὐλογοῦνται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Θαυματουργοῦ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αὐτῆς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Εἰκόνος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διά καταλλήλου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εὐχῆς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Ἐκκλησίας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μῆλα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τά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ὁποῖα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τεμαχίζονται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διανέμονται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εἰς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τούς πιστούς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εὐλογίας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b="1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ἔνεκεν</a:t>
            </a:r>
            <a:r>
              <a:rPr lang="el-GR" sz="3000" b="1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.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Ἄπειρα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δέ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θαύματα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ἐνεργοῦνται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διά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θερμῆς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πίστεως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πρός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χάριν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Ὁσίας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θαυμαστώσαντα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Κύριον,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εὐθύς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ὡς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λάβουν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πιστοί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εὐλογίαν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αὐτήν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τοῦ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μήλου, μετά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ἀπό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νηστείαν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διά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τήν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χάριν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τῆς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Ὁσίας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ἡ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ὁποία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οὐδένα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παραβλέπει,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ἀλλά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τάχιστα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ἐπακούουσα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τόν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κάθε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πονεμένον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γίνεται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ἰατρός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ἀρίστη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ἀντιλήπτωρ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θερμοτάτη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καί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l-GR" sz="3000" dirty="0" err="1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ὀξυτάτη</a:t>
            </a:r>
            <a:r>
              <a:rPr lang="el-GR" sz="3000" dirty="0">
                <a:solidFill>
                  <a:srgbClr val="252525"/>
                </a:solidFill>
                <a:effectLst/>
                <a:latin typeface="custom-gfsbodoni"/>
                <a:ea typeface="Times New Roman" panose="02020603050405020304" pitchFamily="18" charset="0"/>
                <a:cs typeface="Segoe UI" panose="020B0502040204020203" pitchFamily="34" charset="0"/>
              </a:rPr>
              <a:t> βοηθός.</a:t>
            </a:r>
            <a:endParaRPr lang="el-G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987022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2675</Words>
  <Application>Microsoft Office PowerPoint</Application>
  <PresentationFormat>Ευρεία οθόνη</PresentationFormat>
  <Paragraphs>72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custom-gfsbodoni</vt:lpstr>
      <vt:lpstr>Segoe UI</vt:lpstr>
      <vt:lpstr>Times New Roman</vt:lpstr>
      <vt:lpstr>Θέμα του Office</vt:lpstr>
      <vt:lpstr>ΤΟΥ ΒΙΟΥ ΤΗΣ ΧΑΡΙΤΟΒΡΥΤΟΥ ΑΓΙΑΣ ΧΡΥΣΟΒΑΛΑΝΤΟΥ ΕΙΡΗΝΗΣ ΤΑ ΘΑΥΜΑΣΤΑ ΠΑΡΑΔΟΞΑ </vt:lpstr>
      <vt:lpstr> ΒΙΟΣ ΤΗΣ  ΑΓΙΑΣ ΧΡΥΣΟΒΑΛΑΝΤΟΥ ΕΙΡΗΝΗΣ  </vt:lpstr>
      <vt:lpstr> ΒΙΟΣ ΤΗΣ  ΑΓΙΑΣ ΧΡΥΣΟΒΑΛΑΝΤΟΥ ΕΙΡΗΝΗΣ </vt:lpstr>
      <vt:lpstr> ΒΙΟΣ ΤΗΣ  ΑΓΙΑΣ ΧΡΥΣΟΒΑΛΑΝΤΟΥ ΕΙΡΗΝΗΣ </vt:lpstr>
      <vt:lpstr> ΒΙΟΣ ΤΗΣ  ΑΓΙΑΣ ΧΡΥΣΟΒΑΛΑΝΤΟΥ ΕΙΡΗΝΗΣ </vt:lpstr>
      <vt:lpstr> ΒΙΟΣ ΤΗΣ  ΑΓΙΑΣ ΧΡΥΣΟΒΑΛΑΝΤΟΥ ΕΙΡΗΝΗΣ </vt:lpstr>
      <vt:lpstr> ΒΙΟΣ ΤΗΣ  ΑΓΙΑΣ ΧΡΥΣΟΒΑΛΑΝΤΟΥ ΕΙΡΗΝΗΣ </vt:lpstr>
      <vt:lpstr> ΒΙΟΣ ΤΗΣ  ΑΓΙΑΣ ΧΡΥΣΟΒΑΛΑΝΤΟΥ ΕΙΡΗΝΗΣ </vt:lpstr>
      <vt:lpstr>ΒΙΟΣ ΤΗΣ  ΑΓΙΑΣ ΧΡΥΣΟΒΑΛΑΝΤΟΥ ΕΙΡΗΝΗΣ</vt:lpstr>
      <vt:lpstr>ΒΙΟΣ ΤΗΣ  ΑΓΙΑΣ ΧΡΥΣΟΒΑΛΑΝΤΟΥ ΕΙΡΗΝΗΣ</vt:lpstr>
      <vt:lpstr>ΒΙΟΣ ΤΗΣ  ΑΓΙΑΣ ΧΡΥΣΟΒΑΛΑΝΤΟΥ ΕΙΡΗΝΗΣ</vt:lpstr>
      <vt:lpstr>ΒΙΟΣ ΤΗΣ  ΑΓΙΑΣ ΧΡΥΣΟΒΑΛΑΝΤΟΥ ΕΙΡΗΝΗΣ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KARAMPELIA</dc:creator>
  <cp:lastModifiedBy>MARIA KARAMPELIA</cp:lastModifiedBy>
  <cp:revision>1</cp:revision>
  <dcterms:created xsi:type="dcterms:W3CDTF">2024-10-08T07:57:11Z</dcterms:created>
  <dcterms:modified xsi:type="dcterms:W3CDTF">2024-10-08T12:01:40Z</dcterms:modified>
</cp:coreProperties>
</file>