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70" r:id="rId8"/>
    <p:sldId id="261" r:id="rId9"/>
    <p:sldId id="262" r:id="rId10"/>
    <p:sldId id="263" r:id="rId11"/>
    <p:sldId id="271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801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0512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850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421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1458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604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453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613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286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929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279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6F516-39A1-4DAE-BABF-D28CB05B2DA1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0BD2F-38E7-4084-8C77-495617A63F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864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04716" y="313898"/>
            <a:ext cx="11491415" cy="3889612"/>
          </a:xfrm>
        </p:spPr>
        <p:txBody>
          <a:bodyPr>
            <a:normAutofit fontScale="90000"/>
          </a:bodyPr>
          <a:lstStyle/>
          <a:p>
            <a:r>
              <a:rPr lang="el-GR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+mn-lt"/>
                <a:cs typeface="Times New Roman" panose="02020603050405020304" pitchFamily="18" charset="0"/>
              </a:rPr>
              <a:t>ΧΡΙΣΤΙΑΝΙΚΗ ΗΘΙΚΗ</a:t>
            </a:r>
            <a:br>
              <a:rPr lang="el-GR" sz="3600" b="1" dirty="0">
                <a:latin typeface="+mn-lt"/>
                <a:cs typeface="Times New Roman" panose="02020603050405020304" pitchFamily="18" charset="0"/>
              </a:rPr>
            </a:br>
            <a:r>
              <a:rPr lang="el-GR" sz="3600" b="1" dirty="0">
                <a:latin typeface="+mn-lt"/>
                <a:cs typeface="Times New Roman" panose="02020603050405020304" pitchFamily="18" charset="0"/>
              </a:rPr>
              <a:t>ΕΝΟΤΗΤΑ 1</a:t>
            </a:r>
            <a:r>
              <a:rPr lang="el-GR" sz="3600" b="1" baseline="30000" dirty="0">
                <a:latin typeface="+mn-lt"/>
                <a:cs typeface="Times New Roman" panose="02020603050405020304" pitchFamily="18" charset="0"/>
              </a:rPr>
              <a:t>Η</a:t>
            </a:r>
            <a:r>
              <a:rPr lang="el-GR" sz="3600" b="1" dirty="0">
                <a:latin typeface="+mn-lt"/>
                <a:cs typeface="Times New Roman" panose="02020603050405020304" pitchFamily="18" charset="0"/>
              </a:rPr>
              <a:t> </a:t>
            </a:r>
            <a:br>
              <a:rPr lang="el-GR" sz="3600" b="1" dirty="0">
                <a:latin typeface="+mn-lt"/>
                <a:cs typeface="Times New Roman" panose="02020603050405020304" pitchFamily="18" charset="0"/>
              </a:rPr>
            </a:br>
            <a:r>
              <a:rPr lang="el-GR" sz="3600" b="1" dirty="0">
                <a:latin typeface="+mn-lt"/>
                <a:cs typeface="Times New Roman" panose="02020603050405020304" pitchFamily="18" charset="0"/>
              </a:rPr>
              <a:t>Η ΕΝΝΟΙΑ ΤΗΣ ΗΘΙΚΗΣ</a:t>
            </a:r>
            <a:br>
              <a:rPr lang="el-GR" sz="3600" b="1" dirty="0">
                <a:latin typeface="+mn-lt"/>
                <a:cs typeface="Times New Roman" panose="02020603050405020304" pitchFamily="18" charset="0"/>
              </a:rPr>
            </a:br>
            <a:br>
              <a:rPr lang="el-GR" sz="3600" dirty="0">
                <a:latin typeface="+mn-lt"/>
                <a:cs typeface="Times New Roman" panose="02020603050405020304" pitchFamily="18" charset="0"/>
              </a:rPr>
            </a:b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Από το βιβλίο του Γεώργιου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Μαντζαρίδη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Χριστιανική Ηθική, Τόμος 1</a:t>
            </a:r>
            <a:r>
              <a:rPr lang="el-GR" sz="3600" b="1" i="1" baseline="300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ος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, Εισαγωγή-Γενικές αρχές-Σύγχρονη Προβληματική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Θεσσαλονίκη:Ι.Μ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Βατοπαιδίου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-Άγιον Όρος, 2015³,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σσ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23-30 </a:t>
            </a:r>
            <a:br>
              <a: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5400" b="1" dirty="0">
              <a:solidFill>
                <a:srgbClr val="FF0000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4311721"/>
            <a:ext cx="9144000" cy="1938953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dirty="0">
                <a:cs typeface="Times New Roman" panose="02020603050405020304" pitchFamily="18" charset="0"/>
              </a:rPr>
              <a:t>ΣΤ</a:t>
            </a:r>
            <a:r>
              <a:rPr lang="el-GR" sz="2400" dirty="0"/>
              <a:t>΄ ΕΞΑΜΗΝΟ</a:t>
            </a:r>
            <a:br>
              <a:rPr lang="el-GR" sz="2400" dirty="0"/>
            </a:br>
            <a:r>
              <a:rPr lang="el-GR" sz="2400" dirty="0"/>
              <a:t>ΙΕΡΑΤΙΚΩΝ ΣΠΟΥΔΩΝ</a:t>
            </a:r>
          </a:p>
          <a:p>
            <a:r>
              <a:rPr lang="el-GR" sz="2400" dirty="0"/>
              <a:t>ΔΙΔΑΣΚΟΥΣΑ: ΜΑΡΙΑ Κ. ΚΑΡΑΜΠΕΛΙΑ</a:t>
            </a:r>
          </a:p>
          <a:p>
            <a:r>
              <a:rPr lang="el-GR" sz="2400" dirty="0"/>
              <a:t>202</a:t>
            </a:r>
            <a:r>
              <a:rPr lang="en-US" sz="2400" dirty="0"/>
              <a:t>1</a:t>
            </a:r>
            <a:r>
              <a:rPr lang="el-GR" sz="2400" dirty="0"/>
              <a:t>-202</a:t>
            </a:r>
            <a:r>
              <a:rPr lang="en-US" sz="2400" dirty="0"/>
              <a:t>2</a:t>
            </a:r>
            <a:endParaRPr lang="el-GR" sz="2400" dirty="0"/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8042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1. Η ΕΝΝΟΙΑ ΤΗΣ ΗΘΙΚΗΣ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35975" y="1489587"/>
            <a:ext cx="11117826" cy="4687376"/>
          </a:xfrm>
        </p:spPr>
        <p:txBody>
          <a:bodyPr/>
          <a:lstStyle/>
          <a:p>
            <a:r>
              <a:rPr lang="el-GR" sz="3200" dirty="0"/>
              <a:t>Το ήθος δεν αποτελεί προϊόν λογικής αφαίρεσης. </a:t>
            </a:r>
          </a:p>
          <a:p>
            <a:r>
              <a:rPr lang="el-GR" sz="3200" dirty="0"/>
              <a:t>Ήθος έχουν μόνο τα </a:t>
            </a:r>
            <a:r>
              <a:rPr lang="el-GR" sz="3200" b="1" dirty="0"/>
              <a:t>πρόσωπα</a:t>
            </a:r>
            <a:r>
              <a:rPr lang="el-GR" sz="3200" dirty="0"/>
              <a:t>. Γι’ αυτό και τα κείμενα που περιγράφουν την καθημερινή ζωή των ανθρώπων μαρτυρούν το ήθος του αμεσότερα, παρά τα συστηματικά ηθικά συγγράμματα. (τραγωδίες Σοφοκλή ή Ευριπίδη- Ηθικά του Αριστοτέλη)</a:t>
            </a:r>
          </a:p>
          <a:p>
            <a:r>
              <a:rPr lang="el-GR" sz="3200" dirty="0"/>
              <a:t>Επίσης οι επιστολές ή οι ομιλίες των Πατέρων της Εκκλησίας παρουσιάζουν το χριστιανικό ήθος αυθεντικότερα από τα συστηματικά εγχειρίδια χριστιανικής ηθικής.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4437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B06EEE-A336-4801-9E8D-3866F2EB6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l-GR" dirty="0"/>
              <a:t>1. Η ΕΝΝΟΙΑ ΤΗΣ ΗΘΙΚΗΣ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F0F2C2-6466-4DC3-AEED-5F9CA45DE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204"/>
            <a:ext cx="105156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Ερωτήσεις: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Ποια είναι η ετυμολογία της λέξης ηθική; Τι καταλαβαίνουμε από την ετυμολογία της;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Ποιοι παράγοντες διαμορφώνουν το ήθος του ανθρώπου;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μας λέει ο Ηράκλειτος σχετικά με το ήθος;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δηλώνουν οι χριστιανοί συγγραφείς όταν χρησιμοποιούν τους όρους ήθος και ηθική;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Για ποιο λόγο η ηθική διδασκαλία των εθνικών είναι χρήσιμη για τους χριστιανούς σύμφωνα με τον Ωριγένη και τον Γρηγόριο </a:t>
            </a:r>
            <a:r>
              <a:rPr lang="el-GR" dirty="0" err="1"/>
              <a:t>Νύσσης</a:t>
            </a:r>
            <a:r>
              <a:rPr lang="el-GR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Ποιες συνώνυμες εκφράσεις χρησιμοποιεί η χριστιανική γραμματεία για την ηθική;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4141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br>
              <a:rPr lang="el-GR" dirty="0"/>
            </a:br>
            <a:r>
              <a:rPr lang="el-GR" dirty="0"/>
              <a:t>1. Η ΕΝΝΟΙΑ ΤΗΣ ΗΘΙΚΗΣ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236372" y="1815921"/>
            <a:ext cx="10117427" cy="4185634"/>
          </a:xfrm>
        </p:spPr>
        <p:txBody>
          <a:bodyPr>
            <a:normAutofit/>
          </a:bodyPr>
          <a:lstStyle/>
          <a:p>
            <a:r>
              <a:rPr lang="el-GR" dirty="0"/>
              <a:t>Η ηθική ως λέξη και ως επιστήμη συνδέεται με τον αρχαίο ελληνικό πολιτισμό. </a:t>
            </a:r>
          </a:p>
          <a:p>
            <a:r>
              <a:rPr lang="el-GR" dirty="0"/>
              <a:t>Ετυμολογικά παράγεται από τη λέξη </a:t>
            </a:r>
            <a:r>
              <a:rPr lang="el-GR" b="1" dirty="0"/>
              <a:t>ήθος</a:t>
            </a:r>
            <a:r>
              <a:rPr lang="el-GR" dirty="0"/>
              <a:t>, που αποτελεί εκτενέστερο τύπο της λέξης </a:t>
            </a:r>
            <a:r>
              <a:rPr lang="el-GR" b="1" dirty="0"/>
              <a:t>έθος</a:t>
            </a:r>
            <a:r>
              <a:rPr lang="el-GR" dirty="0"/>
              <a:t>. </a:t>
            </a:r>
          </a:p>
          <a:p>
            <a:r>
              <a:rPr lang="el-GR" dirty="0"/>
              <a:t>Η συνήθεια, που καλλιεργείται με τον χρόνο φανερώνει και την ηθική συμπεριφορά του ανθρώπου. </a:t>
            </a:r>
          </a:p>
          <a:p>
            <a:r>
              <a:rPr lang="el-GR" dirty="0"/>
              <a:t>Οι έξεις καθιερώνουν και αντίστοιχους </a:t>
            </a:r>
            <a:r>
              <a:rPr lang="el-GR" dirty="0">
                <a:solidFill>
                  <a:srgbClr val="FF0000"/>
                </a:solidFill>
              </a:rPr>
              <a:t>τρόπους ζωής</a:t>
            </a:r>
            <a:r>
              <a:rPr lang="el-G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90193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1. Η ΕΝΝΟΙΑ ΤΗΣ ΗΘΙΚΗΣ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2147597"/>
            <a:ext cx="10515600" cy="4351338"/>
          </a:xfrm>
        </p:spPr>
        <p:txBody>
          <a:bodyPr/>
          <a:lstStyle/>
          <a:p>
            <a:r>
              <a:rPr lang="el-GR" dirty="0"/>
              <a:t>Αρετή και συνήθεια δεν ταυτίζονται, αλλά πολλές φορές η συνήθεια περιέχει και αρετή.  </a:t>
            </a:r>
          </a:p>
          <a:p>
            <a:r>
              <a:rPr lang="el-GR" dirty="0"/>
              <a:t>Υπάρχουν καλές και κακές συνήθειες. Πολλές φορές κριτήριο για την αξιολόγηση της ποιότητάς τους θεωρείται η κοινή επιδοκιμασία ή αποδοκιμασία.</a:t>
            </a:r>
          </a:p>
          <a:p>
            <a:r>
              <a:rPr lang="el-GR" dirty="0"/>
              <a:t>Πέρα όμως από το ήθος που διαμορφώνεται με τη </a:t>
            </a:r>
            <a:r>
              <a:rPr lang="el-GR" u="sng" dirty="0"/>
              <a:t>συνήθεια </a:t>
            </a:r>
            <a:r>
              <a:rPr lang="el-GR" dirty="0"/>
              <a:t>ή την </a:t>
            </a:r>
            <a:r>
              <a:rPr lang="el-GR" u="sng" dirty="0"/>
              <a:t>κοινή γνώμη</a:t>
            </a:r>
            <a:r>
              <a:rPr lang="el-GR" dirty="0"/>
              <a:t>, υπάρχει και το ήθος που διαμορφώνεται από την </a:t>
            </a:r>
            <a:r>
              <a:rPr lang="el-GR" u="sng" dirty="0"/>
              <a:t>προαίρεση </a:t>
            </a:r>
            <a:r>
              <a:rPr lang="el-GR" dirty="0"/>
              <a:t>του ανθρώπινου προσώπου. </a:t>
            </a:r>
          </a:p>
        </p:txBody>
      </p:sp>
    </p:spTree>
    <p:extLst>
      <p:ext uri="{BB962C8B-B14F-4D97-AF65-F5344CB8AC3E}">
        <p14:creationId xmlns:p14="http://schemas.microsoft.com/office/powerpoint/2010/main" val="3024228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1. Η ΕΝΝΟΙΑ ΤΗΣ ΗΘΙΚΗΣ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5074275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Στην αρχαία ελληνική γραμματεία η λέξη ηθική χρησιμοποιείται ως επίθετο. Η λέξη ήθος χρησιμοποιείται στον πληθυντικό αριθμό («</a:t>
            </a:r>
            <a:r>
              <a:rPr lang="el-GR" i="1" dirty="0" err="1"/>
              <a:t>ἤθεα</a:t>
            </a:r>
            <a:r>
              <a:rPr lang="el-GR" dirty="0"/>
              <a:t>») και σημαίνει τον τόπο κατοικίας του ανθρώπου, που του παρέχει σχετική ασφάλεια και αυτάρκεια. </a:t>
            </a:r>
          </a:p>
          <a:p>
            <a:r>
              <a:rPr lang="el-GR" dirty="0"/>
              <a:t>Στον ενικό αριθμό η λέξη ήθος δηλώνει  τη σχέση του ανθρώπου με το θείο ή τον συνήθη τρόπο συμπεριφοράς του. </a:t>
            </a:r>
          </a:p>
          <a:p>
            <a:r>
              <a:rPr lang="el-GR" dirty="0"/>
              <a:t>Ο </a:t>
            </a:r>
            <a:r>
              <a:rPr lang="el-GR" b="1" dirty="0"/>
              <a:t>Ηράκλειτος </a:t>
            </a:r>
            <a:r>
              <a:rPr lang="el-GR" dirty="0"/>
              <a:t>λέει ότι το ήθος για τον άνθρωπο είναι η θεία δύναμη που κατοικεί μέσα του.  Αληθινό είναι μόνο το θείο ήθος. Το ανθρώπινο προσδιορίζεται από τη σχέση του με το θείο. </a:t>
            </a:r>
          </a:p>
          <a:p>
            <a:r>
              <a:rPr lang="el-GR" dirty="0"/>
              <a:t>Ο </a:t>
            </a:r>
            <a:r>
              <a:rPr lang="el-GR" b="1" dirty="0"/>
              <a:t>Αριστοτέλης</a:t>
            </a:r>
            <a:r>
              <a:rPr lang="el-GR" dirty="0"/>
              <a:t> κάνει λόγο για ηθική έξη, για ηθική φιλία, ή ακόμη για ηθική αρετή και κακία. </a:t>
            </a:r>
          </a:p>
          <a:p>
            <a:r>
              <a:rPr lang="el-GR" dirty="0"/>
              <a:t>Στον </a:t>
            </a:r>
            <a:r>
              <a:rPr lang="el-GR" b="1" dirty="0"/>
              <a:t>Στράβωνα</a:t>
            </a:r>
            <a:r>
              <a:rPr lang="el-GR" dirty="0"/>
              <a:t> βρίσκουμε τη φράση «ηθική φιλοσοφία».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66054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1. Η ΕΝΝΟΙΑ ΤΗΣ ΗΘΙΚΗΣ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35974" y="1403797"/>
            <a:ext cx="11355012" cy="5280338"/>
          </a:xfrm>
        </p:spPr>
        <p:txBody>
          <a:bodyPr>
            <a:normAutofit/>
          </a:bodyPr>
          <a:lstStyle/>
          <a:p>
            <a:r>
              <a:rPr lang="el-GR" dirty="0"/>
              <a:t>Στον </a:t>
            </a:r>
            <a:r>
              <a:rPr lang="el-GR" b="1" dirty="0"/>
              <a:t>Φίλωνα τον Αλεξανδρέα </a:t>
            </a:r>
            <a:r>
              <a:rPr lang="el-GR" dirty="0"/>
              <a:t>συναντούμε για πρώτη φορά τη λέξη ηθική ως ουσιαστικό, από τη φράση «ηθική επιστήμη» με παράλειψη του ουσιαστικού. </a:t>
            </a:r>
          </a:p>
          <a:p>
            <a:r>
              <a:rPr lang="el-GR" dirty="0"/>
              <a:t>Στην </a:t>
            </a:r>
            <a:r>
              <a:rPr lang="el-GR" b="1" dirty="0"/>
              <a:t>Καινή Διαθήκη </a:t>
            </a:r>
            <a:r>
              <a:rPr lang="el-GR" dirty="0"/>
              <a:t>δεν χρησιμοποιείται η λέξη ήθος, αλλά </a:t>
            </a:r>
            <a:r>
              <a:rPr lang="el-GR" dirty="0">
                <a:solidFill>
                  <a:srgbClr val="FF0000"/>
                </a:solidFill>
              </a:rPr>
              <a:t>έθος</a:t>
            </a:r>
            <a:r>
              <a:rPr lang="el-GR" dirty="0"/>
              <a:t> με την έννοια της συνήθειας. Παρουσιάζεται όμως και με την έννοια της θεσμικής παράδοσης: «</a:t>
            </a:r>
            <a:r>
              <a:rPr lang="el-GR" i="1" dirty="0" err="1"/>
              <a:t>ἀκηκόαμεν</a:t>
            </a:r>
            <a:r>
              <a:rPr lang="el-GR" i="1" dirty="0"/>
              <a:t> </a:t>
            </a:r>
            <a:r>
              <a:rPr lang="el-GR" i="1" dirty="0" err="1"/>
              <a:t>γὰρ</a:t>
            </a:r>
            <a:r>
              <a:rPr lang="el-GR" i="1" dirty="0"/>
              <a:t> </a:t>
            </a:r>
            <a:r>
              <a:rPr lang="el-GR" i="1" dirty="0" err="1"/>
              <a:t>αὐτοῦ</a:t>
            </a:r>
            <a:r>
              <a:rPr lang="el-GR" i="1" dirty="0"/>
              <a:t> </a:t>
            </a:r>
            <a:r>
              <a:rPr lang="el-GR" i="1" dirty="0" err="1"/>
              <a:t>λέγοντος</a:t>
            </a:r>
            <a:r>
              <a:rPr lang="el-GR" i="1" dirty="0"/>
              <a:t> </a:t>
            </a:r>
            <a:r>
              <a:rPr lang="el-GR" i="1" dirty="0" err="1"/>
              <a:t>ὅτι</a:t>
            </a:r>
            <a:r>
              <a:rPr lang="el-GR" i="1" dirty="0"/>
              <a:t> ᾿</a:t>
            </a:r>
            <a:r>
              <a:rPr lang="el-GR" i="1" dirty="0" err="1"/>
              <a:t>Ιησοῦς</a:t>
            </a:r>
            <a:r>
              <a:rPr lang="el-GR" i="1" dirty="0"/>
              <a:t> ὁ </a:t>
            </a:r>
            <a:r>
              <a:rPr lang="el-GR" i="1" dirty="0" err="1"/>
              <a:t>Ναζωραῖος</a:t>
            </a:r>
            <a:r>
              <a:rPr lang="el-GR" i="1" dirty="0"/>
              <a:t> </a:t>
            </a:r>
            <a:r>
              <a:rPr lang="el-GR" i="1" dirty="0" err="1"/>
              <a:t>οὗτος</a:t>
            </a:r>
            <a:r>
              <a:rPr lang="el-GR" i="1" dirty="0"/>
              <a:t> </a:t>
            </a:r>
            <a:r>
              <a:rPr lang="el-GR" i="1" dirty="0" err="1"/>
              <a:t>καταλύσει</a:t>
            </a:r>
            <a:r>
              <a:rPr lang="el-GR" i="1" dirty="0"/>
              <a:t> </a:t>
            </a:r>
            <a:r>
              <a:rPr lang="el-GR" i="1" dirty="0" err="1"/>
              <a:t>τὸν</a:t>
            </a:r>
            <a:r>
              <a:rPr lang="el-GR" i="1" dirty="0"/>
              <a:t> </a:t>
            </a:r>
            <a:r>
              <a:rPr lang="el-GR" i="1" dirty="0" err="1"/>
              <a:t>τόπον</a:t>
            </a:r>
            <a:r>
              <a:rPr lang="el-GR" i="1" dirty="0"/>
              <a:t> </a:t>
            </a:r>
            <a:r>
              <a:rPr lang="el-GR" i="1" dirty="0" err="1"/>
              <a:t>τοῦτον</a:t>
            </a:r>
            <a:r>
              <a:rPr lang="el-GR" i="1" dirty="0"/>
              <a:t> </a:t>
            </a:r>
            <a:r>
              <a:rPr lang="el-GR" i="1" dirty="0" err="1"/>
              <a:t>καὶ</a:t>
            </a:r>
            <a:r>
              <a:rPr lang="el-GR" i="1" dirty="0"/>
              <a:t> </a:t>
            </a:r>
            <a:r>
              <a:rPr lang="el-GR" i="1" dirty="0" err="1"/>
              <a:t>ἀλλάξει</a:t>
            </a:r>
            <a:r>
              <a:rPr lang="el-GR" i="1" dirty="0"/>
              <a:t> </a:t>
            </a:r>
            <a:r>
              <a:rPr lang="el-GR" i="1" dirty="0" err="1"/>
              <a:t>τὰ</a:t>
            </a:r>
            <a:r>
              <a:rPr lang="el-GR" i="1" dirty="0"/>
              <a:t> </a:t>
            </a:r>
            <a:r>
              <a:rPr lang="el-GR" i="1" dirty="0" err="1"/>
              <a:t>ἔθη</a:t>
            </a:r>
            <a:r>
              <a:rPr lang="el-GR" i="1" dirty="0"/>
              <a:t> ἃ </a:t>
            </a:r>
            <a:r>
              <a:rPr lang="el-GR" i="1" dirty="0" err="1"/>
              <a:t>παρέδωκεν</a:t>
            </a:r>
            <a:r>
              <a:rPr lang="el-GR" i="1" dirty="0"/>
              <a:t> </a:t>
            </a:r>
            <a:r>
              <a:rPr lang="el-GR" i="1" dirty="0" err="1"/>
              <a:t>ἡμῖν</a:t>
            </a:r>
            <a:r>
              <a:rPr lang="el-GR" i="1" dirty="0"/>
              <a:t> </a:t>
            </a:r>
            <a:r>
              <a:rPr lang="el-GR" i="1" dirty="0" err="1"/>
              <a:t>Μωϋσῆς</a:t>
            </a:r>
            <a:r>
              <a:rPr lang="el-GR" dirty="0"/>
              <a:t>» (</a:t>
            </a:r>
            <a:r>
              <a:rPr lang="el-GR" i="1" dirty="0" err="1"/>
              <a:t>Πραξ</a:t>
            </a:r>
            <a:r>
              <a:rPr lang="el-GR" dirty="0"/>
              <a:t>. 6,14). </a:t>
            </a:r>
          </a:p>
          <a:p>
            <a:r>
              <a:rPr lang="el-GR" dirty="0"/>
              <a:t>Η λέξη </a:t>
            </a:r>
            <a:r>
              <a:rPr lang="el-GR" dirty="0">
                <a:solidFill>
                  <a:srgbClr val="FF0000"/>
                </a:solidFill>
              </a:rPr>
              <a:t>ήθος</a:t>
            </a:r>
            <a:r>
              <a:rPr lang="el-GR" dirty="0"/>
              <a:t> χρησιμοποιείται μόνο μια φορά από τον </a:t>
            </a:r>
            <a:r>
              <a:rPr lang="el-GR" b="1" dirty="0"/>
              <a:t>απόστολο Παύλο</a:t>
            </a:r>
            <a:r>
              <a:rPr lang="el-GR" dirty="0"/>
              <a:t>, ο οποίος παραθέτει το ρητό του Μενάνδρου «</a:t>
            </a:r>
            <a:r>
              <a:rPr lang="el-GR" i="1" dirty="0" err="1"/>
              <a:t>φθείρουσιν</a:t>
            </a:r>
            <a:r>
              <a:rPr lang="el-GR" i="1" dirty="0"/>
              <a:t> </a:t>
            </a:r>
            <a:r>
              <a:rPr lang="el-GR" i="1" dirty="0" err="1"/>
              <a:t>ἤθη</a:t>
            </a:r>
            <a:r>
              <a:rPr lang="el-GR" i="1" dirty="0"/>
              <a:t> </a:t>
            </a:r>
            <a:r>
              <a:rPr lang="el-GR" i="1" dirty="0" err="1"/>
              <a:t>χρηστὰ</a:t>
            </a:r>
            <a:r>
              <a:rPr lang="el-GR" i="1" dirty="0"/>
              <a:t> </a:t>
            </a:r>
            <a:r>
              <a:rPr lang="el-GR" i="1" dirty="0" err="1"/>
              <a:t>ὁμιλίαι</a:t>
            </a:r>
            <a:r>
              <a:rPr lang="el-GR" i="1" dirty="0"/>
              <a:t> </a:t>
            </a:r>
            <a:r>
              <a:rPr lang="el-GR" i="1" dirty="0" err="1"/>
              <a:t>κακαί</a:t>
            </a:r>
            <a:r>
              <a:rPr lang="el-GR" dirty="0"/>
              <a:t>» (</a:t>
            </a:r>
            <a:r>
              <a:rPr lang="el-GR" i="1" dirty="0"/>
              <a:t>Α΄ </a:t>
            </a:r>
            <a:r>
              <a:rPr lang="el-GR" i="1" dirty="0" err="1"/>
              <a:t>Κορ</a:t>
            </a:r>
            <a:r>
              <a:rPr lang="el-GR" dirty="0"/>
              <a:t>. 15,33). Μάλιστα είναι και η πρώτη φορά που εμφανίζεται η λέξη ήθος στο πλαίσιο της χριστιανικής γραμματείας.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3116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1. Η ΕΝΝΟΙΑ ΤΗΣ ΗΘΙΚΗΣ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1115" y="1596982"/>
            <a:ext cx="10869769" cy="4778062"/>
          </a:xfrm>
        </p:spPr>
        <p:txBody>
          <a:bodyPr>
            <a:normAutofit/>
          </a:bodyPr>
          <a:lstStyle/>
          <a:p>
            <a:r>
              <a:rPr lang="el-GR" dirty="0"/>
              <a:t>Σύντομα οι χριστιανοί συγγραφείς χρησιμοποίησαν τους όρους ήθος, ηθική για να δηλώσουν την προαίρεση και τον τρόπο ζωής των χριστιανών. </a:t>
            </a:r>
          </a:p>
          <a:p>
            <a:r>
              <a:rPr lang="el-GR" dirty="0"/>
              <a:t>Ο Κλήμης ο Αλεξανδρεύς διαχωρίζει τη Μωσαϊκή διδασκαλία σε τέσσερα μέρη: </a:t>
            </a:r>
            <a:r>
              <a:rPr lang="el-GR" b="1" dirty="0">
                <a:solidFill>
                  <a:srgbClr val="FF0000"/>
                </a:solidFill>
              </a:rPr>
              <a:t>το </a:t>
            </a:r>
            <a:r>
              <a:rPr lang="el-GR" b="1" u="sng" dirty="0">
                <a:solidFill>
                  <a:srgbClr val="FF0000"/>
                </a:solidFill>
              </a:rPr>
              <a:t>ιστορικό</a:t>
            </a:r>
            <a:r>
              <a:rPr lang="el-GR" b="1" dirty="0">
                <a:solidFill>
                  <a:srgbClr val="FF0000"/>
                </a:solidFill>
              </a:rPr>
              <a:t>, το </a:t>
            </a:r>
            <a:r>
              <a:rPr lang="el-GR" b="1" u="sng" dirty="0">
                <a:solidFill>
                  <a:srgbClr val="FF0000"/>
                </a:solidFill>
              </a:rPr>
              <a:t>νομοθετικό</a:t>
            </a:r>
            <a:r>
              <a:rPr lang="el-GR" dirty="0"/>
              <a:t>, το ι</a:t>
            </a:r>
            <a:r>
              <a:rPr lang="el-GR" u="sng" dirty="0"/>
              <a:t>ερουργικό </a:t>
            </a:r>
            <a:r>
              <a:rPr lang="el-GR" dirty="0"/>
              <a:t>και το </a:t>
            </a:r>
            <a:r>
              <a:rPr lang="el-GR" u="sng" dirty="0"/>
              <a:t>θεολογικό</a:t>
            </a:r>
            <a:r>
              <a:rPr lang="el-GR" dirty="0"/>
              <a:t>. Θεωρεί μάλιστα ότι τα δύο πρώτα μέρη αποτελούν την ηθική της εβραϊκής θρησκείας. </a:t>
            </a:r>
          </a:p>
          <a:p>
            <a:r>
              <a:rPr lang="el-GR" dirty="0"/>
              <a:t>Όσο αφορά τη χριστιανική διδασκαλία χρησιμοποιεί τον όρο σε σχέση με </a:t>
            </a:r>
            <a:r>
              <a:rPr lang="el-GR" b="1" dirty="0">
                <a:solidFill>
                  <a:srgbClr val="FF0000"/>
                </a:solidFill>
              </a:rPr>
              <a:t>το αγαθό</a:t>
            </a:r>
            <a:r>
              <a:rPr lang="el-GR" dirty="0"/>
              <a:t>. Αναγνωρίζει πως ο άναρχος Θεός, που είναι η αρχή όλων των πραγμάτων, ως αγαθός αποτελεί την αρχή του αγαθού. Έτσι, κάθε αγαθό προέρχεται από τον Θεό.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4108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40904"/>
          </a:xfrm>
        </p:spPr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1. Η ΕΝΝΟΙΑ ΤΗΣ ΗΘΙΚΗΣ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768626"/>
            <a:ext cx="12192000" cy="6089374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Ο </a:t>
            </a:r>
            <a:r>
              <a:rPr lang="el-GR" b="1" dirty="0"/>
              <a:t>Ωριγένης</a:t>
            </a:r>
            <a:r>
              <a:rPr lang="el-GR" dirty="0"/>
              <a:t> παρατηρεί ότι τα ήθη των ανθρώπων είναι άπειρα, όπως άπειρες είναι και οι ψυχές τους. Η παιδεία και η ηθική διδασκαλία των εθνικών είναι χρήσιμες για τους χριστιανούς, για την οικοδόμηση της χριστιανικής διδασκαλίας. </a:t>
            </a:r>
          </a:p>
          <a:p>
            <a:r>
              <a:rPr lang="el-GR" dirty="0"/>
              <a:t>Ο </a:t>
            </a:r>
            <a:r>
              <a:rPr lang="el-GR" b="1" dirty="0"/>
              <a:t>Γρηγόριος Νύσσης </a:t>
            </a:r>
            <a:r>
              <a:rPr lang="el-GR" dirty="0"/>
              <a:t>επαναλαμβάνει τον Ωριγένη. Υποστηρίζει ότι οι χριστιανοί οφείλουν να δεχτούν την ηθική και όσα μελετούν οι εκτός Εκκλησίας γιατί θα έρθει ο καιρός, που θα τους φανούν χρήσιμα, όταν χρειαστεί να καλλωπιστεί ο θείος ναός του μυστηρίου με τον λογικό πλούτο. Μάλιστα, μιλάει και για ηθικό βίο των πιστών. </a:t>
            </a:r>
          </a:p>
          <a:p>
            <a:r>
              <a:rPr lang="el-GR" dirty="0"/>
              <a:t>Παράδειγμα: από τον </a:t>
            </a:r>
            <a:r>
              <a:rPr lang="el-GR" b="1" dirty="0">
                <a:solidFill>
                  <a:srgbClr val="FF0000"/>
                </a:solidFill>
              </a:rPr>
              <a:t>Ηράκλειτο</a:t>
            </a:r>
            <a:r>
              <a:rPr lang="el-GR" dirty="0"/>
              <a:t> έχουμε τρία κείμενα ιδιαιτέρως ενδιαφέροντα: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διαμόρφωση του χαρακτήρα σου γίνεται με τις επιλογές σου, μέρα με τη μέρα.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Ποια είναι τα ενδιαφέροντά σου; Ποιες οι σκέψεις σου; Ποιες οι πράξεις σου; Αυτό θα γίνεις. </a:t>
            </a:r>
          </a:p>
          <a:p>
            <a:pPr marL="514350" indent="-514350">
              <a:buFont typeface="+mj-lt"/>
              <a:buAutoNum type="arabicPeriod"/>
            </a:pPr>
            <a:r>
              <a:rPr lang="el-GR" i="0" dirty="0">
                <a:effectLst/>
              </a:rPr>
              <a:t>Η μοίρα του ανθρώπου είναι ο χαρακτήρας του.</a:t>
            </a:r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1177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1. Η ΕΝΝΟΙΑ ΤΗΣ ΗΘΙΚΗΣ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04684" y="1690688"/>
            <a:ext cx="11012058" cy="4649273"/>
          </a:xfrm>
        </p:spPr>
        <p:txBody>
          <a:bodyPr>
            <a:normAutofit/>
          </a:bodyPr>
          <a:lstStyle/>
          <a:p>
            <a:r>
              <a:rPr lang="el-GR" dirty="0"/>
              <a:t>Ο </a:t>
            </a:r>
            <a:r>
              <a:rPr lang="el-GR" b="1" dirty="0"/>
              <a:t>Μ. Βασίλειος</a:t>
            </a:r>
            <a:r>
              <a:rPr lang="el-GR" dirty="0"/>
              <a:t>, που συνέταξε και τα </a:t>
            </a:r>
            <a:r>
              <a:rPr lang="el-GR" i="1" dirty="0"/>
              <a:t>Ηθικά</a:t>
            </a:r>
            <a:r>
              <a:rPr lang="el-GR" dirty="0"/>
              <a:t>, κάνει λόγο πολλές φορές για ήθος ή για διπλό ήθος (υποκριτική συμπεριφορά).</a:t>
            </a:r>
          </a:p>
          <a:p>
            <a:r>
              <a:rPr lang="el-GR" dirty="0"/>
              <a:t>Ο </a:t>
            </a:r>
            <a:r>
              <a:rPr lang="el-GR" b="1" dirty="0"/>
              <a:t>Ιωάννης ο Χρυσόστομος </a:t>
            </a:r>
            <a:r>
              <a:rPr lang="el-GR" dirty="0"/>
              <a:t>προβάλλει την οργανική ενότητα μεταξύ δόγματος και ήθους και ρωτάει: «</a:t>
            </a:r>
            <a:r>
              <a:rPr lang="el-GR" i="1" dirty="0" err="1"/>
              <a:t>Καὶ</a:t>
            </a:r>
            <a:r>
              <a:rPr lang="el-GR" i="1" dirty="0"/>
              <a:t> </a:t>
            </a:r>
            <a:r>
              <a:rPr lang="el-GR" i="1" dirty="0" err="1"/>
              <a:t>τὶ</a:t>
            </a:r>
            <a:r>
              <a:rPr lang="el-GR" i="1" dirty="0"/>
              <a:t> </a:t>
            </a:r>
            <a:r>
              <a:rPr lang="el-GR" i="1" dirty="0" err="1"/>
              <a:t>τῆς</a:t>
            </a:r>
            <a:r>
              <a:rPr lang="el-GR" i="1" dirty="0"/>
              <a:t> πίστεως </a:t>
            </a:r>
            <a:r>
              <a:rPr lang="el-GR" i="1" dirty="0" err="1"/>
              <a:t>ὄφελος</a:t>
            </a:r>
            <a:r>
              <a:rPr lang="el-GR" i="1" dirty="0"/>
              <a:t>, </a:t>
            </a:r>
            <a:r>
              <a:rPr lang="el-GR" i="1" dirty="0" err="1"/>
              <a:t>εἰπέ</a:t>
            </a:r>
            <a:r>
              <a:rPr lang="el-GR" i="1" dirty="0"/>
              <a:t> μοι, βίου </a:t>
            </a:r>
            <a:r>
              <a:rPr lang="el-GR" i="1" dirty="0" err="1"/>
              <a:t>μὴ</a:t>
            </a:r>
            <a:r>
              <a:rPr lang="el-GR" i="1" dirty="0"/>
              <a:t> </a:t>
            </a:r>
            <a:r>
              <a:rPr lang="el-GR" i="1" dirty="0" err="1"/>
              <a:t>ὄντος</a:t>
            </a:r>
            <a:r>
              <a:rPr lang="el-GR" i="1" dirty="0"/>
              <a:t> </a:t>
            </a:r>
            <a:r>
              <a:rPr lang="el-GR" i="1" dirty="0" err="1"/>
              <a:t>καθαροῦ</a:t>
            </a:r>
            <a:r>
              <a:rPr lang="el-GR" i="1" dirty="0"/>
              <a:t>; … </a:t>
            </a:r>
            <a:r>
              <a:rPr lang="el-GR" i="1" dirty="0" err="1"/>
              <a:t>Ἆρά</a:t>
            </a:r>
            <a:r>
              <a:rPr lang="el-GR" i="1" dirty="0"/>
              <a:t> σοι </a:t>
            </a:r>
            <a:r>
              <a:rPr lang="el-GR" i="1" dirty="0" err="1"/>
              <a:t>δοκοῦμεν</a:t>
            </a:r>
            <a:r>
              <a:rPr lang="el-GR" i="1" dirty="0"/>
              <a:t> μάτην </a:t>
            </a:r>
            <a:r>
              <a:rPr lang="el-GR" i="1" dirty="0" err="1"/>
              <a:t>ὑπὲρ</a:t>
            </a:r>
            <a:r>
              <a:rPr lang="el-GR" i="1" dirty="0"/>
              <a:t> βίου </a:t>
            </a:r>
            <a:r>
              <a:rPr lang="el-GR" i="1" dirty="0" err="1"/>
              <a:t>πεφοβῆσθαι</a:t>
            </a:r>
            <a:r>
              <a:rPr lang="el-GR" i="1" dirty="0"/>
              <a:t>, </a:t>
            </a:r>
            <a:r>
              <a:rPr lang="el-GR" i="1" dirty="0" err="1"/>
              <a:t>καὶ</a:t>
            </a:r>
            <a:r>
              <a:rPr lang="el-GR" i="1" dirty="0"/>
              <a:t> </a:t>
            </a:r>
            <a:r>
              <a:rPr lang="el-GR" i="1" dirty="0" err="1"/>
              <a:t>πολλὴν</a:t>
            </a:r>
            <a:r>
              <a:rPr lang="el-GR" i="1" dirty="0"/>
              <a:t> </a:t>
            </a:r>
            <a:r>
              <a:rPr lang="el-GR" i="1" dirty="0" err="1"/>
              <a:t>τοῦ</a:t>
            </a:r>
            <a:r>
              <a:rPr lang="el-GR" i="1" dirty="0"/>
              <a:t> </a:t>
            </a:r>
            <a:r>
              <a:rPr lang="el-GR" i="1" dirty="0" err="1"/>
              <a:t>ήθικότερου</a:t>
            </a:r>
            <a:r>
              <a:rPr lang="el-GR" i="1" dirty="0"/>
              <a:t> μέρους </a:t>
            </a:r>
            <a:r>
              <a:rPr lang="el-GR" i="1" dirty="0" err="1"/>
              <a:t>τῆς</a:t>
            </a:r>
            <a:r>
              <a:rPr lang="el-GR" i="1" dirty="0"/>
              <a:t> φιλοσοφίας </a:t>
            </a:r>
            <a:r>
              <a:rPr lang="el-GR" i="1" dirty="0" err="1"/>
              <a:t>ποιεῖσθαι</a:t>
            </a:r>
            <a:r>
              <a:rPr lang="el-GR" i="1" dirty="0"/>
              <a:t> </a:t>
            </a:r>
            <a:r>
              <a:rPr lang="el-GR" i="1" dirty="0" err="1"/>
              <a:t>σπουδήν</a:t>
            </a:r>
            <a:r>
              <a:rPr lang="el-GR" dirty="0"/>
              <a:t>;».</a:t>
            </a:r>
          </a:p>
          <a:p>
            <a:r>
              <a:rPr lang="el-GR" dirty="0"/>
              <a:t>Ο </a:t>
            </a:r>
            <a:r>
              <a:rPr lang="el-GR" b="1" dirty="0"/>
              <a:t>Θεοδώρητος Κύρου </a:t>
            </a:r>
            <a:r>
              <a:rPr lang="el-GR" dirty="0"/>
              <a:t>ερμηνεύοντας τον </a:t>
            </a:r>
            <a:r>
              <a:rPr lang="el-GR" i="1" dirty="0"/>
              <a:t>Α΄ Ψαλμό </a:t>
            </a:r>
            <a:r>
              <a:rPr lang="el-GR" dirty="0"/>
              <a:t>τον αναγνωρίζει ως δογματικό και ηθικό.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3305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1. Η ΕΝΝΟΙΑ ΤΗΣ ΗΘΙΚΗΣ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604091"/>
            <a:ext cx="12192000" cy="5445638"/>
          </a:xfrm>
        </p:spPr>
        <p:txBody>
          <a:bodyPr>
            <a:normAutofit/>
          </a:bodyPr>
          <a:lstStyle/>
          <a:p>
            <a:r>
              <a:rPr lang="el-GR" dirty="0"/>
              <a:t>Ο </a:t>
            </a:r>
            <a:r>
              <a:rPr lang="el-GR" b="1" dirty="0"/>
              <a:t>Γεννάδιος Κωνσταντινουπόλεως </a:t>
            </a:r>
            <a:r>
              <a:rPr lang="el-GR" dirty="0"/>
              <a:t>διαχωρίζει την </a:t>
            </a:r>
            <a:r>
              <a:rPr lang="el-GR" i="1" dirty="0"/>
              <a:t>Προς Ρωμαίους</a:t>
            </a:r>
            <a:r>
              <a:rPr lang="el-GR" dirty="0"/>
              <a:t> επιστολή του αποστόλου Παύλου σε δογματικό μέρος μέχρι και το τέλος του ενδέκατου κεφαλαίου και ηθική διδασκαλία από την αρχή του δωδέκατου κεφαλαίου.</a:t>
            </a:r>
          </a:p>
          <a:p>
            <a:r>
              <a:rPr lang="el-GR" dirty="0">
                <a:solidFill>
                  <a:srgbClr val="FF0000"/>
                </a:solidFill>
              </a:rPr>
              <a:t>Ηθικά κεφάλαια </a:t>
            </a:r>
            <a:r>
              <a:rPr lang="el-GR" dirty="0"/>
              <a:t>απαντούν στην ασκητική γραμματεία. Αυτά αποτελούν σύντομες αυτοτελείς παραγράφους, που εξετάζουν θέματα ηθικής. </a:t>
            </a:r>
          </a:p>
          <a:p>
            <a:r>
              <a:rPr lang="el-GR" dirty="0"/>
              <a:t>Για την ηθική χρησιμοποιήθηκαν από τη χριστιανική γραμματεία και άλλες συνώνυμες εκφράσεις, όπως </a:t>
            </a:r>
            <a:r>
              <a:rPr lang="el-GR" b="1" dirty="0">
                <a:solidFill>
                  <a:srgbClr val="FF0000"/>
                </a:solidFill>
              </a:rPr>
              <a:t>«</a:t>
            </a:r>
            <a:r>
              <a:rPr lang="el-GR" b="1" i="1" dirty="0" err="1">
                <a:solidFill>
                  <a:srgbClr val="FF0000"/>
                </a:solidFill>
              </a:rPr>
              <a:t>Περιπατεῖν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κατὰ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Πνεῦμα</a:t>
            </a:r>
            <a:r>
              <a:rPr lang="el-GR" b="1" dirty="0">
                <a:solidFill>
                  <a:srgbClr val="FF0000"/>
                </a:solidFill>
              </a:rPr>
              <a:t>», «</a:t>
            </a:r>
            <a:r>
              <a:rPr lang="el-GR" b="1" i="1" dirty="0" err="1">
                <a:solidFill>
                  <a:srgbClr val="FF0000"/>
                </a:solidFill>
              </a:rPr>
              <a:t>περιπατεῖν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ἐν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φωτί</a:t>
            </a:r>
            <a:r>
              <a:rPr lang="el-GR" b="1" dirty="0">
                <a:solidFill>
                  <a:srgbClr val="FF0000"/>
                </a:solidFill>
              </a:rPr>
              <a:t>», «</a:t>
            </a:r>
            <a:r>
              <a:rPr lang="el-GR" b="1" i="1" dirty="0" err="1">
                <a:solidFill>
                  <a:srgbClr val="FF0000"/>
                </a:solidFill>
              </a:rPr>
              <a:t>ζῆν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κατὰ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Χριστόν</a:t>
            </a:r>
            <a:r>
              <a:rPr lang="el-GR" b="1" dirty="0">
                <a:solidFill>
                  <a:srgbClr val="FF0000"/>
                </a:solidFill>
              </a:rPr>
              <a:t>», «</a:t>
            </a:r>
            <a:r>
              <a:rPr lang="el-GR" b="1" i="1" dirty="0" err="1">
                <a:solidFill>
                  <a:srgbClr val="FF0000"/>
                </a:solidFill>
              </a:rPr>
              <a:t>ζῆν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ἐν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Χριστῷ</a:t>
            </a:r>
            <a:r>
              <a:rPr lang="el-GR" b="1" dirty="0">
                <a:solidFill>
                  <a:srgbClr val="FF0000"/>
                </a:solidFill>
              </a:rPr>
              <a:t>», «</a:t>
            </a:r>
            <a:r>
              <a:rPr lang="el-GR" b="1" i="1" dirty="0" err="1">
                <a:solidFill>
                  <a:srgbClr val="FF0000"/>
                </a:solidFill>
              </a:rPr>
              <a:t>ζῆν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κατὰ</a:t>
            </a:r>
            <a:r>
              <a:rPr lang="el-GR" b="1" i="1" dirty="0">
                <a:solidFill>
                  <a:srgbClr val="FF0000"/>
                </a:solidFill>
              </a:rPr>
              <a:t> Θεόν</a:t>
            </a:r>
            <a:r>
              <a:rPr lang="el-GR" b="1" dirty="0">
                <a:solidFill>
                  <a:srgbClr val="FF0000"/>
                </a:solidFill>
              </a:rPr>
              <a:t>»</a:t>
            </a:r>
            <a:r>
              <a:rPr lang="el-GR" dirty="0"/>
              <a:t>, κ.ά. Όλες αυτές οι εκφράσεις φανερώνουν ποιο είναι το βαθύτερο νόημα της χριστιανική ηθικής, που αφορά τη μετοχή στη ζωή του Θεού.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865772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1130</Words>
  <Application>Microsoft Office PowerPoint</Application>
  <PresentationFormat>Ευρεία οθόνη</PresentationFormat>
  <Paragraphs>55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Θέμα του Office</vt:lpstr>
      <vt:lpstr>   ΧΡΙΣΤΙΑΝΙΚΗ ΗΘΙΚΗ ΕΝΟΤΗΤΑ 1Η  Η ΕΝΝΟΙΑ ΤΗΣ ΗΘΙΚΗΣ  Από το βιβλίο του Γεώργιου Μαντζαρίδη, Χριστιανική Ηθική, Τόμος 1ος , Εισαγωγή-Γενικές αρχές-Σύγχρονη Προβληματική, Θεσσαλονίκη:Ι.Μ. Βατοπαιδίου-Άγιον Όρος, 2015³, σσ. 23-30  </vt:lpstr>
      <vt:lpstr> 1. Η ΕΝΝΟΙΑ ΤΗΣ ΗΘΙΚΗΣ </vt:lpstr>
      <vt:lpstr> 1. Η ΕΝΝΟΙΑ ΤΗΣ ΗΘΙΚΗΣ </vt:lpstr>
      <vt:lpstr> 1. Η ΕΝΝΟΙΑ ΤΗΣ ΗΘΙΚΗΣ </vt:lpstr>
      <vt:lpstr> 1. Η ΕΝΝΟΙΑ ΤΗΣ ΗΘΙΚΗΣ </vt:lpstr>
      <vt:lpstr> 1. Η ΕΝΝΟΙΑ ΤΗΣ ΗΘΙΚΗΣ </vt:lpstr>
      <vt:lpstr> 1. Η ΕΝΝΟΙΑ ΤΗΣ ΗΘΙΚΗΣ </vt:lpstr>
      <vt:lpstr> 1. Η ΕΝΝΟΙΑ ΤΗΣ ΗΘΙΚΗΣ </vt:lpstr>
      <vt:lpstr> 1. Η ΕΝΝΟΙΑ ΤΗΣ ΗΘΙΚΗΣ </vt:lpstr>
      <vt:lpstr> 1. Η ΕΝΝΟΙΑ ΤΗΣ ΗΘΙΚΗΣ </vt:lpstr>
      <vt:lpstr>1. Η ΕΝΝΟΙΑ ΤΗΣ ΗΘΙΚΗΣ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ΜΑΡΙΑ Κ. ΚΑΡΑΜΠΕΛΙΑ ΧΡΙΣΤΙΑΝΙΚΗ ΗΘΙΚΗ</dc:title>
  <dc:creator>Μαρία</dc:creator>
  <cp:lastModifiedBy>MARIA KARAMPELIA</cp:lastModifiedBy>
  <cp:revision>15</cp:revision>
  <dcterms:created xsi:type="dcterms:W3CDTF">2015-06-20T12:04:23Z</dcterms:created>
  <dcterms:modified xsi:type="dcterms:W3CDTF">2022-09-12T14:15:32Z</dcterms:modified>
</cp:coreProperties>
</file>