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7367-9E7E-4899-9811-B2FB0639366F}" type="datetimeFigureOut">
              <a:rPr lang="el-GR" smtClean="0"/>
              <a:t>7/5/2025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F8A6-D8BD-4423-968A-0BA6FAE15E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32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7367-9E7E-4899-9811-B2FB0639366F}" type="datetimeFigureOut">
              <a:rPr lang="el-GR" smtClean="0"/>
              <a:t>7/5/2025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F8A6-D8BD-4423-968A-0BA6FAE15E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966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7367-9E7E-4899-9811-B2FB0639366F}" type="datetimeFigureOut">
              <a:rPr lang="el-GR" smtClean="0"/>
              <a:t>7/5/2025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F8A6-D8BD-4423-968A-0BA6FAE15E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964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7367-9E7E-4899-9811-B2FB0639366F}" type="datetimeFigureOut">
              <a:rPr lang="el-GR" smtClean="0"/>
              <a:t>7/5/2025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F8A6-D8BD-4423-968A-0BA6FAE15E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152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7367-9E7E-4899-9811-B2FB0639366F}" type="datetimeFigureOut">
              <a:rPr lang="el-GR" smtClean="0"/>
              <a:t>7/5/2025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F8A6-D8BD-4423-968A-0BA6FAE15E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247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7367-9E7E-4899-9811-B2FB0639366F}" type="datetimeFigureOut">
              <a:rPr lang="el-GR" smtClean="0"/>
              <a:t>7/5/2025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F8A6-D8BD-4423-968A-0BA6FAE15E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755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7367-9E7E-4899-9811-B2FB0639366F}" type="datetimeFigureOut">
              <a:rPr lang="el-GR" smtClean="0"/>
              <a:t>7/5/2025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F8A6-D8BD-4423-968A-0BA6FAE15E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927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7367-9E7E-4899-9811-B2FB0639366F}" type="datetimeFigureOut">
              <a:rPr lang="el-GR" smtClean="0"/>
              <a:t>7/5/2025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F8A6-D8BD-4423-968A-0BA6FAE15E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765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7367-9E7E-4899-9811-B2FB0639366F}" type="datetimeFigureOut">
              <a:rPr lang="el-GR" smtClean="0"/>
              <a:t>7/5/2025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F8A6-D8BD-4423-968A-0BA6FAE15E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793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7367-9E7E-4899-9811-B2FB0639366F}" type="datetimeFigureOut">
              <a:rPr lang="el-GR" smtClean="0"/>
              <a:t>7/5/2025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F8A6-D8BD-4423-968A-0BA6FAE15E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88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7367-9E7E-4899-9811-B2FB0639366F}" type="datetimeFigureOut">
              <a:rPr lang="el-GR" smtClean="0"/>
              <a:t>7/5/2025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F8A6-D8BD-4423-968A-0BA6FAE15E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06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B7367-9E7E-4899-9811-B2FB0639366F}" type="datetimeFigureOut">
              <a:rPr lang="el-GR" smtClean="0"/>
              <a:t>7/5/2025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EF8A6-D8BD-4423-968A-0BA6FAE15E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41988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618129" y="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ΠΑΙΔΑΓΩΓΙΚΗ</a:t>
            </a:r>
            <a:br>
              <a:rPr lang="el-GR" dirty="0" smtClean="0"/>
            </a:br>
            <a:r>
              <a:rPr lang="el-GR" dirty="0"/>
              <a:t>9</a:t>
            </a:r>
            <a:r>
              <a:rPr lang="el-GR" dirty="0" smtClean="0"/>
              <a:t>η εισήγηση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618129" y="5027426"/>
            <a:ext cx="9144000" cy="1655762"/>
          </a:xfrm>
        </p:spPr>
        <p:txBody>
          <a:bodyPr/>
          <a:lstStyle/>
          <a:p>
            <a:r>
              <a:rPr lang="el-GR" dirty="0" smtClean="0"/>
              <a:t>Λαμπρινός </a:t>
            </a:r>
            <a:r>
              <a:rPr lang="el-GR" dirty="0" err="1" smtClean="0"/>
              <a:t>Ευστ</a:t>
            </a:r>
            <a:r>
              <a:rPr lang="el-GR" dirty="0" smtClean="0"/>
              <a:t>. Πλατυπόδης</a:t>
            </a:r>
          </a:p>
          <a:p>
            <a:r>
              <a:rPr lang="el-GR" dirty="0" smtClean="0"/>
              <a:t>ΑΝΩΤΑΤΗ ΕΚΚΛΗΣΙΑΣΤΙΚΗ ΑΚΑΔΗΜΙΑ ΑΘΗΝΑΣ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533" y="2275848"/>
            <a:ext cx="2475191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85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ΚΕΦΑΛΑΙΟ 5 . Η ΠΑΙΔΑΓΩΓΙΚΗ ΣΧΕΣΗ</a:t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745503"/>
            <a:ext cx="10515600" cy="4351338"/>
          </a:xfrm>
        </p:spPr>
        <p:txBody>
          <a:bodyPr>
            <a:normAutofit fontScale="55000" lnSpcReduction="20000"/>
          </a:bodyPr>
          <a:lstStyle/>
          <a:p>
            <a:r>
              <a:rPr lang="el-GR" dirty="0" smtClean="0"/>
              <a:t>1</a:t>
            </a:r>
            <a:r>
              <a:rPr lang="el-GR" dirty="0"/>
              <a:t>. ΣΩΚΡΑΤΗΣ, Ο ΠΑΙΔΑΓΩΓΙΚΟΣ ΕΡΩΤΑΣ (349).</a:t>
            </a:r>
          </a:p>
          <a:p>
            <a:r>
              <a:rPr lang="en-US" dirty="0"/>
              <a:t>2. HERMANN NOHL, H </a:t>
            </a:r>
            <a:r>
              <a:rPr lang="el-GR" dirty="0"/>
              <a:t>ΠΑΙΔΑΓΩΓΙΚΗ ΣΧΕΣΗ (350-351).</a:t>
            </a:r>
          </a:p>
          <a:p>
            <a:r>
              <a:rPr lang="el-GR" dirty="0"/>
              <a:t>3. Η ΕΠΙΔΡΑΣΗ ΤΩΝ ΑΝΤΙΛΗΨΕΩΝ ΠΕΡΙ ΠΑΙΔΑΓΩΓΙΚΗΣ ΑΓΑΠΗΣ ΣΤΗΝ ΔΙΑΔΙΚΑΣΙΑ ΤΗΣ ΑΓΩΓΗΣ. ΤΟ ΝΕΟ</a:t>
            </a:r>
          </a:p>
          <a:p>
            <a:r>
              <a:rPr lang="el-GR" dirty="0"/>
              <a:t>ΣΧΟΛΕΙΟ (351).</a:t>
            </a:r>
          </a:p>
          <a:p>
            <a:r>
              <a:rPr lang="el-GR" dirty="0"/>
              <a:t>4. ΤΥΠΙΚΟ ΚΑΙ ΟΥΣΙΩΔΕΣ ΚΥΡΟΣ, ΥΠΗΡΕΣΙΑΚΗ ΚΑΙ ΓΝΗΣΙΑ ΑΥΘΕΝΤΙΑ (354).</a:t>
            </a:r>
          </a:p>
          <a:p>
            <a:r>
              <a:rPr lang="el-GR" dirty="0"/>
              <a:t>5. Η ΠΑΙΔΑΓΩΓΙΚΗ ΑΥΘΕΝΤΙΑ (358).</a:t>
            </a:r>
          </a:p>
          <a:p>
            <a:r>
              <a:rPr lang="el-GR" dirty="0"/>
              <a:t>6. Ο ΑΥΤΑΡΧΙΚΟΣ ΕΚΠΑΙΔΕΥΤΙΚΟΣ (361).</a:t>
            </a:r>
          </a:p>
          <a:p>
            <a:r>
              <a:rPr lang="el-GR" dirty="0"/>
              <a:t>7. Ο ΔΗΜΟΚΡΑΤΙΚΟΣ ΕΚΠΑΙΔΕΥΤΙΚΟΣ (361).</a:t>
            </a:r>
          </a:p>
          <a:p>
            <a:r>
              <a:rPr lang="el-GR" dirty="0"/>
              <a:t>8. Ο ΑΔΙΑΦΟΡΟΣ ΕΚΠΑΙΔΕΥΤΙΚΟΣ (361).</a:t>
            </a:r>
          </a:p>
          <a:p>
            <a:r>
              <a:rPr lang="el-GR" dirty="0"/>
              <a:t>9. ΧΡΟΝΟΣ ΑΝΑΜΟΝΗΣ ΚΑΙ ΠΑΡΟΧΗΣ ΒΟΗΘΕΙΑΣ. ΔΙΑΦΟΡΟΠΟΙΗΣΗ ΤΗΣ ΣΥΜΠΕΡΙΦΟΡΑΣ ΤΟΥ ΠΑΙΔΑΓΩΓΟΥ</a:t>
            </a:r>
          </a:p>
          <a:p>
            <a:r>
              <a:rPr lang="el-GR" dirty="0"/>
              <a:t>ΠΡΟΣ ΤΟΥΣ ΚΑΛΟΥΣ ΚΑΙ ΑΔΥΝΑΤΟΥΣ ΜΑΘΗΤΕΣ (ΕΠΙΒΡΑΒΕΥΣΗ ΚΑΙ ΔΟΚΙΜΑΣΙΑ , ΣΥΧΝΟΤΗΤΑ ΕΠΙΚΟΙΝΩΝΙΑΣ)</a:t>
            </a:r>
          </a:p>
          <a:p>
            <a:r>
              <a:rPr lang="el-GR" dirty="0"/>
              <a:t>(380-382).</a:t>
            </a:r>
          </a:p>
          <a:p>
            <a:r>
              <a:rPr lang="el-GR" dirty="0"/>
              <a:t>10. ΟΙ ΠΑΡΑΓΟΝΤΕΣ ΠΟΥ ΕΠΙΔΡΟΥΝ ΣΤΗΝ ΕΚΤΙΜΗΣΗ ΤΟΥ ΜΑΘΗΤΗ ΑΠΟ ΤΗΝ ΠΛΕΥΡΑ ΤΟΥ ΔΑΣΚΑΛΟΥ (389-</a:t>
            </a:r>
          </a:p>
          <a:p>
            <a:r>
              <a:rPr lang="el-GR" dirty="0"/>
              <a:t>393).</a:t>
            </a:r>
          </a:p>
          <a:p>
            <a:r>
              <a:rPr lang="el-GR" dirty="0"/>
              <a:t>11. ΠΡΑΚΤΙΚΑ ΣΥΜΠΕΡΑΣΜΑΤΑ (394-395).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725" y="707651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5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Σωκρατικός «</a:t>
            </a:r>
            <a:r>
              <a:rPr lang="el-GR" dirty="0" err="1" smtClean="0"/>
              <a:t>παιδαγωγικὸς</a:t>
            </a:r>
            <a:r>
              <a:rPr lang="el-GR" dirty="0" smtClean="0"/>
              <a:t> </a:t>
            </a:r>
            <a:r>
              <a:rPr lang="el-GR" dirty="0" err="1" smtClean="0"/>
              <a:t>ἔρως</a:t>
            </a:r>
            <a:r>
              <a:rPr lang="el-GR" dirty="0" smtClean="0"/>
              <a:t>»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Παιδαγωγική σχέση ως σχέση διδασκάλου μαθητή.</a:t>
            </a:r>
          </a:p>
          <a:p>
            <a:r>
              <a:rPr lang="el-GR" dirty="0" smtClean="0"/>
              <a:t>Ως σχέση ανισότητας;</a:t>
            </a:r>
          </a:p>
          <a:p>
            <a:r>
              <a:rPr lang="el-GR" dirty="0" smtClean="0"/>
              <a:t>Ο διδάσκαλος καθυποτάσσει, δημιουργεί πιστά αντίγραφα;</a:t>
            </a:r>
          </a:p>
          <a:p>
            <a:r>
              <a:rPr lang="el-GR" dirty="0" smtClean="0"/>
              <a:t>Καθιστά τον ίδιο περιττό στο μαθητή.</a:t>
            </a:r>
          </a:p>
          <a:p>
            <a:r>
              <a:rPr lang="el-GR" dirty="0" smtClean="0"/>
              <a:t>Τα πρότυπα: Σωκράτης, Πλάτων, Αριστοτέλης.</a:t>
            </a:r>
          </a:p>
          <a:p>
            <a:r>
              <a:rPr lang="el-GR" b="1" dirty="0" smtClean="0"/>
              <a:t>Παιδαγωγική αγάπη</a:t>
            </a:r>
          </a:p>
          <a:p>
            <a:r>
              <a:rPr lang="el-GR" dirty="0" smtClean="0"/>
              <a:t>Το σχολείο ως προέκταση της οικογένειας.</a:t>
            </a:r>
          </a:p>
          <a:p>
            <a:r>
              <a:rPr lang="el-GR" dirty="0" smtClean="0"/>
              <a:t>Οικογενειακό πρότυπο: μητέρα –παιδί.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109" y="1690688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3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«παιδαγωγικός έρωτας» του Σωκράτη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Σωκράτης</a:t>
            </a:r>
          </a:p>
          <a:p>
            <a:r>
              <a:rPr lang="el-GR" dirty="0" err="1" smtClean="0"/>
              <a:t>Ἔρως</a:t>
            </a:r>
            <a:endParaRPr lang="el-GR" dirty="0" smtClean="0"/>
          </a:p>
          <a:p>
            <a:r>
              <a:rPr lang="el-GR" dirty="0" smtClean="0"/>
              <a:t>Σχέση αμοιβαιότητας</a:t>
            </a:r>
          </a:p>
          <a:p>
            <a:r>
              <a:rPr lang="el-GR" dirty="0" smtClean="0"/>
              <a:t>Ο Σωκράτης γοήτευε τους νέους, οι οποίοι και τον λάτρευαν.</a:t>
            </a:r>
          </a:p>
          <a:p>
            <a:r>
              <a:rPr lang="en-US" b="1" dirty="0" smtClean="0"/>
              <a:t>Hermann </a:t>
            </a:r>
            <a:r>
              <a:rPr lang="en-US" b="1" dirty="0" err="1" smtClean="0"/>
              <a:t>Nohl</a:t>
            </a:r>
            <a:r>
              <a:rPr lang="en-US" b="1" dirty="0" smtClean="0"/>
              <a:t> </a:t>
            </a:r>
            <a:r>
              <a:rPr lang="en-US" dirty="0" smtClean="0"/>
              <a:t>(1879-1960)</a:t>
            </a:r>
          </a:p>
          <a:p>
            <a:r>
              <a:rPr lang="el-GR" dirty="0" smtClean="0"/>
              <a:t>Παιδαγωγική αγάπη</a:t>
            </a:r>
          </a:p>
          <a:p>
            <a:r>
              <a:rPr lang="el-GR" dirty="0" smtClean="0"/>
              <a:t>Μόνο με την αγάπη μπορείς να επηρεάσεις ανθρώπους στην ουσία τους.</a:t>
            </a:r>
          </a:p>
          <a:p>
            <a:r>
              <a:rPr lang="el-GR" dirty="0" smtClean="0"/>
              <a:t>Το σχολείο προσαρμόζεται στις ανάγκες του παιδιού.</a:t>
            </a:r>
          </a:p>
          <a:p>
            <a:r>
              <a:rPr lang="el-GR" dirty="0" smtClean="0"/>
              <a:t>«νέο σχολείο: σχολείο παιδοκεντρικό.»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408" y="2148354"/>
            <a:ext cx="2370044" cy="23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ΤΥΠΙΚΟ ΚΑΙ ΟΥΣΙΩΔΕΣ ΚΥΡΟΣ, ΥΠΗΡΕΣΙΑΚΗ ΚΑΙ ΓΝΗΣΙΑ ΑΥΘΕΝΤΙΑ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Αυθεντία: ιεραρχία</a:t>
            </a:r>
          </a:p>
          <a:p>
            <a:r>
              <a:rPr lang="el-GR" dirty="0" smtClean="0"/>
              <a:t>Τυπικό κύρος</a:t>
            </a:r>
          </a:p>
          <a:p>
            <a:r>
              <a:rPr lang="el-GR" dirty="0" smtClean="0"/>
              <a:t>Ουσιώδες κύρος</a:t>
            </a:r>
          </a:p>
          <a:p>
            <a:r>
              <a:rPr lang="el-GR" dirty="0" smtClean="0"/>
              <a:t>Κοινωνικός ρόλος/ουσιαστικός ρόλος.</a:t>
            </a:r>
          </a:p>
          <a:p>
            <a:r>
              <a:rPr lang="el-GR" dirty="0" smtClean="0"/>
              <a:t>Υπηρεσιακή αυθεντία/γνήσια αυθεντία.</a:t>
            </a:r>
          </a:p>
          <a:p>
            <a:r>
              <a:rPr lang="el-GR" dirty="0" smtClean="0"/>
              <a:t>Το κύρος του </a:t>
            </a:r>
            <a:r>
              <a:rPr lang="el-GR" dirty="0" smtClean="0"/>
              <a:t>διδασκάλου</a:t>
            </a:r>
            <a:r>
              <a:rPr lang="el-GR" dirty="0" smtClean="0"/>
              <a:t>.</a:t>
            </a:r>
          </a:p>
          <a:p>
            <a:r>
              <a:rPr lang="el-GR" dirty="0" smtClean="0"/>
              <a:t>Τυπικό και αυθεντικό.</a:t>
            </a:r>
          </a:p>
          <a:p>
            <a:r>
              <a:rPr lang="el-GR" dirty="0" smtClean="0"/>
              <a:t>Υπηρεσιακή</a:t>
            </a:r>
            <a:r>
              <a:rPr lang="el-GR" dirty="0" smtClean="0">
                <a:sym typeface="Wingdings" panose="05000000000000000000" pitchFamily="2" charset="2"/>
              </a:rPr>
              <a:t> γνήσια αυθεντία.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Πρότυπα και αναζήτηση προτύπων.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Αυθεντία του παιδαγωγού και πρότυπα που αναζητούν και υιοθετούν οι νέοι.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437" y="1469931"/>
            <a:ext cx="3371010" cy="337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5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συμπεριφορά του δασκάλου-καθηγητή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74377" y="3824288"/>
            <a:ext cx="10515600" cy="4351338"/>
          </a:xfrm>
        </p:spPr>
        <p:txBody>
          <a:bodyPr/>
          <a:lstStyle/>
          <a:p>
            <a:r>
              <a:rPr lang="el-GR" dirty="0" smtClean="0"/>
              <a:t>Η επίδραση που ασκεί η συμπεριφορά του διδάσκοντος.</a:t>
            </a:r>
          </a:p>
          <a:p>
            <a:r>
              <a:rPr lang="el-GR" dirty="0" smtClean="0"/>
              <a:t>Αυταρχικός, συμπεριφορά, χαρακτηριστικά (τιμωρία).</a:t>
            </a:r>
          </a:p>
          <a:p>
            <a:r>
              <a:rPr lang="el-GR" dirty="0" smtClean="0"/>
              <a:t>Δημοκρατικός</a:t>
            </a:r>
            <a:r>
              <a:rPr lang="el-GR" dirty="0"/>
              <a:t>, συμπεριφορά, </a:t>
            </a:r>
            <a:r>
              <a:rPr lang="el-GR" dirty="0" smtClean="0"/>
              <a:t>χαρακτηριστικά (δημιουργεί ευκαιρίες). </a:t>
            </a:r>
          </a:p>
          <a:p>
            <a:r>
              <a:rPr lang="el-GR" dirty="0" smtClean="0"/>
              <a:t>Αδιάφορος, </a:t>
            </a:r>
            <a:r>
              <a:rPr lang="el-GR" dirty="0"/>
              <a:t>συμπεριφορά, </a:t>
            </a:r>
            <a:r>
              <a:rPr lang="el-GR" dirty="0" smtClean="0"/>
              <a:t>χαρακτηριστικά (δεν αξιολογεί).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052" y="1225644"/>
            <a:ext cx="2143125" cy="21336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68" y="1400456"/>
            <a:ext cx="2705100" cy="168592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661" y="1327057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59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ΧΡΟΝΟΣ ΑΝΑΜΟΝΗΣ ΚΑΙ ΠΑΡΟΧΗΣ ΒΟΗΘΕΙΑΣ</a:t>
            </a:r>
            <a:r>
              <a:rPr lang="el-GR" sz="2400" dirty="0" smtClean="0"/>
              <a:t>.</a:t>
            </a:r>
            <a:br>
              <a:rPr lang="el-GR" sz="2400" dirty="0" smtClean="0"/>
            </a:br>
            <a:r>
              <a:rPr lang="el-GR" sz="2400" dirty="0" smtClean="0"/>
              <a:t> </a:t>
            </a:r>
            <a:r>
              <a:rPr lang="el-GR" sz="2400" dirty="0"/>
              <a:t>ΔΙΑΦΟΡΟΠΟΙΗΣΗ ΤΗΣ ΣΥΜΠΕΡΙΦΟΡΑΣ ΤΟΥ ΠΑΙΔΑΓΩΓΟΥ</a:t>
            </a:r>
            <a:br>
              <a:rPr lang="el-GR" sz="2400" dirty="0"/>
            </a:br>
            <a:r>
              <a:rPr lang="el-GR" sz="2400" dirty="0"/>
              <a:t>ΠΡΟΣ ΤΟΥΣ ΚΑΛΟΥΣ ΚΑΙ ΑΔΥΝΑΤΟΥΣ ΜΑΘΗΤΕΣ (ΕΠΙΒΡΑΒΕΥΣΗ ΚΑΙ ΔΟΚΙΜΑΣΙΑ , ΣΥΧΝΟΤΗΤΑ ΕΠΙΚΟΙΝΩΝΙΑΣ)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800" dirty="0" smtClean="0"/>
              <a:t>Οι αδύνατοι μαθητές χρειάζονται περισσότερο χρόνο για να σκεφτούν και να απαντήσουν.</a:t>
            </a:r>
          </a:p>
          <a:p>
            <a:r>
              <a:rPr lang="el-GR" sz="1800" dirty="0" smtClean="0"/>
              <a:t>Κατανομή της επιβράβευσης και της αποδοκιμασίας.</a:t>
            </a:r>
          </a:p>
          <a:p>
            <a:r>
              <a:rPr lang="el-GR" sz="1800" dirty="0" smtClean="0"/>
              <a:t>Συχνή επιβράβευση.</a:t>
            </a:r>
          </a:p>
          <a:p>
            <a:r>
              <a:rPr lang="el-GR" sz="1800" dirty="0" smtClean="0"/>
              <a:t>Επίκριση ως απαράδεκτη συμπεριφορά.</a:t>
            </a:r>
          </a:p>
          <a:p>
            <a:r>
              <a:rPr lang="el-GR" sz="1800" dirty="0" smtClean="0"/>
              <a:t>Σωστή και εσφαλμένη απάντηση. Η αντιμετώπισή τους.</a:t>
            </a:r>
          </a:p>
          <a:p>
            <a:r>
              <a:rPr lang="el-GR" sz="1800" dirty="0" smtClean="0"/>
              <a:t>Επικοινωνία του δασκάλου με τους μαθητές και τους κηδεμόνες τους</a:t>
            </a:r>
          </a:p>
          <a:p>
            <a:r>
              <a:rPr lang="el-GR" sz="1800" dirty="0" smtClean="0"/>
              <a:t>Η πρακτική της απομόνωσης.</a:t>
            </a:r>
          </a:p>
          <a:p>
            <a:r>
              <a:rPr lang="el-GR" sz="1800" dirty="0" smtClean="0"/>
              <a:t>Οι καλοί γίνονται καλύτεροι.</a:t>
            </a:r>
          </a:p>
          <a:p>
            <a:r>
              <a:rPr lang="el-GR" sz="1800" dirty="0" smtClean="0"/>
              <a:t>Οι αδύναμοι βελτιώνονται ή γίνονται ακόμα πιο αδύναμοι.</a:t>
            </a:r>
            <a:endParaRPr lang="el-GR" sz="1800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553" y="2370884"/>
            <a:ext cx="3370954" cy="209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9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ΠΑΡΑΓΟΝΤΕΣ ΠΟΥ ΕΠΙΔΡΟΥΝ ΣΤΗΝ ΕΚΤΙΜΗΣΗ ΤΟΥ ΜΑΘΗΤΗ ΑΠΟ ΤΗΝ ΠΛΕΥΡΑ ΤΟΥ ΔΑΣΚΑΛΟΥ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κοινωνική θέση του μαθητή.</a:t>
            </a:r>
          </a:p>
          <a:p>
            <a:r>
              <a:rPr lang="el-GR" dirty="0" smtClean="0"/>
              <a:t>Τι δείχνουν οι έρευνες.</a:t>
            </a:r>
          </a:p>
          <a:p>
            <a:r>
              <a:rPr lang="el-GR" dirty="0" smtClean="0"/>
              <a:t>Το φύλο του μαθητή, προτιμήσεις.</a:t>
            </a:r>
          </a:p>
          <a:p>
            <a:r>
              <a:rPr lang="el-GR" dirty="0" smtClean="0"/>
              <a:t>Σχολική επίδοση, η επικοινωνία υπέρ των «καλών».</a:t>
            </a:r>
          </a:p>
          <a:p>
            <a:r>
              <a:rPr lang="el-GR" dirty="0" smtClean="0"/>
              <a:t>Η θέση που κάθεται ο μαθητής.</a:t>
            </a:r>
          </a:p>
          <a:p>
            <a:r>
              <a:rPr lang="el-GR" dirty="0" smtClean="0"/>
              <a:t>Μπροστά και δεξιά/πίσω και αριστερά.</a:t>
            </a:r>
          </a:p>
          <a:p>
            <a:r>
              <a:rPr lang="el-GR" dirty="0" smtClean="0"/>
              <a:t>Θέση ανάλογα με τη βαθμολογία.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110" y="1825625"/>
            <a:ext cx="2676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08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προσωπικότητα </a:t>
            </a:r>
            <a:r>
              <a:rPr lang="el-GR" dirty="0"/>
              <a:t>του μαθητή.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Εξωτερικά χαρακτηριστικά.</a:t>
            </a:r>
          </a:p>
          <a:p>
            <a:r>
              <a:rPr lang="el-GR" dirty="0" smtClean="0"/>
              <a:t>Εσωτερική δομή της προσωπικότητας.</a:t>
            </a:r>
          </a:p>
          <a:p>
            <a:r>
              <a:rPr lang="el-GR" dirty="0" smtClean="0"/>
              <a:t>Προσαρμογή, τάξη, συμπεριφορά, πειθαρχία, ευγένεια, συνέπεια.</a:t>
            </a:r>
          </a:p>
          <a:p>
            <a:r>
              <a:rPr lang="el-GR" dirty="0" smtClean="0"/>
              <a:t>Το τετράδιο του μαθητή Η βαθμολογία του μαθητή.</a:t>
            </a:r>
          </a:p>
          <a:p>
            <a:r>
              <a:rPr lang="el-GR" dirty="0" smtClean="0"/>
              <a:t>Εκτίμηση: υποκειμενικότητα και αντικειμενικότητα.</a:t>
            </a:r>
          </a:p>
          <a:p>
            <a:r>
              <a:rPr lang="el-GR" dirty="0" smtClean="0"/>
              <a:t>Αντικειμενική εικόνα του μαθητή.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159" y="76676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22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ΠΡΑΚΤΙΚΑ ΣΥΜΠΕΡΑΣΜΑΤΑ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Ο δάσκαλος οφείλει να ελέγχει τη συμπεριφορά του.</a:t>
            </a:r>
          </a:p>
          <a:p>
            <a:r>
              <a:rPr lang="el-GR" dirty="0" smtClean="0"/>
              <a:t>Η γνώμη για τον μαθητή πρέπει να εδράζεται σε αντικειμενικά δεδομένα.</a:t>
            </a:r>
          </a:p>
          <a:p>
            <a:r>
              <a:rPr lang="el-GR" dirty="0" smtClean="0"/>
              <a:t>Δεν πρέπει να είναι απαισιόδοξος και να μεταφέρει αυτήν την απαισιοδοξία.</a:t>
            </a:r>
          </a:p>
          <a:p>
            <a:r>
              <a:rPr lang="el-GR" dirty="0" smtClean="0"/>
              <a:t>Δεν πρέπει να εγκλωβίζεται σε στερεότυπα για «καλούς» και «κακούς» μαθητές.</a:t>
            </a:r>
          </a:p>
          <a:p>
            <a:r>
              <a:rPr lang="el-GR" dirty="0" smtClean="0"/>
              <a:t>Οφείλει να παρέχει κίνητρα σε όλους, χωρίς εξαιρέσεις, προτιμήσεις και αποκλεισμούς.</a:t>
            </a:r>
          </a:p>
          <a:p>
            <a:r>
              <a:rPr lang="el-GR" dirty="0" smtClean="0"/>
              <a:t>Δεν θα πρέπει να παρωθεί στην απομόνωση και στην εγκατάλειψη των αδύναμων μαθητών.</a:t>
            </a:r>
          </a:p>
          <a:p>
            <a:r>
              <a:rPr lang="el-GR" dirty="0" smtClean="0"/>
              <a:t>Η τάξη οφείλει να είναι κυψέλη χαράς, αισιοδοξίας και δημιουργίας.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425" y="3651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84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633</Words>
  <Application>Microsoft Office PowerPoint</Application>
  <PresentationFormat>Ευρεία οθόνη</PresentationFormat>
  <Paragraphs>87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ΠΑΙΔΑΓΩΓΙΚΗ 9η εισήγηση </vt:lpstr>
      <vt:lpstr>Σωκρατικός «παιδαγωγικὸς ἔρως»</vt:lpstr>
      <vt:lpstr>Ο «παιδαγωγικός έρωτας» του Σωκράτη</vt:lpstr>
      <vt:lpstr>ΤΥΠΙΚΟ ΚΑΙ ΟΥΣΙΩΔΕΣ ΚΥΡΟΣ, ΥΠΗΡΕΣΙΑΚΗ ΚΑΙ ΓΝΗΣΙΑ ΑΥΘΕΝΤΙΑ</vt:lpstr>
      <vt:lpstr>Η συμπεριφορά του δασκάλου-καθηγητή</vt:lpstr>
      <vt:lpstr>ΧΡΟΝΟΣ ΑΝΑΜΟΝΗΣ ΚΑΙ ΠΑΡΟΧΗΣ ΒΟΗΘΕΙΑΣ.  ΔΙΑΦΟΡΟΠΟΙΗΣΗ ΤΗΣ ΣΥΜΠΕΡΙΦΟΡΑΣ ΤΟΥ ΠΑΙΔΑΓΩΓΟΥ ΠΡΟΣ ΤΟΥΣ ΚΑΛΟΥΣ ΚΑΙ ΑΔΥΝΑΤΟΥΣ ΜΑΘΗΤΕΣ (ΕΠΙΒΡΑΒΕΥΣΗ ΚΑΙ ΔΟΚΙΜΑΣΙΑ , ΣΥΧΝΟΤΗΤΑ ΕΠΙΚΟΙΝΩΝΙΑΣ)</vt:lpstr>
      <vt:lpstr>ΟΙ ΠΑΡΑΓΟΝΤΕΣ ΠΟΥ ΕΠΙΔΡΟΥΝ ΣΤΗΝ ΕΚΤΙΜΗΣΗ ΤΟΥ ΜΑΘΗΤΗ ΑΠΟ ΤΗΝ ΠΛΕΥΡΑ ΤΟΥ ΔΑΣΚΑΛΟΥ</vt:lpstr>
      <vt:lpstr>Η προσωπικότητα του μαθητή. </vt:lpstr>
      <vt:lpstr>ΠΡΑΚΤΙΚΑ ΣΥΜΠΕΡΑΣΜΑΤΑ</vt:lpstr>
      <vt:lpstr>ΚΕΦΑΛΑΙΟ 5 . Η ΠΑΙΔΑΓΩΓΙΚΗ ΣΧΕΣΗ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ΠΑΙΔΑΓΩΓΙΚΗ 7η εισήγηση 2023-2024</dc:title>
  <dc:creator>Λογαριασμός Microsoft</dc:creator>
  <cp:lastModifiedBy>Λογαριασμός Microsoft</cp:lastModifiedBy>
  <cp:revision>16</cp:revision>
  <dcterms:created xsi:type="dcterms:W3CDTF">2024-04-14T16:22:44Z</dcterms:created>
  <dcterms:modified xsi:type="dcterms:W3CDTF">2025-05-07T06:03:53Z</dcterms:modified>
</cp:coreProperties>
</file>