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F72C05F-BC9A-4ED1-B3E7-5225287FE7FB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A128F0-CA63-411F-8530-00792E5046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9hQwDR3ZjI" TargetMode="External"/><Relationship Id="rId2" Type="http://schemas.openxmlformats.org/officeDocument/2006/relationships/hyperlink" Target="https://youtu.be/LQoxL1AJYd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inspiration" TargetMode="External"/><Relationship Id="rId2" Type="http://schemas.openxmlformats.org/officeDocument/2006/relationships/hyperlink" Target="https://www.merriam-webster.com/dictionary/dedic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erriam-webster.com/dictionary/faith" TargetMode="External"/><Relationship Id="rId4" Type="http://schemas.openxmlformats.org/officeDocument/2006/relationships/hyperlink" Target="https://www.merriam-webster.com/dictionary/foretell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rriam-webster.com/dictionary/prevail" TargetMode="External"/><Relationship Id="rId3" Type="http://schemas.openxmlformats.org/officeDocument/2006/relationships/hyperlink" Target="https://www.merriam-webster.com/dictionary/feast" TargetMode="External"/><Relationship Id="rId7" Type="http://schemas.openxmlformats.org/officeDocument/2006/relationships/hyperlink" Target="https://www.merriam-webster.com/dictionary/bless" TargetMode="External"/><Relationship Id="rId2" Type="http://schemas.openxmlformats.org/officeDocument/2006/relationships/hyperlink" Target="https://www.merriam-webster.com/dictionary/celebra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riam-webster.com/dictionary/commitment" TargetMode="External"/><Relationship Id="rId5" Type="http://schemas.openxmlformats.org/officeDocument/2006/relationships/hyperlink" Target="https://www.merriam-webster.com/dictionary/minister" TargetMode="External"/><Relationship Id="rId10" Type="http://schemas.openxmlformats.org/officeDocument/2006/relationships/hyperlink" Target="https://www.merriam-webster.com/dictionary/arise" TargetMode="External"/><Relationship Id="rId4" Type="http://schemas.openxmlformats.org/officeDocument/2006/relationships/hyperlink" Target="https://www.merriam-webster.com/dictionary/sustenance" TargetMode="External"/><Relationship Id="rId9" Type="http://schemas.openxmlformats.org/officeDocument/2006/relationships/hyperlink" Target="https://www.merriam-webster.com/dictionary/repen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fect-english-grammar.com/support-files/present_simple_mixed_exercise_1_be_and_other_verbs.pdf" TargetMode="External"/><Relationship Id="rId7" Type="http://schemas.openxmlformats.org/officeDocument/2006/relationships/hyperlink" Target="http://www.eslgamesworld.com/members/games/grammar/index.html" TargetMode="External"/><Relationship Id="rId2" Type="http://schemas.openxmlformats.org/officeDocument/2006/relationships/hyperlink" Target="http://www.perfect-english-grammar.com/support-files/present_simple_form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englishteens.britishcouncil.org/sites/teens/files/gs_pres_cont_-_exercises.pdf" TargetMode="External"/><Relationship Id="rId5" Type="http://schemas.openxmlformats.org/officeDocument/2006/relationships/hyperlink" Target="http://www.mysterycove.ch/game/files/resources/grammar/grammar_present_continuous.pdf" TargetMode="External"/><Relationship Id="rId4" Type="http://schemas.openxmlformats.org/officeDocument/2006/relationships/hyperlink" Target="https://www.slideshare.net/tebaestruba/present-simple-explanation-exercis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circa" TargetMode="External"/><Relationship Id="rId2" Type="http://schemas.openxmlformats.org/officeDocument/2006/relationships/hyperlink" Target="https://www.merriam-webster.com/dictionary/feas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ministry" TargetMode="External"/><Relationship Id="rId7" Type="http://schemas.openxmlformats.org/officeDocument/2006/relationships/hyperlink" Target="https://www.merriam-webster.com/dictionary/grace" TargetMode="External"/><Relationship Id="rId2" Type="http://schemas.openxmlformats.org/officeDocument/2006/relationships/hyperlink" Target="https://www.merriam-webster.com/dictionary/discip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riam-webster.com/dictionary/ascension" TargetMode="External"/><Relationship Id="rId5" Type="http://schemas.openxmlformats.org/officeDocument/2006/relationships/hyperlink" Target="https://www.merriam-webster.com/dictionary/resurrection" TargetMode="External"/><Relationship Id="rId4" Type="http://schemas.openxmlformats.org/officeDocument/2006/relationships/hyperlink" Target="https://www.merriam-webster.com/dictionary/repen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rriam-webster.com/dictionary/unworthy" TargetMode="External"/><Relationship Id="rId3" Type="http://schemas.openxmlformats.org/officeDocument/2006/relationships/hyperlink" Target="https://www.merriam-webster.com/dictionary/preach" TargetMode="External"/><Relationship Id="rId7" Type="http://schemas.openxmlformats.org/officeDocument/2006/relationships/hyperlink" Target="https://www.merriam-webster.com/dictionary/condemn" TargetMode="External"/><Relationship Id="rId2" Type="http://schemas.openxmlformats.org/officeDocument/2006/relationships/hyperlink" Target="https://www.merriam-webster.com/dictionary/authori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riam-webster.com/dictionary/persecution" TargetMode="External"/><Relationship Id="rId5" Type="http://schemas.openxmlformats.org/officeDocument/2006/relationships/hyperlink" Target="https://www.merriam-webster.com/dictionary/convert" TargetMode="External"/><Relationship Id="rId4" Type="http://schemas.openxmlformats.org/officeDocument/2006/relationships/hyperlink" Target="https://www.merriam-webster.com/dictionary/bishop" TargetMode="External"/><Relationship Id="rId9" Type="http://schemas.openxmlformats.org/officeDocument/2006/relationships/hyperlink" Target="https://www.merriam-webster.com/dictionary/punish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eradicate" TargetMode="External"/><Relationship Id="rId7" Type="http://schemas.openxmlformats.org/officeDocument/2006/relationships/hyperlink" Target="https://www.merriam-webster.com/dictionary/spirit" TargetMode="External"/><Relationship Id="rId2" Type="http://schemas.openxmlformats.org/officeDocument/2006/relationships/hyperlink" Target="https://www.merriam-webster.com/dictionary/devou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riam-webster.com/dictionary/baptize" TargetMode="External"/><Relationship Id="rId5" Type="http://schemas.openxmlformats.org/officeDocument/2006/relationships/hyperlink" Target="https://www.merriam-webster.com/dictionary/heaven" TargetMode="External"/><Relationship Id="rId4" Type="http://schemas.openxmlformats.org/officeDocument/2006/relationships/hyperlink" Target="https://www.merriam-webster.com/dictionary/vis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persecutor" TargetMode="External"/><Relationship Id="rId2" Type="http://schemas.openxmlformats.org/officeDocument/2006/relationships/hyperlink" Target="https://www.merriam-webster.com/dictionary/plo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rriam-webster.com/dictionary/missionar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hallmark" TargetMode="External"/><Relationship Id="rId7" Type="http://schemas.openxmlformats.org/officeDocument/2006/relationships/hyperlink" Target="https://www.merriam-webster.com/dictionary/behead" TargetMode="External"/><Relationship Id="rId2" Type="http://schemas.openxmlformats.org/officeDocument/2006/relationships/hyperlink" Target="https://www.merriam-webster.com/dictionary/genti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riam-webster.com/dictionary/testament" TargetMode="External"/><Relationship Id="rId5" Type="http://schemas.openxmlformats.org/officeDocument/2006/relationships/hyperlink" Target="https://www.merriam-webster.com/dictionary/orator" TargetMode="External"/><Relationship Id="rId4" Type="http://schemas.openxmlformats.org/officeDocument/2006/relationships/hyperlink" Target="https://www.merriam-webster.com/dictionary/stamin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SAINT PETER &amp; SAINT PAUL</a:t>
            </a:r>
            <a:endParaRPr lang="el-GR" dirty="0"/>
          </a:p>
        </p:txBody>
      </p:sp>
      <p:pic>
        <p:nvPicPr>
          <p:cNvPr id="4" name="3 - Εικόνα" descr="Ss-Peter-and-Paul-620x3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590800"/>
            <a:ext cx="64008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 AND LINKS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https://youtu.be/LQoxL1AJYdw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https://youtu.be/O9hQwDR3ZjI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I – EXERCISE 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sz="2400" b="1" dirty="0" smtClean="0"/>
              <a:t>Choose the correct answer for the words below:</a:t>
            </a:r>
            <a:endParaRPr lang="el-GR" sz="2000" dirty="0" smtClean="0"/>
          </a:p>
          <a:p>
            <a:pPr>
              <a:buNone/>
            </a:pPr>
            <a:r>
              <a:rPr lang="en-US" sz="2800" b="1" dirty="0" smtClean="0"/>
              <a:t> </a:t>
            </a:r>
            <a:endParaRPr lang="el-GR" sz="2800" dirty="0" smtClean="0"/>
          </a:p>
          <a:p>
            <a:pPr>
              <a:buNone/>
            </a:pPr>
            <a:r>
              <a:rPr lang="en-US" sz="2800" b="1" dirty="0" smtClean="0"/>
              <a:t> </a:t>
            </a:r>
            <a:endParaRPr lang="el-GR" sz="2800" dirty="0" smtClean="0"/>
          </a:p>
          <a:p>
            <a:r>
              <a:rPr lang="en-US" sz="2800" dirty="0" smtClean="0"/>
              <a:t>1. </a:t>
            </a:r>
            <a:r>
              <a:rPr lang="en-US" sz="2800" dirty="0" smtClean="0">
                <a:hlinkClick r:id="rId2"/>
              </a:rPr>
              <a:t>dedication </a:t>
            </a:r>
            <a:r>
              <a:rPr lang="en-US" sz="2800" dirty="0" smtClean="0"/>
              <a:t>		a. </a:t>
            </a:r>
            <a:r>
              <a:rPr lang="el-GR" sz="2800" dirty="0" smtClean="0"/>
              <a:t>αφοσίωση</a:t>
            </a:r>
            <a:r>
              <a:rPr lang="en-US" sz="2800" dirty="0" smtClean="0"/>
              <a:t>		b. </a:t>
            </a:r>
            <a:r>
              <a:rPr lang="el-GR" sz="2800" dirty="0" smtClean="0"/>
              <a:t>επιμέλεια</a:t>
            </a:r>
          </a:p>
          <a:p>
            <a:r>
              <a:rPr lang="el-GR" sz="2800" dirty="0" smtClean="0"/>
              <a:t>2. </a:t>
            </a:r>
            <a:r>
              <a:rPr lang="en-US" sz="2800" dirty="0" smtClean="0"/>
              <a:t>ministry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διακονία		</a:t>
            </a:r>
            <a:r>
              <a:rPr lang="en-US" sz="2800" dirty="0" smtClean="0"/>
              <a:t>b</a:t>
            </a:r>
            <a:r>
              <a:rPr lang="el-GR" sz="2800" dirty="0" smtClean="0"/>
              <a:t>. Ιερατείο</a:t>
            </a:r>
          </a:p>
          <a:p>
            <a:r>
              <a:rPr lang="el-GR" sz="2800" dirty="0" smtClean="0"/>
              <a:t>3. </a:t>
            </a:r>
            <a:r>
              <a:rPr lang="en-US" sz="2800" dirty="0" smtClean="0">
                <a:hlinkClick r:id="rId3"/>
              </a:rPr>
              <a:t>inspiration</a:t>
            </a:r>
            <a:r>
              <a:rPr lang="el-GR" sz="2800" dirty="0" smtClean="0">
                <a:hlinkClick r:id="rId3"/>
              </a:rPr>
              <a:t>	</a:t>
            </a:r>
            <a:r>
              <a:rPr lang="el-GR" sz="2800" dirty="0" smtClean="0"/>
              <a:t>	</a:t>
            </a:r>
            <a:r>
              <a:rPr lang="en-US" sz="2800" dirty="0" smtClean="0"/>
              <a:t>a</a:t>
            </a:r>
            <a:r>
              <a:rPr lang="el-GR" sz="2800" dirty="0" smtClean="0"/>
              <a:t>. αγιότητα		</a:t>
            </a:r>
            <a:r>
              <a:rPr lang="en-US" sz="2800" dirty="0" smtClean="0"/>
              <a:t>b</a:t>
            </a:r>
            <a:r>
              <a:rPr lang="el-GR" sz="2800" dirty="0" smtClean="0"/>
              <a:t>. Έμπνευση</a:t>
            </a:r>
          </a:p>
          <a:p>
            <a:r>
              <a:rPr lang="el-GR" sz="2800" dirty="0" smtClean="0"/>
              <a:t>4. </a:t>
            </a:r>
            <a:r>
              <a:rPr lang="en-US" sz="2800" dirty="0" smtClean="0">
                <a:hlinkClick r:id="rId4"/>
              </a:rPr>
              <a:t>foretold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προφήτευσε		</a:t>
            </a:r>
            <a:r>
              <a:rPr lang="en-US" sz="2800" dirty="0" smtClean="0"/>
              <a:t>b</a:t>
            </a:r>
            <a:r>
              <a:rPr lang="el-GR" sz="2800" dirty="0" smtClean="0"/>
              <a:t>. Προσκάλεσε</a:t>
            </a:r>
          </a:p>
          <a:p>
            <a:r>
              <a:rPr lang="el-GR" sz="2800" dirty="0" smtClean="0"/>
              <a:t>5. </a:t>
            </a:r>
            <a:r>
              <a:rPr lang="en-US" sz="2800" dirty="0" smtClean="0"/>
              <a:t>converted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Καταδίωξε		</a:t>
            </a:r>
            <a:r>
              <a:rPr lang="en-US" sz="2800" dirty="0" smtClean="0"/>
              <a:t>b</a:t>
            </a:r>
            <a:r>
              <a:rPr lang="el-GR" sz="2800" dirty="0" smtClean="0"/>
              <a:t>. προσηλύτισε</a:t>
            </a:r>
          </a:p>
          <a:p>
            <a:r>
              <a:rPr lang="el-GR" sz="2800" dirty="0" smtClean="0"/>
              <a:t>6. </a:t>
            </a:r>
            <a:r>
              <a:rPr lang="en-US" sz="2800" dirty="0" smtClean="0"/>
              <a:t>devout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θρήσκος		</a:t>
            </a:r>
            <a:r>
              <a:rPr lang="en-US" sz="2800" dirty="0" smtClean="0"/>
              <a:t>b</a:t>
            </a:r>
            <a:r>
              <a:rPr lang="el-GR" sz="2800" dirty="0" smtClean="0"/>
              <a:t>. άθρησκος</a:t>
            </a:r>
          </a:p>
          <a:p>
            <a:r>
              <a:rPr lang="el-GR" sz="2800" dirty="0" smtClean="0"/>
              <a:t>7. </a:t>
            </a:r>
            <a:r>
              <a:rPr lang="en-US" sz="2800" dirty="0" smtClean="0"/>
              <a:t>persecute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καταδιώκω		</a:t>
            </a:r>
            <a:r>
              <a:rPr lang="en-US" sz="2800" dirty="0" smtClean="0"/>
              <a:t>b</a:t>
            </a:r>
            <a:r>
              <a:rPr lang="el-GR" sz="2800" dirty="0" smtClean="0"/>
              <a:t>. ακολουθώ</a:t>
            </a:r>
          </a:p>
          <a:p>
            <a:r>
              <a:rPr lang="el-GR" sz="2800" dirty="0" smtClean="0"/>
              <a:t>8. </a:t>
            </a:r>
            <a:r>
              <a:rPr lang="en-US" sz="2800" dirty="0" smtClean="0"/>
              <a:t>missionary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εκστρατευτικός	</a:t>
            </a:r>
            <a:r>
              <a:rPr lang="en-US" sz="2800" dirty="0" smtClean="0"/>
              <a:t>b</a:t>
            </a:r>
            <a:r>
              <a:rPr lang="el-GR" sz="2800" dirty="0" smtClean="0"/>
              <a:t>. Ιεραποστολικός</a:t>
            </a:r>
          </a:p>
          <a:p>
            <a:r>
              <a:rPr lang="el-GR" sz="2800" dirty="0" smtClean="0"/>
              <a:t>9. </a:t>
            </a:r>
            <a:r>
              <a:rPr lang="en-US" sz="2800" dirty="0" smtClean="0"/>
              <a:t>stamina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σθένος		</a:t>
            </a:r>
            <a:r>
              <a:rPr lang="en-US" sz="2800" dirty="0" smtClean="0"/>
              <a:t>b</a:t>
            </a:r>
            <a:r>
              <a:rPr lang="el-GR" sz="2800" dirty="0" smtClean="0"/>
              <a:t>. Ανοχή</a:t>
            </a:r>
          </a:p>
          <a:p>
            <a:r>
              <a:rPr lang="el-GR" sz="2800" dirty="0" smtClean="0"/>
              <a:t>10.</a:t>
            </a:r>
            <a:r>
              <a:rPr lang="el-GR" sz="2800" dirty="0" smtClean="0">
                <a:hlinkClick r:id="rId5"/>
              </a:rPr>
              <a:t> </a:t>
            </a:r>
            <a:r>
              <a:rPr lang="en-US" sz="2800" dirty="0" smtClean="0">
                <a:hlinkClick r:id="rId5"/>
              </a:rPr>
              <a:t>faith</a:t>
            </a:r>
            <a:r>
              <a:rPr lang="el-GR" sz="2800" dirty="0" smtClean="0"/>
              <a:t>		</a:t>
            </a:r>
            <a:r>
              <a:rPr lang="en-US" sz="2800" dirty="0" smtClean="0"/>
              <a:t>a</a:t>
            </a:r>
            <a:r>
              <a:rPr lang="el-GR" sz="2800" dirty="0" smtClean="0"/>
              <a:t>. φήμη			</a:t>
            </a:r>
            <a:r>
              <a:rPr lang="en-US" sz="2800" dirty="0" smtClean="0"/>
              <a:t>b</a:t>
            </a:r>
            <a:r>
              <a:rPr lang="el-GR" sz="2800" dirty="0" smtClean="0"/>
              <a:t>. πίστη	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n-US" sz="3800" b="1" dirty="0" smtClean="0"/>
              <a:t>Match the words with their Greek translation.</a:t>
            </a:r>
            <a:endParaRPr lang="el-GR" sz="3800" dirty="0" smtClean="0"/>
          </a:p>
          <a:p>
            <a:pPr>
              <a:buNone/>
            </a:pPr>
            <a:r>
              <a:rPr lang="en-US" sz="2800" b="1" dirty="0" smtClean="0"/>
              <a:t> </a:t>
            </a:r>
            <a:endParaRPr lang="el-GR" sz="2800" dirty="0" smtClean="0"/>
          </a:p>
          <a:p>
            <a:pPr lvl="0"/>
            <a:r>
              <a:rPr lang="en-GB" sz="2800" dirty="0" smtClean="0">
                <a:hlinkClick r:id="rId2"/>
              </a:rPr>
              <a:t>celebrate</a:t>
            </a:r>
            <a:r>
              <a:rPr lang="en-GB" sz="2800" dirty="0" smtClean="0"/>
              <a:t>		</a:t>
            </a:r>
            <a:r>
              <a:rPr lang="el-GR" sz="2800" dirty="0" smtClean="0"/>
              <a:t>____</a:t>
            </a:r>
            <a:r>
              <a:rPr lang="en-GB" sz="2800" dirty="0" smtClean="0"/>
              <a:t>		a. </a:t>
            </a:r>
            <a:r>
              <a:rPr lang="el-GR" sz="2800" dirty="0" smtClean="0"/>
              <a:t>ευλογώ, ευλογία</a:t>
            </a:r>
          </a:p>
          <a:p>
            <a:pPr lvl="0"/>
            <a:r>
              <a:rPr lang="en-GB" sz="2800" dirty="0" smtClean="0">
                <a:hlinkClick r:id="rId3"/>
              </a:rPr>
              <a:t>feast</a:t>
            </a:r>
            <a:r>
              <a:rPr lang="en-GB" sz="2800" dirty="0" smtClean="0"/>
              <a:t>		</a:t>
            </a:r>
            <a:r>
              <a:rPr lang="el-GR" sz="2800" dirty="0" smtClean="0"/>
              <a:t>	____</a:t>
            </a:r>
            <a:r>
              <a:rPr lang="en-GB" sz="2800" dirty="0" smtClean="0"/>
              <a:t>		</a:t>
            </a:r>
            <a:r>
              <a:rPr lang="en-US" sz="2800" dirty="0" smtClean="0"/>
              <a:t>b. </a:t>
            </a:r>
            <a:r>
              <a:rPr lang="el-GR" sz="2800" dirty="0" smtClean="0"/>
              <a:t>θαύμα</a:t>
            </a:r>
          </a:p>
          <a:p>
            <a:pPr lvl="0"/>
            <a:r>
              <a:rPr lang="en-GB" sz="2800" dirty="0" smtClean="0">
                <a:hlinkClick r:id="rId4"/>
              </a:rPr>
              <a:t>sustenance</a:t>
            </a:r>
            <a:r>
              <a:rPr lang="en-GB" sz="2800" dirty="0" smtClean="0"/>
              <a:t>		</a:t>
            </a:r>
            <a:r>
              <a:rPr lang="el-GR" sz="2800" dirty="0" smtClean="0"/>
              <a:t>____</a:t>
            </a:r>
            <a:r>
              <a:rPr lang="en-GB" sz="2800" dirty="0" smtClean="0"/>
              <a:t>		c. </a:t>
            </a:r>
            <a:r>
              <a:rPr lang="el-GR" sz="2800" dirty="0" smtClean="0"/>
              <a:t>κηρύττω</a:t>
            </a:r>
          </a:p>
          <a:p>
            <a:pPr lvl="0"/>
            <a:r>
              <a:rPr lang="en-GB" sz="2800" dirty="0" smtClean="0">
                <a:hlinkClick r:id="rId5"/>
              </a:rPr>
              <a:t>minister	</a:t>
            </a:r>
            <a:r>
              <a:rPr lang="en-GB" sz="2800" dirty="0" smtClean="0"/>
              <a:t>		</a:t>
            </a:r>
            <a:r>
              <a:rPr lang="el-GR" sz="2800" dirty="0" smtClean="0"/>
              <a:t>____</a:t>
            </a:r>
            <a:r>
              <a:rPr lang="en-GB" sz="2800" dirty="0" smtClean="0"/>
              <a:t>		d. </a:t>
            </a:r>
            <a:r>
              <a:rPr lang="el-GR" sz="2800" dirty="0" smtClean="0"/>
              <a:t>μετανοώ</a:t>
            </a:r>
          </a:p>
          <a:p>
            <a:pPr lvl="0"/>
            <a:r>
              <a:rPr lang="en-GB" sz="2800" dirty="0" smtClean="0">
                <a:hlinkClick r:id="rId6"/>
              </a:rPr>
              <a:t>commitment</a:t>
            </a:r>
            <a:r>
              <a:rPr lang="en-GB" sz="2800" dirty="0" smtClean="0"/>
              <a:t>		</a:t>
            </a:r>
            <a:r>
              <a:rPr lang="el-GR" sz="2800" dirty="0" smtClean="0"/>
              <a:t>____</a:t>
            </a:r>
            <a:r>
              <a:rPr lang="en-GB" sz="2800" dirty="0" smtClean="0"/>
              <a:t>		e. </a:t>
            </a:r>
            <a:r>
              <a:rPr lang="el-GR" sz="2800" dirty="0" smtClean="0"/>
              <a:t>τιμωρία</a:t>
            </a:r>
          </a:p>
          <a:p>
            <a:pPr lvl="0"/>
            <a:r>
              <a:rPr lang="en-GB" sz="2800" dirty="0" smtClean="0">
                <a:hlinkClick r:id="rId7"/>
              </a:rPr>
              <a:t>bless</a:t>
            </a:r>
            <a:r>
              <a:rPr lang="en-GB" sz="2800" dirty="0" smtClean="0"/>
              <a:t>			</a:t>
            </a:r>
            <a:r>
              <a:rPr lang="el-GR" sz="2800" dirty="0" smtClean="0"/>
              <a:t>____</a:t>
            </a:r>
            <a:r>
              <a:rPr lang="en-GB" sz="2800" dirty="0" smtClean="0"/>
              <a:t>		f. </a:t>
            </a:r>
            <a:r>
              <a:rPr lang="el-GR" sz="2800" dirty="0" smtClean="0"/>
              <a:t>γιορτάζω</a:t>
            </a:r>
          </a:p>
          <a:p>
            <a:pPr lvl="0"/>
            <a:r>
              <a:rPr lang="en-GB" sz="2800" dirty="0" smtClean="0">
                <a:hlinkClick r:id="rId8"/>
              </a:rPr>
              <a:t>prevail	</a:t>
            </a:r>
            <a:r>
              <a:rPr lang="en-GB" sz="2800" dirty="0" smtClean="0"/>
              <a:t>	</a:t>
            </a:r>
            <a:r>
              <a:rPr lang="el-GR" sz="2800" dirty="0" smtClean="0"/>
              <a:t>	____</a:t>
            </a:r>
            <a:r>
              <a:rPr lang="en-GB" sz="2800" dirty="0" smtClean="0"/>
              <a:t>		g. </a:t>
            </a:r>
            <a:r>
              <a:rPr lang="el-GR" sz="2800" dirty="0" smtClean="0"/>
              <a:t>κύριο χαρακτηριστικό</a:t>
            </a:r>
          </a:p>
          <a:p>
            <a:pPr lvl="0"/>
            <a:r>
              <a:rPr lang="en-GB" sz="2800" dirty="0" smtClean="0">
                <a:hlinkClick r:id="rId9"/>
              </a:rPr>
              <a:t>repent	</a:t>
            </a:r>
            <a:r>
              <a:rPr lang="en-GB" sz="2800" dirty="0" smtClean="0"/>
              <a:t>		</a:t>
            </a:r>
            <a:r>
              <a:rPr lang="el-GR" sz="2800" dirty="0" smtClean="0"/>
              <a:t>____</a:t>
            </a:r>
            <a:r>
              <a:rPr lang="en-GB" sz="2800" dirty="0" smtClean="0"/>
              <a:t>		h. </a:t>
            </a:r>
            <a:r>
              <a:rPr lang="el-GR" sz="2800" dirty="0" smtClean="0"/>
              <a:t>διατροφή</a:t>
            </a:r>
          </a:p>
          <a:p>
            <a:pPr lvl="0"/>
            <a:r>
              <a:rPr lang="en-GB" sz="2800" dirty="0" smtClean="0"/>
              <a:t>resurrection		</a:t>
            </a:r>
            <a:r>
              <a:rPr lang="el-GR" sz="2800" dirty="0" smtClean="0"/>
              <a:t>____</a:t>
            </a:r>
            <a:r>
              <a:rPr lang="en-GB" sz="2800" dirty="0" smtClean="0"/>
              <a:t>		</a:t>
            </a:r>
            <a:r>
              <a:rPr lang="en-GB" sz="2800" dirty="0" err="1" smtClean="0"/>
              <a:t>i</a:t>
            </a:r>
            <a:r>
              <a:rPr lang="en-GB" sz="2800" dirty="0" smtClean="0"/>
              <a:t>. </a:t>
            </a:r>
            <a:r>
              <a:rPr lang="el-GR" sz="2800" dirty="0" smtClean="0"/>
              <a:t>αποκεφαλισμένος</a:t>
            </a:r>
          </a:p>
          <a:p>
            <a:pPr lvl="0"/>
            <a:r>
              <a:rPr lang="en-GB" sz="2800" dirty="0" smtClean="0"/>
              <a:t>ascension		</a:t>
            </a:r>
            <a:r>
              <a:rPr lang="el-GR" sz="2800" dirty="0" smtClean="0"/>
              <a:t>____</a:t>
            </a:r>
            <a:r>
              <a:rPr lang="en-GB" sz="2800" dirty="0" smtClean="0"/>
              <a:t>		j.</a:t>
            </a:r>
            <a:r>
              <a:rPr lang="el-GR" sz="2800" dirty="0" smtClean="0"/>
              <a:t> υποχρέωση</a:t>
            </a:r>
          </a:p>
          <a:p>
            <a:pPr lvl="0"/>
            <a:r>
              <a:rPr lang="en-GB" sz="2800" dirty="0" smtClean="0"/>
              <a:t>miracle			</a:t>
            </a:r>
            <a:r>
              <a:rPr lang="el-GR" sz="2800" dirty="0" smtClean="0"/>
              <a:t>____</a:t>
            </a:r>
            <a:r>
              <a:rPr lang="en-GB" sz="2800" dirty="0" smtClean="0"/>
              <a:t>		k.</a:t>
            </a:r>
            <a:r>
              <a:rPr lang="el-GR" sz="2800" dirty="0" smtClean="0"/>
              <a:t> ανάσταση</a:t>
            </a:r>
          </a:p>
          <a:p>
            <a:pPr lvl="0"/>
            <a:r>
              <a:rPr lang="en-GB" sz="2800" dirty="0" smtClean="0"/>
              <a:t>crucified			</a:t>
            </a:r>
            <a:r>
              <a:rPr lang="el-GR" sz="2800" dirty="0" smtClean="0"/>
              <a:t>____</a:t>
            </a:r>
            <a:r>
              <a:rPr lang="en-GB" sz="2800" dirty="0" smtClean="0"/>
              <a:t>		l. </a:t>
            </a:r>
            <a:r>
              <a:rPr lang="el-GR" sz="2800" dirty="0" smtClean="0"/>
              <a:t>διαθήκη</a:t>
            </a:r>
          </a:p>
          <a:p>
            <a:pPr lvl="0"/>
            <a:r>
              <a:rPr lang="en-GB" sz="2800" dirty="0" smtClean="0"/>
              <a:t>punishment		</a:t>
            </a:r>
            <a:r>
              <a:rPr lang="el-GR" sz="2800" dirty="0" smtClean="0"/>
              <a:t>____</a:t>
            </a:r>
            <a:r>
              <a:rPr lang="en-GB" sz="2800" dirty="0" smtClean="0"/>
              <a:t>		m.</a:t>
            </a:r>
            <a:r>
              <a:rPr lang="el-GR" sz="2800" dirty="0" smtClean="0"/>
              <a:t> προσφέρω, υπηρετώ</a:t>
            </a:r>
          </a:p>
          <a:p>
            <a:pPr lvl="0"/>
            <a:r>
              <a:rPr lang="en-GB" sz="2800" dirty="0" smtClean="0"/>
              <a:t>vision			</a:t>
            </a:r>
            <a:r>
              <a:rPr lang="el-GR" sz="2800" dirty="0" smtClean="0"/>
              <a:t>____</a:t>
            </a:r>
            <a:r>
              <a:rPr lang="en-GB" sz="2800" dirty="0" smtClean="0"/>
              <a:t>		n. </a:t>
            </a:r>
            <a:r>
              <a:rPr lang="el-GR" sz="2800" dirty="0" smtClean="0"/>
              <a:t>κυριαρχώ</a:t>
            </a:r>
          </a:p>
          <a:p>
            <a:pPr lvl="0"/>
            <a:r>
              <a:rPr lang="en-GB" sz="2800" dirty="0" smtClean="0">
                <a:hlinkClick r:id="rId10"/>
              </a:rPr>
              <a:t>arise</a:t>
            </a:r>
            <a:r>
              <a:rPr lang="en-GB" sz="2800" dirty="0" smtClean="0"/>
              <a:t>			</a:t>
            </a:r>
            <a:r>
              <a:rPr lang="el-GR" sz="2800" dirty="0" smtClean="0"/>
              <a:t>____</a:t>
            </a:r>
            <a:r>
              <a:rPr lang="en-GB" sz="2800" dirty="0" smtClean="0"/>
              <a:t>		o.</a:t>
            </a:r>
            <a:r>
              <a:rPr lang="el-GR" sz="2800" dirty="0" smtClean="0"/>
              <a:t> όραμα</a:t>
            </a:r>
          </a:p>
          <a:p>
            <a:pPr lvl="0"/>
            <a:r>
              <a:rPr lang="en-GB" sz="2800" dirty="0" smtClean="0"/>
              <a:t>preach			</a:t>
            </a:r>
            <a:r>
              <a:rPr lang="el-GR" sz="2800" dirty="0" smtClean="0"/>
              <a:t>____</a:t>
            </a:r>
            <a:r>
              <a:rPr lang="en-GB" sz="2800" dirty="0" smtClean="0"/>
              <a:t>		p. </a:t>
            </a:r>
            <a:r>
              <a:rPr lang="el-GR" sz="2800" dirty="0" smtClean="0"/>
              <a:t>ρήτορας</a:t>
            </a:r>
          </a:p>
          <a:p>
            <a:pPr lvl="0"/>
            <a:r>
              <a:rPr lang="en-GB" sz="2800" dirty="0" smtClean="0"/>
              <a:t>hallmark		</a:t>
            </a:r>
            <a:r>
              <a:rPr lang="el-GR" sz="2800" dirty="0" smtClean="0"/>
              <a:t>____</a:t>
            </a:r>
            <a:r>
              <a:rPr lang="en-GB" sz="2800" dirty="0" smtClean="0"/>
              <a:t>		q.</a:t>
            </a:r>
            <a:r>
              <a:rPr lang="el-GR" sz="2800" dirty="0" smtClean="0"/>
              <a:t> γιορτή</a:t>
            </a:r>
          </a:p>
          <a:p>
            <a:pPr lvl="0"/>
            <a:r>
              <a:rPr lang="en-GB" sz="2800" dirty="0" smtClean="0"/>
              <a:t>orator			</a:t>
            </a:r>
            <a:r>
              <a:rPr lang="el-GR" sz="2800" dirty="0" smtClean="0"/>
              <a:t>____</a:t>
            </a:r>
            <a:r>
              <a:rPr lang="en-GB" sz="2800" dirty="0" smtClean="0"/>
              <a:t>		r. </a:t>
            </a:r>
            <a:r>
              <a:rPr lang="el-GR" sz="2800" dirty="0" smtClean="0"/>
              <a:t>σταυρωμένος</a:t>
            </a:r>
          </a:p>
          <a:p>
            <a:pPr lvl="0"/>
            <a:r>
              <a:rPr lang="en-GB" sz="2800" dirty="0" smtClean="0"/>
              <a:t>testament		</a:t>
            </a:r>
            <a:r>
              <a:rPr lang="el-GR" sz="2800" dirty="0" smtClean="0"/>
              <a:t>____</a:t>
            </a:r>
            <a:r>
              <a:rPr lang="en-GB" sz="2800" dirty="0" smtClean="0"/>
              <a:t>		s. </a:t>
            </a:r>
            <a:r>
              <a:rPr lang="el-GR" sz="2800" dirty="0" smtClean="0"/>
              <a:t>ανάληψη</a:t>
            </a:r>
          </a:p>
          <a:p>
            <a:pPr lvl="0"/>
            <a:r>
              <a:rPr lang="en-GB" sz="2800" dirty="0" smtClean="0"/>
              <a:t>beheaded		</a:t>
            </a:r>
            <a:r>
              <a:rPr lang="el-GR" sz="2800" dirty="0" smtClean="0"/>
              <a:t>____</a:t>
            </a:r>
            <a:r>
              <a:rPr lang="en-GB" sz="2800" dirty="0" smtClean="0"/>
              <a:t>		t. </a:t>
            </a:r>
            <a:r>
              <a:rPr lang="el-GR" sz="2800" dirty="0" smtClean="0"/>
              <a:t>εγείρομαι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bit of Grammar – Present Simple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http://www.perfect-english-grammar.com/support-files/present_simple_form.pdf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http://www.perfect-english-grammar.com/support-files/present_simple_mixed_exercise_1_be_and_other_verbs.pdf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https://www.slideshare.net/tebaestruba/present-simple-explanation-exercises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5"/>
              </a:rPr>
              <a:t>http://www.mysterycove.ch/game/files/resources/grammar/grammar_present_continuous.pdf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6"/>
              </a:rPr>
              <a:t>https://learnenglishteens.britishcouncil.org/sites/teens/files/gs_pres_cont_-_exercises.pdf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mtClean="0">
                <a:hlinkClick r:id="rId7"/>
              </a:rPr>
              <a:t>http://www.eslgamesworld.com/members/games/grammar/index.html</a:t>
            </a: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PILLARS OF THE CHURCH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 June 29</a:t>
            </a:r>
            <a:r>
              <a:rPr lang="en-US" baseline="30000" dirty="0" smtClean="0"/>
              <a:t>th</a:t>
            </a:r>
            <a:r>
              <a:rPr lang="en-US" dirty="0" smtClean="0">
                <a:hlinkClick r:id="rId2"/>
              </a:rPr>
              <a:t> feasts </a:t>
            </a:r>
            <a:r>
              <a:rPr lang="en-US" dirty="0" smtClean="0"/>
              <a:t>of Saint Peter and Saint Paul</a:t>
            </a:r>
          </a:p>
          <a:p>
            <a:r>
              <a:rPr lang="en-US" dirty="0" smtClean="0"/>
              <a:t>Lived 1</a:t>
            </a:r>
            <a:r>
              <a:rPr lang="en-US" baseline="30000" dirty="0" smtClean="0"/>
              <a:t>st</a:t>
            </a:r>
            <a:r>
              <a:rPr lang="en-US" dirty="0" smtClean="0"/>
              <a:t> century A.D.</a:t>
            </a:r>
          </a:p>
          <a:p>
            <a:r>
              <a:rPr lang="en-US" dirty="0" smtClean="0"/>
              <a:t>Both helped to spread the word of God</a:t>
            </a:r>
          </a:p>
          <a:p>
            <a:r>
              <a:rPr lang="en-US" dirty="0" smtClean="0"/>
              <a:t>Both died in martyrdom in Rome </a:t>
            </a:r>
            <a:r>
              <a:rPr lang="en-US" dirty="0" smtClean="0">
                <a:hlinkClick r:id="rId3"/>
              </a:rPr>
              <a:t>circa</a:t>
            </a:r>
            <a:r>
              <a:rPr lang="en-US" dirty="0" smtClean="0"/>
              <a:t> 67 A.D. </a:t>
            </a:r>
            <a:endParaRPr lang="el-GR" dirty="0"/>
          </a:p>
        </p:txBody>
      </p:sp>
      <p:pic>
        <p:nvPicPr>
          <p:cNvPr id="4" name="3 - Εικόνα" descr="nivki.orthodoxy.ru_saints_peter_pau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3581400"/>
            <a:ext cx="26670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PETER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Simon first met Jesus through his brother Andrew</a:t>
            </a:r>
          </a:p>
          <a:p>
            <a:r>
              <a:rPr lang="en-US" dirty="0" smtClean="0"/>
              <a:t>Both brothers were fishermen at the Sea of </a:t>
            </a:r>
            <a:r>
              <a:rPr lang="en-US" dirty="0" err="1" smtClean="0"/>
              <a:t>Galilea</a:t>
            </a:r>
            <a:endParaRPr lang="en-US" dirty="0" smtClean="0"/>
          </a:p>
          <a:p>
            <a:r>
              <a:rPr lang="en-US" dirty="0" smtClean="0"/>
              <a:t>When they met Jesus they both gave up their work and became </a:t>
            </a:r>
            <a:r>
              <a:rPr lang="en-US" dirty="0" err="1" smtClean="0"/>
              <a:t>Jesus’s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disciples</a:t>
            </a:r>
            <a:endParaRPr lang="en-US" dirty="0" smtClean="0"/>
          </a:p>
          <a:p>
            <a:r>
              <a:rPr lang="en-US" dirty="0" smtClean="0"/>
              <a:t>Jesus gave  Simon a new name, Peter (</a:t>
            </a:r>
            <a:r>
              <a:rPr lang="en-US" dirty="0" err="1" smtClean="0"/>
              <a:t>Petros</a:t>
            </a:r>
            <a:r>
              <a:rPr lang="en-US" dirty="0" smtClean="0"/>
              <a:t>) meaning the rock</a:t>
            </a:r>
          </a:p>
          <a:p>
            <a:r>
              <a:rPr lang="en-US" dirty="0" smtClean="0"/>
              <a:t>Peter was with Jesus throughout his </a:t>
            </a:r>
            <a:r>
              <a:rPr lang="en-US" dirty="0" smtClean="0">
                <a:hlinkClick r:id="rId3"/>
              </a:rPr>
              <a:t>ministry</a:t>
            </a:r>
            <a:endParaRPr lang="en-US" dirty="0" smtClean="0"/>
          </a:p>
          <a:p>
            <a:r>
              <a:rPr lang="en-US" dirty="0" smtClean="0"/>
              <a:t>Peter denied knowing Jesus upon His arrest but later </a:t>
            </a:r>
            <a:r>
              <a:rPr lang="en-US" dirty="0" smtClean="0">
                <a:hlinkClick r:id="rId4"/>
              </a:rPr>
              <a:t>repented</a:t>
            </a:r>
            <a:endParaRPr lang="en-US" dirty="0" smtClean="0"/>
          </a:p>
          <a:p>
            <a:r>
              <a:rPr lang="en-US" dirty="0" smtClean="0"/>
              <a:t>After Christ’s </a:t>
            </a:r>
            <a:r>
              <a:rPr lang="en-US" dirty="0" smtClean="0">
                <a:hlinkClick r:id="rId5"/>
              </a:rPr>
              <a:t>Resurrection</a:t>
            </a:r>
            <a:r>
              <a:rPr lang="en-US" dirty="0" smtClean="0"/>
              <a:t> and </a:t>
            </a:r>
            <a:r>
              <a:rPr lang="en-US" dirty="0" smtClean="0">
                <a:hlinkClick r:id="rId6"/>
              </a:rPr>
              <a:t>Ascension </a:t>
            </a:r>
            <a:r>
              <a:rPr lang="en-US" dirty="0" smtClean="0"/>
              <a:t>and the </a:t>
            </a:r>
            <a:r>
              <a:rPr lang="en-US" dirty="0" smtClean="0">
                <a:hlinkClick r:id="rId7"/>
              </a:rPr>
              <a:t>grace</a:t>
            </a:r>
            <a:r>
              <a:rPr lang="en-US" dirty="0" smtClean="0"/>
              <a:t> of Pentecost, Peter helped foster the Christian community in Jerusalem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PETER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arrested by the Jewish </a:t>
            </a:r>
            <a:r>
              <a:rPr lang="en-US" dirty="0" smtClean="0">
                <a:hlinkClick r:id="rId2"/>
              </a:rPr>
              <a:t>authorities</a:t>
            </a:r>
            <a:r>
              <a:rPr lang="en-US" dirty="0" smtClean="0"/>
              <a:t>, an angel of the Lord freed him</a:t>
            </a:r>
          </a:p>
          <a:p>
            <a:r>
              <a:rPr lang="en-US" dirty="0" smtClean="0"/>
              <a:t>He journeyed throughout Asia Minor, Syria, Palestine and Italy</a:t>
            </a:r>
            <a:r>
              <a:rPr lang="en-US" dirty="0" smtClean="0">
                <a:hlinkClick r:id="rId3"/>
              </a:rPr>
              <a:t> preaching </a:t>
            </a:r>
            <a:r>
              <a:rPr lang="en-US" dirty="0" smtClean="0"/>
              <a:t>about Christ</a:t>
            </a:r>
          </a:p>
          <a:p>
            <a:r>
              <a:rPr lang="en-US" dirty="0" smtClean="0"/>
              <a:t>He performed many miracles and resurrections</a:t>
            </a:r>
          </a:p>
          <a:p>
            <a:r>
              <a:rPr lang="en-US" dirty="0" smtClean="0"/>
              <a:t>He established the first church in Antioch and became its first </a:t>
            </a:r>
            <a:r>
              <a:rPr lang="en-US" dirty="0" smtClean="0">
                <a:hlinkClick r:id="rId4"/>
              </a:rPr>
              <a:t>bishop</a:t>
            </a:r>
            <a:endParaRPr lang="en-US" dirty="0" smtClean="0"/>
          </a:p>
          <a:p>
            <a:r>
              <a:rPr lang="en-US" dirty="0" smtClean="0"/>
              <a:t>In Rome </a:t>
            </a:r>
            <a:r>
              <a:rPr lang="en-US" dirty="0" smtClean="0">
                <a:hlinkClick r:id="rId5"/>
              </a:rPr>
              <a:t>converted </a:t>
            </a:r>
            <a:r>
              <a:rPr lang="en-US" dirty="0" smtClean="0"/>
              <a:t>many to the faith</a:t>
            </a:r>
          </a:p>
          <a:p>
            <a:r>
              <a:rPr lang="en-US" dirty="0" smtClean="0"/>
              <a:t>When </a:t>
            </a:r>
            <a:r>
              <a:rPr lang="en-US" dirty="0" smtClean="0">
                <a:hlinkClick r:id="rId6"/>
              </a:rPr>
              <a:t>persecutions</a:t>
            </a:r>
            <a:r>
              <a:rPr lang="en-US" dirty="0" smtClean="0"/>
              <a:t> started in Rome he tried to leave the city but on the way he saw Jesus heading in the opposite direction so he returned to Rome</a:t>
            </a:r>
          </a:p>
          <a:p>
            <a:r>
              <a:rPr lang="en-US" dirty="0" smtClean="0"/>
              <a:t>He was arrested and </a:t>
            </a:r>
            <a:r>
              <a:rPr lang="en-US" dirty="0" smtClean="0">
                <a:hlinkClick r:id="rId7"/>
              </a:rPr>
              <a:t>condemned</a:t>
            </a:r>
            <a:r>
              <a:rPr lang="en-US" dirty="0" smtClean="0"/>
              <a:t> to be crucified</a:t>
            </a:r>
          </a:p>
          <a:p>
            <a:r>
              <a:rPr lang="en-US" dirty="0" smtClean="0"/>
              <a:t>He asked to be crucified upside down as he felt </a:t>
            </a:r>
            <a:r>
              <a:rPr lang="en-US" dirty="0" smtClean="0">
                <a:hlinkClick r:id="rId8"/>
              </a:rPr>
              <a:t>unworthy</a:t>
            </a:r>
            <a:r>
              <a:rPr lang="en-US" dirty="0" smtClean="0"/>
              <a:t> of the same </a:t>
            </a:r>
            <a:r>
              <a:rPr lang="en-US" dirty="0" smtClean="0">
                <a:hlinkClick r:id="rId9"/>
              </a:rPr>
              <a:t>punishment</a:t>
            </a:r>
            <a:r>
              <a:rPr lang="en-US" dirty="0" smtClean="0"/>
              <a:t> as his Lord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Saul was a </a:t>
            </a:r>
            <a:r>
              <a:rPr lang="en-US" dirty="0" smtClean="0">
                <a:hlinkClick r:id="rId2"/>
              </a:rPr>
              <a:t>devout </a:t>
            </a:r>
            <a:r>
              <a:rPr lang="en-US" dirty="0" smtClean="0"/>
              <a:t>Jewish from Tarsus, Syria</a:t>
            </a:r>
          </a:p>
          <a:p>
            <a:r>
              <a:rPr lang="en-US" dirty="0" smtClean="0"/>
              <a:t>Christianity for him was a threat to Judaism and he was determined to </a:t>
            </a:r>
            <a:r>
              <a:rPr lang="en-US" dirty="0" smtClean="0">
                <a:hlinkClick r:id="rId3"/>
              </a:rPr>
              <a:t>eradicate</a:t>
            </a:r>
            <a:r>
              <a:rPr lang="en-US" dirty="0" smtClean="0"/>
              <a:t> it</a:t>
            </a:r>
          </a:p>
          <a:p>
            <a:r>
              <a:rPr lang="en-US" dirty="0" smtClean="0"/>
              <a:t>On his way to Damascus he was struck by a </a:t>
            </a:r>
            <a:r>
              <a:rPr lang="en-US" dirty="0" smtClean="0">
                <a:hlinkClick r:id="rId4"/>
              </a:rPr>
              <a:t>vision</a:t>
            </a:r>
            <a:r>
              <a:rPr lang="en-US" dirty="0" smtClean="0"/>
              <a:t> of </a:t>
            </a:r>
            <a:r>
              <a:rPr lang="en-US" dirty="0" smtClean="0">
                <a:hlinkClick r:id="rId5"/>
              </a:rPr>
              <a:t>heavenly</a:t>
            </a:r>
            <a:r>
              <a:rPr lang="en-US" dirty="0" smtClean="0"/>
              <a:t> light and Jesus appeared in front of him</a:t>
            </a:r>
          </a:p>
          <a:p>
            <a:r>
              <a:rPr lang="en-US" dirty="0" smtClean="0"/>
              <a:t>Saul was blinded by this light but after his encounter with Jesus he believed in Him and went to Damascus waiting for Christ to tell him what to do</a:t>
            </a:r>
          </a:p>
          <a:p>
            <a:r>
              <a:rPr lang="en-US" dirty="0" smtClean="0"/>
              <a:t>Ananias, a devout Christian, healed him and </a:t>
            </a:r>
            <a:r>
              <a:rPr lang="en-US" dirty="0" smtClean="0">
                <a:hlinkClick r:id="rId6"/>
              </a:rPr>
              <a:t>baptized</a:t>
            </a:r>
            <a:r>
              <a:rPr lang="en-US" dirty="0" smtClean="0"/>
              <a:t> him so that he could receive the Holy </a:t>
            </a:r>
            <a:r>
              <a:rPr lang="en-US" dirty="0" smtClean="0">
                <a:hlinkClick r:id="rId7"/>
              </a:rPr>
              <a:t>Spirit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 changed his name to Paul and started to preach to the people about Jesus</a:t>
            </a:r>
          </a:p>
          <a:p>
            <a:r>
              <a:rPr lang="en-US" dirty="0" smtClean="0"/>
              <a:t>He left Damascus when the Jews </a:t>
            </a:r>
            <a:r>
              <a:rPr lang="en-US" dirty="0" smtClean="0">
                <a:hlinkClick r:id="rId2"/>
              </a:rPr>
              <a:t>plotted</a:t>
            </a:r>
            <a:r>
              <a:rPr lang="en-US" dirty="0" smtClean="0"/>
              <a:t> to kill him</a:t>
            </a:r>
          </a:p>
          <a:p>
            <a:r>
              <a:rPr lang="en-US" dirty="0" smtClean="0"/>
              <a:t>In Jerusalem he tried to join the Apostles but they were afraid of him as they knew him as a keen </a:t>
            </a:r>
            <a:r>
              <a:rPr lang="en-US" dirty="0" smtClean="0">
                <a:hlinkClick r:id="rId3"/>
              </a:rPr>
              <a:t>persecutor</a:t>
            </a:r>
            <a:r>
              <a:rPr lang="en-US" dirty="0" smtClean="0"/>
              <a:t> of Christians</a:t>
            </a:r>
          </a:p>
          <a:p>
            <a:r>
              <a:rPr lang="en-US" dirty="0" smtClean="0"/>
              <a:t>Barnabas believed in him and brought him to the Apostles</a:t>
            </a:r>
          </a:p>
          <a:p>
            <a:r>
              <a:rPr lang="en-US" dirty="0" smtClean="0"/>
              <a:t>Barnabas and Paul went on </a:t>
            </a:r>
            <a:r>
              <a:rPr lang="en-US" dirty="0" smtClean="0">
                <a:hlinkClick r:id="rId4"/>
              </a:rPr>
              <a:t>missionary</a:t>
            </a:r>
            <a:r>
              <a:rPr lang="en-US" dirty="0" smtClean="0"/>
              <a:t> travels together throughout Syria, Asia Minor, Cyprus and Greece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 also travelled to Ephesus, Corinth, Athens, Thrace,  Crete, Malta, Sicily and Rome</a:t>
            </a:r>
          </a:p>
          <a:p>
            <a:r>
              <a:rPr lang="en-US" dirty="0" smtClean="0"/>
              <a:t>He is considered the greatest Apostolic missionary and is often referred as the Apostle to the </a:t>
            </a:r>
            <a:r>
              <a:rPr lang="en-US" dirty="0" smtClean="0">
                <a:hlinkClick r:id="rId2"/>
              </a:rPr>
              <a:t>Gentiles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Hallmarks</a:t>
            </a:r>
            <a:r>
              <a:rPr lang="en-US" dirty="0" smtClean="0"/>
              <a:t> of his ministry were his great courage, </a:t>
            </a:r>
            <a:r>
              <a:rPr lang="en-US" dirty="0" smtClean="0">
                <a:hlinkClick r:id="rId4"/>
              </a:rPr>
              <a:t>stamina</a:t>
            </a:r>
            <a:r>
              <a:rPr lang="en-US" dirty="0" smtClean="0"/>
              <a:t> and fierce intelligence</a:t>
            </a:r>
          </a:p>
          <a:p>
            <a:r>
              <a:rPr lang="en-US" dirty="0" smtClean="0"/>
              <a:t>He was a brilliant </a:t>
            </a:r>
            <a:r>
              <a:rPr lang="en-US" dirty="0" smtClean="0">
                <a:hlinkClick r:id="rId5"/>
              </a:rPr>
              <a:t>orator</a:t>
            </a:r>
            <a:r>
              <a:rPr lang="en-US" dirty="0" smtClean="0"/>
              <a:t> and writer</a:t>
            </a:r>
          </a:p>
          <a:p>
            <a:r>
              <a:rPr lang="en-US" dirty="0" smtClean="0"/>
              <a:t>His letters or epistles make up almost half of the New </a:t>
            </a:r>
            <a:r>
              <a:rPr lang="en-US" dirty="0" smtClean="0">
                <a:hlinkClick r:id="rId6"/>
              </a:rPr>
              <a:t>Testament</a:t>
            </a:r>
            <a:endParaRPr lang="en-US" dirty="0" smtClean="0"/>
          </a:p>
          <a:p>
            <a:r>
              <a:rPr lang="en-US" dirty="0" smtClean="0"/>
              <a:t>In Rome Paul was arrested and </a:t>
            </a:r>
            <a:r>
              <a:rPr lang="en-US" dirty="0" smtClean="0">
                <a:hlinkClick r:id="rId7"/>
              </a:rPr>
              <a:t>beheaded</a:t>
            </a:r>
            <a:r>
              <a:rPr lang="en-US" dirty="0" smtClean="0"/>
              <a:t> in 67 A.D.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PETER’S CRUCIFIXION</a:t>
            </a:r>
            <a:endParaRPr lang="el-GR" dirty="0"/>
          </a:p>
        </p:txBody>
      </p:sp>
      <p:pic>
        <p:nvPicPr>
          <p:cNvPr id="4" name="3 - Θέση περιεχομένου" descr="s171100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1828800"/>
            <a:ext cx="3886200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PAUL’S MARTYRDOM</a:t>
            </a:r>
            <a:endParaRPr lang="el-GR" dirty="0"/>
          </a:p>
        </p:txBody>
      </p:sp>
      <p:pic>
        <p:nvPicPr>
          <p:cNvPr id="4" name="3 - Θέση περιεχομένου" descr="martyrdom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905000"/>
            <a:ext cx="5410200" cy="35814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470</TotalTime>
  <Words>553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Δημοτικός</vt:lpstr>
      <vt:lpstr>SAINT PETER &amp; SAINT PAUL</vt:lpstr>
      <vt:lpstr>PILLARS OF THE CHURCH</vt:lpstr>
      <vt:lpstr>SAINT PETER</vt:lpstr>
      <vt:lpstr>SAINT PETER</vt:lpstr>
      <vt:lpstr>SAINT PAUL</vt:lpstr>
      <vt:lpstr>SAINT PAUL</vt:lpstr>
      <vt:lpstr>SAINT PAUL</vt:lpstr>
      <vt:lpstr>SAINT PETER’S CRUCIFIXION</vt:lpstr>
      <vt:lpstr>SAINT PAUL’S MARTYRDOM</vt:lpstr>
      <vt:lpstr>VIDEOS AND LINKS</vt:lpstr>
      <vt:lpstr>VOCABULARY I – EXERCISE 1</vt:lpstr>
      <vt:lpstr>PowerPoint Presentation</vt:lpstr>
      <vt:lpstr>A little bit of Grammar – Present Simple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Elga Georgousis</dc:creator>
  <cp:lastModifiedBy>Charis Panou</cp:lastModifiedBy>
  <cp:revision>38</cp:revision>
  <dcterms:created xsi:type="dcterms:W3CDTF">2017-11-26T12:57:26Z</dcterms:created>
  <dcterms:modified xsi:type="dcterms:W3CDTF">2020-04-04T09:28:34Z</dcterms:modified>
</cp:coreProperties>
</file>