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613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2586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787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385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36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31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8776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4628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35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1878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2107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6ED59-C22A-4813-95FF-69A8FED62D45}" type="datetimeFigureOut">
              <a:rPr lang="el-GR" smtClean="0"/>
              <a:t>21/4/2020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CF467-45B8-4C83-9198-92CC767E21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72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548681"/>
            <a:ext cx="8352928" cy="1656183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WRITING: A PERSONAL STATEMENT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115212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1.16 Vocabulary for writing: Getting into a university</a:t>
            </a:r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1026" name="Picture 2" descr="The Ultimate Admissions Guide: 75 Steps For Getting Into Your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149080"/>
            <a:ext cx="3888432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67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</a:t>
            </a:r>
            <a:r>
              <a:rPr lang="en-US" b="1" dirty="0"/>
              <a:t>. Developing independent learning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n-US" sz="2600" i="1" dirty="0"/>
              <a:t>In English-English dictionaries, </a:t>
            </a:r>
            <a:r>
              <a:rPr lang="en-US" sz="2600" b="1" i="1" dirty="0"/>
              <a:t>words with the same root appear near each other</a:t>
            </a:r>
            <a:r>
              <a:rPr lang="en-US" sz="2600" i="1" dirty="0"/>
              <a:t>.</a:t>
            </a:r>
            <a:endParaRPr lang="el-GR" sz="2600" dirty="0"/>
          </a:p>
          <a:p>
            <a:r>
              <a:rPr lang="el-GR" sz="2600" i="1" dirty="0"/>
              <a:t>See the example below</a:t>
            </a:r>
            <a:r>
              <a:rPr lang="el-GR" sz="2600" i="1" dirty="0" smtClean="0"/>
              <a:t>.</a:t>
            </a:r>
            <a:endParaRPr lang="en-US" sz="2600" i="1" dirty="0" smtClean="0"/>
          </a:p>
          <a:p>
            <a:pPr marL="0" indent="0">
              <a:buNone/>
            </a:pPr>
            <a:endParaRPr lang="el-GR" sz="2600" dirty="0"/>
          </a:p>
          <a:p>
            <a:r>
              <a:rPr lang="en-US" sz="2600" b="1" dirty="0"/>
              <a:t>applicable</a:t>
            </a:r>
            <a:r>
              <a:rPr lang="en-US" sz="2600" b="1" i="1" dirty="0"/>
              <a:t> (</a:t>
            </a:r>
            <a:r>
              <a:rPr lang="en-US" sz="2600" b="1" i="1" dirty="0" err="1"/>
              <a:t>adj</a:t>
            </a:r>
            <a:r>
              <a:rPr lang="en-US" sz="2600" b="1" i="1" dirty="0"/>
              <a:t>)</a:t>
            </a:r>
            <a:r>
              <a:rPr lang="en-US" sz="2600" dirty="0"/>
              <a:t> fitting the situation, </a:t>
            </a:r>
            <a:r>
              <a:rPr lang="en-US" sz="2600" dirty="0" smtClean="0"/>
              <a:t>e.g</a:t>
            </a:r>
            <a:r>
              <a:rPr lang="en-US" sz="2600" dirty="0"/>
              <a:t>.,</a:t>
            </a:r>
            <a:r>
              <a:rPr lang="en-US" sz="2600" b="1" i="1" dirty="0"/>
              <a:t> Is this rule ~ to me?</a:t>
            </a:r>
            <a:endParaRPr lang="el-GR" sz="2600" dirty="0"/>
          </a:p>
          <a:p>
            <a:r>
              <a:rPr lang="en-US" sz="2600" b="1" dirty="0"/>
              <a:t>applicant </a:t>
            </a:r>
            <a:r>
              <a:rPr lang="en-US" sz="2600" i="1" dirty="0"/>
              <a:t>(n)</a:t>
            </a:r>
            <a:r>
              <a:rPr lang="en-US" sz="2600" dirty="0"/>
              <a:t> a person who applies for a job or a place on a course</a:t>
            </a:r>
            <a:r>
              <a:rPr lang="en-US" sz="2600" b="1" dirty="0"/>
              <a:t>;</a:t>
            </a:r>
            <a:r>
              <a:rPr lang="en-US" sz="2600" b="1" i="1" dirty="0"/>
              <a:t> ~s must write a Personal Statement.</a:t>
            </a:r>
            <a:endParaRPr lang="el-GR" sz="2600" dirty="0"/>
          </a:p>
          <a:p>
            <a:r>
              <a:rPr lang="en-US" sz="2600" b="1" dirty="0"/>
              <a:t>application </a:t>
            </a:r>
            <a:r>
              <a:rPr lang="en-US" sz="2600" i="1" dirty="0"/>
              <a:t>(n)</a:t>
            </a:r>
            <a:r>
              <a:rPr lang="en-US" sz="2600" dirty="0"/>
              <a:t> a document, usually a form, with information about an applicant, e.g., name, address, nationality;</a:t>
            </a:r>
            <a:r>
              <a:rPr lang="en-US" sz="2600" b="1" i="1" dirty="0"/>
              <a:t> </a:t>
            </a:r>
            <a:endParaRPr lang="en-US" sz="2600" b="1" i="1" dirty="0" smtClean="0"/>
          </a:p>
          <a:p>
            <a:r>
              <a:rPr lang="en-US" sz="2600" b="1" i="1" dirty="0" smtClean="0"/>
              <a:t>Please </a:t>
            </a:r>
            <a:r>
              <a:rPr lang="en-US" sz="2600" b="1" i="1" dirty="0"/>
              <a:t>complete the ~form in block capitals.</a:t>
            </a:r>
            <a:endParaRPr lang="el-GR" sz="2600" dirty="0"/>
          </a:p>
          <a:p>
            <a:r>
              <a:rPr lang="en-US" sz="2600" b="1" dirty="0"/>
              <a:t>apply </a:t>
            </a:r>
            <a:r>
              <a:rPr lang="en-US" sz="2600" i="1" dirty="0"/>
              <a:t>(v)</a:t>
            </a:r>
            <a:r>
              <a:rPr lang="en-US" sz="2600" dirty="0"/>
              <a:t> </a:t>
            </a:r>
            <a:r>
              <a:rPr lang="en-US" sz="2600" b="1" dirty="0"/>
              <a:t> </a:t>
            </a:r>
            <a:r>
              <a:rPr lang="en-US" sz="2600" dirty="0"/>
              <a:t>1. send information about yourself to get a job or a place on a course;</a:t>
            </a:r>
            <a:r>
              <a:rPr lang="en-US" sz="2600" b="1" dirty="0"/>
              <a:t> </a:t>
            </a:r>
            <a:r>
              <a:rPr lang="en-US" sz="2600" dirty="0"/>
              <a:t> 2. fit the situation;</a:t>
            </a:r>
            <a:r>
              <a:rPr lang="en-US" sz="2600" b="1" i="1" dirty="0"/>
              <a:t> </a:t>
            </a:r>
            <a:endParaRPr lang="en-US" sz="2600" b="1" i="1" dirty="0" smtClean="0"/>
          </a:p>
          <a:p>
            <a:r>
              <a:rPr lang="en-US" sz="2600" b="1" i="1" dirty="0" smtClean="0"/>
              <a:t>This </a:t>
            </a:r>
            <a:r>
              <a:rPr lang="en-US" sz="2600" b="1" i="1" dirty="0"/>
              <a:t>rule does not ~ to me because I am a student at the university.</a:t>
            </a:r>
            <a:endParaRPr lang="el-GR" sz="26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8541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What is a </a:t>
            </a:r>
            <a:r>
              <a:rPr lang="en-US" b="1" dirty="0" smtClean="0"/>
              <a:t>root</a:t>
            </a:r>
            <a:r>
              <a:rPr lang="en-US" dirty="0" smtClean="0"/>
              <a:t>?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en-US" dirty="0" smtClean="0"/>
              <a:t>This is a technical word in language studies. It means the </a:t>
            </a:r>
            <a:r>
              <a:rPr lang="en-US" b="1" u="sng" dirty="0" smtClean="0"/>
              <a:t>basic word for a group</a:t>
            </a:r>
            <a:r>
              <a:rPr lang="en-US" dirty="0" smtClean="0"/>
              <a:t>. For example, </a:t>
            </a:r>
            <a:r>
              <a:rPr lang="en-US" i="1" dirty="0" smtClean="0"/>
              <a:t>science</a:t>
            </a:r>
            <a:r>
              <a:rPr lang="en-US" dirty="0" smtClean="0"/>
              <a:t> is the root word for </a:t>
            </a:r>
            <a:r>
              <a:rPr lang="en-US" i="1" dirty="0" smtClean="0"/>
              <a:t>scientis</a:t>
            </a:r>
            <a:r>
              <a:rPr lang="en-US" dirty="0" smtClean="0"/>
              <a:t>t and </a:t>
            </a:r>
            <a:r>
              <a:rPr lang="en-US" i="1" dirty="0" smtClean="0"/>
              <a:t>scientifi</a:t>
            </a:r>
            <a:r>
              <a:rPr lang="en-US" dirty="0" smtClean="0"/>
              <a:t>c. </a:t>
            </a:r>
            <a:r>
              <a:rPr lang="en-US" i="1" dirty="0" smtClean="0"/>
              <a:t>Happy</a:t>
            </a:r>
            <a:r>
              <a:rPr lang="en-US" dirty="0" smtClean="0"/>
              <a:t> is the root for </a:t>
            </a:r>
            <a:r>
              <a:rPr lang="en-US" i="1" dirty="0" smtClean="0"/>
              <a:t>unhappy and happiness</a:t>
            </a:r>
            <a:r>
              <a:rPr lang="en-US" dirty="0" smtClean="0"/>
              <a:t>. It is often the shortest word in the group.</a:t>
            </a:r>
          </a:p>
          <a:p>
            <a:pPr marL="0" indent="0" algn="just">
              <a:buNone/>
            </a:pPr>
            <a:endParaRPr lang="en-US" dirty="0"/>
          </a:p>
          <a:p>
            <a:pPr marL="342900" lvl="3" indent="-342900" algn="just">
              <a:buFont typeface="Arial" pitchFamily="34" charset="0"/>
              <a:buChar char="•"/>
            </a:pPr>
            <a:r>
              <a:rPr lang="en-US" sz="2400" dirty="0"/>
              <a:t>Study the dictionary entries for some words from this theme. </a:t>
            </a:r>
            <a:r>
              <a:rPr lang="el-GR" sz="2400" dirty="0"/>
              <a:t>What is the root?</a:t>
            </a: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512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100" dirty="0" smtClean="0"/>
              <a:t>2. Use </a:t>
            </a:r>
            <a:r>
              <a:rPr lang="en-US" sz="3100" dirty="0"/>
              <a:t>your dictionary to find words related to some of the words in the </a:t>
            </a:r>
            <a:r>
              <a:rPr lang="en-US" sz="3100" dirty="0" smtClean="0"/>
              <a:t>list.</a:t>
            </a:r>
            <a:r>
              <a:rPr lang="en-US" dirty="0" smtClean="0"/>
              <a:t>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the noun from</a:t>
            </a:r>
            <a:r>
              <a:rPr lang="en-US" i="1" dirty="0"/>
              <a:t> delete</a:t>
            </a:r>
            <a:r>
              <a:rPr lang="en-US" dirty="0"/>
              <a:t> 	</a:t>
            </a:r>
            <a:endParaRPr lang="el-GR" dirty="0"/>
          </a:p>
          <a:p>
            <a:r>
              <a:rPr lang="en-US" dirty="0" smtClean="0"/>
              <a:t>the </a:t>
            </a:r>
            <a:r>
              <a:rPr lang="en-US" dirty="0"/>
              <a:t>noun for a person who</a:t>
            </a:r>
            <a:r>
              <a:rPr lang="en-US" i="1" dirty="0"/>
              <a:t> edits</a:t>
            </a:r>
            <a:r>
              <a:rPr lang="en-US" dirty="0"/>
              <a:t> a book</a:t>
            </a:r>
            <a:endParaRPr lang="el-GR" dirty="0"/>
          </a:p>
          <a:p>
            <a:r>
              <a:rPr lang="en-US" dirty="0" smtClean="0"/>
              <a:t> </a:t>
            </a:r>
            <a:r>
              <a:rPr lang="en-US" dirty="0"/>
              <a:t>the noun from</a:t>
            </a:r>
            <a:r>
              <a:rPr lang="en-US" i="1" dirty="0"/>
              <a:t> organize</a:t>
            </a:r>
            <a:endParaRPr lang="el-GR" dirty="0"/>
          </a:p>
          <a:p>
            <a:r>
              <a:rPr lang="en-US" dirty="0" smtClean="0"/>
              <a:t> </a:t>
            </a:r>
            <a:r>
              <a:rPr lang="en-US" dirty="0"/>
              <a:t>the plural of</a:t>
            </a:r>
            <a:r>
              <a:rPr lang="en-US" i="1" dirty="0"/>
              <a:t> hobby</a:t>
            </a:r>
            <a:endParaRPr lang="el-GR" dirty="0"/>
          </a:p>
          <a:p>
            <a:r>
              <a:rPr lang="en-US" dirty="0" smtClean="0"/>
              <a:t> </a:t>
            </a:r>
            <a:r>
              <a:rPr lang="en-US" dirty="0"/>
              <a:t>the verb from</a:t>
            </a:r>
            <a:r>
              <a:rPr lang="en-US" i="1" dirty="0"/>
              <a:t> qualification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754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1. APPLY IS THE ROOT</a:t>
            </a:r>
          </a:p>
          <a:p>
            <a:r>
              <a:rPr lang="en-US" dirty="0" smtClean="0"/>
              <a:t>2. DELETION</a:t>
            </a:r>
          </a:p>
          <a:p>
            <a:r>
              <a:rPr lang="en-US" dirty="0"/>
              <a:t> </a:t>
            </a:r>
            <a:r>
              <a:rPr lang="en-US" dirty="0" smtClean="0"/>
              <a:t>   ORGANIZATION</a:t>
            </a:r>
          </a:p>
          <a:p>
            <a:r>
              <a:rPr lang="en-US" dirty="0"/>
              <a:t> </a:t>
            </a:r>
            <a:r>
              <a:rPr lang="en-US" dirty="0" smtClean="0"/>
              <a:t>  QUALIFY</a:t>
            </a:r>
          </a:p>
          <a:p>
            <a:r>
              <a:rPr lang="en-US" dirty="0"/>
              <a:t> </a:t>
            </a:r>
            <a:r>
              <a:rPr lang="en-US" dirty="0" smtClean="0"/>
              <a:t>   EDITOR</a:t>
            </a:r>
          </a:p>
          <a:p>
            <a:r>
              <a:rPr lang="en-US" dirty="0" smtClean="0"/>
              <a:t>    HOBBIES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1219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OBJECTIVES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This is a vocabulary-based lesson primarily aiming at familiarising students with the </a:t>
            </a:r>
            <a:r>
              <a:rPr lang="en-US" b="1" dirty="0" smtClean="0"/>
              <a:t>application process of getting at a university.</a:t>
            </a:r>
          </a:p>
          <a:p>
            <a:pPr algn="just"/>
            <a:r>
              <a:rPr lang="en-US" dirty="0" smtClean="0"/>
              <a:t>By the end of the lesson, students should be able to: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Understand the </a:t>
            </a:r>
            <a:r>
              <a:rPr lang="en-US" b="1" dirty="0" smtClean="0"/>
              <a:t>meaning of target vocabulary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2.  Write </a:t>
            </a:r>
            <a:r>
              <a:rPr lang="en-US" b="1" dirty="0" smtClean="0"/>
              <a:t>target vocabulary in isolation and in </a:t>
            </a:r>
          </a:p>
          <a:p>
            <a:pPr marL="0" indent="0" algn="just">
              <a:buNone/>
            </a:pPr>
            <a:r>
              <a:rPr lang="en-US" b="1" dirty="0"/>
              <a:t> </a:t>
            </a:r>
            <a:r>
              <a:rPr lang="en-US" b="1" dirty="0" smtClean="0"/>
              <a:t>    context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3. Use a dictionary to find </a:t>
            </a:r>
            <a:r>
              <a:rPr lang="en-US" b="1" u="sng" dirty="0" smtClean="0"/>
              <a:t>the root </a:t>
            </a:r>
            <a:r>
              <a:rPr lang="en-US" b="1" dirty="0" smtClean="0"/>
              <a:t>of words and  </a:t>
            </a:r>
          </a:p>
          <a:p>
            <a:pPr marL="0" indent="0" algn="just">
              <a:buNone/>
            </a:pPr>
            <a:r>
              <a:rPr lang="en-US" b="1" dirty="0"/>
              <a:t> </a:t>
            </a:r>
            <a:r>
              <a:rPr lang="en-US" b="1" dirty="0" smtClean="0"/>
              <a:t>    other parts of speech</a:t>
            </a:r>
            <a:r>
              <a:rPr lang="en-US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1596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l-GR" dirty="0" smtClean="0"/>
              <a:t>Α. </a:t>
            </a:r>
            <a:r>
              <a:rPr lang="en-US" dirty="0" smtClean="0"/>
              <a:t>ACTIVATING IDEAS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en-US" dirty="0" smtClean="0"/>
              <a:t>Before we start with the vocabulary training, let’s think of the following question as a warm-up: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b="1" dirty="0" smtClean="0"/>
              <a:t>How do you get into a university in your country? Explain the process.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55345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VOCABULARY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Address</a:t>
            </a:r>
            <a:r>
              <a:rPr lang="en-US" dirty="0"/>
              <a:t> (n) using a system of radio signals rather than wires to connect computers, mobile phones, etc. to each other • </a:t>
            </a:r>
            <a:r>
              <a:rPr lang="el-GR" dirty="0"/>
              <a:t>ασύρματος  </a:t>
            </a:r>
          </a:p>
          <a:p>
            <a:r>
              <a:rPr lang="en-US" b="1" dirty="0"/>
              <a:t>Applicable</a:t>
            </a:r>
            <a:r>
              <a:rPr lang="en-US" dirty="0"/>
              <a:t> (</a:t>
            </a:r>
            <a:r>
              <a:rPr lang="en-US" dirty="0" err="1"/>
              <a:t>adj</a:t>
            </a:r>
            <a:r>
              <a:rPr lang="en-US" dirty="0"/>
              <a:t>) affecting or relating to a person or thing • </a:t>
            </a:r>
            <a:r>
              <a:rPr lang="el-GR" dirty="0"/>
              <a:t>εφαρμοστέος </a:t>
            </a:r>
          </a:p>
          <a:p>
            <a:r>
              <a:rPr lang="en-US" b="1" dirty="0"/>
              <a:t>Applicant</a:t>
            </a:r>
            <a:r>
              <a:rPr lang="en-US" dirty="0"/>
              <a:t> (n) a person who formally requests something, especially a job, or to study at a college or university • </a:t>
            </a:r>
            <a:r>
              <a:rPr lang="el-GR" dirty="0"/>
              <a:t>αιτών </a:t>
            </a:r>
          </a:p>
          <a:p>
            <a:r>
              <a:rPr lang="en-US" b="1" dirty="0"/>
              <a:t>Application</a:t>
            </a:r>
            <a:r>
              <a:rPr lang="en-US" dirty="0"/>
              <a:t> (n) an official request for something, usually in writing • α</a:t>
            </a:r>
            <a:r>
              <a:rPr lang="el-GR" dirty="0"/>
              <a:t>ίτηση</a:t>
            </a:r>
          </a:p>
          <a:p>
            <a:r>
              <a:rPr lang="en-US" b="1" dirty="0"/>
              <a:t>Apply</a:t>
            </a:r>
            <a:r>
              <a:rPr lang="en-US" dirty="0"/>
              <a:t> (v) to request something, usually officially, especially in writing or by sending in a form • </a:t>
            </a:r>
            <a:r>
              <a:rPr lang="el-GR" dirty="0"/>
              <a:t>αιτούμαι </a:t>
            </a:r>
          </a:p>
          <a:p>
            <a:r>
              <a:rPr lang="en-US" b="1" dirty="0"/>
              <a:t>Appropriate</a:t>
            </a:r>
            <a:r>
              <a:rPr lang="en-US" dirty="0"/>
              <a:t> (</a:t>
            </a:r>
            <a:r>
              <a:rPr lang="en-US" dirty="0" err="1"/>
              <a:t>adj</a:t>
            </a:r>
            <a:r>
              <a:rPr lang="en-US" dirty="0"/>
              <a:t>) suitable or right for a particular situation or occasion • </a:t>
            </a:r>
            <a:r>
              <a:rPr lang="el-GR" dirty="0"/>
              <a:t>κατάλληλος </a:t>
            </a:r>
          </a:p>
          <a:p>
            <a:r>
              <a:rPr lang="en-US" b="1" dirty="0"/>
              <a:t>Block capital </a:t>
            </a:r>
            <a:r>
              <a:rPr lang="en-US" dirty="0"/>
              <a:t>a style of writing in which each letter of a word is written separately and clearly using the capital letters of the alphabet</a:t>
            </a:r>
            <a:r>
              <a:rPr lang="en-US" b="1" dirty="0"/>
              <a:t> </a:t>
            </a:r>
            <a:r>
              <a:rPr lang="en-US" dirty="0"/>
              <a:t>• </a:t>
            </a:r>
            <a:r>
              <a:rPr lang="el-GR" dirty="0"/>
              <a:t>κεφαλαία</a:t>
            </a:r>
          </a:p>
          <a:p>
            <a:r>
              <a:rPr lang="en-US" b="1" dirty="0"/>
              <a:t>Collect</a:t>
            </a:r>
            <a:r>
              <a:rPr lang="en-US" dirty="0"/>
              <a:t> (v) to get and keep things of one type such as stamps or coins as a hobby • </a:t>
            </a:r>
            <a:r>
              <a:rPr lang="el-GR" dirty="0"/>
              <a:t>συλλέγω </a:t>
            </a:r>
          </a:p>
          <a:p>
            <a:r>
              <a:rPr lang="en-US" b="1" dirty="0"/>
              <a:t>Complete</a:t>
            </a:r>
            <a:r>
              <a:rPr lang="en-US" dirty="0"/>
              <a:t> (v) to make whole or perfect • </a:t>
            </a:r>
            <a:r>
              <a:rPr lang="el-GR" dirty="0"/>
              <a:t>ολοκληρώνω</a:t>
            </a:r>
            <a:r>
              <a:rPr lang="en-US" dirty="0"/>
              <a:t>, </a:t>
            </a:r>
            <a:r>
              <a:rPr lang="el-GR" dirty="0"/>
              <a:t>τελειώνω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080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VOCABULARY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Contents</a:t>
            </a:r>
            <a:r>
              <a:rPr lang="en-US" dirty="0"/>
              <a:t> (n) everything that is contained within something • </a:t>
            </a:r>
            <a:r>
              <a:rPr lang="el-GR" dirty="0"/>
              <a:t>περιεχόμενο  </a:t>
            </a:r>
            <a:r>
              <a:rPr lang="en-US" dirty="0"/>
              <a:t>	</a:t>
            </a:r>
            <a:endParaRPr lang="el-GR" dirty="0"/>
          </a:p>
          <a:p>
            <a:r>
              <a:rPr lang="en-US" b="1" dirty="0"/>
              <a:t>Date of birth </a:t>
            </a:r>
            <a:r>
              <a:rPr lang="en-US" dirty="0"/>
              <a:t>the day you were born, shown in numbers, or words and numbers • </a:t>
            </a:r>
            <a:r>
              <a:rPr lang="el-GR" dirty="0"/>
              <a:t>ημερομηνία γέννησης</a:t>
            </a:r>
          </a:p>
          <a:p>
            <a:r>
              <a:rPr lang="en-US" b="1" dirty="0"/>
              <a:t>Delete</a:t>
            </a:r>
            <a:r>
              <a:rPr lang="en-US" dirty="0"/>
              <a:t> (v) to remove or draw a line through something, especially a written word or words • </a:t>
            </a:r>
            <a:r>
              <a:rPr lang="el-GR" dirty="0"/>
              <a:t>διαγράφω</a:t>
            </a:r>
            <a:r>
              <a:rPr lang="en-US" dirty="0"/>
              <a:t>, </a:t>
            </a:r>
            <a:r>
              <a:rPr lang="el-GR" dirty="0"/>
              <a:t>σβήνω</a:t>
            </a:r>
          </a:p>
          <a:p>
            <a:r>
              <a:rPr lang="en-US" b="1" dirty="0"/>
              <a:t>Detail</a:t>
            </a:r>
            <a:r>
              <a:rPr lang="en-US" dirty="0"/>
              <a:t> (n) a single piece of information or fact about something • </a:t>
            </a:r>
            <a:r>
              <a:rPr lang="el-GR" dirty="0"/>
              <a:t>λεπτομέρεια</a:t>
            </a:r>
            <a:r>
              <a:rPr lang="en-US" dirty="0"/>
              <a:t>  </a:t>
            </a:r>
            <a:endParaRPr lang="el-GR" dirty="0"/>
          </a:p>
          <a:p>
            <a:r>
              <a:rPr lang="en-US" b="1" dirty="0"/>
              <a:t>Edit</a:t>
            </a:r>
            <a:r>
              <a:rPr lang="en-US" dirty="0"/>
              <a:t> (v) to make changes to a text or film, deciding what will be removed and what will be kept in, in order to prepare it for being printed or shown • </a:t>
            </a:r>
            <a:r>
              <a:rPr lang="el-GR" dirty="0"/>
              <a:t>επιμελούμαι </a:t>
            </a:r>
          </a:p>
          <a:p>
            <a:r>
              <a:rPr lang="en-US" b="1" dirty="0"/>
              <a:t>Employment</a:t>
            </a:r>
            <a:r>
              <a:rPr lang="en-US" dirty="0"/>
              <a:t> (n) the fact of someone being paid to work for a company or organization • </a:t>
            </a:r>
            <a:r>
              <a:rPr lang="el-GR" dirty="0"/>
              <a:t>δουλειά</a:t>
            </a:r>
            <a:r>
              <a:rPr lang="en-US" dirty="0"/>
              <a:t>, </a:t>
            </a:r>
            <a:r>
              <a:rPr lang="el-GR" dirty="0"/>
              <a:t>εργασία  </a:t>
            </a:r>
          </a:p>
          <a:p>
            <a:r>
              <a:rPr lang="en-US" b="1" dirty="0"/>
              <a:t>Experience</a:t>
            </a:r>
            <a:r>
              <a:rPr lang="en-US" dirty="0"/>
              <a:t> (n) (the process of getting) knowledge or skill from doing, seeing, or feeling things • </a:t>
            </a:r>
            <a:r>
              <a:rPr lang="en-US" dirty="0" err="1"/>
              <a:t>εμ</a:t>
            </a:r>
            <a:r>
              <a:rPr lang="en-US" dirty="0"/>
              <a:t>πειρία, πείρα</a:t>
            </a:r>
            <a:endParaRPr lang="el-GR" dirty="0"/>
          </a:p>
          <a:p>
            <a:r>
              <a:rPr lang="en-US" b="1" dirty="0"/>
              <a:t>Form</a:t>
            </a:r>
            <a:r>
              <a:rPr lang="en-US" dirty="0"/>
              <a:t> (n) a paper or set of papers printed with spaces in which answers to questions can be written or information can be recorded in an organized way • </a:t>
            </a:r>
            <a:r>
              <a:rPr lang="el-GR" dirty="0"/>
              <a:t>έντυπο</a:t>
            </a:r>
            <a:r>
              <a:rPr lang="en-US" dirty="0"/>
              <a:t>, </a:t>
            </a:r>
            <a:r>
              <a:rPr lang="el-GR" dirty="0"/>
              <a:t>αίτηση</a:t>
            </a:r>
            <a:r>
              <a:rPr lang="en-US" dirty="0"/>
              <a:t>, </a:t>
            </a:r>
            <a:r>
              <a:rPr lang="el-GR" dirty="0"/>
              <a:t>φόρμα </a:t>
            </a:r>
          </a:p>
          <a:p>
            <a:r>
              <a:rPr lang="en-US" b="1" dirty="0"/>
              <a:t>Full</a:t>
            </a:r>
            <a:r>
              <a:rPr lang="en-US" dirty="0"/>
              <a:t> (</a:t>
            </a:r>
            <a:r>
              <a:rPr lang="en-US" dirty="0" err="1"/>
              <a:t>adj</a:t>
            </a:r>
            <a:r>
              <a:rPr lang="en-US" dirty="0"/>
              <a:t>) [name] complete, whole, or containing a lot of detail • </a:t>
            </a:r>
            <a:r>
              <a:rPr lang="el-GR" dirty="0"/>
              <a:t>γεμάτος </a:t>
            </a:r>
          </a:p>
        </p:txBody>
      </p:sp>
    </p:spTree>
    <p:extLst>
      <p:ext uri="{BB962C8B-B14F-4D97-AF65-F5344CB8AC3E}">
        <p14:creationId xmlns:p14="http://schemas.microsoft.com/office/powerpoint/2010/main" val="412279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VOCABULARY (3)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Hobby</a:t>
            </a:r>
            <a:r>
              <a:rPr lang="en-US" dirty="0"/>
              <a:t> (n) an activity that someone does for pleasure when they are not working • </a:t>
            </a:r>
            <a:r>
              <a:rPr lang="el-GR" dirty="0"/>
              <a:t>χόμπι </a:t>
            </a:r>
          </a:p>
          <a:p>
            <a:r>
              <a:rPr lang="en-US" b="1" dirty="0"/>
              <a:t>Interest</a:t>
            </a:r>
            <a:r>
              <a:rPr lang="en-US" dirty="0"/>
              <a:t> (n) the feeling of wanting to give your attention to something or of wanting to be involved with and to discover more about something • </a:t>
            </a:r>
            <a:r>
              <a:rPr lang="el-GR" dirty="0"/>
              <a:t>ενδιαφέρον </a:t>
            </a:r>
          </a:p>
          <a:p>
            <a:r>
              <a:rPr lang="en-US" b="1" dirty="0"/>
              <a:t>Level</a:t>
            </a:r>
            <a:r>
              <a:rPr lang="en-US" dirty="0"/>
              <a:t> (n) someone's ability compared to other people • </a:t>
            </a:r>
            <a:r>
              <a:rPr lang="el-GR" dirty="0"/>
              <a:t>επίπεδο </a:t>
            </a:r>
          </a:p>
          <a:p>
            <a:r>
              <a:rPr lang="en-US" b="1" dirty="0"/>
              <a:t>Lower case </a:t>
            </a:r>
            <a:r>
              <a:rPr lang="en-US" dirty="0"/>
              <a:t>letters of the alphabet that are not written as capital letters, for example a, b, c • </a:t>
            </a:r>
            <a:r>
              <a:rPr lang="el-GR" dirty="0"/>
              <a:t>πεζός</a:t>
            </a:r>
          </a:p>
          <a:p>
            <a:r>
              <a:rPr lang="en-US" b="1" dirty="0"/>
              <a:t>Membership</a:t>
            </a:r>
            <a:r>
              <a:rPr lang="en-US" dirty="0"/>
              <a:t> (n) the state of belonging to an organization • </a:t>
            </a:r>
            <a:r>
              <a:rPr lang="el-GR" dirty="0"/>
              <a:t>συμμετοχή</a:t>
            </a:r>
          </a:p>
          <a:p>
            <a:r>
              <a:rPr lang="en-US" b="1" dirty="0"/>
              <a:t>Organize</a:t>
            </a:r>
            <a:r>
              <a:rPr lang="en-US" dirty="0"/>
              <a:t> (v) to make arrangements for something to happen • </a:t>
            </a:r>
            <a:r>
              <a:rPr lang="el-GR" dirty="0"/>
              <a:t>διοργανώνω </a:t>
            </a:r>
            <a:r>
              <a:rPr lang="en-US" dirty="0"/>
              <a:t>	</a:t>
            </a:r>
            <a:endParaRPr lang="el-GR" dirty="0"/>
          </a:p>
          <a:p>
            <a:r>
              <a:rPr lang="en-US" b="1" dirty="0"/>
              <a:t>Paragraph</a:t>
            </a:r>
            <a:r>
              <a:rPr lang="en-US" dirty="0"/>
              <a:t> (n) a short part of a text, consisting of at least one sentence and beginning on a new line. It usually deals with a single event, description, idea, etc. • </a:t>
            </a:r>
            <a:r>
              <a:rPr lang="el-GR" dirty="0"/>
              <a:t>παράγραφος </a:t>
            </a:r>
          </a:p>
          <a:p>
            <a:r>
              <a:rPr lang="en-US" b="1" dirty="0"/>
              <a:t>Participate</a:t>
            </a:r>
            <a:r>
              <a:rPr lang="en-US" dirty="0"/>
              <a:t> (v) to take part in or become involved in an activity • </a:t>
            </a:r>
            <a:r>
              <a:rPr lang="el-GR" dirty="0"/>
              <a:t>συμμετέχω </a:t>
            </a:r>
          </a:p>
          <a:p>
            <a:r>
              <a:rPr lang="en-US" b="1" dirty="0"/>
              <a:t>Print</a:t>
            </a:r>
            <a:r>
              <a:rPr lang="en-US" dirty="0"/>
              <a:t> (v) letters, numbers, or symbols that have been produced on paper by a machine using ink • </a:t>
            </a:r>
            <a:r>
              <a:rPr lang="el-GR" dirty="0"/>
              <a:t>εκτυπώνω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291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VOCABULARY (4)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47260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r>
              <a:rPr lang="en-US" sz="4500" b="1" dirty="0"/>
              <a:t>Punctuation</a:t>
            </a:r>
            <a:r>
              <a:rPr lang="en-US" sz="4500" dirty="0"/>
              <a:t> (n) (the use of) special symbols that you add to writing to separate phrases and </a:t>
            </a:r>
            <a:r>
              <a:rPr lang="en-US" sz="5500" dirty="0"/>
              <a:t>sentences to show that something is a question, etc. • </a:t>
            </a:r>
            <a:r>
              <a:rPr lang="el-GR" sz="5500" dirty="0"/>
              <a:t>σημεία στίξης </a:t>
            </a:r>
          </a:p>
          <a:p>
            <a:r>
              <a:rPr lang="en-US" sz="5500" b="1" dirty="0"/>
              <a:t>Qualification</a:t>
            </a:r>
            <a:r>
              <a:rPr lang="en-US" sz="5500" dirty="0"/>
              <a:t> (n) an official record showing that you have finished a training course or have the necessary skills, etc. • </a:t>
            </a:r>
            <a:r>
              <a:rPr lang="el-GR" sz="5500" dirty="0"/>
              <a:t>τίτλος</a:t>
            </a:r>
            <a:r>
              <a:rPr lang="en-US" sz="5500" dirty="0"/>
              <a:t>, </a:t>
            </a:r>
            <a:r>
              <a:rPr lang="el-GR" sz="5500" dirty="0"/>
              <a:t>πιστοποίηση </a:t>
            </a:r>
          </a:p>
          <a:p>
            <a:r>
              <a:rPr lang="en-US" sz="5500" b="1" dirty="0"/>
              <a:t>Referee</a:t>
            </a:r>
            <a:r>
              <a:rPr lang="en-US" sz="5500" dirty="0"/>
              <a:t> (n) a person who knows you and who is willing to describe and, usually, praise you, in order to support you when you are trying to get a job, etc. • </a:t>
            </a:r>
            <a:r>
              <a:rPr lang="el-GR" sz="5500" dirty="0"/>
              <a:t>άτομο που δίνει συστάσεις </a:t>
            </a:r>
          </a:p>
          <a:p>
            <a:r>
              <a:rPr lang="en-US" sz="5500" b="1" dirty="0"/>
              <a:t>Require</a:t>
            </a:r>
            <a:r>
              <a:rPr lang="en-US" sz="5500" dirty="0"/>
              <a:t> (v) to need something or make something necessary • </a:t>
            </a:r>
            <a:r>
              <a:rPr lang="el-GR" sz="5500" dirty="0"/>
              <a:t>χρειάζομαι  </a:t>
            </a:r>
          </a:p>
          <a:p>
            <a:r>
              <a:rPr lang="en-US" sz="5500" b="1" dirty="0"/>
              <a:t>Rewrite</a:t>
            </a:r>
            <a:r>
              <a:rPr lang="en-US" sz="5500" dirty="0"/>
              <a:t> (v) to write something such as a book or speech again, in order to improve it or change it because new information is available • </a:t>
            </a:r>
            <a:r>
              <a:rPr lang="el-GR" sz="5500" dirty="0"/>
              <a:t>ξαναγράφω</a:t>
            </a:r>
          </a:p>
          <a:p>
            <a:r>
              <a:rPr lang="en-US" sz="5500" b="1" dirty="0"/>
              <a:t>Select</a:t>
            </a:r>
            <a:r>
              <a:rPr lang="en-US" sz="5500" dirty="0"/>
              <a:t> (v) to choose a small number of things, or to choose by making careful decisions • </a:t>
            </a:r>
            <a:r>
              <a:rPr lang="el-GR" sz="5500" dirty="0"/>
              <a:t>επιλέγω</a:t>
            </a:r>
            <a:r>
              <a:rPr lang="en-US" sz="5500" dirty="0"/>
              <a:t>, </a:t>
            </a:r>
            <a:r>
              <a:rPr lang="el-GR" sz="5500" dirty="0"/>
              <a:t>διαλέγω </a:t>
            </a:r>
          </a:p>
          <a:p>
            <a:r>
              <a:rPr lang="en-US" sz="5500" b="1" dirty="0"/>
              <a:t>Space</a:t>
            </a:r>
            <a:r>
              <a:rPr lang="en-US" sz="5500" dirty="0"/>
              <a:t> (n) an empty area that is available to be used • </a:t>
            </a:r>
            <a:r>
              <a:rPr lang="el-GR" sz="5500" dirty="0"/>
              <a:t>χώρος</a:t>
            </a:r>
          </a:p>
          <a:p>
            <a:r>
              <a:rPr lang="en-US" sz="5500" b="1" dirty="0"/>
              <a:t>Statement</a:t>
            </a:r>
            <a:r>
              <a:rPr lang="en-US" sz="5500" dirty="0"/>
              <a:t> (n) something that someone says or writes officially, or an action done to express an opinion • </a:t>
            </a:r>
            <a:r>
              <a:rPr lang="el-GR" sz="5500" dirty="0"/>
              <a:t>δήλωση</a:t>
            </a:r>
          </a:p>
          <a:p>
            <a:r>
              <a:rPr lang="en-US" sz="5500" b="1" dirty="0"/>
              <a:t>Status</a:t>
            </a:r>
            <a:r>
              <a:rPr lang="en-US" sz="5500" dirty="0"/>
              <a:t> (n) an accepted or official position, especially in a social group • </a:t>
            </a:r>
            <a:r>
              <a:rPr lang="el-GR" sz="5500" dirty="0"/>
              <a:t>θέση </a:t>
            </a:r>
          </a:p>
          <a:p>
            <a:r>
              <a:rPr lang="en-US" sz="5500" b="1" dirty="0"/>
              <a:t>Subject</a:t>
            </a:r>
            <a:r>
              <a:rPr lang="en-US" sz="5500" dirty="0"/>
              <a:t> (n) an area of knowledge or study, especially one that you study at school, college or university  • </a:t>
            </a:r>
            <a:r>
              <a:rPr lang="el-GR" sz="5500" dirty="0"/>
              <a:t>μάθημα</a:t>
            </a:r>
          </a:p>
          <a:p>
            <a:r>
              <a:rPr lang="en-US" sz="5500" dirty="0"/>
              <a:t> the thing that is being discussed, considered, or studied • </a:t>
            </a:r>
            <a:r>
              <a:rPr lang="el-GR" sz="5500" dirty="0"/>
              <a:t>θέμα </a:t>
            </a:r>
          </a:p>
          <a:p>
            <a:r>
              <a:rPr lang="en-US" sz="5500" b="1" dirty="0"/>
              <a:t>Surname</a:t>
            </a:r>
            <a:r>
              <a:rPr lang="en-US" sz="5500" dirty="0"/>
              <a:t> (n) the name that you share with other members of your family; last name • </a:t>
            </a:r>
            <a:r>
              <a:rPr lang="el-GR" sz="5500" dirty="0" smtClean="0"/>
              <a:t>επίθετο</a:t>
            </a:r>
            <a:endParaRPr lang="el-GR" sz="5500" dirty="0"/>
          </a:p>
          <a:p>
            <a:pPr marL="0" indent="0">
              <a:buNone/>
            </a:pPr>
            <a:r>
              <a:rPr lang="en-US" sz="3800" b="1" dirty="0"/>
              <a:t> </a:t>
            </a:r>
            <a:endParaRPr lang="el-GR" sz="38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3628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</a:t>
            </a:r>
            <a:r>
              <a:rPr lang="en-US" b="1" dirty="0"/>
              <a:t>. Understanding new vocabulary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2453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en-US" i="1" dirty="0"/>
              <a:t>Complete the leaflet below. Use words from the vocabulary </a:t>
            </a:r>
            <a:r>
              <a:rPr lang="en-US" i="1" dirty="0" smtClean="0"/>
              <a:t>list shown in </a:t>
            </a:r>
            <a:r>
              <a:rPr lang="en-US" i="1" smtClean="0"/>
              <a:t>the previous slides.  </a:t>
            </a:r>
            <a:r>
              <a:rPr lang="en-US" i="1" dirty="0"/>
              <a:t>Make any necessary changes.</a:t>
            </a:r>
            <a:endParaRPr lang="el-GR" dirty="0"/>
          </a:p>
          <a:p>
            <a:pPr marL="0" indent="0">
              <a:buNone/>
            </a:pPr>
            <a:r>
              <a:rPr lang="en-US" dirty="0"/>
              <a:t> </a:t>
            </a:r>
            <a:endParaRPr lang="el-GR" dirty="0"/>
          </a:p>
          <a:p>
            <a:r>
              <a:rPr lang="en-US" sz="2900" dirty="0"/>
              <a:t>How do I get into a UK university?</a:t>
            </a:r>
            <a:endParaRPr lang="el-GR" sz="2900" dirty="0"/>
          </a:p>
          <a:p>
            <a:pPr lvl="2"/>
            <a:r>
              <a:rPr lang="en-US" sz="2900" dirty="0"/>
              <a:t>You can </a:t>
            </a:r>
            <a:r>
              <a:rPr lang="en-US" sz="2900" i="1" u="sng" dirty="0"/>
              <a:t>apply</a:t>
            </a:r>
            <a:r>
              <a:rPr lang="en-US" sz="2900" dirty="0"/>
              <a:t> direct to the university of your choice.</a:t>
            </a:r>
            <a:endParaRPr lang="el-GR" sz="2900" dirty="0"/>
          </a:p>
          <a:p>
            <a:pPr lvl="2"/>
            <a:r>
              <a:rPr lang="en-US" sz="2900" dirty="0"/>
              <a:t>You must complete an </a:t>
            </a:r>
            <a:r>
              <a:rPr lang="en-US" sz="2900" dirty="0" smtClean="0"/>
              <a:t>....................... </a:t>
            </a:r>
            <a:r>
              <a:rPr lang="en-US" sz="2900" dirty="0"/>
              <a:t>form, in paper or online.</a:t>
            </a:r>
            <a:endParaRPr lang="el-GR" sz="2900" dirty="0"/>
          </a:p>
          <a:p>
            <a:pPr lvl="2"/>
            <a:r>
              <a:rPr lang="en-US" sz="2900" dirty="0"/>
              <a:t>The form asks for personal ..........................., such as name and address.</a:t>
            </a:r>
            <a:endParaRPr lang="el-GR" sz="2900" dirty="0"/>
          </a:p>
          <a:p>
            <a:pPr lvl="2"/>
            <a:r>
              <a:rPr lang="en-US" sz="2900" dirty="0"/>
              <a:t>These details include information about your education and your </a:t>
            </a:r>
            <a:r>
              <a:rPr lang="en-US" sz="2900" dirty="0" smtClean="0"/>
              <a:t>............................</a:t>
            </a:r>
            <a:endParaRPr lang="el-GR" sz="2900" dirty="0"/>
          </a:p>
          <a:p>
            <a:pPr lvl="2"/>
            <a:r>
              <a:rPr lang="en-US" sz="2900" dirty="0"/>
              <a:t>You must demonstrate that your language 	.......................  is high enough to take a tertiary course in English.</a:t>
            </a:r>
            <a:endParaRPr lang="el-GR" sz="2900" dirty="0"/>
          </a:p>
          <a:p>
            <a:pPr lvl="2"/>
            <a:r>
              <a:rPr lang="en-US" sz="2900" dirty="0"/>
              <a:t>You must also </a:t>
            </a:r>
            <a:r>
              <a:rPr lang="en-US" sz="2900" dirty="0" smtClean="0"/>
              <a:t>....................... </a:t>
            </a:r>
            <a:r>
              <a:rPr lang="en-US" sz="2900" dirty="0"/>
              <a:t>a Personal Statement.</a:t>
            </a:r>
            <a:endParaRPr lang="el-GR" sz="2900" dirty="0"/>
          </a:p>
          <a:p>
            <a:pPr lvl="2"/>
            <a:r>
              <a:rPr lang="en-US" sz="2900" dirty="0"/>
              <a:t>This statement tells the university your reasons </a:t>
            </a:r>
            <a:r>
              <a:rPr lang="en-US" sz="2900" dirty="0" smtClean="0"/>
              <a:t>for.................</a:t>
            </a:r>
            <a:r>
              <a:rPr lang="en-US" sz="2900" dirty="0"/>
              <a:t>for a particular course.</a:t>
            </a:r>
            <a:endParaRPr lang="el-GR" sz="2900" dirty="0"/>
          </a:p>
          <a:p>
            <a:pPr lvl="2"/>
            <a:r>
              <a:rPr lang="en-US" sz="2900" dirty="0"/>
              <a:t>You must also tell the university about any </a:t>
            </a:r>
            <a:r>
              <a:rPr lang="en-US" sz="2900" dirty="0" smtClean="0"/>
              <a:t>work.........................................., </a:t>
            </a:r>
            <a:r>
              <a:rPr lang="en-US" sz="2900" dirty="0"/>
              <a:t>full-time or part-time.</a:t>
            </a:r>
            <a:endParaRPr lang="el-GR" sz="2900" dirty="0"/>
          </a:p>
          <a:p>
            <a:pPr lvl="2"/>
            <a:r>
              <a:rPr lang="en-US" sz="2900" dirty="0"/>
              <a:t>Some admissions officers at university want to know about your  ............................... and interests.</a:t>
            </a:r>
            <a:endParaRPr lang="el-GR" sz="2900" dirty="0"/>
          </a:p>
          <a:p>
            <a:pPr lvl="2"/>
            <a:r>
              <a:rPr lang="en-US" sz="2900" dirty="0"/>
              <a:t>You must supply the name of a ........................................... - a teacher in your own country, for example, who can write about your suitability as a university student.</a:t>
            </a:r>
            <a:endParaRPr lang="el-GR" sz="2900" dirty="0"/>
          </a:p>
          <a:p>
            <a:endParaRPr lang="el-GR" sz="2900" dirty="0"/>
          </a:p>
        </p:txBody>
      </p:sp>
    </p:spTree>
    <p:extLst>
      <p:ext uri="{BB962C8B-B14F-4D97-AF65-F5344CB8AC3E}">
        <p14:creationId xmlns:p14="http://schemas.microsoft.com/office/powerpoint/2010/main" val="70046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ANSWERS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1. GIVEN</a:t>
            </a:r>
          </a:p>
          <a:p>
            <a:r>
              <a:rPr lang="en-US" dirty="0" smtClean="0"/>
              <a:t>2.APPLICATION</a:t>
            </a:r>
          </a:p>
          <a:p>
            <a:r>
              <a:rPr lang="en-US" dirty="0" smtClean="0"/>
              <a:t>3. DETAILS</a:t>
            </a:r>
          </a:p>
          <a:p>
            <a:r>
              <a:rPr lang="en-US" dirty="0" smtClean="0"/>
              <a:t>4. QUALIFICATIONS</a:t>
            </a:r>
          </a:p>
          <a:p>
            <a:r>
              <a:rPr lang="en-US" dirty="0" smtClean="0"/>
              <a:t>5. LEVEL</a:t>
            </a:r>
          </a:p>
          <a:p>
            <a:r>
              <a:rPr lang="en-US" dirty="0" smtClean="0"/>
              <a:t>6. COMPLETE</a:t>
            </a:r>
          </a:p>
          <a:p>
            <a:r>
              <a:rPr lang="en-US" dirty="0" smtClean="0"/>
              <a:t>7. APPLYING</a:t>
            </a:r>
          </a:p>
          <a:p>
            <a:r>
              <a:rPr lang="en-US" dirty="0" smtClean="0"/>
              <a:t>8. EXPERIENCE</a:t>
            </a:r>
          </a:p>
          <a:p>
            <a:r>
              <a:rPr lang="en-US" dirty="0" smtClean="0"/>
              <a:t>9.</a:t>
            </a:r>
            <a:r>
              <a:rPr lang="en-US" dirty="0"/>
              <a:t> </a:t>
            </a:r>
            <a:r>
              <a:rPr lang="en-US" dirty="0" smtClean="0"/>
              <a:t>HOBBIES</a:t>
            </a:r>
          </a:p>
          <a:p>
            <a:r>
              <a:rPr lang="en-US" dirty="0" smtClean="0"/>
              <a:t>10. REFEREE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966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1023</Words>
  <Application>Microsoft Office PowerPoint</Application>
  <PresentationFormat>On-screen Show (4:3)</PresentationFormat>
  <Paragraphs>110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WRITING: A PERSONAL STATEMENT</vt:lpstr>
      <vt:lpstr>OBJECTIVES</vt:lpstr>
      <vt:lpstr>Α. ACTIVATING IDEAS</vt:lpstr>
      <vt:lpstr>VOCABULARY (1)</vt:lpstr>
      <vt:lpstr>VOCABULARY (2)</vt:lpstr>
      <vt:lpstr>VOCABULARY (3)</vt:lpstr>
      <vt:lpstr>VOCABULARY (4)</vt:lpstr>
      <vt:lpstr> B. Understanding new vocabulary </vt:lpstr>
      <vt:lpstr>ANSWERS</vt:lpstr>
      <vt:lpstr> C. Developing independent learning </vt:lpstr>
      <vt:lpstr>What is a root?</vt:lpstr>
      <vt:lpstr>2. Use your dictionary to find words related to some of the words in the list. </vt:lpstr>
      <vt:lpstr>ANSWERS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WRITING: A PERSONAL STATEMENT</dc:title>
  <dc:creator>Charis Panou</dc:creator>
  <cp:lastModifiedBy>Charis Panou</cp:lastModifiedBy>
  <cp:revision>12</cp:revision>
  <dcterms:created xsi:type="dcterms:W3CDTF">2020-04-02T17:05:59Z</dcterms:created>
  <dcterms:modified xsi:type="dcterms:W3CDTF">2020-04-21T16:05:53Z</dcterms:modified>
</cp:coreProperties>
</file>