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4" r:id="rId10"/>
    <p:sldId id="275" r:id="rId11"/>
    <p:sldId id="264" r:id="rId12"/>
    <p:sldId id="265" r:id="rId13"/>
    <p:sldId id="266" r:id="rId14"/>
    <p:sldId id="268" r:id="rId15"/>
    <p:sldId id="269" r:id="rId16"/>
    <p:sldId id="270" r:id="rId17"/>
    <p:sldId id="271" r:id="rId18"/>
    <p:sldId id="272" r:id="rId19"/>
    <p:sldId id="273"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3BB27C8D-6132-47C6-935B-47CE4FA940AC}"/>
    <pc:docChg chg="custSel modSld">
      <pc:chgData name="MARIA KARAMPELIA" userId="9dfcc2cac66bf474" providerId="LiveId" clId="{3BB27C8D-6132-47C6-935B-47CE4FA940AC}" dt="2025-05-23T07:03:34.333" v="19" actId="20577"/>
      <pc:docMkLst>
        <pc:docMk/>
      </pc:docMkLst>
      <pc:sldChg chg="modSp mod">
        <pc:chgData name="MARIA KARAMPELIA" userId="9dfcc2cac66bf474" providerId="LiveId" clId="{3BB27C8D-6132-47C6-935B-47CE4FA940AC}" dt="2025-05-16T07:16:00.530" v="12" actId="27636"/>
        <pc:sldMkLst>
          <pc:docMk/>
          <pc:sldMk cId="1450630142" sldId="256"/>
        </pc:sldMkLst>
        <pc:spChg chg="mod">
          <ac:chgData name="MARIA KARAMPELIA" userId="9dfcc2cac66bf474" providerId="LiveId" clId="{3BB27C8D-6132-47C6-935B-47CE4FA940AC}" dt="2025-05-16T07:16:00.530" v="12" actId="27636"/>
          <ac:spMkLst>
            <pc:docMk/>
            <pc:sldMk cId="1450630142" sldId="256"/>
            <ac:spMk id="3" creationId="{00000000-0000-0000-0000-000000000000}"/>
          </ac:spMkLst>
        </pc:spChg>
      </pc:sldChg>
      <pc:sldChg chg="modSp mod">
        <pc:chgData name="MARIA KARAMPELIA" userId="9dfcc2cac66bf474" providerId="LiveId" clId="{3BB27C8D-6132-47C6-935B-47CE4FA940AC}" dt="2025-05-23T07:03:34.333" v="19" actId="20577"/>
        <pc:sldMkLst>
          <pc:docMk/>
          <pc:sldMk cId="1284028801" sldId="275"/>
        </pc:sldMkLst>
        <pc:spChg chg="mod">
          <ac:chgData name="MARIA KARAMPELIA" userId="9dfcc2cac66bf474" providerId="LiveId" clId="{3BB27C8D-6132-47C6-935B-47CE4FA940AC}" dt="2025-05-23T07:03:34.333" v="19" actId="20577"/>
          <ac:spMkLst>
            <pc:docMk/>
            <pc:sldMk cId="1284028801" sldId="275"/>
            <ac:spMk id="3" creationId="{5B38FF79-6F23-41B6-862D-D636F1BA85C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FFDA217-22C0-43B5-900C-04B4F498C039}" type="datetimeFigureOut">
              <a:rPr lang="el-GR" smtClean="0"/>
              <a:t>23/5/2025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1959981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FDA217-22C0-43B5-900C-04B4F498C039}" type="datetimeFigureOut">
              <a:rPr lang="el-GR" smtClean="0"/>
              <a:t>23/5/2025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2723470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FDA217-22C0-43B5-900C-04B4F498C039}" type="datetimeFigureOut">
              <a:rPr lang="el-GR" smtClean="0"/>
              <a:t>23/5/2025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350874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FDA217-22C0-43B5-900C-04B4F498C039}" type="datetimeFigureOut">
              <a:rPr lang="el-GR" smtClean="0"/>
              <a:t>23/5/2025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324631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FFDA217-22C0-43B5-900C-04B4F498C039}" type="datetimeFigureOut">
              <a:rPr lang="el-GR" smtClean="0"/>
              <a:t>23/5/2025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881779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FFDA217-22C0-43B5-900C-04B4F498C039}" type="datetimeFigureOut">
              <a:rPr lang="el-GR" smtClean="0"/>
              <a:t>23/5/2025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2130349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FFDA217-22C0-43B5-900C-04B4F498C039}" type="datetimeFigureOut">
              <a:rPr lang="el-GR" smtClean="0"/>
              <a:t>23/5/2025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3384189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FFDA217-22C0-43B5-900C-04B4F498C039}" type="datetimeFigureOut">
              <a:rPr lang="el-GR" smtClean="0"/>
              <a:t>23/5/2025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408817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FFDA217-22C0-43B5-900C-04B4F498C039}" type="datetimeFigureOut">
              <a:rPr lang="el-GR" smtClean="0"/>
              <a:t>23/5/2025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311145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FFDA217-22C0-43B5-900C-04B4F498C039}" type="datetimeFigureOut">
              <a:rPr lang="el-GR" smtClean="0"/>
              <a:t>23/5/2025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2266934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FFDA217-22C0-43B5-900C-04B4F498C039}" type="datetimeFigureOut">
              <a:rPr lang="el-GR" smtClean="0"/>
              <a:t>23/5/2025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271825-6EAF-499D-9992-3092D2D8490C}" type="slidenum">
              <a:rPr lang="el-GR" smtClean="0"/>
              <a:t>‹#›</a:t>
            </a:fld>
            <a:endParaRPr lang="el-GR"/>
          </a:p>
        </p:txBody>
      </p:sp>
    </p:spTree>
    <p:extLst>
      <p:ext uri="{BB962C8B-B14F-4D97-AF65-F5344CB8AC3E}">
        <p14:creationId xmlns:p14="http://schemas.microsoft.com/office/powerpoint/2010/main" val="3175763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FDA217-22C0-43B5-900C-04B4F498C039}" type="datetimeFigureOut">
              <a:rPr lang="el-GR" smtClean="0"/>
              <a:t>23/5/2025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71825-6EAF-499D-9992-3092D2D8490C}" type="slidenum">
              <a:rPr lang="el-GR" smtClean="0"/>
              <a:t>‹#›</a:t>
            </a:fld>
            <a:endParaRPr lang="el-GR"/>
          </a:p>
        </p:txBody>
      </p:sp>
    </p:spTree>
    <p:extLst>
      <p:ext uri="{BB962C8B-B14F-4D97-AF65-F5344CB8AC3E}">
        <p14:creationId xmlns:p14="http://schemas.microsoft.com/office/powerpoint/2010/main" val="1297387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648" y="198950"/>
            <a:ext cx="12192000" cy="4560264"/>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23</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Η ΕΦΑΡΜΟΓΗ ΤΩΝ ΝΕΩΝ ΗΘΙΚΩΝ ΚΡΙΤΗΡΙΩΝ</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ΣΤΗ ΖΩΗ ΤΗΣ ΕΚΚΛΗΣΙΑΣ</a:t>
            </a:r>
            <a:br>
              <a:rPr lang="el-GR" sz="3600"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250-262</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639268"/>
            <a:ext cx="9144000" cy="2064666"/>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ΚΑΡΑΜΠΕΛΙΑ</a:t>
            </a:r>
          </a:p>
          <a:p>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145063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5E3EA8-DA26-4E72-9EDF-C66CDBB9DE7D}"/>
              </a:ext>
            </a:extLst>
          </p:cNvPr>
          <p:cNvSpPr>
            <a:spLocks noGrp="1"/>
          </p:cNvSpPr>
          <p:nvPr>
            <p:ph type="title"/>
          </p:nvPr>
        </p:nvSpPr>
        <p:spPr>
          <a:xfrm>
            <a:off x="838200" y="18256"/>
            <a:ext cx="10515600" cy="949154"/>
          </a:xfrm>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a:extLst>
              <a:ext uri="{FF2B5EF4-FFF2-40B4-BE49-F238E27FC236}">
                <a16:creationId xmlns:a16="http://schemas.microsoft.com/office/drawing/2014/main" id="{5B38FF79-6F23-41B6-862D-D636F1BA85C0}"/>
              </a:ext>
            </a:extLst>
          </p:cNvPr>
          <p:cNvSpPr>
            <a:spLocks noGrp="1"/>
          </p:cNvSpPr>
          <p:nvPr>
            <p:ph idx="1"/>
          </p:nvPr>
        </p:nvSpPr>
        <p:spPr>
          <a:xfrm>
            <a:off x="92765" y="1149764"/>
            <a:ext cx="11993218" cy="5689980"/>
          </a:xfrm>
        </p:spPr>
        <p:txBody>
          <a:bodyPr>
            <a:normAutofit lnSpcReduction="10000"/>
          </a:bodyPr>
          <a:lstStyle/>
          <a:p>
            <a:pPr marL="0" indent="0">
              <a:buNone/>
            </a:pPr>
            <a:r>
              <a:rPr lang="el-GR" b="0" i="0" dirty="0">
                <a:solidFill>
                  <a:srgbClr val="000000"/>
                </a:solidFill>
                <a:effectLst/>
                <a:latin typeface="Calibri" panose="020F0502020204030204" pitchFamily="34" charset="0"/>
                <a:cs typeface="Calibri" panose="020F0502020204030204" pitchFamily="34" charset="0"/>
              </a:rPr>
              <a:t>Επίσης με τον φυλετισμό δημιουργούνται και τα εξής επακόλουθα. </a:t>
            </a:r>
          </a:p>
          <a:p>
            <a:r>
              <a:rPr lang="el-GR" b="0" i="0" dirty="0">
                <a:solidFill>
                  <a:srgbClr val="000000"/>
                </a:solidFill>
                <a:effectLst/>
                <a:latin typeface="Calibri" panose="020F0502020204030204" pitchFamily="34" charset="0"/>
                <a:cs typeface="Calibri" panose="020F0502020204030204" pitchFamily="34" charset="0"/>
              </a:rPr>
              <a:t>Η τοπική Εκκλησία δεν προσδιορίζεται με βάση το </a:t>
            </a:r>
            <a:r>
              <a:rPr lang="el-GR" b="1" i="0" dirty="0">
                <a:solidFill>
                  <a:srgbClr val="000000"/>
                </a:solidFill>
                <a:effectLst/>
                <a:latin typeface="Calibri" panose="020F0502020204030204" pitchFamily="34" charset="0"/>
                <a:cs typeface="Calibri" panose="020F0502020204030204" pitchFamily="34" charset="0"/>
              </a:rPr>
              <a:t>κριτήριο της </a:t>
            </a:r>
            <a:r>
              <a:rPr lang="el-GR" b="1" i="0" dirty="0" err="1">
                <a:solidFill>
                  <a:srgbClr val="000000"/>
                </a:solidFill>
                <a:effectLst/>
                <a:latin typeface="Calibri" panose="020F0502020204030204" pitchFamily="34" charset="0"/>
                <a:cs typeface="Calibri" panose="020F0502020204030204" pitchFamily="34" charset="0"/>
              </a:rPr>
              <a:t>εδαφικότητας</a:t>
            </a:r>
            <a:r>
              <a:rPr lang="el-GR" b="1" i="0" dirty="0">
                <a:solidFill>
                  <a:srgbClr val="000000"/>
                </a:solidFill>
                <a:effectLst/>
                <a:latin typeface="Calibri" panose="020F0502020204030204" pitchFamily="34" charset="0"/>
                <a:cs typeface="Calibri" panose="020F0502020204030204" pitchFamily="34" charset="0"/>
              </a:rPr>
              <a:t> </a:t>
            </a:r>
            <a:r>
              <a:rPr lang="el-GR" b="0" i="0" dirty="0">
                <a:solidFill>
                  <a:srgbClr val="000000"/>
                </a:solidFill>
                <a:effectLst/>
                <a:latin typeface="Calibri" panose="020F0502020204030204" pitchFamily="34" charset="0"/>
                <a:cs typeface="Calibri" panose="020F0502020204030204" pitchFamily="34" charset="0"/>
              </a:rPr>
              <a:t>αλλά με βάση το </a:t>
            </a:r>
            <a:r>
              <a:rPr lang="el-GR" b="1" i="0" dirty="0">
                <a:solidFill>
                  <a:srgbClr val="000000"/>
                </a:solidFill>
                <a:effectLst/>
                <a:latin typeface="Calibri" panose="020F0502020204030204" pitchFamily="34" charset="0"/>
                <a:cs typeface="Calibri" panose="020F0502020204030204" pitchFamily="34" charset="0"/>
              </a:rPr>
              <a:t>κριτήριο και την παρουσία των εθνών </a:t>
            </a:r>
            <a:r>
              <a:rPr lang="el-GR" b="0" i="0" dirty="0">
                <a:solidFill>
                  <a:srgbClr val="000000"/>
                </a:solidFill>
                <a:effectLst/>
                <a:latin typeface="Calibri" panose="020F0502020204030204" pitchFamily="34" charset="0"/>
                <a:cs typeface="Calibri" panose="020F0502020204030204" pitchFamily="34" charset="0"/>
              </a:rPr>
              <a:t>που μετακινούνται από τόπο σε τόπο. Για την Εκκλησία όμως είναι άγνωστο κάτι τέτοιο διότι δεν υπάρχουν εθνικές αλλά τοπικές Εκκλησίες. </a:t>
            </a:r>
          </a:p>
          <a:p>
            <a:r>
              <a:rPr lang="el-GR" b="0" i="0" dirty="0">
                <a:solidFill>
                  <a:srgbClr val="000000"/>
                </a:solidFill>
                <a:effectLst/>
                <a:latin typeface="Calibri" panose="020F0502020204030204" pitchFamily="34" charset="0"/>
                <a:cs typeface="Calibri" panose="020F0502020204030204" pitchFamily="34" charset="0"/>
              </a:rPr>
              <a:t>Επίσης το φυλετικό κριτήριο αναφέρεται στην παρουσία δυο, τριών ή και περισσότερων Επισκόπων στην ίδια πόλη ανάλογα με την ύπαρξη των εθνοτήτων, ακόμα και με τον ίδιο τίτλο, κάτι που απαγορεύουν όμως οι κανόνες της Εκκλησίας καθώς με βάση τους Ιερούς Κανόνες δεν επιτρέπεται στην ίδια πόλη να βρίσκονται δύο Επίσκοποι, δεν επιτρέπεται οι Επίσκοποι να ξεπερνούν τα όρια της δικαιοδοσίας τους, καθώς επίσης δεν επιτρέπεται ο Επίσκοπος </a:t>
            </a:r>
            <a:r>
              <a:rPr lang="el-GR" b="0" i="0">
                <a:solidFill>
                  <a:srgbClr val="000000"/>
                </a:solidFill>
                <a:effectLst/>
                <a:latin typeface="Calibri" panose="020F0502020204030204" pitchFamily="34" charset="0"/>
                <a:cs typeface="Calibri" panose="020F0502020204030204" pitchFamily="34" charset="0"/>
              </a:rPr>
              <a:t>να εγκαταλείψει </a:t>
            </a:r>
            <a:r>
              <a:rPr lang="el-GR" b="0" i="0" dirty="0">
                <a:solidFill>
                  <a:srgbClr val="000000"/>
                </a:solidFill>
                <a:effectLst/>
                <a:latin typeface="Calibri" panose="020F0502020204030204" pitchFamily="34" charset="0"/>
                <a:cs typeface="Calibri" panose="020F0502020204030204" pitchFamily="34" charset="0"/>
              </a:rPr>
              <a:t>την επαρχία του και να καταλάβει κάποια άλλη.</a:t>
            </a:r>
          </a:p>
          <a:p>
            <a:r>
              <a:rPr lang="el-GR" b="0" i="0" dirty="0">
                <a:solidFill>
                  <a:srgbClr val="000000"/>
                </a:solidFill>
                <a:effectLst/>
                <a:latin typeface="Calibri" panose="020F0502020204030204" pitchFamily="34" charset="0"/>
                <a:cs typeface="Calibri" panose="020F0502020204030204" pitchFamily="34" charset="0"/>
              </a:rPr>
              <a:t>Επίσης δεν πρέπει να </a:t>
            </a:r>
            <a:r>
              <a:rPr lang="el-GR" b="0" i="0" dirty="0" err="1">
                <a:solidFill>
                  <a:srgbClr val="000000"/>
                </a:solidFill>
                <a:effectLst/>
                <a:latin typeface="Calibri" panose="020F0502020204030204" pitchFamily="34" charset="0"/>
                <a:cs typeface="Calibri" panose="020F0502020204030204" pitchFamily="34" charset="0"/>
              </a:rPr>
              <a:t>παραθεωρήσουμε</a:t>
            </a:r>
            <a:r>
              <a:rPr lang="el-GR" b="0" i="0" dirty="0">
                <a:solidFill>
                  <a:srgbClr val="000000"/>
                </a:solidFill>
                <a:effectLst/>
                <a:latin typeface="Calibri" panose="020F0502020204030204" pitchFamily="34" charset="0"/>
                <a:cs typeface="Calibri" panose="020F0502020204030204" pitchFamily="34" charset="0"/>
              </a:rPr>
              <a:t> και το γεγονός ότι ο φυλετισμός οδηγεί σε τοπικό διχασμό τα μέλη της Εκκλησίας και διαχωρίζει το πλήρωμα με βάση τις φυλές που παροικούν στον ίδιο τόπο.</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4028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296213" y="1825624"/>
            <a:ext cx="11539471" cy="5032375"/>
          </a:xfrm>
        </p:spPr>
        <p:txBody>
          <a:bodyPr>
            <a:normAutofit lnSpcReduction="10000"/>
          </a:bodyPr>
          <a:lstStyle/>
          <a:p>
            <a:r>
              <a:rPr lang="el-GR" dirty="0"/>
              <a:t>Η Σύνοδος του έτους 1872 στην Κωνσταντινούπολη καταδίκασε τον φυλετισμό. Η απόφαση αυτή είναι πολύ σημαντική.  </a:t>
            </a:r>
          </a:p>
          <a:p>
            <a:r>
              <a:rPr lang="el-GR" dirty="0"/>
              <a:t>Η Έκθεση της Επιτροπής χωρίζεται σε τρία βασικά τμήματα. </a:t>
            </a:r>
          </a:p>
          <a:p>
            <a:pPr marL="514350" lvl="0" indent="-514350">
              <a:buFont typeface="+mj-lt"/>
              <a:buAutoNum type="arabicPeriod"/>
            </a:pPr>
            <a:r>
              <a:rPr lang="el-GR" dirty="0"/>
              <a:t>Το πρώτο αναφέρεται στο γεγονός ότι οι αποσκιρτήσαντες Βούλγαροι από την εξάρτηση της Μεγάλης του Χριστού Εκκλησίας της Κωνσταντινουπόλεως «</a:t>
            </a:r>
            <a:r>
              <a:rPr lang="el-GR" i="1" dirty="0" err="1"/>
              <a:t>αρχικήν</a:t>
            </a:r>
            <a:r>
              <a:rPr lang="el-GR" i="1" dirty="0"/>
              <a:t> ιδέαν </a:t>
            </a:r>
            <a:r>
              <a:rPr lang="el-GR" i="1" dirty="0" err="1"/>
              <a:t>έχουσι</a:t>
            </a:r>
            <a:r>
              <a:rPr lang="el-GR" i="1" dirty="0"/>
              <a:t> την αρχήν του φυλετισμού</a:t>
            </a:r>
            <a:r>
              <a:rPr lang="el-GR" dirty="0"/>
              <a:t>». </a:t>
            </a:r>
          </a:p>
          <a:p>
            <a:pPr marL="514350" lvl="0" indent="-514350">
              <a:buFont typeface="+mj-lt"/>
              <a:buAutoNum type="arabicPeriod"/>
            </a:pPr>
            <a:r>
              <a:rPr lang="el-GR" dirty="0"/>
              <a:t>Στο δεύτερο τμήμα αναπτύσσεται η άποψη ότι η αρχή του φυλετισμού αντιβαίνει στην διδασκαλία του Ευαγγελίου και είναι εντελώς άγνωστη στην Εκκλησία του Χριστού, ανατρέπει δε το ιερό της πολίτευμα. </a:t>
            </a:r>
          </a:p>
          <a:p>
            <a:pPr marL="514350" lvl="0" indent="-514350">
              <a:buFont typeface="+mj-lt"/>
              <a:buAutoNum type="arabicPeriod"/>
            </a:pPr>
            <a:r>
              <a:rPr lang="el-GR" dirty="0"/>
              <a:t>Και στο τρίτο τμήμα γίνεται λόγος για τις αντικανονικές ενέργειες που έγιναν από αυτούς που αποσκίρτησαν από την Εκκλησία της Κωνσταντινουπόλεως.</a:t>
            </a:r>
          </a:p>
          <a:p>
            <a:endParaRPr lang="el-GR" dirty="0"/>
          </a:p>
        </p:txBody>
      </p:sp>
    </p:spTree>
    <p:extLst>
      <p:ext uri="{BB962C8B-B14F-4D97-AF65-F5344CB8AC3E}">
        <p14:creationId xmlns:p14="http://schemas.microsoft.com/office/powerpoint/2010/main" val="3966449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270456" y="1825624"/>
            <a:ext cx="11526592" cy="5032375"/>
          </a:xfrm>
        </p:spPr>
        <p:txBody>
          <a:bodyPr>
            <a:normAutofit lnSpcReduction="10000"/>
          </a:bodyPr>
          <a:lstStyle/>
          <a:p>
            <a:r>
              <a:rPr lang="el-GR" dirty="0"/>
              <a:t>Οι Πατέρες, που έχουν συνείδηση ότι ενεργούν ως φορείς της Παράδοσης, εμπνεόμενοι από την χάρη του αγίου Πνεύματος, καταδικάζουν τον φυλετισμό, «τουτέστι τας </a:t>
            </a:r>
            <a:r>
              <a:rPr lang="el-GR" dirty="0" err="1"/>
              <a:t>φυλετικάς</a:t>
            </a:r>
            <a:r>
              <a:rPr lang="el-GR" dirty="0"/>
              <a:t> διακρίσεις και τας </a:t>
            </a:r>
            <a:r>
              <a:rPr lang="el-GR" dirty="0" err="1"/>
              <a:t>εθνικάς</a:t>
            </a:r>
            <a:r>
              <a:rPr lang="el-GR" dirty="0"/>
              <a:t> </a:t>
            </a:r>
            <a:r>
              <a:rPr lang="el-GR" dirty="0" err="1"/>
              <a:t>έρεις</a:t>
            </a:r>
            <a:r>
              <a:rPr lang="el-GR" dirty="0"/>
              <a:t> και ζήλους και διχοστασίας εν τη του Χριστού Εκκλησία».  </a:t>
            </a:r>
          </a:p>
          <a:p>
            <a:r>
              <a:rPr lang="el-GR" dirty="0"/>
              <a:t>Η Εκκλησία του Χριστού, όπως εκφραζόταν στην Ρωμαϊκή Αυτοκρατορία ήταν στην πραγματικότητα υπερεθνική. Για τον φυλετισμό λέγεται ότι αποτελεί «</a:t>
            </a:r>
            <a:r>
              <a:rPr lang="el-GR" dirty="0" err="1"/>
              <a:t>καινήν</a:t>
            </a:r>
            <a:r>
              <a:rPr lang="el-GR" dirty="0"/>
              <a:t> </a:t>
            </a:r>
            <a:r>
              <a:rPr lang="el-GR" dirty="0" err="1"/>
              <a:t>τινα</a:t>
            </a:r>
            <a:r>
              <a:rPr lang="el-GR" dirty="0"/>
              <a:t> </a:t>
            </a:r>
            <a:r>
              <a:rPr lang="el-GR" dirty="0" err="1"/>
              <a:t>δόξαν</a:t>
            </a:r>
            <a:r>
              <a:rPr lang="el-GR" dirty="0"/>
              <a:t>».  </a:t>
            </a:r>
          </a:p>
          <a:p>
            <a:r>
              <a:rPr lang="el-GR" dirty="0"/>
              <a:t>Δεν διστάζουν να χαρακτηρίσουν την Βουλγαρική Εξαρχία παρασυναγωγή και φυσικά τους </a:t>
            </a:r>
            <a:r>
              <a:rPr lang="el-GR" dirty="0" err="1"/>
              <a:t>εξαρχικούς</a:t>
            </a:r>
            <a:r>
              <a:rPr lang="el-GR" dirty="0"/>
              <a:t> ως «Σχισματικούς».  </a:t>
            </a:r>
          </a:p>
          <a:p>
            <a:r>
              <a:rPr lang="el-GR" dirty="0"/>
              <a:t>Ο Συνοδικός αυτός όρος είναι πολύ σημαντικός για το ορθόδοξο ήθος. Δείχνει ότι η Εκκλησία δεν μπορεί να γίνει εθνική, δηλαδή από υπερεθνική να περιπέσει στον φυλετισμό.  </a:t>
            </a:r>
          </a:p>
          <a:p>
            <a:endParaRPr lang="el-GR" dirty="0"/>
          </a:p>
        </p:txBody>
      </p:sp>
    </p:spTree>
    <p:extLst>
      <p:ext uri="{BB962C8B-B14F-4D97-AF65-F5344CB8AC3E}">
        <p14:creationId xmlns:p14="http://schemas.microsoft.com/office/powerpoint/2010/main" val="309905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135228" y="1493950"/>
            <a:ext cx="11921544" cy="5364050"/>
          </a:xfrm>
        </p:spPr>
        <p:txBody>
          <a:bodyPr>
            <a:normAutofit lnSpcReduction="10000"/>
          </a:bodyPr>
          <a:lstStyle/>
          <a:p>
            <a:r>
              <a:rPr lang="el-GR" dirty="0"/>
              <a:t>Για την αντιμετώπιση των ηθικοκοινωνικών προβλημάτων κάθε χριστιανική ομολογία έχει τον δικό της τρόπο.</a:t>
            </a:r>
          </a:p>
          <a:p>
            <a:r>
              <a:rPr lang="el-GR" dirty="0"/>
              <a:t>Η Ρωμαιοκαθολική Εκκλησία προβάλλει τη θέση της ως τη μοναδική </a:t>
            </a:r>
            <a:r>
              <a:rPr lang="el-GR" u="sng" dirty="0"/>
              <a:t>αυθεντία</a:t>
            </a:r>
            <a:r>
              <a:rPr lang="el-GR" dirty="0"/>
              <a:t> γι’ αυτό και δημιούργησε σοβαρές εσωτερικές διαταραχές και κάποιες προστριβές με άλλες χριστιανικές ομολογίες. </a:t>
            </a:r>
          </a:p>
          <a:p>
            <a:r>
              <a:rPr lang="el-GR" dirty="0"/>
              <a:t>Ο Προτεσταντισμός με την απουσία κάθε εκκλησιαστικής αυθεντίας, την </a:t>
            </a:r>
            <a:r>
              <a:rPr lang="el-GR" u="sng" dirty="0"/>
              <a:t>αυτονόμηση της καθημερινής ζωής από την πίστη </a:t>
            </a:r>
            <a:r>
              <a:rPr lang="el-GR" dirty="0"/>
              <a:t>και την προσαρμογή της στα κοσμικά δεδομένα προκαλεί καταστάσεις που εντείνουν τις διαφωνίες μεταξύ των πιστών.</a:t>
            </a:r>
          </a:p>
          <a:p>
            <a:r>
              <a:rPr lang="el-GR" dirty="0"/>
              <a:t>Η Ορθόδοξη Εκκλησία  αναγνωρίζει το </a:t>
            </a:r>
            <a:r>
              <a:rPr lang="el-GR" u="sng" dirty="0"/>
              <a:t>ανεπανάληπτο του προσώπου</a:t>
            </a:r>
            <a:r>
              <a:rPr lang="el-GR" dirty="0"/>
              <a:t>, την ιδιαιτερότητα των λαών και των περιστάσεων, προσφέρει το ευαγγελικό μήνυμα με απλότητα και ελευθερία. Χωρίς να λησμονεί την </a:t>
            </a:r>
            <a:r>
              <a:rPr lang="el-GR" u="sng" dirty="0"/>
              <a:t>ακρίβεια</a:t>
            </a:r>
            <a:r>
              <a:rPr lang="el-GR" dirty="0"/>
              <a:t>, εφαρμόζει την </a:t>
            </a:r>
            <a:r>
              <a:rPr lang="el-GR" u="sng" dirty="0"/>
              <a:t>οικονομία</a:t>
            </a:r>
            <a:r>
              <a:rPr lang="el-GR" dirty="0"/>
              <a:t>. Χωρίς να σχετικοποιεί το απόλυτο, προβάλλει τον πλουραλισμό.</a:t>
            </a:r>
          </a:p>
          <a:p>
            <a:endParaRPr lang="el-GR" dirty="0"/>
          </a:p>
          <a:p>
            <a:pPr marL="0" indent="0">
              <a:buNone/>
            </a:pPr>
            <a:endParaRPr lang="el-GR" dirty="0"/>
          </a:p>
        </p:txBody>
      </p:sp>
    </p:spTree>
    <p:extLst>
      <p:ext uri="{BB962C8B-B14F-4D97-AF65-F5344CB8AC3E}">
        <p14:creationId xmlns:p14="http://schemas.microsoft.com/office/powerpoint/2010/main" val="1453892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231820" y="1825624"/>
            <a:ext cx="11771290" cy="5032375"/>
          </a:xfrm>
        </p:spPr>
        <p:txBody>
          <a:bodyPr>
            <a:normAutofit/>
          </a:bodyPr>
          <a:lstStyle/>
          <a:p>
            <a:pPr marL="0" indent="0">
              <a:buNone/>
            </a:pPr>
            <a:r>
              <a:rPr lang="el-GR" dirty="0"/>
              <a:t>Ωστόσο παρόλο τον πλουραλιστικό της χαρακτήρα η Ορθόδοξη Εκκλησία στην εποχή μας παρουσιάζει κάποια ανεπάρκεια στο ζήτημα της αντιμετώπισης των ηθικών και κοινωνικών προβλημάτων. </a:t>
            </a:r>
          </a:p>
          <a:p>
            <a:r>
              <a:rPr lang="el-GR" dirty="0"/>
              <a:t>Αυτό ισχύει ιδιαιτέρως για τα προβλήματα που δημιουργούνται με την </a:t>
            </a:r>
            <a:r>
              <a:rPr lang="el-GR" b="1" dirty="0"/>
              <a:t>εφαρμογή της νεότερης επιστήμης και τεχνολογίας</a:t>
            </a:r>
            <a:r>
              <a:rPr lang="el-GR" dirty="0"/>
              <a:t>. </a:t>
            </a:r>
          </a:p>
          <a:p>
            <a:r>
              <a:rPr lang="el-GR" dirty="0"/>
              <a:t>Πώς μπορεί να εξηγηθεί το φαινόμενο αυτό; </a:t>
            </a:r>
          </a:p>
          <a:p>
            <a:r>
              <a:rPr lang="el-GR" dirty="0"/>
              <a:t>Μια αιτία έχει να κάνει με την ιδιαίτερη κοινωνικοπολιτική κατάσταση που επικρατούσε στις περισσότερες ορθόδοξες χώρες.</a:t>
            </a:r>
          </a:p>
          <a:p>
            <a:r>
              <a:rPr lang="el-GR" dirty="0"/>
              <a:t>Από την άλλη πλευρά τα σύγχρονα προβλήματα προϋποθέτουν </a:t>
            </a:r>
            <a:r>
              <a:rPr lang="el-GR" b="1" dirty="0"/>
              <a:t>πολιτισμό πολύ διαφορετικό</a:t>
            </a:r>
            <a:r>
              <a:rPr lang="el-GR" dirty="0"/>
              <a:t> από το εκείνον που καλλιεργήθηκε στην ιστορία της Ορθόδοξης Εκκλησίας. </a:t>
            </a:r>
          </a:p>
          <a:p>
            <a:endParaRPr lang="el-GR" dirty="0"/>
          </a:p>
        </p:txBody>
      </p:sp>
    </p:spTree>
    <p:extLst>
      <p:ext uri="{BB962C8B-B14F-4D97-AF65-F5344CB8AC3E}">
        <p14:creationId xmlns:p14="http://schemas.microsoft.com/office/powerpoint/2010/main" val="2697207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399245" y="1825625"/>
            <a:ext cx="11397803" cy="4910026"/>
          </a:xfrm>
        </p:spPr>
        <p:txBody>
          <a:bodyPr>
            <a:normAutofit/>
          </a:bodyPr>
          <a:lstStyle/>
          <a:p>
            <a:pPr marL="0" indent="0">
              <a:buNone/>
            </a:pPr>
            <a:r>
              <a:rPr lang="el-GR" dirty="0"/>
              <a:t>Σ’ αυτόν τον τόσο διαφορετικό πολιτισμό ο άνθρωπος: </a:t>
            </a:r>
          </a:p>
          <a:p>
            <a:r>
              <a:rPr lang="el-GR" dirty="0"/>
              <a:t>Αγνοεί και περιφρονεί την ασκητική και ευχαριστιακή θεώρηση του κόσμου και της ζωής.</a:t>
            </a:r>
          </a:p>
          <a:p>
            <a:r>
              <a:rPr lang="el-GR" dirty="0"/>
              <a:t>Δεν βρίσκει νόημα στον πόνο και δεν βλέπει τον κόσμο ως δώρο του Θεού.</a:t>
            </a:r>
          </a:p>
          <a:p>
            <a:r>
              <a:rPr lang="el-GR" dirty="0"/>
              <a:t>Περιορίζεται στον εαυτό του και υποτάσσεται στις αισθήσεις του.</a:t>
            </a:r>
          </a:p>
          <a:p>
            <a:r>
              <a:rPr lang="el-GR" dirty="0"/>
              <a:t>Αναζητεί την ατομική του ευδαιμονία και γίνεται ανίκανος για κοινωνία και αγάπη. </a:t>
            </a:r>
          </a:p>
          <a:p>
            <a:r>
              <a:rPr lang="el-GR" dirty="0"/>
              <a:t>Υποδουλώνεται στον κόσμο και τον χρησιμοποιεί καταχρηστικά.</a:t>
            </a:r>
          </a:p>
          <a:p>
            <a:r>
              <a:rPr lang="el-GR" dirty="0"/>
              <a:t>Όλα αυτά είναι αντίθετα προς το ορθόδοξο πνεύμα.</a:t>
            </a:r>
          </a:p>
          <a:p>
            <a:endParaRPr lang="el-GR" dirty="0"/>
          </a:p>
        </p:txBody>
      </p:sp>
    </p:spTree>
    <p:extLst>
      <p:ext uri="{BB962C8B-B14F-4D97-AF65-F5344CB8AC3E}">
        <p14:creationId xmlns:p14="http://schemas.microsoft.com/office/powerpoint/2010/main" val="2869135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165279" y="1690688"/>
            <a:ext cx="11861442" cy="5032375"/>
          </a:xfrm>
        </p:spPr>
        <p:txBody>
          <a:bodyPr>
            <a:normAutofit lnSpcReduction="10000"/>
          </a:bodyPr>
          <a:lstStyle/>
          <a:p>
            <a:pPr marL="0" indent="0">
              <a:buNone/>
            </a:pPr>
            <a:r>
              <a:rPr lang="el-GR" dirty="0"/>
              <a:t>Μια ακόμη λανθασμένη νοοτροπία που προέρχεται από τους κόλπους της Ορθόδοξης Εκκλησίας είναι ότι πολλοί ταυτίζουν την Εκκλησία με το ιερατείο ή την ιεραρχία. </a:t>
            </a:r>
          </a:p>
          <a:p>
            <a:r>
              <a:rPr lang="el-GR" dirty="0"/>
              <a:t>Μεγάλο δυναμικό του εκκλησιαστικού πληρώματος που θα μπορούσε να βοηθήσει στην αντιμετώπιση των σύγχρονων προβλημάτων αγνοείται και παραμένει αναξιοποίητο. (συντηρητισμός και αυτοπεριορισμός στελεχών)</a:t>
            </a:r>
          </a:p>
          <a:p>
            <a:r>
              <a:rPr lang="el-GR" dirty="0"/>
              <a:t>Το ίδιο σημειώνεται και κατά την εκπροσώπηση της Ορθόδοξης Εκκλησίας στον οικουμενικό χώρο. (συντηρητικές θέσεις)</a:t>
            </a:r>
          </a:p>
          <a:p>
            <a:r>
              <a:rPr lang="el-GR" dirty="0"/>
              <a:t>Η Ορθόδοξη Εκκλησία δεν είναι συντηρητική αλλά παραδοσιακή, οικουμενική και δυναμική.</a:t>
            </a:r>
          </a:p>
          <a:p>
            <a:r>
              <a:rPr lang="el-GR" dirty="0"/>
              <a:t>Η αλήθεια της Ορθοδοξίας είναι η αλήθεια του Ευαγγελίου της βασιλείας του Θεού. Και επειδή είναι αλήθεια ζωής είναι πάντα επίκαιρη.</a:t>
            </a:r>
          </a:p>
          <a:p>
            <a:endParaRPr lang="el-GR" dirty="0"/>
          </a:p>
        </p:txBody>
      </p:sp>
    </p:spTree>
    <p:extLst>
      <p:ext uri="{BB962C8B-B14F-4D97-AF65-F5344CB8AC3E}">
        <p14:creationId xmlns:p14="http://schemas.microsoft.com/office/powerpoint/2010/main" val="1399392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296213" y="1825624"/>
            <a:ext cx="11423561" cy="5032375"/>
          </a:xfrm>
        </p:spPr>
        <p:txBody>
          <a:bodyPr>
            <a:normAutofit/>
          </a:bodyPr>
          <a:lstStyle/>
          <a:p>
            <a:r>
              <a:rPr lang="el-GR" dirty="0"/>
              <a:t>Ο κύριος σκοπός της Εκκλησίας δεν είναι να προσφέρει στον κόσμο ωραίες ιδέες αλλά τη σωτηρία και την ανακαίνιση.</a:t>
            </a:r>
          </a:p>
          <a:p>
            <a:r>
              <a:rPr lang="el-GR" dirty="0"/>
              <a:t>Η Εκκλησία δέχεται ότι η δημιουργία είναι καλή λίαν, αλλά ταυτόχρονα όλα βρίσκονται στην κατάσταση της πτώσης. </a:t>
            </a:r>
          </a:p>
          <a:p>
            <a:r>
              <a:rPr lang="el-GR" dirty="0"/>
              <a:t>Οποιαδήποτε παραθεώρηση των αντιθέσεων αυτών οδηγεί σε αποτυχία. Αυτή τη μοίρα έχει κάθε ανθρώπινη προσπάθεια.</a:t>
            </a:r>
          </a:p>
          <a:p>
            <a:r>
              <a:rPr lang="el-GR" dirty="0"/>
              <a:t>Η λύση που προσφέρει η Εκκλησία τοποθετείται σε μια νέα προοπτική: στην προοπτική που δημιουργούν ο σταυρός και η ανάσταση του Χριστού.</a:t>
            </a:r>
          </a:p>
          <a:p>
            <a:r>
              <a:rPr lang="el-GR" dirty="0"/>
              <a:t>Η Εκκλησία δεν μπορεί να επιβάλλει τις θέσεις της με τη βία. Έχει όμως ευθύνη να φανερώσει την εσωτερική διάσταση των προβλημάτων και να παρουσιάσει τη λύση τους. </a:t>
            </a:r>
          </a:p>
          <a:p>
            <a:endParaRPr lang="el-GR" dirty="0"/>
          </a:p>
        </p:txBody>
      </p:sp>
    </p:spTree>
    <p:extLst>
      <p:ext uri="{BB962C8B-B14F-4D97-AF65-F5344CB8AC3E}">
        <p14:creationId xmlns:p14="http://schemas.microsoft.com/office/powerpoint/2010/main" val="3139148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01708" y="0"/>
            <a:ext cx="10515600" cy="1325563"/>
          </a:xfrm>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p:cNvSpPr>
            <a:spLocks noGrp="1"/>
          </p:cNvSpPr>
          <p:nvPr>
            <p:ph idx="1"/>
          </p:nvPr>
        </p:nvSpPr>
        <p:spPr>
          <a:xfrm>
            <a:off x="180303" y="1159100"/>
            <a:ext cx="11758411" cy="5698900"/>
          </a:xfrm>
        </p:spPr>
        <p:txBody>
          <a:bodyPr>
            <a:normAutofit lnSpcReduction="10000"/>
          </a:bodyPr>
          <a:lstStyle/>
          <a:p>
            <a:r>
              <a:rPr lang="el-GR" dirty="0"/>
              <a:t>Οι λύσεις των σύγχρονων προβλημάτων πρέπει να συνδέονται και με κάποιες απαράβατες αρχές όπως είναι: ο σεβασμός της αξίας του προσώπου, της ζωής, της ελευθερίας.</a:t>
            </a:r>
          </a:p>
          <a:p>
            <a:r>
              <a:rPr lang="el-GR" dirty="0"/>
              <a:t>Οι προσεγγίσεις και οι τοποθετήσεις της Εκκλησίας πρέπει να γίνονται:</a:t>
            </a:r>
          </a:p>
          <a:p>
            <a:pPr marL="514350" lvl="0" indent="-514350">
              <a:buFont typeface="+mj-lt"/>
              <a:buAutoNum type="arabicPeriod"/>
            </a:pPr>
            <a:r>
              <a:rPr lang="el-GR" b="1" dirty="0"/>
              <a:t>Στο ευαγγελικό πνεύμα</a:t>
            </a:r>
            <a:r>
              <a:rPr lang="el-GR" dirty="0"/>
              <a:t>. Οφείλει σύμφωνα με την ευαγγελική αλήθεια να επισημαίνει στον άνθρωπο το «</a:t>
            </a:r>
            <a:r>
              <a:rPr lang="el-GR" i="1" dirty="0" err="1"/>
              <a:t>ἕν</a:t>
            </a:r>
            <a:r>
              <a:rPr lang="el-GR" i="1" dirty="0"/>
              <a:t> </a:t>
            </a:r>
            <a:r>
              <a:rPr lang="el-GR" i="1" dirty="0" err="1"/>
              <a:t>οὗ</a:t>
            </a:r>
            <a:r>
              <a:rPr lang="el-GR" i="1" dirty="0"/>
              <a:t> </a:t>
            </a:r>
            <a:r>
              <a:rPr lang="el-GR" i="1" dirty="0" err="1"/>
              <a:t>ἐστι</a:t>
            </a:r>
            <a:r>
              <a:rPr lang="el-GR" i="1" dirty="0"/>
              <a:t> χρεία</a:t>
            </a:r>
            <a:r>
              <a:rPr lang="el-GR" dirty="0"/>
              <a:t>».  </a:t>
            </a:r>
          </a:p>
          <a:p>
            <a:pPr marL="514350" lvl="0" indent="-514350">
              <a:buFont typeface="+mj-lt"/>
              <a:buAutoNum type="arabicPeriod"/>
            </a:pPr>
            <a:r>
              <a:rPr lang="el-GR" b="1" dirty="0"/>
              <a:t>Στο πνεύμα της συγκατάβασης και της οικονομίας.</a:t>
            </a:r>
            <a:r>
              <a:rPr lang="el-GR" dirty="0"/>
              <a:t> Έτσι μπορεί να εφαρμόζεται η ποιμαντική αποκλιμάκωση των απαιτήσεων στην περιοχή της ηθικής ζωής.  Σήμερα που τα πάντα αμφισβητούνται είναι φυσικό η Εκκλησία να καταφεύγει στην οικονομία, όχι όμως να την κάνει και καθεστώς. </a:t>
            </a:r>
          </a:p>
          <a:p>
            <a:pPr marL="514350" lvl="0" indent="-514350">
              <a:buFont typeface="+mj-lt"/>
              <a:buAutoNum type="arabicPeriod"/>
            </a:pPr>
            <a:r>
              <a:rPr lang="el-GR" b="1" dirty="0"/>
              <a:t>Στο πνεύμα της ελευθερίας</a:t>
            </a:r>
            <a:r>
              <a:rPr lang="el-GR" dirty="0"/>
              <a:t>. Η Εκκλησία δεν επιβάλλει τις θέσεις της στον κόσμο.  Σκοπός της χριστιανικής ηθικής είναι να προβάλλει στον άνθρωπο δείκτες ζωής, δείκτες πορείας αλλά και δείκτες μετάνοιας και αυτοκριτικής.  </a:t>
            </a:r>
          </a:p>
          <a:p>
            <a:endParaRPr lang="el-GR" dirty="0"/>
          </a:p>
        </p:txBody>
      </p:sp>
    </p:spTree>
    <p:extLst>
      <p:ext uri="{BB962C8B-B14F-4D97-AF65-F5344CB8AC3E}">
        <p14:creationId xmlns:p14="http://schemas.microsoft.com/office/powerpoint/2010/main" val="4125123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33BF2-E948-4264-8CF9-1AF96AA44D88}"/>
              </a:ext>
            </a:extLst>
          </p:cNvPr>
          <p:cNvSpPr>
            <a:spLocks noGrp="1"/>
          </p:cNvSpPr>
          <p:nvPr>
            <p:ph type="title"/>
          </p:nvPr>
        </p:nvSpPr>
        <p:spPr>
          <a:xfrm>
            <a:off x="838200" y="18255"/>
            <a:ext cx="10515600" cy="1325563"/>
          </a:xfrm>
        </p:spPr>
        <p:txBody>
          <a:bodyPr>
            <a:normAutofit fontScale="90000"/>
          </a:bodyPr>
          <a:lstStyle/>
          <a:p>
            <a:pPr algn="ctr"/>
            <a:r>
              <a:rPr lang="el-GR" dirty="0"/>
              <a:t>23. Η ΕΦΑΡΜΟΓΗ ΤΩΝ ΝΕΩΝ ΗΘΙΚΩΝ ΚΡΙΤΗΡΙΩΝ</a:t>
            </a:r>
            <a:br>
              <a:rPr lang="el-GR" dirty="0"/>
            </a:br>
            <a:r>
              <a:rPr lang="el-GR" dirty="0"/>
              <a:t>ΣΤΗ ΖΩΗ ΤΗΣ ΕΚΚΛΗΣΙΑΣ</a:t>
            </a:r>
          </a:p>
        </p:txBody>
      </p:sp>
      <p:sp>
        <p:nvSpPr>
          <p:cNvPr id="3" name="Θέση περιεχομένου 2">
            <a:extLst>
              <a:ext uri="{FF2B5EF4-FFF2-40B4-BE49-F238E27FC236}">
                <a16:creationId xmlns:a16="http://schemas.microsoft.com/office/drawing/2014/main" id="{8CC33A7B-0751-4805-AC18-05354A039019}"/>
              </a:ext>
            </a:extLst>
          </p:cNvPr>
          <p:cNvSpPr>
            <a:spLocks noGrp="1"/>
          </p:cNvSpPr>
          <p:nvPr>
            <p:ph idx="1"/>
          </p:nvPr>
        </p:nvSpPr>
        <p:spPr>
          <a:xfrm>
            <a:off x="0" y="1232453"/>
            <a:ext cx="12046225" cy="5607292"/>
          </a:xfrm>
        </p:spPr>
        <p:txBody>
          <a:bodyPr>
            <a:normAutofit/>
          </a:bodyPr>
          <a:lstStyle/>
          <a:p>
            <a:pPr marL="0" indent="0">
              <a:buNone/>
            </a:pPr>
            <a:r>
              <a:rPr lang="el-GR" b="1" dirty="0"/>
              <a:t>Ερωτήσεις:</a:t>
            </a:r>
          </a:p>
          <a:p>
            <a:pPr marL="514350" indent="-514350">
              <a:buFont typeface="+mj-lt"/>
              <a:buAutoNum type="arabicPeriod"/>
            </a:pPr>
            <a:r>
              <a:rPr lang="el-GR" dirty="0"/>
              <a:t>Ποια είναι η πραγματικότητα της εν Χριστώ ζωής που κινητοποιεί τον άνθρωπο στην ηθική; </a:t>
            </a:r>
          </a:p>
          <a:p>
            <a:pPr marL="514350" indent="-514350">
              <a:buFont typeface="+mj-lt"/>
              <a:buAutoNum type="arabicPeriod"/>
            </a:pPr>
            <a:r>
              <a:rPr lang="el-GR" dirty="0"/>
              <a:t>Για ποιο λόγο η στάση της Εκκλησίας σε ζητήματα ηθικής συμπεριφοράς διαφοροποιείται; </a:t>
            </a:r>
          </a:p>
          <a:p>
            <a:pPr marL="514350" indent="-514350">
              <a:buFont typeface="+mj-lt"/>
              <a:buAutoNum type="arabicPeriod"/>
            </a:pPr>
            <a:r>
              <a:rPr lang="el-GR" dirty="0"/>
              <a:t>Πού στηρίζεται η Εκκλησία για την αντιμετώπιση των ηθικών προβλημάτων; </a:t>
            </a:r>
          </a:p>
          <a:p>
            <a:pPr marL="514350" indent="-514350">
              <a:buFont typeface="+mj-lt"/>
              <a:buAutoNum type="arabicPeriod"/>
            </a:pPr>
            <a:r>
              <a:rPr lang="el-GR" dirty="0"/>
              <a:t>Τι καταδίκασε η Σύνοδος της Κωνσταντινούπολης του 1872 και τι υποστηρίζει στα τρία βασικά της τμήματα; </a:t>
            </a:r>
          </a:p>
          <a:p>
            <a:pPr marL="514350" indent="-514350">
              <a:buFont typeface="+mj-lt"/>
              <a:buAutoNum type="arabicPeriod"/>
            </a:pPr>
            <a:r>
              <a:rPr lang="el-GR" dirty="0"/>
              <a:t>Με ποιον τρόπο αντιμετωπίζει τα κοινωνικά προβλήματα η κάθε χριστιανική ομολογία; </a:t>
            </a:r>
          </a:p>
          <a:p>
            <a:pPr marL="514350" indent="-514350">
              <a:buFont typeface="+mj-lt"/>
              <a:buAutoNum type="arabicPeriod"/>
            </a:pPr>
            <a:r>
              <a:rPr lang="el-GR" dirty="0"/>
              <a:t>Με ποιον τρόπο πρέπει να γίνονται οι τοποθετήσεις και οι προσεγγίσεις των σύγχρονων προβλημάτων από την Εκκλησία;  </a:t>
            </a:r>
          </a:p>
        </p:txBody>
      </p:sp>
    </p:spTree>
    <p:extLst>
      <p:ext uri="{BB962C8B-B14F-4D97-AF65-F5344CB8AC3E}">
        <p14:creationId xmlns:p14="http://schemas.microsoft.com/office/powerpoint/2010/main" val="2411044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422856" y="1999490"/>
            <a:ext cx="11346288" cy="4858510"/>
          </a:xfrm>
        </p:spPr>
        <p:txBody>
          <a:bodyPr>
            <a:normAutofit/>
          </a:bodyPr>
          <a:lstStyle/>
          <a:p>
            <a:r>
              <a:rPr lang="el-GR" dirty="0"/>
              <a:t>Η χριστιανική ηθική φανερώνεται στη ζωή της Εκκλησίας. Είναι το ήθος της λατρείας της, που κινείται στον απεριόριστο χώρο της θείας αγάπης. </a:t>
            </a:r>
          </a:p>
          <a:p>
            <a:r>
              <a:rPr lang="el-GR" dirty="0"/>
              <a:t>Όσο περισσότερο ο άνθρωπος γνωρίζει την αγάπη του Θεού, τόσο περισσότερο τελειοποιείται στην ηθική. Και όσο τελειοποιείται στην ηθική, τόσο περισσότερο ζει και κινείται στην ελευθερία. </a:t>
            </a:r>
          </a:p>
          <a:p>
            <a:r>
              <a:rPr lang="el-GR" dirty="0"/>
              <a:t>Δεν υπάρχει αντικειμενική ηθική, ανεξάρτητη από το στάδιο της πνευματικής ωριμότητας των πιστών. Είναι γνωστό ότι και τα κριτήρια της ηθικής ζωής διαφέρουν ανάλογα με την πνευματική ωριμότητα των ανθρώπων. (φόβος, ελπίδα ανταμοιβής, αγάπη για το καλό) </a:t>
            </a:r>
          </a:p>
          <a:p>
            <a:pPr marL="0" indent="0">
              <a:buNone/>
            </a:pPr>
            <a:endParaRPr lang="el-GR" dirty="0"/>
          </a:p>
        </p:txBody>
      </p:sp>
    </p:spTree>
    <p:extLst>
      <p:ext uri="{BB962C8B-B14F-4D97-AF65-F5344CB8AC3E}">
        <p14:creationId xmlns:p14="http://schemas.microsoft.com/office/powerpoint/2010/main" val="522509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115910" y="1825624"/>
            <a:ext cx="11964473" cy="5032375"/>
          </a:xfrm>
        </p:spPr>
        <p:txBody>
          <a:bodyPr>
            <a:normAutofit/>
          </a:bodyPr>
          <a:lstStyle/>
          <a:p>
            <a:r>
              <a:rPr lang="el-GR" dirty="0"/>
              <a:t>Από την ιστορία της Εκκλησίας γνωρίζουμε ότι η στάση της Εκκλησίας σε ζητήματα ηθικής συμπεριφοράς διαφοροποιείται. </a:t>
            </a:r>
          </a:p>
          <a:p>
            <a:r>
              <a:rPr lang="el-GR" dirty="0"/>
              <a:t>Η διαφοροποίηση αυτή εξαρτάται από την </a:t>
            </a:r>
            <a:r>
              <a:rPr lang="el-GR" u="sng" dirty="0"/>
              <a:t>πνευματική κατάσταση των πιστών </a:t>
            </a:r>
            <a:r>
              <a:rPr lang="el-GR" dirty="0"/>
              <a:t>και από το </a:t>
            </a:r>
            <a:r>
              <a:rPr lang="el-GR" u="sng" dirty="0"/>
              <a:t>κοινωνικό περιβάλλον</a:t>
            </a:r>
            <a:r>
              <a:rPr lang="el-GR" dirty="0"/>
              <a:t>. </a:t>
            </a:r>
          </a:p>
          <a:p>
            <a:r>
              <a:rPr lang="el-GR" dirty="0"/>
              <a:t>Στους πνευματικά προχωρημένους πιστούς η Εκκλησία προβάλλει τον </a:t>
            </a:r>
            <a:r>
              <a:rPr lang="el-GR" b="1" dirty="0"/>
              <a:t>απόλυτο</a:t>
            </a:r>
            <a:r>
              <a:rPr lang="el-GR" dirty="0"/>
              <a:t> χαρακτήρα των ευαγγελικών επιταγών. </a:t>
            </a:r>
          </a:p>
          <a:p>
            <a:r>
              <a:rPr lang="el-GR" dirty="0"/>
              <a:t>Στους πνευματικά ανώριμους καταφεύγει στον </a:t>
            </a:r>
            <a:r>
              <a:rPr lang="el-GR" b="1" dirty="0"/>
              <a:t>φιλάνθρωπο</a:t>
            </a:r>
            <a:r>
              <a:rPr lang="el-GR" dirty="0"/>
              <a:t> χαρακτήρα τους. </a:t>
            </a:r>
          </a:p>
          <a:p>
            <a:r>
              <a:rPr lang="el-GR" dirty="0"/>
              <a:t>Από τους δυνατούς ζητάει την </a:t>
            </a:r>
            <a:r>
              <a:rPr lang="el-GR" u="sng" dirty="0"/>
              <a:t>ακρίβεια</a:t>
            </a:r>
            <a:r>
              <a:rPr lang="el-GR" dirty="0"/>
              <a:t>. Στους ασθενείς εφαρμόζει την </a:t>
            </a:r>
            <a:r>
              <a:rPr lang="el-GR" u="sng" dirty="0"/>
              <a:t>οικονομία</a:t>
            </a:r>
            <a:r>
              <a:rPr lang="el-GR" dirty="0"/>
              <a:t>.  Γι’ αυτό και ο προσδιορισμός των επιτιμίων είναι ενδεικτικός. </a:t>
            </a:r>
          </a:p>
          <a:p>
            <a:endParaRPr lang="el-GR" dirty="0"/>
          </a:p>
        </p:txBody>
      </p:sp>
    </p:spTree>
    <p:extLst>
      <p:ext uri="{BB962C8B-B14F-4D97-AF65-F5344CB8AC3E}">
        <p14:creationId xmlns:p14="http://schemas.microsoft.com/office/powerpoint/2010/main" val="2032689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513008" y="1690688"/>
            <a:ext cx="11165983" cy="4806995"/>
          </a:xfrm>
        </p:spPr>
        <p:txBody>
          <a:bodyPr>
            <a:normAutofit/>
          </a:bodyPr>
          <a:lstStyle/>
          <a:p>
            <a:r>
              <a:rPr lang="el-GR" dirty="0"/>
              <a:t>Η φιλάνθρωπη στάση της Εκκλησίας δεν σημαίνει εγκατάλειψη ή παραθεώρηση του απόλυτου χαρακτήρα των ευαγγελικών απαιτήσεων και εντολών. Το Ευαγγέλιο του Χριστού δεν μπορεί να προσαρμόζεται στις απαιτήσεις του κόσμου. </a:t>
            </a:r>
          </a:p>
          <a:p>
            <a:r>
              <a:rPr lang="el-GR" dirty="0"/>
              <a:t>Ιδιαίτερα προκλητική για τη χριστιανική ηθική  παρουσιάζεται η σύγχρονη παγκοσμιοποίηση, που προωθεί την ομογενοποίηση των ανθρώπων, η οποία απεργάζεται τον αφανισμό του προσώπου και την ισοπέδωση της ηθικής. </a:t>
            </a:r>
          </a:p>
          <a:p>
            <a:r>
              <a:rPr lang="el-GR" dirty="0"/>
              <a:t>Προτείνονται κάποιες γενικές αρχές ηθικής, που δημιουργούν την ψευδαίσθηση της κοινής συμφωνίας για την αντιμετώπιση των ηθικών προβλημάτων. (π.χ. περίπτωση βιοηθικής)</a:t>
            </a:r>
          </a:p>
          <a:p>
            <a:endParaRPr lang="el-GR" dirty="0"/>
          </a:p>
        </p:txBody>
      </p:sp>
    </p:spTree>
    <p:extLst>
      <p:ext uri="{BB962C8B-B14F-4D97-AF65-F5344CB8AC3E}">
        <p14:creationId xmlns:p14="http://schemas.microsoft.com/office/powerpoint/2010/main" val="419811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360608" y="1825624"/>
            <a:ext cx="11590986" cy="5032375"/>
          </a:xfrm>
        </p:spPr>
        <p:txBody>
          <a:bodyPr>
            <a:normAutofit lnSpcReduction="10000"/>
          </a:bodyPr>
          <a:lstStyle/>
          <a:p>
            <a:r>
              <a:rPr lang="el-GR" dirty="0"/>
              <a:t>Η αλήθεια για την ορθή θεώρηση και αντιμετώπιση των προβλημάτων προκύπτει από τη ζωή της Εκκλησίας. Η Ορθόδοξη Εκκλησία δεν αναγνωρίζει ούτε αλάθητα άτομα, ούτε αλάθητες ομάδες. Αλάθητη είναι η συνείδηση της Εκκλησίας που κατευθύνεται από το Άγιο Πνεύμα. </a:t>
            </a:r>
          </a:p>
          <a:p>
            <a:r>
              <a:rPr lang="el-GR" dirty="0"/>
              <a:t>Η Αγία Γραφή και η Παράδοση της Εκκλησίας προσφέρουν τη βάση και τους δείκτες για την αντιμετώπιση των ηθικών προβλημάτων.</a:t>
            </a:r>
          </a:p>
          <a:p>
            <a:r>
              <a:rPr lang="el-GR" dirty="0"/>
              <a:t>Ειδικότερο ενδιαφέρον στην Αγία Γραφή παρουσιάζουν ο Δεκάλογος της </a:t>
            </a:r>
            <a:r>
              <a:rPr lang="el-GR" i="1" dirty="0"/>
              <a:t>Παλαιάς Διαθήκης</a:t>
            </a:r>
            <a:r>
              <a:rPr lang="el-GR" dirty="0"/>
              <a:t>  και η επί του όρους Ομιλία του Κυρίου.</a:t>
            </a:r>
          </a:p>
          <a:p>
            <a:r>
              <a:rPr lang="el-GR" dirty="0"/>
              <a:t>Στην Παράδοση της Εκκλησίας προέχουν τα Δόγματα, οι ιεροί Κανόνες και οι θέσεις των αγίων. </a:t>
            </a:r>
          </a:p>
          <a:p>
            <a:r>
              <a:rPr lang="el-GR" dirty="0"/>
              <a:t>Για την αντιμετώπιση των καινοφανών προβλημάτων ακολουθεί την </a:t>
            </a:r>
            <a:r>
              <a:rPr lang="el-GR" u="sng" dirty="0"/>
              <a:t>παραγωγική</a:t>
            </a:r>
            <a:r>
              <a:rPr lang="el-GR" dirty="0"/>
              <a:t> και </a:t>
            </a:r>
            <a:r>
              <a:rPr lang="el-GR" u="sng" dirty="0"/>
              <a:t>αναλογική μέθοδο</a:t>
            </a:r>
            <a:r>
              <a:rPr lang="el-GR" dirty="0"/>
              <a:t>.  </a:t>
            </a:r>
          </a:p>
        </p:txBody>
      </p:sp>
    </p:spTree>
    <p:extLst>
      <p:ext uri="{BB962C8B-B14F-4D97-AF65-F5344CB8AC3E}">
        <p14:creationId xmlns:p14="http://schemas.microsoft.com/office/powerpoint/2010/main" val="2116382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p:txBody>
          <a:bodyPr/>
          <a:lstStyle/>
          <a:p>
            <a:r>
              <a:rPr lang="el-GR" dirty="0"/>
              <a:t>Η μεθοδολογία αυτή είναι απαραίτητη όχι μόνο για την αντιμετώπιση των καινοφανών ηθικών προβλημάτων, αλλά και για την επανεξέταση των παλαιών προβλημάτων, που σήμερα εμφανίζονται με νέες μορφές. </a:t>
            </a:r>
          </a:p>
          <a:p>
            <a:r>
              <a:rPr lang="el-GR" dirty="0"/>
              <a:t>Τέτοια προβλήματα σχετίζονται με την κοινωνική δικαιοσύνη, τη μετανάστευση, τη σχέση με το περιβάλλον. </a:t>
            </a:r>
          </a:p>
          <a:p>
            <a:r>
              <a:rPr lang="el-GR" dirty="0"/>
              <a:t>Η σωστή αντιμετώπιση των προβλημάτων της εποχής μας προϋποθέτει πολύπλευρη πληροφόρηση, συστηματική μελέτη, συνεργασία και προσευχή. </a:t>
            </a:r>
          </a:p>
          <a:p>
            <a:endParaRPr lang="el-GR" dirty="0"/>
          </a:p>
        </p:txBody>
      </p:sp>
    </p:spTree>
    <p:extLst>
      <p:ext uri="{BB962C8B-B14F-4D97-AF65-F5344CB8AC3E}">
        <p14:creationId xmlns:p14="http://schemas.microsoft.com/office/powerpoint/2010/main" val="3478049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347730" y="1825624"/>
            <a:ext cx="11539470" cy="4600933"/>
          </a:xfrm>
        </p:spPr>
        <p:txBody>
          <a:bodyPr>
            <a:normAutofit/>
          </a:bodyPr>
          <a:lstStyle/>
          <a:p>
            <a:r>
              <a:rPr lang="el-GR" dirty="0"/>
              <a:t>Ιδιαίτερη όμως σπουδαιότητα για την αντιμετώπιση αυτών των προβλημάτων έχει η παρουσία των αγίων στη ζωή της Εκκλησίας. Αν και δεν αποτελούν πρόσωπα αλάθητα, είναι οι ζωντανοί μάρτυρες της παρουσίας του Θεού.  Ζώντας οι ίδιοι τα προβλήματα της εποχής τους, και αντιμετωπίζοντάς τα με τον φωτισμένο νου τους, βοηθούν την Εκκλησία και τους πιστούς να προχωρήσουν σε σωστές λύσεις.  </a:t>
            </a:r>
          </a:p>
          <a:p>
            <a:r>
              <a:rPr lang="el-GR" dirty="0"/>
              <a:t>Αλλά και κάθε πιστός για να μπορέσει να τηρεί το θέλημα του Θεού χρειάζεται να εξετάζει υπεύθυνα τα πράγματα και να ζητά διαρκώς τη δύναμη και τον φωτισμό του Θεού. </a:t>
            </a:r>
          </a:p>
          <a:p>
            <a:r>
              <a:rPr lang="el-GR" dirty="0"/>
              <a:t>Επειδή όμως το έργο αυτό είναι ιδιαίτερα δύσκολο χρειάζεται και η βοήθεια του πνευματικού πατέρα.  </a:t>
            </a:r>
          </a:p>
        </p:txBody>
      </p:sp>
    </p:spTree>
    <p:extLst>
      <p:ext uri="{BB962C8B-B14F-4D97-AF65-F5344CB8AC3E}">
        <p14:creationId xmlns:p14="http://schemas.microsoft.com/office/powerpoint/2010/main" val="1481218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p:cNvSpPr>
            <a:spLocks noGrp="1"/>
          </p:cNvSpPr>
          <p:nvPr>
            <p:ph idx="1"/>
          </p:nvPr>
        </p:nvSpPr>
        <p:spPr>
          <a:xfrm>
            <a:off x="334851" y="1825624"/>
            <a:ext cx="11487955" cy="4897147"/>
          </a:xfrm>
        </p:spPr>
        <p:txBody>
          <a:bodyPr>
            <a:normAutofit/>
          </a:bodyPr>
          <a:lstStyle/>
          <a:p>
            <a:r>
              <a:rPr lang="el-GR" dirty="0"/>
              <a:t>Η </a:t>
            </a:r>
            <a:r>
              <a:rPr lang="el-GR" b="1" dirty="0"/>
              <a:t>Ορθόδοξη Εκκλησία</a:t>
            </a:r>
            <a:r>
              <a:rPr lang="el-GR" dirty="0"/>
              <a:t> συνδυάζει την ενότητα με την πολλαπλότητα, την </a:t>
            </a:r>
            <a:r>
              <a:rPr lang="el-GR" u="sng" dirty="0"/>
              <a:t>παραδοσιακή ταυτότητα</a:t>
            </a:r>
            <a:r>
              <a:rPr lang="el-GR" dirty="0"/>
              <a:t> με τον </a:t>
            </a:r>
            <a:r>
              <a:rPr lang="el-GR" u="sng" dirty="0"/>
              <a:t>πρακτικό πλουραλισμό</a:t>
            </a:r>
            <a:r>
              <a:rPr lang="el-GR" dirty="0"/>
              <a:t>. </a:t>
            </a:r>
          </a:p>
          <a:p>
            <a:r>
              <a:rPr lang="el-GR" dirty="0"/>
              <a:t>Διατρέχει όμως και τον κίνδυνο της διασπάσεως ή της επικράτησης των τοπικών, εθνικών ή φυλετικών παραγόντων σε βάρος της εκκλησιαστικής ενότητας. </a:t>
            </a:r>
          </a:p>
          <a:p>
            <a:r>
              <a:rPr lang="el-GR" dirty="0"/>
              <a:t>Η καταδίκη του εθνοφυλετισμού από τη Σύνοδο της Κωνσταντινούπολης το 1872 απέτρεψε τον κίνδυνο της επικράτησης των τοπικών παραγόντων.</a:t>
            </a:r>
          </a:p>
          <a:p>
            <a:r>
              <a:rPr lang="el-GR" dirty="0"/>
              <a:t>Με τη μορφή της αποφεύγει δύο αποκλίσεις:</a:t>
            </a:r>
          </a:p>
          <a:p>
            <a:pPr marL="514350" lvl="0" indent="-514350">
              <a:buFont typeface="+mj-lt"/>
              <a:buAutoNum type="arabicPeriod"/>
            </a:pPr>
            <a:r>
              <a:rPr lang="el-GR" dirty="0"/>
              <a:t>τη μεταβολή της χριστιανικής ηθικής σε νομική ηθική και</a:t>
            </a:r>
          </a:p>
          <a:p>
            <a:pPr marL="514350" lvl="0" indent="-514350">
              <a:buFont typeface="+mj-lt"/>
              <a:buAutoNum type="arabicPeriod"/>
            </a:pPr>
            <a:r>
              <a:rPr lang="el-GR" dirty="0"/>
              <a:t>την καθιέρωση της κοινωνικής συμβατότητας ως ηθικού ιδεώδους. </a:t>
            </a:r>
          </a:p>
          <a:p>
            <a:endParaRPr lang="el-GR" dirty="0"/>
          </a:p>
        </p:txBody>
      </p:sp>
    </p:spTree>
    <p:extLst>
      <p:ext uri="{BB962C8B-B14F-4D97-AF65-F5344CB8AC3E}">
        <p14:creationId xmlns:p14="http://schemas.microsoft.com/office/powerpoint/2010/main" val="26190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0D47D3-E6AD-4B8B-9F3C-EA741633DE34}"/>
              </a:ext>
            </a:extLst>
          </p:cNvPr>
          <p:cNvSpPr>
            <a:spLocks noGrp="1"/>
          </p:cNvSpPr>
          <p:nvPr>
            <p:ph type="title"/>
          </p:nvPr>
        </p:nvSpPr>
        <p:spPr>
          <a:xfrm>
            <a:off x="225287" y="18255"/>
            <a:ext cx="11622156" cy="1325563"/>
          </a:xfrm>
        </p:spPr>
        <p:txBody>
          <a:bodyPr>
            <a:normAutofit fontScale="90000"/>
          </a:bodyPr>
          <a:lstStyle/>
          <a:p>
            <a:pPr algn="ctr"/>
            <a:br>
              <a:rPr lang="el-GR" dirty="0"/>
            </a:br>
            <a:r>
              <a:rPr lang="el-GR" dirty="0"/>
              <a:t>23. Η ΕΦΑΡΜΟΓΗ ΤΩΝ ΝΕΩΝ ΗΘΙΚΩΝ ΚΡΙΤΗΡΙΩΝ</a:t>
            </a:r>
            <a:br>
              <a:rPr lang="el-GR" dirty="0"/>
            </a:br>
            <a:r>
              <a:rPr lang="el-GR" dirty="0"/>
              <a:t>ΣΤΗ ΖΩΗ ΤΗΣ ΕΚΚΛΗΣΙΑΣ</a:t>
            </a:r>
            <a:br>
              <a:rPr lang="el-GR" dirty="0"/>
            </a:br>
            <a:endParaRPr lang="el-GR" dirty="0"/>
          </a:p>
        </p:txBody>
      </p:sp>
      <p:sp>
        <p:nvSpPr>
          <p:cNvPr id="3" name="Θέση περιεχομένου 2">
            <a:extLst>
              <a:ext uri="{FF2B5EF4-FFF2-40B4-BE49-F238E27FC236}">
                <a16:creationId xmlns:a16="http://schemas.microsoft.com/office/drawing/2014/main" id="{DD983CE7-B1D5-4A50-A430-3374F88ECECD}"/>
              </a:ext>
            </a:extLst>
          </p:cNvPr>
          <p:cNvSpPr>
            <a:spLocks noGrp="1"/>
          </p:cNvSpPr>
          <p:nvPr>
            <p:ph idx="1"/>
          </p:nvPr>
        </p:nvSpPr>
        <p:spPr>
          <a:xfrm>
            <a:off x="-92766" y="1253331"/>
            <a:ext cx="12284765" cy="5604670"/>
          </a:xfrm>
        </p:spPr>
        <p:txBody>
          <a:bodyPr>
            <a:normAutofit fontScale="92500" lnSpcReduction="10000"/>
          </a:bodyPr>
          <a:lstStyle/>
          <a:p>
            <a:r>
              <a:rPr lang="el-GR" b="0" i="0" dirty="0">
                <a:solidFill>
                  <a:srgbClr val="000000"/>
                </a:solidFill>
                <a:effectLst/>
              </a:rPr>
              <a:t>Τι είναι ο </a:t>
            </a:r>
            <a:r>
              <a:rPr lang="el-GR" b="0" i="0" dirty="0" err="1">
                <a:solidFill>
                  <a:srgbClr val="000000"/>
                </a:solidFill>
                <a:effectLst/>
              </a:rPr>
              <a:t>εθνοφυλετισμός</a:t>
            </a:r>
            <a:r>
              <a:rPr lang="el-GR" b="0" i="0" dirty="0">
                <a:solidFill>
                  <a:srgbClr val="000000"/>
                </a:solidFill>
                <a:effectLst/>
              </a:rPr>
              <a:t> από Εκκλησιαστικής πλευράς. Φυλετισμός λοιπόν είναι</a:t>
            </a:r>
            <a:r>
              <a:rPr lang="el-GR" b="1" i="1" dirty="0">
                <a:solidFill>
                  <a:srgbClr val="000000"/>
                </a:solidFill>
                <a:effectLst/>
              </a:rPr>
              <a:t>, «η εν τω αυτώ </a:t>
            </a:r>
            <a:r>
              <a:rPr lang="el-GR" b="1" i="1" dirty="0" err="1">
                <a:solidFill>
                  <a:srgbClr val="000000"/>
                </a:solidFill>
                <a:effectLst/>
              </a:rPr>
              <a:t>τόπω</a:t>
            </a:r>
            <a:r>
              <a:rPr lang="el-GR" b="1" i="1" dirty="0">
                <a:solidFill>
                  <a:srgbClr val="000000"/>
                </a:solidFill>
                <a:effectLst/>
              </a:rPr>
              <a:t> </a:t>
            </a:r>
            <a:r>
              <a:rPr lang="el-GR" b="1" i="1" dirty="0" err="1">
                <a:solidFill>
                  <a:srgbClr val="000000"/>
                </a:solidFill>
                <a:effectLst/>
              </a:rPr>
              <a:t>συγκρότησις</a:t>
            </a:r>
            <a:r>
              <a:rPr lang="el-GR" b="1" i="1" dirty="0">
                <a:solidFill>
                  <a:srgbClr val="000000"/>
                </a:solidFill>
                <a:effectLst/>
              </a:rPr>
              <a:t> ιδίων φυλετικών Εκκλησιών, πάντας </a:t>
            </a:r>
            <a:r>
              <a:rPr lang="el-GR" b="1" i="1" dirty="0" err="1">
                <a:solidFill>
                  <a:srgbClr val="000000"/>
                </a:solidFill>
                <a:effectLst/>
              </a:rPr>
              <a:t>μέν</a:t>
            </a:r>
            <a:r>
              <a:rPr lang="el-GR" b="1" i="1" dirty="0">
                <a:solidFill>
                  <a:srgbClr val="000000"/>
                </a:solidFill>
                <a:effectLst/>
              </a:rPr>
              <a:t> τους ομοφύλους αποδεχομένων, πάντας δε τους </a:t>
            </a:r>
            <a:r>
              <a:rPr lang="el-GR" b="1" i="1" dirty="0" err="1">
                <a:solidFill>
                  <a:srgbClr val="000000"/>
                </a:solidFill>
                <a:effectLst/>
              </a:rPr>
              <a:t>ετεροφύλους</a:t>
            </a:r>
            <a:r>
              <a:rPr lang="el-GR" b="1" i="1" dirty="0">
                <a:solidFill>
                  <a:srgbClr val="000000"/>
                </a:solidFill>
                <a:effectLst/>
              </a:rPr>
              <a:t> </a:t>
            </a:r>
            <a:r>
              <a:rPr lang="el-GR" b="1" i="1" dirty="0" err="1">
                <a:solidFill>
                  <a:srgbClr val="000000"/>
                </a:solidFill>
                <a:effectLst/>
              </a:rPr>
              <a:t>αποκλειουσών</a:t>
            </a:r>
            <a:r>
              <a:rPr lang="el-GR" b="1" i="1" dirty="0">
                <a:solidFill>
                  <a:srgbClr val="000000"/>
                </a:solidFill>
                <a:effectLst/>
              </a:rPr>
              <a:t> και υπό μόνον ομοφύλων ποιμένων διοικουμένων». </a:t>
            </a:r>
            <a:r>
              <a:rPr lang="el-GR" b="0" i="0" dirty="0">
                <a:solidFill>
                  <a:srgbClr val="000000"/>
                </a:solidFill>
                <a:effectLst/>
              </a:rPr>
              <a:t>Μέσα λοιπόν απ’ αυτόν τον ορισμό  διαφαίνεται ότι το φυλετικό κριτήριο διαταράσσει την κανονική τάξη και ενότητα της Ορθοδόξου Εκκλησίας. </a:t>
            </a:r>
          </a:p>
          <a:p>
            <a:r>
              <a:rPr lang="el-GR" b="0" i="0" dirty="0">
                <a:solidFill>
                  <a:srgbClr val="000000"/>
                </a:solidFill>
                <a:effectLst/>
              </a:rPr>
              <a:t>Με αφορμή την ίδρυση φυλετικών Εκκλησιών σε ένα τόπο ή πόλη, δημιουργούνται τα εξής προβλήματα. </a:t>
            </a:r>
            <a:r>
              <a:rPr lang="el-GR" b="1" i="0" dirty="0">
                <a:solidFill>
                  <a:srgbClr val="000000"/>
                </a:solidFill>
                <a:effectLst/>
              </a:rPr>
              <a:t>α).</a:t>
            </a:r>
            <a:r>
              <a:rPr lang="el-GR" b="0" i="0" dirty="0">
                <a:solidFill>
                  <a:srgbClr val="000000"/>
                </a:solidFill>
                <a:effectLst/>
              </a:rPr>
              <a:t> Αποδοχή των ομόφυλων και απόρριψη των ετερόφυλων Ορθόδοξων Χριστιανών που διαμένουν στον ίδιο τόπο ή χώρα, </a:t>
            </a:r>
            <a:r>
              <a:rPr lang="el-GR" b="1" i="0" dirty="0">
                <a:solidFill>
                  <a:srgbClr val="000000"/>
                </a:solidFill>
                <a:effectLst/>
              </a:rPr>
              <a:t>β).</a:t>
            </a:r>
            <a:r>
              <a:rPr lang="el-GR" b="0" i="0" dirty="0">
                <a:solidFill>
                  <a:srgbClr val="000000"/>
                </a:solidFill>
                <a:effectLst/>
              </a:rPr>
              <a:t> Απαραίτητη διοίκηση από αυτόχθονες ποιμένες που θα ανήκουν στην ίδια φυλή, </a:t>
            </a:r>
            <a:r>
              <a:rPr lang="el-GR" b="1" i="0" dirty="0">
                <a:solidFill>
                  <a:srgbClr val="000000"/>
                </a:solidFill>
                <a:effectLst/>
              </a:rPr>
              <a:t>γ).</a:t>
            </a:r>
            <a:r>
              <a:rPr lang="el-GR" b="0" i="0" dirty="0">
                <a:solidFill>
                  <a:srgbClr val="000000"/>
                </a:solidFill>
                <a:effectLst/>
              </a:rPr>
              <a:t> Ύπαρξη μέσα στα κανονικά όρια μιας Πατριαρχικής, Μητροπολιτικής, Επισκοπικής Εκκλησίας τόσων Πατριαρχών, Μητροπολιτών και Επισκόπων όσων και φυλών, </a:t>
            </a:r>
            <a:r>
              <a:rPr lang="el-GR" b="1" i="0" dirty="0">
                <a:solidFill>
                  <a:srgbClr val="000000"/>
                </a:solidFill>
                <a:effectLst/>
              </a:rPr>
              <a:t>δ).</a:t>
            </a:r>
            <a:r>
              <a:rPr lang="el-GR" b="0" i="0" dirty="0">
                <a:solidFill>
                  <a:srgbClr val="000000"/>
                </a:solidFill>
                <a:effectLst/>
              </a:rPr>
              <a:t> Δικαιοδοσία κάθε Πατριάρχη κ.τ.λ. που επεκτείνεται σε ποίμνια που ανήκουν στην ίδια φυλή και μιλούν την ίδια γλώσσα, </a:t>
            </a:r>
            <a:r>
              <a:rPr lang="el-GR" b="1" i="0" dirty="0">
                <a:solidFill>
                  <a:srgbClr val="000000"/>
                </a:solidFill>
                <a:effectLst/>
              </a:rPr>
              <a:t>ε).</a:t>
            </a:r>
            <a:r>
              <a:rPr lang="el-GR" b="0" i="0" dirty="0">
                <a:solidFill>
                  <a:srgbClr val="000000"/>
                </a:solidFill>
                <a:effectLst/>
              </a:rPr>
              <a:t> Ύπαρξη πολλών φυλετικών εκκλησιαστικών αρχών στον ίδιο τόπο, που η κάθε μία διεκδικεί την Εκκλησιαστική διακυβέρνηση του τόπου και </a:t>
            </a:r>
            <a:r>
              <a:rPr lang="el-GR" b="1" i="0" dirty="0" err="1">
                <a:solidFill>
                  <a:srgbClr val="000000"/>
                </a:solidFill>
                <a:effectLst/>
              </a:rPr>
              <a:t>στ</a:t>
            </a:r>
            <a:r>
              <a:rPr lang="el-GR" b="1" i="0" dirty="0">
                <a:solidFill>
                  <a:srgbClr val="000000"/>
                </a:solidFill>
                <a:effectLst/>
              </a:rPr>
              <a:t>)</a:t>
            </a:r>
            <a:r>
              <a:rPr lang="el-GR" b="0" i="0" dirty="0">
                <a:solidFill>
                  <a:srgbClr val="000000"/>
                </a:solidFill>
                <a:effectLst/>
              </a:rPr>
              <a:t>. Ύπαρξη μέσα στην ίδια επισκοπή πολλών Πατριαρχών του ίδιου δόγματος.</a:t>
            </a:r>
            <a:endParaRPr lang="el-GR" dirty="0"/>
          </a:p>
        </p:txBody>
      </p:sp>
    </p:spTree>
    <p:extLst>
      <p:ext uri="{BB962C8B-B14F-4D97-AF65-F5344CB8AC3E}">
        <p14:creationId xmlns:p14="http://schemas.microsoft.com/office/powerpoint/2010/main" val="1985008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2300</Words>
  <Application>Microsoft Office PowerPoint</Application>
  <PresentationFormat>Ευρεία οθόνη</PresentationFormat>
  <Paragraphs>105</Paragraphs>
  <Slides>19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Arial</vt:lpstr>
      <vt:lpstr>Calibri</vt:lpstr>
      <vt:lpstr>Calibri Light</vt:lpstr>
      <vt:lpstr>Times New Roman</vt:lpstr>
      <vt:lpstr>Θέμα του Office</vt:lpstr>
      <vt:lpstr>   ΧΡΙΣΤΙΑΝΙΚΗ ΗΘΙΚΗ ΕΝΟΤΗΤΑ 23Η  Η ΕΦΑΡΜΟΓΗ ΤΩΝ ΝΕΩΝ ΗΘΙΚΩΝ ΚΡΙΤΗΡΙΩΝ ΣΤΗ ΖΩΗ ΤΗΣ ΕΚΚΛΗΣΙΑΣ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250-262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 23. Η ΕΦΑΡΜΟΓΗ ΤΩΝ ΝΕΩΝ ΗΘΙΚΩΝ ΚΡΙΤΗΡΙΩΝ ΣΤΗ ΖΩΗ ΤΗΣ ΕΚΚΛΗΣΙΑΣ </vt:lpstr>
      <vt:lpstr>23. Η ΕΦΑΡΜΟΓΗ ΤΩΝ ΝΕΩΝ ΗΘΙΚΩΝ ΚΡΙΤΗΡΙΩΝ ΣΤΗ ΖΩΗ ΤΗΣ ΕΚΚΛΗΣΙΑΣ</vt:lpstr>
      <vt:lpstr> 23. Η ΕΦΑΡΜΟΓΗ ΤΩΝ ΝΕΩΝ ΗΘΙΚΩΝ ΚΡΙΤΗΡΙΩΝ ΣΤΗ ΖΩΗ ΤΗΣ ΕΚΚΛΗΣΙΑΣ </vt:lpstr>
      <vt:lpstr> 23. Η ΕΦΑΡΜΟΓΗ ΤΩΝ ΝΕΩΝ ΗΘΙΚΩΝ ΚΡΙΤΗΡΙΩΝ ΣΤΗ ΖΩΗ ΤΗΣ ΕΚΚΛΗΣΙΑΣ </vt:lpstr>
      <vt:lpstr>23. Η ΕΦΑΡΜΟΓΗ ΤΩΝ ΝΕΩΝ ΗΘΙΚΩΝ ΚΡΙΤΗΡΙΩΝ ΣΤΗ ΖΩΗ ΤΗΣ ΕΚΚΛΗΣΙΑΣ</vt:lpstr>
      <vt:lpstr>23. Η ΕΦΑΡΜΟΓΗ ΤΩΝ ΝΕΩΝ ΗΘΙΚΩΝ ΚΡΙΤΗΡΙΩΝ ΣΤΗ ΖΩΗ ΤΗΣ ΕΚΚΛΗΣΙΑΣ</vt:lpstr>
      <vt:lpstr>23. Η ΕΦΑΡΜΟΓΗ ΤΩΝ ΝΕΩΝ ΗΘΙΚΩΝ ΚΡΙΤΗΡΙΩΝ ΣΤΗ ΖΩΗ ΤΗΣ ΕΚΚΛΗΣΙΑΣ</vt:lpstr>
      <vt:lpstr>23. Η ΕΦΑΡΜΟΓΗ ΤΩΝ ΝΕΩΝ ΗΘΙΚΩΝ ΚΡΙΤΗΡΙΩΝ ΣΤΗ ΖΩΗ ΤΗΣ ΕΚΚΛΗΣΙΑΣ</vt:lpstr>
      <vt:lpstr>23. Η ΕΦΑΡΜΟΓΗ ΤΩΝ ΝΕΩΝ ΗΘΙΚΩΝ ΚΡΙΤΗΡΙΩΝ ΣΤΗ ΖΩΗ ΤΗΣ ΕΚΚΛΗΣΙΑΣ</vt:lpstr>
      <vt:lpstr>23. Η ΕΦΑΡΜΟΓΗ ΤΩΝ ΝΕΩΝ ΗΘΙΚΩΝ ΚΡΙΤΗΡΙΩΝ ΣΤΗ ΖΩΗ ΤΗΣ ΕΚΚΛΗΣΙΑΣ</vt:lpstr>
      <vt:lpstr>23. Η ΕΦΑΡΜΟΓΗ ΤΩΝ ΝΕΩΝ ΗΘΙΚΩΝ ΚΡΙΤΗΡΙΩΝ ΣΤΗ ΖΩΗ ΤΗΣ ΕΚΚΛΗΣΙΑΣ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14</cp:revision>
  <dcterms:created xsi:type="dcterms:W3CDTF">2015-06-21T10:48:50Z</dcterms:created>
  <dcterms:modified xsi:type="dcterms:W3CDTF">2025-05-23T07:03:35Z</dcterms:modified>
</cp:coreProperties>
</file>