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8" r:id="rId12"/>
    <p:sldId id="269" r:id="rId13"/>
    <p:sldId id="271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8FFC5C-DABA-4237-ABCC-0EACF162D5C7}" v="45" dt="2023-05-05T12:20:27.0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72" autoAdjust="0"/>
    <p:restoredTop sz="94660"/>
  </p:normalViewPr>
  <p:slideViewPr>
    <p:cSldViewPr snapToGrid="0">
      <p:cViewPr>
        <p:scale>
          <a:sx n="98" d="100"/>
          <a:sy n="98" d="100"/>
        </p:scale>
        <p:origin x="1104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KARAMPELIA" userId="9dfcc2cac66bf474" providerId="LiveId" clId="{828FFC5C-DABA-4237-ABCC-0EACF162D5C7}"/>
    <pc:docChg chg="undo custSel addSld delSld modSld sldOrd">
      <pc:chgData name="MARIA KARAMPELIA" userId="9dfcc2cac66bf474" providerId="LiveId" clId="{828FFC5C-DABA-4237-ABCC-0EACF162D5C7}" dt="2023-05-05T12:36:57.048" v="8524" actId="20577"/>
      <pc:docMkLst>
        <pc:docMk/>
      </pc:docMkLst>
      <pc:sldChg chg="modSp mod">
        <pc:chgData name="MARIA KARAMPELIA" userId="9dfcc2cac66bf474" providerId="LiveId" clId="{828FFC5C-DABA-4237-ABCC-0EACF162D5C7}" dt="2023-05-05T11:05:56.498" v="8207" actId="20577"/>
        <pc:sldMkLst>
          <pc:docMk/>
          <pc:sldMk cId="900753447" sldId="257"/>
        </pc:sldMkLst>
        <pc:spChg chg="mod">
          <ac:chgData name="MARIA KARAMPELIA" userId="9dfcc2cac66bf474" providerId="LiveId" clId="{828FFC5C-DABA-4237-ABCC-0EACF162D5C7}" dt="2023-05-05T11:05:56.498" v="8207" actId="20577"/>
          <ac:spMkLst>
            <pc:docMk/>
            <pc:sldMk cId="900753447" sldId="257"/>
            <ac:spMk id="3" creationId="{87546CFD-26DF-939A-B3BE-2FC25497A0C0}"/>
          </ac:spMkLst>
        </pc:spChg>
      </pc:sldChg>
      <pc:sldChg chg="modSp mod">
        <pc:chgData name="MARIA KARAMPELIA" userId="9dfcc2cac66bf474" providerId="LiveId" clId="{828FFC5C-DABA-4237-ABCC-0EACF162D5C7}" dt="2023-05-05T12:11:45.955" v="8250" actId="20577"/>
        <pc:sldMkLst>
          <pc:docMk/>
          <pc:sldMk cId="4131023102" sldId="258"/>
        </pc:sldMkLst>
        <pc:spChg chg="mod">
          <ac:chgData name="MARIA KARAMPELIA" userId="9dfcc2cac66bf474" providerId="LiveId" clId="{828FFC5C-DABA-4237-ABCC-0EACF162D5C7}" dt="2023-04-28T10:48:26.087" v="67" actId="27636"/>
          <ac:spMkLst>
            <pc:docMk/>
            <pc:sldMk cId="4131023102" sldId="258"/>
            <ac:spMk id="2" creationId="{E41C4620-6280-AEB0-A6B2-DAABAF79411C}"/>
          </ac:spMkLst>
        </pc:spChg>
        <pc:spChg chg="mod">
          <ac:chgData name="MARIA KARAMPELIA" userId="9dfcc2cac66bf474" providerId="LiveId" clId="{828FFC5C-DABA-4237-ABCC-0EACF162D5C7}" dt="2023-05-05T12:11:45.955" v="8250" actId="20577"/>
          <ac:spMkLst>
            <pc:docMk/>
            <pc:sldMk cId="4131023102" sldId="258"/>
            <ac:spMk id="3" creationId="{65B43EA2-3D8B-9AB6-BA21-4E056DCCF702}"/>
          </ac:spMkLst>
        </pc:spChg>
      </pc:sldChg>
      <pc:sldChg chg="modSp mod">
        <pc:chgData name="MARIA KARAMPELIA" userId="9dfcc2cac66bf474" providerId="LiveId" clId="{828FFC5C-DABA-4237-ABCC-0EACF162D5C7}" dt="2023-05-05T12:12:16.754" v="8266" actId="20577"/>
        <pc:sldMkLst>
          <pc:docMk/>
          <pc:sldMk cId="2506534668" sldId="259"/>
        </pc:sldMkLst>
        <pc:spChg chg="mod">
          <ac:chgData name="MARIA KARAMPELIA" userId="9dfcc2cac66bf474" providerId="LiveId" clId="{828FFC5C-DABA-4237-ABCC-0EACF162D5C7}" dt="2023-04-28T10:56:04.099" v="806" actId="27636"/>
          <ac:spMkLst>
            <pc:docMk/>
            <pc:sldMk cId="2506534668" sldId="259"/>
            <ac:spMk id="2" creationId="{C3E9BDB4-CC0B-74F7-E434-D02AE12848B9}"/>
          </ac:spMkLst>
        </pc:spChg>
        <pc:spChg chg="mod">
          <ac:chgData name="MARIA KARAMPELIA" userId="9dfcc2cac66bf474" providerId="LiveId" clId="{828FFC5C-DABA-4237-ABCC-0EACF162D5C7}" dt="2023-05-05T12:12:16.754" v="8266" actId="20577"/>
          <ac:spMkLst>
            <pc:docMk/>
            <pc:sldMk cId="2506534668" sldId="259"/>
            <ac:spMk id="3" creationId="{95C16ED4-7F61-9C42-853F-718C19C0C37B}"/>
          </ac:spMkLst>
        </pc:spChg>
      </pc:sldChg>
      <pc:sldChg chg="modSp mod">
        <pc:chgData name="MARIA KARAMPELIA" userId="9dfcc2cac66bf474" providerId="LiveId" clId="{828FFC5C-DABA-4237-ABCC-0EACF162D5C7}" dt="2023-05-05T12:12:49.798" v="8278" actId="20577"/>
        <pc:sldMkLst>
          <pc:docMk/>
          <pc:sldMk cId="1619464781" sldId="260"/>
        </pc:sldMkLst>
        <pc:spChg chg="mod">
          <ac:chgData name="MARIA KARAMPELIA" userId="9dfcc2cac66bf474" providerId="LiveId" clId="{828FFC5C-DABA-4237-ABCC-0EACF162D5C7}" dt="2023-04-28T10:57:05.951" v="814" actId="27636"/>
          <ac:spMkLst>
            <pc:docMk/>
            <pc:sldMk cId="1619464781" sldId="260"/>
            <ac:spMk id="2" creationId="{799DC5C4-70DE-8109-1E3C-66B0D3BCFCAE}"/>
          </ac:spMkLst>
        </pc:spChg>
        <pc:spChg chg="mod">
          <ac:chgData name="MARIA KARAMPELIA" userId="9dfcc2cac66bf474" providerId="LiveId" clId="{828FFC5C-DABA-4237-ABCC-0EACF162D5C7}" dt="2023-05-05T12:12:49.798" v="8278" actId="20577"/>
          <ac:spMkLst>
            <pc:docMk/>
            <pc:sldMk cId="1619464781" sldId="260"/>
            <ac:spMk id="3" creationId="{263751B3-F099-AB9C-028F-B2EE793556F7}"/>
          </ac:spMkLst>
        </pc:spChg>
      </pc:sldChg>
      <pc:sldChg chg="modSp new mod">
        <pc:chgData name="MARIA KARAMPELIA" userId="9dfcc2cac66bf474" providerId="LiveId" clId="{828FFC5C-DABA-4237-ABCC-0EACF162D5C7}" dt="2023-05-05T12:12:57.108" v="8280" actId="20577"/>
        <pc:sldMkLst>
          <pc:docMk/>
          <pc:sldMk cId="914691738" sldId="261"/>
        </pc:sldMkLst>
        <pc:spChg chg="mod">
          <ac:chgData name="MARIA KARAMPELIA" userId="9dfcc2cac66bf474" providerId="LiveId" clId="{828FFC5C-DABA-4237-ABCC-0EACF162D5C7}" dt="2023-05-01T20:49:35.540" v="2125" actId="14100"/>
          <ac:spMkLst>
            <pc:docMk/>
            <pc:sldMk cId="914691738" sldId="261"/>
            <ac:spMk id="2" creationId="{CD9164D1-77F0-FF0C-DBE6-0571DA55C1DA}"/>
          </ac:spMkLst>
        </pc:spChg>
        <pc:spChg chg="mod">
          <ac:chgData name="MARIA KARAMPELIA" userId="9dfcc2cac66bf474" providerId="LiveId" clId="{828FFC5C-DABA-4237-ABCC-0EACF162D5C7}" dt="2023-05-05T12:12:57.108" v="8280" actId="20577"/>
          <ac:spMkLst>
            <pc:docMk/>
            <pc:sldMk cId="914691738" sldId="261"/>
            <ac:spMk id="3" creationId="{AF2A7212-A88B-2D74-F6FF-1A3EB0D17CF2}"/>
          </ac:spMkLst>
        </pc:spChg>
      </pc:sldChg>
      <pc:sldChg chg="modSp new mod">
        <pc:chgData name="MARIA KARAMPELIA" userId="9dfcc2cac66bf474" providerId="LiveId" clId="{828FFC5C-DABA-4237-ABCC-0EACF162D5C7}" dt="2023-05-05T10:01:48.149" v="7174"/>
        <pc:sldMkLst>
          <pc:docMk/>
          <pc:sldMk cId="2384063450" sldId="262"/>
        </pc:sldMkLst>
        <pc:spChg chg="mod">
          <ac:chgData name="MARIA KARAMPELIA" userId="9dfcc2cac66bf474" providerId="LiveId" clId="{828FFC5C-DABA-4237-ABCC-0EACF162D5C7}" dt="2023-05-05T10:01:48.149" v="7174"/>
          <ac:spMkLst>
            <pc:docMk/>
            <pc:sldMk cId="2384063450" sldId="262"/>
            <ac:spMk id="2" creationId="{26131514-6E2C-0B2D-6D69-62DA4B79F468}"/>
          </ac:spMkLst>
        </pc:spChg>
        <pc:spChg chg="mod">
          <ac:chgData name="MARIA KARAMPELIA" userId="9dfcc2cac66bf474" providerId="LiveId" clId="{828FFC5C-DABA-4237-ABCC-0EACF162D5C7}" dt="2023-05-05T09:43:18.591" v="6766"/>
          <ac:spMkLst>
            <pc:docMk/>
            <pc:sldMk cId="2384063450" sldId="262"/>
            <ac:spMk id="3" creationId="{D3BFE924-CFD9-EFDB-65DA-80EA5D4FDA1F}"/>
          </ac:spMkLst>
        </pc:spChg>
      </pc:sldChg>
      <pc:sldChg chg="addSp delSp modSp new del mod">
        <pc:chgData name="MARIA KARAMPELIA" userId="9dfcc2cac66bf474" providerId="LiveId" clId="{828FFC5C-DABA-4237-ABCC-0EACF162D5C7}" dt="2023-05-01T21:26:45.509" v="2577" actId="2696"/>
        <pc:sldMkLst>
          <pc:docMk/>
          <pc:sldMk cId="2072251026" sldId="263"/>
        </pc:sldMkLst>
        <pc:spChg chg="mod">
          <ac:chgData name="MARIA KARAMPELIA" userId="9dfcc2cac66bf474" providerId="LiveId" clId="{828FFC5C-DABA-4237-ABCC-0EACF162D5C7}" dt="2023-05-01T21:19:21.438" v="2553" actId="14100"/>
          <ac:spMkLst>
            <pc:docMk/>
            <pc:sldMk cId="2072251026" sldId="263"/>
            <ac:spMk id="2" creationId="{AEF7A290-FB37-9037-4ED3-261D3645BF64}"/>
          </ac:spMkLst>
        </pc:spChg>
        <pc:spChg chg="del">
          <ac:chgData name="MARIA KARAMPELIA" userId="9dfcc2cac66bf474" providerId="LiveId" clId="{828FFC5C-DABA-4237-ABCC-0EACF162D5C7}" dt="2023-05-01T21:18:48.443" v="2547"/>
          <ac:spMkLst>
            <pc:docMk/>
            <pc:sldMk cId="2072251026" sldId="263"/>
            <ac:spMk id="3" creationId="{F8D9D581-8756-700A-8D50-B21E6B35C2EB}"/>
          </ac:spMkLst>
        </pc:spChg>
        <pc:picChg chg="add mod">
          <ac:chgData name="MARIA KARAMPELIA" userId="9dfcc2cac66bf474" providerId="LiveId" clId="{828FFC5C-DABA-4237-ABCC-0EACF162D5C7}" dt="2023-05-01T21:20:27.250" v="2558" actId="1076"/>
          <ac:picMkLst>
            <pc:docMk/>
            <pc:sldMk cId="2072251026" sldId="263"/>
            <ac:picMk id="5" creationId="{CA7F77C0-5CDF-8F27-18C7-2CEDA3776AA3}"/>
          </ac:picMkLst>
        </pc:picChg>
      </pc:sldChg>
      <pc:sldChg chg="addSp delSp modSp new mod">
        <pc:chgData name="MARIA KARAMPELIA" userId="9dfcc2cac66bf474" providerId="LiveId" clId="{828FFC5C-DABA-4237-ABCC-0EACF162D5C7}" dt="2023-05-05T10:01:48.149" v="7174"/>
        <pc:sldMkLst>
          <pc:docMk/>
          <pc:sldMk cId="242880051" sldId="264"/>
        </pc:sldMkLst>
        <pc:spChg chg="mod">
          <ac:chgData name="MARIA KARAMPELIA" userId="9dfcc2cac66bf474" providerId="LiveId" clId="{828FFC5C-DABA-4237-ABCC-0EACF162D5C7}" dt="2023-05-05T10:01:48.149" v="7174"/>
          <ac:spMkLst>
            <pc:docMk/>
            <pc:sldMk cId="242880051" sldId="264"/>
            <ac:spMk id="2" creationId="{964D3657-3378-61C3-F696-C27084015582}"/>
          </ac:spMkLst>
        </pc:spChg>
        <pc:spChg chg="del">
          <ac:chgData name="MARIA KARAMPELIA" userId="9dfcc2cac66bf474" providerId="LiveId" clId="{828FFC5C-DABA-4237-ABCC-0EACF162D5C7}" dt="2023-05-01T21:24:22.638" v="2560"/>
          <ac:spMkLst>
            <pc:docMk/>
            <pc:sldMk cId="242880051" sldId="264"/>
            <ac:spMk id="3" creationId="{C5E3CF9F-50D9-246A-8116-318A9EFC93CD}"/>
          </ac:spMkLst>
        </pc:spChg>
        <pc:picChg chg="add mod">
          <ac:chgData name="MARIA KARAMPELIA" userId="9dfcc2cac66bf474" providerId="LiveId" clId="{828FFC5C-DABA-4237-ABCC-0EACF162D5C7}" dt="2023-05-01T21:26:11.999" v="2576" actId="14100"/>
          <ac:picMkLst>
            <pc:docMk/>
            <pc:sldMk cId="242880051" sldId="264"/>
            <ac:picMk id="1026" creationId="{4305A45A-3B0C-619F-E88E-0E43E907A0FF}"/>
          </ac:picMkLst>
        </pc:picChg>
      </pc:sldChg>
      <pc:sldChg chg="addSp delSp modSp new del">
        <pc:chgData name="MARIA KARAMPELIA" userId="9dfcc2cac66bf474" providerId="LiveId" clId="{828FFC5C-DABA-4237-ABCC-0EACF162D5C7}" dt="2023-05-01T21:36:37.772" v="2597" actId="2696"/>
        <pc:sldMkLst>
          <pc:docMk/>
          <pc:sldMk cId="1545350295" sldId="265"/>
        </pc:sldMkLst>
        <pc:spChg chg="del">
          <ac:chgData name="MARIA KARAMPELIA" userId="9dfcc2cac66bf474" providerId="LiveId" clId="{828FFC5C-DABA-4237-ABCC-0EACF162D5C7}" dt="2023-05-01T21:33:55.118" v="2579"/>
          <ac:spMkLst>
            <pc:docMk/>
            <pc:sldMk cId="1545350295" sldId="265"/>
            <ac:spMk id="3" creationId="{209B3F40-B7C9-0DD2-0A47-912059367AC5}"/>
          </ac:spMkLst>
        </pc:spChg>
        <pc:spChg chg="add">
          <ac:chgData name="MARIA KARAMPELIA" userId="9dfcc2cac66bf474" providerId="LiveId" clId="{828FFC5C-DABA-4237-ABCC-0EACF162D5C7}" dt="2023-05-01T21:33:55.118" v="2579"/>
          <ac:spMkLst>
            <pc:docMk/>
            <pc:sldMk cId="1545350295" sldId="265"/>
            <ac:spMk id="5" creationId="{3618DB5C-AB67-F054-227C-4E01EDB7D487}"/>
          </ac:spMkLst>
        </pc:spChg>
        <pc:graphicFrameChg chg="add mod">
          <ac:chgData name="MARIA KARAMPELIA" userId="9dfcc2cac66bf474" providerId="LiveId" clId="{828FFC5C-DABA-4237-ABCC-0EACF162D5C7}" dt="2023-05-01T21:33:55.118" v="2579"/>
          <ac:graphicFrameMkLst>
            <pc:docMk/>
            <pc:sldMk cId="1545350295" sldId="265"/>
            <ac:graphicFrameMk id="4" creationId="{63B2D56A-59A6-1545-6C8A-8457F5035FE8}"/>
          </ac:graphicFrameMkLst>
        </pc:graphicFrameChg>
      </pc:sldChg>
      <pc:sldChg chg="addSp delSp modSp new mod">
        <pc:chgData name="MARIA KARAMPELIA" userId="9dfcc2cac66bf474" providerId="LiveId" clId="{828FFC5C-DABA-4237-ABCC-0EACF162D5C7}" dt="2023-05-05T09:37:26.940" v="6685"/>
        <pc:sldMkLst>
          <pc:docMk/>
          <pc:sldMk cId="910365665" sldId="266"/>
        </pc:sldMkLst>
        <pc:spChg chg="mod">
          <ac:chgData name="MARIA KARAMPELIA" userId="9dfcc2cac66bf474" providerId="LiveId" clId="{828FFC5C-DABA-4237-ABCC-0EACF162D5C7}" dt="2023-05-05T09:37:26.940" v="6685"/>
          <ac:spMkLst>
            <pc:docMk/>
            <pc:sldMk cId="910365665" sldId="266"/>
            <ac:spMk id="2" creationId="{82DE67BF-CD43-1873-FE2B-9308E9FEAD74}"/>
          </ac:spMkLst>
        </pc:spChg>
        <pc:spChg chg="del">
          <ac:chgData name="MARIA KARAMPELIA" userId="9dfcc2cac66bf474" providerId="LiveId" clId="{828FFC5C-DABA-4237-ABCC-0EACF162D5C7}" dt="2023-05-01T21:34:33.677" v="2581"/>
          <ac:spMkLst>
            <pc:docMk/>
            <pc:sldMk cId="910365665" sldId="266"/>
            <ac:spMk id="3" creationId="{2D11115C-64E9-DBE5-DE37-315596423205}"/>
          </ac:spMkLst>
        </pc:spChg>
        <pc:spChg chg="add mod">
          <ac:chgData name="MARIA KARAMPELIA" userId="9dfcc2cac66bf474" providerId="LiveId" clId="{828FFC5C-DABA-4237-ABCC-0EACF162D5C7}" dt="2023-05-01T21:34:44.214" v="2582" actId="21"/>
          <ac:spMkLst>
            <pc:docMk/>
            <pc:sldMk cId="910365665" sldId="266"/>
            <ac:spMk id="5" creationId="{D8169601-5B8C-821E-7873-D16E195207EA}"/>
          </ac:spMkLst>
        </pc:spChg>
        <pc:graphicFrameChg chg="add mod modGraphic">
          <ac:chgData name="MARIA KARAMPELIA" userId="9dfcc2cac66bf474" providerId="LiveId" clId="{828FFC5C-DABA-4237-ABCC-0EACF162D5C7}" dt="2023-05-01T21:37:24.102" v="2608" actId="14100"/>
          <ac:graphicFrameMkLst>
            <pc:docMk/>
            <pc:sldMk cId="910365665" sldId="266"/>
            <ac:graphicFrameMk id="4" creationId="{398FDA20-6DFD-D103-7CFE-0D31BE3EC1B3}"/>
          </ac:graphicFrameMkLst>
        </pc:graphicFrameChg>
      </pc:sldChg>
      <pc:sldChg chg="modSp new mod">
        <pc:chgData name="MARIA KARAMPELIA" userId="9dfcc2cac66bf474" providerId="LiveId" clId="{828FFC5C-DABA-4237-ABCC-0EACF162D5C7}" dt="2023-05-05T09:37:26.940" v="6685"/>
        <pc:sldMkLst>
          <pc:docMk/>
          <pc:sldMk cId="643991298" sldId="267"/>
        </pc:sldMkLst>
        <pc:spChg chg="mod">
          <ac:chgData name="MARIA KARAMPELIA" userId="9dfcc2cac66bf474" providerId="LiveId" clId="{828FFC5C-DABA-4237-ABCC-0EACF162D5C7}" dt="2023-05-05T09:37:26.940" v="6685"/>
          <ac:spMkLst>
            <pc:docMk/>
            <pc:sldMk cId="643991298" sldId="267"/>
            <ac:spMk id="2" creationId="{48B675BF-C210-4E75-6E81-867110C8EFBD}"/>
          </ac:spMkLst>
        </pc:spChg>
        <pc:spChg chg="mod">
          <ac:chgData name="MARIA KARAMPELIA" userId="9dfcc2cac66bf474" providerId="LiveId" clId="{828FFC5C-DABA-4237-ABCC-0EACF162D5C7}" dt="2023-05-01T21:43:31.733" v="2631" actId="14100"/>
          <ac:spMkLst>
            <pc:docMk/>
            <pc:sldMk cId="643991298" sldId="267"/>
            <ac:spMk id="3" creationId="{C204B480-8E35-4B80-C1CE-02938A332CB8}"/>
          </ac:spMkLst>
        </pc:spChg>
      </pc:sldChg>
      <pc:sldChg chg="modSp new mod">
        <pc:chgData name="MARIA KARAMPELIA" userId="9dfcc2cac66bf474" providerId="LiveId" clId="{828FFC5C-DABA-4237-ABCC-0EACF162D5C7}" dt="2023-05-05T12:15:20.605" v="8325" actId="20577"/>
        <pc:sldMkLst>
          <pc:docMk/>
          <pc:sldMk cId="1793177763" sldId="268"/>
        </pc:sldMkLst>
        <pc:spChg chg="mod">
          <ac:chgData name="MARIA KARAMPELIA" userId="9dfcc2cac66bf474" providerId="LiveId" clId="{828FFC5C-DABA-4237-ABCC-0EACF162D5C7}" dt="2023-05-01T21:54:49.860" v="2664" actId="14100"/>
          <ac:spMkLst>
            <pc:docMk/>
            <pc:sldMk cId="1793177763" sldId="268"/>
            <ac:spMk id="2" creationId="{42D9E512-D8C0-22A6-0023-9206EF10D18E}"/>
          </ac:spMkLst>
        </pc:spChg>
        <pc:spChg chg="mod">
          <ac:chgData name="MARIA KARAMPELIA" userId="9dfcc2cac66bf474" providerId="LiveId" clId="{828FFC5C-DABA-4237-ABCC-0EACF162D5C7}" dt="2023-05-05T12:15:20.605" v="8325" actId="20577"/>
          <ac:spMkLst>
            <pc:docMk/>
            <pc:sldMk cId="1793177763" sldId="268"/>
            <ac:spMk id="3" creationId="{8C439A52-2D94-A146-8930-1E7A0565E3CD}"/>
          </ac:spMkLst>
        </pc:spChg>
      </pc:sldChg>
      <pc:sldChg chg="modSp new mod">
        <pc:chgData name="MARIA KARAMPELIA" userId="9dfcc2cac66bf474" providerId="LiveId" clId="{828FFC5C-DABA-4237-ABCC-0EACF162D5C7}" dt="2023-05-05T12:16:49.879" v="8354" actId="20577"/>
        <pc:sldMkLst>
          <pc:docMk/>
          <pc:sldMk cId="1436032443" sldId="269"/>
        </pc:sldMkLst>
        <pc:spChg chg="mod">
          <ac:chgData name="MARIA KARAMPELIA" userId="9dfcc2cac66bf474" providerId="LiveId" clId="{828FFC5C-DABA-4237-ABCC-0EACF162D5C7}" dt="2023-05-01T21:59:31.036" v="2695" actId="27636"/>
          <ac:spMkLst>
            <pc:docMk/>
            <pc:sldMk cId="1436032443" sldId="269"/>
            <ac:spMk id="2" creationId="{293EF5F5-2236-0CE5-127E-36C61275E26E}"/>
          </ac:spMkLst>
        </pc:spChg>
        <pc:spChg chg="mod">
          <ac:chgData name="MARIA KARAMPELIA" userId="9dfcc2cac66bf474" providerId="LiveId" clId="{828FFC5C-DABA-4237-ABCC-0EACF162D5C7}" dt="2023-05-05T12:16:49.879" v="8354" actId="20577"/>
          <ac:spMkLst>
            <pc:docMk/>
            <pc:sldMk cId="1436032443" sldId="269"/>
            <ac:spMk id="3" creationId="{12B99B02-9504-BA84-9820-E2889807A100}"/>
          </ac:spMkLst>
        </pc:spChg>
      </pc:sldChg>
      <pc:sldChg chg="modSp new mod">
        <pc:chgData name="MARIA KARAMPELIA" userId="9dfcc2cac66bf474" providerId="LiveId" clId="{828FFC5C-DABA-4237-ABCC-0EACF162D5C7}" dt="2023-05-05T12:23:24.573" v="8398" actId="20577"/>
        <pc:sldMkLst>
          <pc:docMk/>
          <pc:sldMk cId="614353744" sldId="270"/>
        </pc:sldMkLst>
        <pc:spChg chg="mod">
          <ac:chgData name="MARIA KARAMPELIA" userId="9dfcc2cac66bf474" providerId="LiveId" clId="{828FFC5C-DABA-4237-ABCC-0EACF162D5C7}" dt="2023-05-01T22:10:45.643" v="2808" actId="1076"/>
          <ac:spMkLst>
            <pc:docMk/>
            <pc:sldMk cId="614353744" sldId="270"/>
            <ac:spMk id="2" creationId="{5DC1DB31-7F92-E4E5-52E9-5F6A65E25D98}"/>
          </ac:spMkLst>
        </pc:spChg>
        <pc:spChg chg="mod">
          <ac:chgData name="MARIA KARAMPELIA" userId="9dfcc2cac66bf474" providerId="LiveId" clId="{828FFC5C-DABA-4237-ABCC-0EACF162D5C7}" dt="2023-05-05T12:23:24.573" v="8398" actId="20577"/>
          <ac:spMkLst>
            <pc:docMk/>
            <pc:sldMk cId="614353744" sldId="270"/>
            <ac:spMk id="3" creationId="{58F154E2-F1E3-BC05-2527-B6A412CBD08E}"/>
          </ac:spMkLst>
        </pc:spChg>
      </pc:sldChg>
      <pc:sldChg chg="modSp new mod ord">
        <pc:chgData name="MARIA KARAMPELIA" userId="9dfcc2cac66bf474" providerId="LiveId" clId="{828FFC5C-DABA-4237-ABCC-0EACF162D5C7}" dt="2023-05-05T12:22:36.179" v="8388" actId="20577"/>
        <pc:sldMkLst>
          <pc:docMk/>
          <pc:sldMk cId="2580076042" sldId="271"/>
        </pc:sldMkLst>
        <pc:spChg chg="mod">
          <ac:chgData name="MARIA KARAMPELIA" userId="9dfcc2cac66bf474" providerId="LiveId" clId="{828FFC5C-DABA-4237-ABCC-0EACF162D5C7}" dt="2023-05-01T22:10:08.530" v="2804" actId="20577"/>
          <ac:spMkLst>
            <pc:docMk/>
            <pc:sldMk cId="2580076042" sldId="271"/>
            <ac:spMk id="2" creationId="{3B9F9C09-C8C1-6874-A82A-5661C69C898C}"/>
          </ac:spMkLst>
        </pc:spChg>
        <pc:spChg chg="mod">
          <ac:chgData name="MARIA KARAMPELIA" userId="9dfcc2cac66bf474" providerId="LiveId" clId="{828FFC5C-DABA-4237-ABCC-0EACF162D5C7}" dt="2023-05-05T12:22:36.179" v="8388" actId="20577"/>
          <ac:spMkLst>
            <pc:docMk/>
            <pc:sldMk cId="2580076042" sldId="271"/>
            <ac:spMk id="3" creationId="{F69ECB18-938A-1724-89AA-D8768A1E6289}"/>
          </ac:spMkLst>
        </pc:spChg>
      </pc:sldChg>
      <pc:sldChg chg="modSp new mod">
        <pc:chgData name="MARIA KARAMPELIA" userId="9dfcc2cac66bf474" providerId="LiveId" clId="{828FFC5C-DABA-4237-ABCC-0EACF162D5C7}" dt="2023-05-05T12:24:20.816" v="8404" actId="20577"/>
        <pc:sldMkLst>
          <pc:docMk/>
          <pc:sldMk cId="856414856" sldId="272"/>
        </pc:sldMkLst>
        <pc:spChg chg="mod">
          <ac:chgData name="MARIA KARAMPELIA" userId="9dfcc2cac66bf474" providerId="LiveId" clId="{828FFC5C-DABA-4237-ABCC-0EACF162D5C7}" dt="2023-05-01T22:15:35.318" v="2880" actId="27636"/>
          <ac:spMkLst>
            <pc:docMk/>
            <pc:sldMk cId="856414856" sldId="272"/>
            <ac:spMk id="2" creationId="{A9116B0F-61FB-C0D9-61A4-3AD0BD133435}"/>
          </ac:spMkLst>
        </pc:spChg>
        <pc:spChg chg="mod">
          <ac:chgData name="MARIA KARAMPELIA" userId="9dfcc2cac66bf474" providerId="LiveId" clId="{828FFC5C-DABA-4237-ABCC-0EACF162D5C7}" dt="2023-05-05T12:24:20.816" v="8404" actId="20577"/>
          <ac:spMkLst>
            <pc:docMk/>
            <pc:sldMk cId="856414856" sldId="272"/>
            <ac:spMk id="3" creationId="{B51DD67D-8C0B-C03D-C3BC-D6AE70599C06}"/>
          </ac:spMkLst>
        </pc:spChg>
      </pc:sldChg>
      <pc:sldChg chg="modSp new mod">
        <pc:chgData name="MARIA KARAMPELIA" userId="9dfcc2cac66bf474" providerId="LiveId" clId="{828FFC5C-DABA-4237-ABCC-0EACF162D5C7}" dt="2023-05-05T12:25:41.853" v="8414" actId="20577"/>
        <pc:sldMkLst>
          <pc:docMk/>
          <pc:sldMk cId="2689983030" sldId="273"/>
        </pc:sldMkLst>
        <pc:spChg chg="mod">
          <ac:chgData name="MARIA KARAMPELIA" userId="9dfcc2cac66bf474" providerId="LiveId" clId="{828FFC5C-DABA-4237-ABCC-0EACF162D5C7}" dt="2023-05-05T09:57:21.095" v="7069" actId="20577"/>
          <ac:spMkLst>
            <pc:docMk/>
            <pc:sldMk cId="2689983030" sldId="273"/>
            <ac:spMk id="2" creationId="{9B3C4B1D-A2CA-17C9-ABFA-E7D4C673B0B5}"/>
          </ac:spMkLst>
        </pc:spChg>
        <pc:spChg chg="mod">
          <ac:chgData name="MARIA KARAMPELIA" userId="9dfcc2cac66bf474" providerId="LiveId" clId="{828FFC5C-DABA-4237-ABCC-0EACF162D5C7}" dt="2023-05-05T12:25:41.853" v="8414" actId="20577"/>
          <ac:spMkLst>
            <pc:docMk/>
            <pc:sldMk cId="2689983030" sldId="273"/>
            <ac:spMk id="3" creationId="{48F1601B-E36A-3FD7-C791-024B11270653}"/>
          </ac:spMkLst>
        </pc:spChg>
      </pc:sldChg>
      <pc:sldChg chg="modSp new mod">
        <pc:chgData name="MARIA KARAMPELIA" userId="9dfcc2cac66bf474" providerId="LiveId" clId="{828FFC5C-DABA-4237-ABCC-0EACF162D5C7}" dt="2023-05-05T12:26:51.769" v="8430" actId="20577"/>
        <pc:sldMkLst>
          <pc:docMk/>
          <pc:sldMk cId="10937188" sldId="274"/>
        </pc:sldMkLst>
        <pc:spChg chg="mod">
          <ac:chgData name="MARIA KARAMPELIA" userId="9dfcc2cac66bf474" providerId="LiveId" clId="{828FFC5C-DABA-4237-ABCC-0EACF162D5C7}" dt="2023-05-05T09:57:07.143" v="7064" actId="20577"/>
          <ac:spMkLst>
            <pc:docMk/>
            <pc:sldMk cId="10937188" sldId="274"/>
            <ac:spMk id="2" creationId="{A495ACE2-980E-6A3B-6734-5FE5570CD50B}"/>
          </ac:spMkLst>
        </pc:spChg>
        <pc:spChg chg="mod">
          <ac:chgData name="MARIA KARAMPELIA" userId="9dfcc2cac66bf474" providerId="LiveId" clId="{828FFC5C-DABA-4237-ABCC-0EACF162D5C7}" dt="2023-05-05T12:26:51.769" v="8430" actId="20577"/>
          <ac:spMkLst>
            <pc:docMk/>
            <pc:sldMk cId="10937188" sldId="274"/>
            <ac:spMk id="3" creationId="{B47FA8CF-7F4A-88B4-D1D9-9E8D28F7E37D}"/>
          </ac:spMkLst>
        </pc:spChg>
      </pc:sldChg>
      <pc:sldChg chg="modSp new mod">
        <pc:chgData name="MARIA KARAMPELIA" userId="9dfcc2cac66bf474" providerId="LiveId" clId="{828FFC5C-DABA-4237-ABCC-0EACF162D5C7}" dt="2023-05-05T12:19:31.089" v="8363"/>
        <pc:sldMkLst>
          <pc:docMk/>
          <pc:sldMk cId="3741265123" sldId="275"/>
        </pc:sldMkLst>
        <pc:spChg chg="mod">
          <ac:chgData name="MARIA KARAMPELIA" userId="9dfcc2cac66bf474" providerId="LiveId" clId="{828FFC5C-DABA-4237-ABCC-0EACF162D5C7}" dt="2023-05-05T10:04:08.164" v="7214" actId="20577"/>
          <ac:spMkLst>
            <pc:docMk/>
            <pc:sldMk cId="3741265123" sldId="275"/>
            <ac:spMk id="2" creationId="{FE8E77CD-3F9B-6819-33C4-32DC370695F3}"/>
          </ac:spMkLst>
        </pc:spChg>
        <pc:spChg chg="mod">
          <ac:chgData name="MARIA KARAMPELIA" userId="9dfcc2cac66bf474" providerId="LiveId" clId="{828FFC5C-DABA-4237-ABCC-0EACF162D5C7}" dt="2023-05-05T12:19:31.089" v="8363"/>
          <ac:spMkLst>
            <pc:docMk/>
            <pc:sldMk cId="3741265123" sldId="275"/>
            <ac:spMk id="3" creationId="{0E7B29A5-9004-FE73-82D9-2EEB9439B915}"/>
          </ac:spMkLst>
        </pc:spChg>
      </pc:sldChg>
      <pc:sldChg chg="modSp new mod">
        <pc:chgData name="MARIA KARAMPELIA" userId="9dfcc2cac66bf474" providerId="LiveId" clId="{828FFC5C-DABA-4237-ABCC-0EACF162D5C7}" dt="2023-05-05T12:28:49.131" v="8485" actId="20577"/>
        <pc:sldMkLst>
          <pc:docMk/>
          <pc:sldMk cId="654945456" sldId="276"/>
        </pc:sldMkLst>
        <pc:spChg chg="mod">
          <ac:chgData name="MARIA KARAMPELIA" userId="9dfcc2cac66bf474" providerId="LiveId" clId="{828FFC5C-DABA-4237-ABCC-0EACF162D5C7}" dt="2023-05-05T12:28:06.437" v="8477" actId="20577"/>
          <ac:spMkLst>
            <pc:docMk/>
            <pc:sldMk cId="654945456" sldId="276"/>
            <ac:spMk id="2" creationId="{262E672E-DF47-32B9-937B-EEB37EA05C2E}"/>
          </ac:spMkLst>
        </pc:spChg>
        <pc:spChg chg="mod">
          <ac:chgData name="MARIA KARAMPELIA" userId="9dfcc2cac66bf474" providerId="LiveId" clId="{828FFC5C-DABA-4237-ABCC-0EACF162D5C7}" dt="2023-05-05T12:28:49.131" v="8485" actId="20577"/>
          <ac:spMkLst>
            <pc:docMk/>
            <pc:sldMk cId="654945456" sldId="276"/>
            <ac:spMk id="3" creationId="{951132D2-FEE6-1866-C96F-FBB8A5EB7F9E}"/>
          </ac:spMkLst>
        </pc:spChg>
      </pc:sldChg>
      <pc:sldChg chg="modSp new mod">
        <pc:chgData name="MARIA KARAMPELIA" userId="9dfcc2cac66bf474" providerId="LiveId" clId="{828FFC5C-DABA-4237-ABCC-0EACF162D5C7}" dt="2023-05-05T12:29:24.889" v="8489" actId="27636"/>
        <pc:sldMkLst>
          <pc:docMk/>
          <pc:sldMk cId="3786885119" sldId="277"/>
        </pc:sldMkLst>
        <pc:spChg chg="mod">
          <ac:chgData name="MARIA KARAMPELIA" userId="9dfcc2cac66bf474" providerId="LiveId" clId="{828FFC5C-DABA-4237-ABCC-0EACF162D5C7}" dt="2023-05-05T12:29:24.889" v="8489" actId="27636"/>
          <ac:spMkLst>
            <pc:docMk/>
            <pc:sldMk cId="3786885119" sldId="277"/>
            <ac:spMk id="2" creationId="{E399BBB5-74A3-4830-B3F4-10B5FF2BECF6}"/>
          </ac:spMkLst>
        </pc:spChg>
        <pc:spChg chg="mod">
          <ac:chgData name="MARIA KARAMPELIA" userId="9dfcc2cac66bf474" providerId="LiveId" clId="{828FFC5C-DABA-4237-ABCC-0EACF162D5C7}" dt="2023-05-05T10:11:54.153" v="7378" actId="207"/>
          <ac:spMkLst>
            <pc:docMk/>
            <pc:sldMk cId="3786885119" sldId="277"/>
            <ac:spMk id="3" creationId="{8E49CD0D-137F-1128-9119-58F62C59182B}"/>
          </ac:spMkLst>
        </pc:spChg>
      </pc:sldChg>
      <pc:sldChg chg="modSp new mod">
        <pc:chgData name="MARIA KARAMPELIA" userId="9dfcc2cac66bf474" providerId="LiveId" clId="{828FFC5C-DABA-4237-ABCC-0EACF162D5C7}" dt="2023-05-05T12:30:01.720" v="8493" actId="20577"/>
        <pc:sldMkLst>
          <pc:docMk/>
          <pc:sldMk cId="2500480590" sldId="278"/>
        </pc:sldMkLst>
        <pc:spChg chg="mod">
          <ac:chgData name="MARIA KARAMPELIA" userId="9dfcc2cac66bf474" providerId="LiveId" clId="{828FFC5C-DABA-4237-ABCC-0EACF162D5C7}" dt="2023-05-05T10:12:19.765" v="7386" actId="20577"/>
          <ac:spMkLst>
            <pc:docMk/>
            <pc:sldMk cId="2500480590" sldId="278"/>
            <ac:spMk id="2" creationId="{BE7FA9C1-CB24-8954-7AE2-6925117708E7}"/>
          </ac:spMkLst>
        </pc:spChg>
        <pc:spChg chg="mod">
          <ac:chgData name="MARIA KARAMPELIA" userId="9dfcc2cac66bf474" providerId="LiveId" clId="{828FFC5C-DABA-4237-ABCC-0EACF162D5C7}" dt="2023-05-05T12:30:01.720" v="8493" actId="20577"/>
          <ac:spMkLst>
            <pc:docMk/>
            <pc:sldMk cId="2500480590" sldId="278"/>
            <ac:spMk id="3" creationId="{08443484-1302-CE55-6A99-0701C87012EE}"/>
          </ac:spMkLst>
        </pc:spChg>
      </pc:sldChg>
      <pc:sldChg chg="modSp new mod">
        <pc:chgData name="MARIA KARAMPELIA" userId="9dfcc2cac66bf474" providerId="LiveId" clId="{828FFC5C-DABA-4237-ABCC-0EACF162D5C7}" dt="2023-05-05T12:31:09.787" v="8503" actId="20577"/>
        <pc:sldMkLst>
          <pc:docMk/>
          <pc:sldMk cId="2422064468" sldId="279"/>
        </pc:sldMkLst>
        <pc:spChg chg="mod">
          <ac:chgData name="MARIA KARAMPELIA" userId="9dfcc2cac66bf474" providerId="LiveId" clId="{828FFC5C-DABA-4237-ABCC-0EACF162D5C7}" dt="2023-05-05T10:22:18.349" v="7575" actId="20577"/>
          <ac:spMkLst>
            <pc:docMk/>
            <pc:sldMk cId="2422064468" sldId="279"/>
            <ac:spMk id="2" creationId="{059B2172-762B-4EDF-F21D-B13D79838B61}"/>
          </ac:spMkLst>
        </pc:spChg>
        <pc:spChg chg="mod">
          <ac:chgData name="MARIA KARAMPELIA" userId="9dfcc2cac66bf474" providerId="LiveId" clId="{828FFC5C-DABA-4237-ABCC-0EACF162D5C7}" dt="2023-05-05T12:31:09.787" v="8503" actId="20577"/>
          <ac:spMkLst>
            <pc:docMk/>
            <pc:sldMk cId="2422064468" sldId="279"/>
            <ac:spMk id="3" creationId="{9D207190-E5EE-6E54-B999-1CCA85D411A2}"/>
          </ac:spMkLst>
        </pc:spChg>
      </pc:sldChg>
      <pc:sldChg chg="modSp new mod">
        <pc:chgData name="MARIA KARAMPELIA" userId="9dfcc2cac66bf474" providerId="LiveId" clId="{828FFC5C-DABA-4237-ABCC-0EACF162D5C7}" dt="2023-05-05T12:32:22.547" v="8508" actId="20577"/>
        <pc:sldMkLst>
          <pc:docMk/>
          <pc:sldMk cId="3029506417" sldId="280"/>
        </pc:sldMkLst>
        <pc:spChg chg="mod">
          <ac:chgData name="MARIA KARAMPELIA" userId="9dfcc2cac66bf474" providerId="LiveId" clId="{828FFC5C-DABA-4237-ABCC-0EACF162D5C7}" dt="2023-05-05T10:26:27.097" v="7665" actId="20577"/>
          <ac:spMkLst>
            <pc:docMk/>
            <pc:sldMk cId="3029506417" sldId="280"/>
            <ac:spMk id="2" creationId="{BEFD5BEB-1739-229A-0759-1C57D6818731}"/>
          </ac:spMkLst>
        </pc:spChg>
        <pc:spChg chg="mod">
          <ac:chgData name="MARIA KARAMPELIA" userId="9dfcc2cac66bf474" providerId="LiveId" clId="{828FFC5C-DABA-4237-ABCC-0EACF162D5C7}" dt="2023-05-05T12:32:22.547" v="8508" actId="20577"/>
          <ac:spMkLst>
            <pc:docMk/>
            <pc:sldMk cId="3029506417" sldId="280"/>
            <ac:spMk id="3" creationId="{5BA1EBC9-8C47-101A-2DEB-FB4F4388F6BA}"/>
          </ac:spMkLst>
        </pc:spChg>
      </pc:sldChg>
      <pc:sldChg chg="modSp new mod">
        <pc:chgData name="MARIA KARAMPELIA" userId="9dfcc2cac66bf474" providerId="LiveId" clId="{828FFC5C-DABA-4237-ABCC-0EACF162D5C7}" dt="2023-05-05T12:32:58.542" v="8512" actId="20577"/>
        <pc:sldMkLst>
          <pc:docMk/>
          <pc:sldMk cId="3553019329" sldId="281"/>
        </pc:sldMkLst>
        <pc:spChg chg="mod">
          <ac:chgData name="MARIA KARAMPELIA" userId="9dfcc2cac66bf474" providerId="LiveId" clId="{828FFC5C-DABA-4237-ABCC-0EACF162D5C7}" dt="2023-05-05T10:29:02.924" v="7717" actId="20577"/>
          <ac:spMkLst>
            <pc:docMk/>
            <pc:sldMk cId="3553019329" sldId="281"/>
            <ac:spMk id="2" creationId="{3191AC80-910F-D5AA-35D4-44021ADB093D}"/>
          </ac:spMkLst>
        </pc:spChg>
        <pc:spChg chg="mod">
          <ac:chgData name="MARIA KARAMPELIA" userId="9dfcc2cac66bf474" providerId="LiveId" clId="{828FFC5C-DABA-4237-ABCC-0EACF162D5C7}" dt="2023-05-05T12:32:58.542" v="8512" actId="20577"/>
          <ac:spMkLst>
            <pc:docMk/>
            <pc:sldMk cId="3553019329" sldId="281"/>
            <ac:spMk id="3" creationId="{A05B76A4-CD88-BF86-6C0A-33D37675DDDD}"/>
          </ac:spMkLst>
        </pc:spChg>
      </pc:sldChg>
      <pc:sldChg chg="modSp new mod">
        <pc:chgData name="MARIA KARAMPELIA" userId="9dfcc2cac66bf474" providerId="LiveId" clId="{828FFC5C-DABA-4237-ABCC-0EACF162D5C7}" dt="2023-05-05T12:33:34.572" v="8514" actId="20577"/>
        <pc:sldMkLst>
          <pc:docMk/>
          <pc:sldMk cId="2951678582" sldId="282"/>
        </pc:sldMkLst>
        <pc:spChg chg="mod">
          <ac:chgData name="MARIA KARAMPELIA" userId="9dfcc2cac66bf474" providerId="LiveId" clId="{828FFC5C-DABA-4237-ABCC-0EACF162D5C7}" dt="2023-05-05T10:31:31.137" v="7770" actId="20577"/>
          <ac:spMkLst>
            <pc:docMk/>
            <pc:sldMk cId="2951678582" sldId="282"/>
            <ac:spMk id="2" creationId="{870CC409-30A8-73B0-4D01-BB62EE5F3389}"/>
          </ac:spMkLst>
        </pc:spChg>
        <pc:spChg chg="mod">
          <ac:chgData name="MARIA KARAMPELIA" userId="9dfcc2cac66bf474" providerId="LiveId" clId="{828FFC5C-DABA-4237-ABCC-0EACF162D5C7}" dt="2023-05-05T12:33:34.572" v="8514" actId="20577"/>
          <ac:spMkLst>
            <pc:docMk/>
            <pc:sldMk cId="2951678582" sldId="282"/>
            <ac:spMk id="3" creationId="{662FD33F-BA63-E54E-221A-654DB4D07282}"/>
          </ac:spMkLst>
        </pc:spChg>
      </pc:sldChg>
      <pc:sldChg chg="modSp new mod">
        <pc:chgData name="MARIA KARAMPELIA" userId="9dfcc2cac66bf474" providerId="LiveId" clId="{828FFC5C-DABA-4237-ABCC-0EACF162D5C7}" dt="2023-05-05T10:37:02.788" v="7841" actId="20577"/>
        <pc:sldMkLst>
          <pc:docMk/>
          <pc:sldMk cId="3585533407" sldId="283"/>
        </pc:sldMkLst>
        <pc:spChg chg="mod">
          <ac:chgData name="MARIA KARAMPELIA" userId="9dfcc2cac66bf474" providerId="LiveId" clId="{828FFC5C-DABA-4237-ABCC-0EACF162D5C7}" dt="2023-05-05T10:35:27.723" v="7807" actId="20577"/>
          <ac:spMkLst>
            <pc:docMk/>
            <pc:sldMk cId="3585533407" sldId="283"/>
            <ac:spMk id="2" creationId="{897BCC4A-9464-E0A4-8A67-102839E7E6EA}"/>
          </ac:spMkLst>
        </pc:spChg>
        <pc:spChg chg="mod">
          <ac:chgData name="MARIA KARAMPELIA" userId="9dfcc2cac66bf474" providerId="LiveId" clId="{828FFC5C-DABA-4237-ABCC-0EACF162D5C7}" dt="2023-05-05T10:37:02.788" v="7841" actId="20577"/>
          <ac:spMkLst>
            <pc:docMk/>
            <pc:sldMk cId="3585533407" sldId="283"/>
            <ac:spMk id="3" creationId="{1B3AC684-60DB-0369-258B-0AF90EE97B76}"/>
          </ac:spMkLst>
        </pc:spChg>
      </pc:sldChg>
      <pc:sldChg chg="modSp new mod">
        <pc:chgData name="MARIA KARAMPELIA" userId="9dfcc2cac66bf474" providerId="LiveId" clId="{828FFC5C-DABA-4237-ABCC-0EACF162D5C7}" dt="2023-05-05T10:42:15.417" v="7889" actId="20577"/>
        <pc:sldMkLst>
          <pc:docMk/>
          <pc:sldMk cId="3923296474" sldId="284"/>
        </pc:sldMkLst>
        <pc:spChg chg="mod">
          <ac:chgData name="MARIA KARAMPELIA" userId="9dfcc2cac66bf474" providerId="LiveId" clId="{828FFC5C-DABA-4237-ABCC-0EACF162D5C7}" dt="2023-05-01T23:53:25.594" v="4778" actId="27636"/>
          <ac:spMkLst>
            <pc:docMk/>
            <pc:sldMk cId="3923296474" sldId="284"/>
            <ac:spMk id="2" creationId="{E7F55E7D-2693-2001-F4B0-17DDF381B651}"/>
          </ac:spMkLst>
        </pc:spChg>
        <pc:spChg chg="mod">
          <ac:chgData name="MARIA KARAMPELIA" userId="9dfcc2cac66bf474" providerId="LiveId" clId="{828FFC5C-DABA-4237-ABCC-0EACF162D5C7}" dt="2023-05-05T10:42:15.417" v="7889" actId="20577"/>
          <ac:spMkLst>
            <pc:docMk/>
            <pc:sldMk cId="3923296474" sldId="284"/>
            <ac:spMk id="3" creationId="{D0A0B411-D1A8-1B1E-7D60-349574AD79A5}"/>
          </ac:spMkLst>
        </pc:spChg>
      </pc:sldChg>
      <pc:sldChg chg="modSp new mod">
        <pc:chgData name="MARIA KARAMPELIA" userId="9dfcc2cac66bf474" providerId="LiveId" clId="{828FFC5C-DABA-4237-ABCC-0EACF162D5C7}" dt="2023-05-05T12:35:10.151" v="8516" actId="20577"/>
        <pc:sldMkLst>
          <pc:docMk/>
          <pc:sldMk cId="1826011946" sldId="285"/>
        </pc:sldMkLst>
        <pc:spChg chg="mod">
          <ac:chgData name="MARIA KARAMPELIA" userId="9dfcc2cac66bf474" providerId="LiveId" clId="{828FFC5C-DABA-4237-ABCC-0EACF162D5C7}" dt="2023-05-01T23:59:23.410" v="4864" actId="27636"/>
          <ac:spMkLst>
            <pc:docMk/>
            <pc:sldMk cId="1826011946" sldId="285"/>
            <ac:spMk id="2" creationId="{5A8A8B7A-6585-C505-F9EB-15C8D2A99CC9}"/>
          </ac:spMkLst>
        </pc:spChg>
        <pc:spChg chg="mod">
          <ac:chgData name="MARIA KARAMPELIA" userId="9dfcc2cac66bf474" providerId="LiveId" clId="{828FFC5C-DABA-4237-ABCC-0EACF162D5C7}" dt="2023-05-05T12:35:10.151" v="8516" actId="20577"/>
          <ac:spMkLst>
            <pc:docMk/>
            <pc:sldMk cId="1826011946" sldId="285"/>
            <ac:spMk id="3" creationId="{D14F0B7F-33E9-69F3-2A85-BF9CBEF117FA}"/>
          </ac:spMkLst>
        </pc:spChg>
      </pc:sldChg>
      <pc:sldChg chg="modSp new mod">
        <pc:chgData name="MARIA KARAMPELIA" userId="9dfcc2cac66bf474" providerId="LiveId" clId="{828FFC5C-DABA-4237-ABCC-0EACF162D5C7}" dt="2023-05-05T12:35:58.673" v="8520" actId="20577"/>
        <pc:sldMkLst>
          <pc:docMk/>
          <pc:sldMk cId="140818493" sldId="286"/>
        </pc:sldMkLst>
        <pc:spChg chg="mod">
          <ac:chgData name="MARIA KARAMPELIA" userId="9dfcc2cac66bf474" providerId="LiveId" clId="{828FFC5C-DABA-4237-ABCC-0EACF162D5C7}" dt="2023-05-02T00:05:15.962" v="4952" actId="27636"/>
          <ac:spMkLst>
            <pc:docMk/>
            <pc:sldMk cId="140818493" sldId="286"/>
            <ac:spMk id="2" creationId="{D9F77A30-A788-6691-B16F-DDFBF5DD3EFE}"/>
          </ac:spMkLst>
        </pc:spChg>
        <pc:spChg chg="mod">
          <ac:chgData name="MARIA KARAMPELIA" userId="9dfcc2cac66bf474" providerId="LiveId" clId="{828FFC5C-DABA-4237-ABCC-0EACF162D5C7}" dt="2023-05-05T12:35:58.673" v="8520" actId="20577"/>
          <ac:spMkLst>
            <pc:docMk/>
            <pc:sldMk cId="140818493" sldId="286"/>
            <ac:spMk id="3" creationId="{7D7A2533-BF66-82B5-598D-2BF5A5D04BFB}"/>
          </ac:spMkLst>
        </pc:spChg>
      </pc:sldChg>
      <pc:sldChg chg="modSp new mod">
        <pc:chgData name="MARIA KARAMPELIA" userId="9dfcc2cac66bf474" providerId="LiveId" clId="{828FFC5C-DABA-4237-ABCC-0EACF162D5C7}" dt="2023-05-05T10:50:40.034" v="8061" actId="20577"/>
        <pc:sldMkLst>
          <pc:docMk/>
          <pc:sldMk cId="428185673" sldId="287"/>
        </pc:sldMkLst>
        <pc:spChg chg="mod">
          <ac:chgData name="MARIA KARAMPELIA" userId="9dfcc2cac66bf474" providerId="LiveId" clId="{828FFC5C-DABA-4237-ABCC-0EACF162D5C7}" dt="2023-05-02T00:12:44.292" v="5052" actId="27636"/>
          <ac:spMkLst>
            <pc:docMk/>
            <pc:sldMk cId="428185673" sldId="287"/>
            <ac:spMk id="2" creationId="{52069471-1BE5-5BA3-B95D-1BC54017C4C0}"/>
          </ac:spMkLst>
        </pc:spChg>
        <pc:spChg chg="mod">
          <ac:chgData name="MARIA KARAMPELIA" userId="9dfcc2cac66bf474" providerId="LiveId" clId="{828FFC5C-DABA-4237-ABCC-0EACF162D5C7}" dt="2023-05-05T10:50:40.034" v="8061" actId="20577"/>
          <ac:spMkLst>
            <pc:docMk/>
            <pc:sldMk cId="428185673" sldId="287"/>
            <ac:spMk id="3" creationId="{79C919CC-FB1A-1B79-A66F-99B63DADFE73}"/>
          </ac:spMkLst>
        </pc:spChg>
      </pc:sldChg>
      <pc:sldChg chg="modSp new mod">
        <pc:chgData name="MARIA KARAMPELIA" userId="9dfcc2cac66bf474" providerId="LiveId" clId="{828FFC5C-DABA-4237-ABCC-0EACF162D5C7}" dt="2023-05-05T12:36:57.048" v="8524" actId="20577"/>
        <pc:sldMkLst>
          <pc:docMk/>
          <pc:sldMk cId="438442053" sldId="288"/>
        </pc:sldMkLst>
        <pc:spChg chg="mod">
          <ac:chgData name="MARIA KARAMPELIA" userId="9dfcc2cac66bf474" providerId="LiveId" clId="{828FFC5C-DABA-4237-ABCC-0EACF162D5C7}" dt="2023-05-05T09:37:03.825" v="6684"/>
          <ac:spMkLst>
            <pc:docMk/>
            <pc:sldMk cId="438442053" sldId="288"/>
            <ac:spMk id="2" creationId="{AB4AE98C-94B8-B51E-F071-06EC7E4DF354}"/>
          </ac:spMkLst>
        </pc:spChg>
        <pc:spChg chg="mod">
          <ac:chgData name="MARIA KARAMPELIA" userId="9dfcc2cac66bf474" providerId="LiveId" clId="{828FFC5C-DABA-4237-ABCC-0EACF162D5C7}" dt="2023-05-05T12:36:57.048" v="8524" actId="20577"/>
          <ac:spMkLst>
            <pc:docMk/>
            <pc:sldMk cId="438442053" sldId="288"/>
            <ac:spMk id="3" creationId="{C0B2CA9F-687D-2A1F-F81B-20B302134F27}"/>
          </ac:spMkLst>
        </pc:spChg>
      </pc:sldChg>
      <pc:sldChg chg="modSp new mod">
        <pc:chgData name="MARIA KARAMPELIA" userId="9dfcc2cac66bf474" providerId="LiveId" clId="{828FFC5C-DABA-4237-ABCC-0EACF162D5C7}" dt="2023-05-05T12:02:06.766" v="8238" actId="20577"/>
        <pc:sldMkLst>
          <pc:docMk/>
          <pc:sldMk cId="4136968560" sldId="289"/>
        </pc:sldMkLst>
        <pc:spChg chg="mod">
          <ac:chgData name="MARIA KARAMPELIA" userId="9dfcc2cac66bf474" providerId="LiveId" clId="{828FFC5C-DABA-4237-ABCC-0EACF162D5C7}" dt="2023-05-05T12:01:34.582" v="8236" actId="20577"/>
          <ac:spMkLst>
            <pc:docMk/>
            <pc:sldMk cId="4136968560" sldId="289"/>
            <ac:spMk id="2" creationId="{6A0682A8-B59D-7B3A-445B-16347A5FF26B}"/>
          </ac:spMkLst>
        </pc:spChg>
        <pc:spChg chg="mod">
          <ac:chgData name="MARIA KARAMPELIA" userId="9dfcc2cac66bf474" providerId="LiveId" clId="{828FFC5C-DABA-4237-ABCC-0EACF162D5C7}" dt="2023-05-05T12:02:06.766" v="8238" actId="20577"/>
          <ac:spMkLst>
            <pc:docMk/>
            <pc:sldMk cId="4136968560" sldId="289"/>
            <ac:spMk id="3" creationId="{5D4BFB2E-083B-EF39-2B30-F65E40190BB3}"/>
          </ac:spMkLst>
        </pc:spChg>
      </pc:sldChg>
      <pc:sldChg chg="modSp new mod">
        <pc:chgData name="MARIA KARAMPELIA" userId="9dfcc2cac66bf474" providerId="LiveId" clId="{828FFC5C-DABA-4237-ABCC-0EACF162D5C7}" dt="2023-05-05T10:54:01.391" v="8109" actId="20577"/>
        <pc:sldMkLst>
          <pc:docMk/>
          <pc:sldMk cId="4173816457" sldId="290"/>
        </pc:sldMkLst>
        <pc:spChg chg="mod">
          <ac:chgData name="MARIA KARAMPELIA" userId="9dfcc2cac66bf474" providerId="LiveId" clId="{828FFC5C-DABA-4237-ABCC-0EACF162D5C7}" dt="2023-05-05T09:34:04.614" v="6662"/>
          <ac:spMkLst>
            <pc:docMk/>
            <pc:sldMk cId="4173816457" sldId="290"/>
            <ac:spMk id="2" creationId="{BB07AD59-7F87-10FC-94D5-9ED3079B14BB}"/>
          </ac:spMkLst>
        </pc:spChg>
        <pc:spChg chg="mod">
          <ac:chgData name="MARIA KARAMPELIA" userId="9dfcc2cac66bf474" providerId="LiveId" clId="{828FFC5C-DABA-4237-ABCC-0EACF162D5C7}" dt="2023-05-05T10:54:01.391" v="8109" actId="20577"/>
          <ac:spMkLst>
            <pc:docMk/>
            <pc:sldMk cId="4173816457" sldId="290"/>
            <ac:spMk id="3" creationId="{2A964086-F278-9A50-7011-E6CDC6DC07AC}"/>
          </ac:spMkLst>
        </pc:spChg>
      </pc:sldChg>
      <pc:sldChg chg="modSp new mod">
        <pc:chgData name="MARIA KARAMPELIA" userId="9dfcc2cac66bf474" providerId="LiveId" clId="{828FFC5C-DABA-4237-ABCC-0EACF162D5C7}" dt="2023-05-05T12:03:38.343" v="8240" actId="20577"/>
        <pc:sldMkLst>
          <pc:docMk/>
          <pc:sldMk cId="1667076137" sldId="291"/>
        </pc:sldMkLst>
        <pc:spChg chg="mod">
          <ac:chgData name="MARIA KARAMPELIA" userId="9dfcc2cac66bf474" providerId="LiveId" clId="{828FFC5C-DABA-4237-ABCC-0EACF162D5C7}" dt="2023-05-02T00:39:43.026" v="5586" actId="27636"/>
          <ac:spMkLst>
            <pc:docMk/>
            <pc:sldMk cId="1667076137" sldId="291"/>
            <ac:spMk id="2" creationId="{C0970E6E-43C0-C5F7-EAE5-17EDC43CB0AD}"/>
          </ac:spMkLst>
        </pc:spChg>
        <pc:spChg chg="mod">
          <ac:chgData name="MARIA KARAMPELIA" userId="9dfcc2cac66bf474" providerId="LiveId" clId="{828FFC5C-DABA-4237-ABCC-0EACF162D5C7}" dt="2023-05-05T12:03:38.343" v="8240" actId="20577"/>
          <ac:spMkLst>
            <pc:docMk/>
            <pc:sldMk cId="1667076137" sldId="291"/>
            <ac:spMk id="3" creationId="{F64F7B98-14E2-8602-F4CE-08E2E8571DFF}"/>
          </ac:spMkLst>
        </pc:spChg>
      </pc:sldChg>
      <pc:sldChg chg="modSp new mod">
        <pc:chgData name="MARIA KARAMPELIA" userId="9dfcc2cac66bf474" providerId="LiveId" clId="{828FFC5C-DABA-4237-ABCC-0EACF162D5C7}" dt="2023-05-05T12:04:33.745" v="8246" actId="20577"/>
        <pc:sldMkLst>
          <pc:docMk/>
          <pc:sldMk cId="1877166051" sldId="292"/>
        </pc:sldMkLst>
        <pc:spChg chg="mod">
          <ac:chgData name="MARIA KARAMPELIA" userId="9dfcc2cac66bf474" providerId="LiveId" clId="{828FFC5C-DABA-4237-ABCC-0EACF162D5C7}" dt="2023-05-05T12:04:18.969" v="8244" actId="20577"/>
          <ac:spMkLst>
            <pc:docMk/>
            <pc:sldMk cId="1877166051" sldId="292"/>
            <ac:spMk id="2" creationId="{1C245800-B2A3-D168-90A3-4AFB5B6D521C}"/>
          </ac:spMkLst>
        </pc:spChg>
        <pc:spChg chg="mod">
          <ac:chgData name="MARIA KARAMPELIA" userId="9dfcc2cac66bf474" providerId="LiveId" clId="{828FFC5C-DABA-4237-ABCC-0EACF162D5C7}" dt="2023-05-05T12:04:33.745" v="8246" actId="20577"/>
          <ac:spMkLst>
            <pc:docMk/>
            <pc:sldMk cId="1877166051" sldId="292"/>
            <ac:spMk id="3" creationId="{74EAE8AC-EC53-A9AA-92BF-C800753538CF}"/>
          </ac:spMkLst>
        </pc:spChg>
      </pc:sldChg>
      <pc:sldChg chg="modSp new mod">
        <pc:chgData name="MARIA KARAMPELIA" userId="9dfcc2cac66bf474" providerId="LiveId" clId="{828FFC5C-DABA-4237-ABCC-0EACF162D5C7}" dt="2023-05-05T10:58:02.382" v="8199" actId="20577"/>
        <pc:sldMkLst>
          <pc:docMk/>
          <pc:sldMk cId="2762883638" sldId="293"/>
        </pc:sldMkLst>
        <pc:spChg chg="mod">
          <ac:chgData name="MARIA KARAMPELIA" userId="9dfcc2cac66bf474" providerId="LiveId" clId="{828FFC5C-DABA-4237-ABCC-0EACF162D5C7}" dt="2023-05-02T00:52:59.371" v="6043" actId="14100"/>
          <ac:spMkLst>
            <pc:docMk/>
            <pc:sldMk cId="2762883638" sldId="293"/>
            <ac:spMk id="2" creationId="{062C7439-0D0A-B466-3B13-840FC42614F5}"/>
          </ac:spMkLst>
        </pc:spChg>
        <pc:spChg chg="mod">
          <ac:chgData name="MARIA KARAMPELIA" userId="9dfcc2cac66bf474" providerId="LiveId" clId="{828FFC5C-DABA-4237-ABCC-0EACF162D5C7}" dt="2023-05-05T10:58:02.382" v="8199" actId="20577"/>
          <ac:spMkLst>
            <pc:docMk/>
            <pc:sldMk cId="2762883638" sldId="293"/>
            <ac:spMk id="3" creationId="{E940C5BC-9103-950E-8024-EB090D954D47}"/>
          </ac:spMkLst>
        </pc:spChg>
      </pc:sldChg>
      <pc:sldChg chg="modSp new mod ord">
        <pc:chgData name="MARIA KARAMPELIA" userId="9dfcc2cac66bf474" providerId="LiveId" clId="{828FFC5C-DABA-4237-ABCC-0EACF162D5C7}" dt="2023-05-05T12:06:27.843" v="8248" actId="20577"/>
        <pc:sldMkLst>
          <pc:docMk/>
          <pc:sldMk cId="4126019305" sldId="294"/>
        </pc:sldMkLst>
        <pc:spChg chg="mod">
          <ac:chgData name="MARIA KARAMPELIA" userId="9dfcc2cac66bf474" providerId="LiveId" clId="{828FFC5C-DABA-4237-ABCC-0EACF162D5C7}" dt="2023-05-02T01:05:36.239" v="6313" actId="20577"/>
          <ac:spMkLst>
            <pc:docMk/>
            <pc:sldMk cId="4126019305" sldId="294"/>
            <ac:spMk id="2" creationId="{6C68F4CE-2804-F7E6-31D6-264C2B489599}"/>
          </ac:spMkLst>
        </pc:spChg>
        <pc:spChg chg="mod">
          <ac:chgData name="MARIA KARAMPELIA" userId="9dfcc2cac66bf474" providerId="LiveId" clId="{828FFC5C-DABA-4237-ABCC-0EACF162D5C7}" dt="2023-05-05T12:06:27.843" v="8248" actId="20577"/>
          <ac:spMkLst>
            <pc:docMk/>
            <pc:sldMk cId="4126019305" sldId="294"/>
            <ac:spMk id="3" creationId="{F9F0015B-7E64-4B25-051E-FA4C5B79661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08205E-6A17-B102-4E2D-E39D662AAD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F57F21E-EA88-6AFC-E119-D46E74427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39DB1A3-97FB-44F9-1675-EC8C16D4C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9412-0666-4481-A860-17ABDCBEF7A7}" type="datetimeFigureOut">
              <a:rPr lang="el-GR" smtClean="0"/>
              <a:t>5/5/2023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61AEDFB-870B-F6C2-1FBE-71F17F050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1ACBE6D-6593-2800-7ECC-4253C1ACA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02D6-A4D0-481B-9345-C50DC4EA2A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5702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3B1F46-06FB-62A8-08B0-26F95425E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C4213A9-A5C7-251C-FB2A-8B8FDDCFE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F723AF8-208D-C666-D629-445E78EAE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9412-0666-4481-A860-17ABDCBEF7A7}" type="datetimeFigureOut">
              <a:rPr lang="el-GR" smtClean="0"/>
              <a:t>5/5/2023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4784721-CC66-376A-6E5B-A2B3E9217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CD994AE-8745-73C5-B1B2-73B424CA5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02D6-A4D0-481B-9345-C50DC4EA2A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7947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72E4724E-815D-3EFE-63C3-E226E0C2FD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CA36080-FCB0-9503-D2DB-3C4AE195BD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3CE6D68-5448-A1A2-9D7A-3E24A8B78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9412-0666-4481-A860-17ABDCBEF7A7}" type="datetimeFigureOut">
              <a:rPr lang="el-GR" smtClean="0"/>
              <a:t>5/5/2023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6C780EC-76DE-FC69-D972-C3CEE2E78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C1CAAAD-B12E-51AB-F6A4-9617BF102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02D6-A4D0-481B-9345-C50DC4EA2A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431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CBDF93D-6200-1D97-B051-E81FE1431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D6A4A3B-9AD2-F8DC-E0B7-79B0BBA8D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AF8CE43-AA4F-8A0A-72B4-76238F436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9412-0666-4481-A860-17ABDCBEF7A7}" type="datetimeFigureOut">
              <a:rPr lang="el-GR" smtClean="0"/>
              <a:t>5/5/2023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5394C02-F277-FA70-1177-AA9887076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B3A089B-F26F-E697-ED76-4FEF7E24E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02D6-A4D0-481B-9345-C50DC4EA2A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9218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87C45F-F92F-9B4D-84ED-1AE37E28C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986493C-BD9F-4A8C-3463-CEA14C0C7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82B544E-16F6-01A4-52DA-FE0B7A331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9412-0666-4481-A860-17ABDCBEF7A7}" type="datetimeFigureOut">
              <a:rPr lang="el-GR" smtClean="0"/>
              <a:t>5/5/2023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4728904-F4BF-5569-6CBE-0072C2176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0A757B0-9BEE-A1BD-F349-F0090FE36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02D6-A4D0-481B-9345-C50DC4EA2A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5465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6CCE11-50DE-7BEE-C30D-E61F457D4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98F0FB7-A18F-A7D0-E0A3-1EB753FAF9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125DF3F-70E2-CE16-A1A3-D438E7725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B05A27-142D-10BC-66CC-CF3BDD8AE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9412-0666-4481-A860-17ABDCBEF7A7}" type="datetimeFigureOut">
              <a:rPr lang="el-GR" smtClean="0"/>
              <a:t>5/5/2023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987F56B-AC07-EDDD-458E-3AD4805BE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31F5F07-B464-0A81-0347-C6F68ADC0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02D6-A4D0-481B-9345-C50DC4EA2A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439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F011425-0C31-D302-0D6F-1BEBB6531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C62A368-5081-966A-9152-45F03220E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4E0FAEE-08C9-FAE3-0FB5-D47C0A9710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A9A81C2-1C3A-A6E1-FA9A-6C8B499C80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A2AA6A1-057F-8DC3-EFFA-916AA38541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E22E49B3-7EDC-24A8-60ED-C70D68BEA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9412-0666-4481-A860-17ABDCBEF7A7}" type="datetimeFigureOut">
              <a:rPr lang="el-GR" smtClean="0"/>
              <a:t>5/5/2023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F7B5D5B-E157-BAC7-B743-D00DE32DB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2F164B6-C595-BE46-7671-A9A97C393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02D6-A4D0-481B-9345-C50DC4EA2A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514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BBD6E2-F82C-EC9D-616D-F8D445EE7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9DCF3A7C-E94F-7442-63CF-787850360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9412-0666-4481-A860-17ABDCBEF7A7}" type="datetimeFigureOut">
              <a:rPr lang="el-GR" smtClean="0"/>
              <a:t>5/5/2023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6488899-A834-6D4A-E8D1-B9DBB103C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19D52DE-B581-AC81-9994-288A0AD8B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02D6-A4D0-481B-9345-C50DC4EA2A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987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736EADD-5973-AABE-B6D5-E41F19CAF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9412-0666-4481-A860-17ABDCBEF7A7}" type="datetimeFigureOut">
              <a:rPr lang="el-GR" smtClean="0"/>
              <a:t>5/5/2023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CE1CA361-1405-8698-2A1B-5A93A5FF5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F35D854-9C09-ADAE-3BE2-C0E0A38F0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02D6-A4D0-481B-9345-C50DC4EA2A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016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1BFA19F-C949-6C67-C547-0A850E3D4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E4ECCCE-3A3D-FE98-1033-FEABE460F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B99F288-85E3-3ACF-8617-2E99E04A94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BA26F19-C596-E5F4-D53E-A329D769B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9412-0666-4481-A860-17ABDCBEF7A7}" type="datetimeFigureOut">
              <a:rPr lang="el-GR" smtClean="0"/>
              <a:t>5/5/2023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2DDF2C0-77C1-3D65-F35E-787BA6FF9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0D1593F-74B4-9ED0-761C-CF9A4768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02D6-A4D0-481B-9345-C50DC4EA2A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615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3AC0EB-DCB6-DA79-B4CA-1223E28E0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B304A80-2428-F6E8-A9E2-97EEDBFE0E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7DE0170-17BF-6DBE-397B-267E65E9EC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A7E084D-1AEE-10FF-C452-950B6636C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9412-0666-4481-A860-17ABDCBEF7A7}" type="datetimeFigureOut">
              <a:rPr lang="el-GR" smtClean="0"/>
              <a:t>5/5/2023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498716F-433C-0D34-ABEE-9556D8BBC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433F593-1EC1-79BF-42A5-DCAFECE37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02D6-A4D0-481B-9345-C50DC4EA2A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169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89093B8A-91F0-1BC9-9114-39C6CE00F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30F6B11-8934-DDED-556C-26D9B5F98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14BAA74-F3ED-231E-970B-DF4D0BCB4E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99412-0666-4481-A860-17ABDCBEF7A7}" type="datetimeFigureOut">
              <a:rPr lang="el-GR" smtClean="0"/>
              <a:t>5/5/2023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B323604-77CF-570E-50FE-42F163EA14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16E5F93-8C97-4074-7CF8-2AAD8542F2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B02D6-A4D0-481B-9345-C50DC4EA2A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188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int.gr/20/texts.asp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int.gr/20/texts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int.gr/20/texts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9F8E14-F5BA-C347-2F11-A9896B0AD7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6362" y="61340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l-GR" sz="6000" b="1" dirty="0"/>
              <a:t>ΕΚΚΛΗΣΙΑΣΤΙΚΗ ΕΘΙΜΟΤΥΠΙΑ</a:t>
            </a:r>
            <a:br>
              <a:rPr lang="el-GR" sz="6000" b="1" dirty="0"/>
            </a:br>
            <a:r>
              <a:rPr lang="el-GR" sz="6000" b="1" dirty="0"/>
              <a:t>ΕΝΟΤΗΤΑ 7</a:t>
            </a:r>
            <a:r>
              <a:rPr lang="el-GR" sz="6000" b="1" baseline="30000" dirty="0"/>
              <a:t>η</a:t>
            </a:r>
            <a:br>
              <a:rPr lang="el-GR" sz="6000" b="1" dirty="0"/>
            </a:br>
            <a:r>
              <a:rPr lang="el-GR" sz="6000" b="1" dirty="0"/>
              <a:t> Εκκλησιαστική Επιστολογραφία 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B0E2953-D7BF-28BE-D698-3CEBA57FF2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12166"/>
          </a:xfrm>
        </p:spPr>
        <p:txBody>
          <a:bodyPr>
            <a:normAutofit lnSpcReduction="10000"/>
          </a:bodyPr>
          <a:lstStyle/>
          <a:p>
            <a:endParaRPr lang="el-GR" dirty="0"/>
          </a:p>
          <a:p>
            <a:r>
              <a:rPr lang="el-GR" dirty="0"/>
              <a:t>Διδάσκουσα Καθηγήτρια: Μαρία </a:t>
            </a:r>
            <a:r>
              <a:rPr lang="el-GR" dirty="0" err="1"/>
              <a:t>Καράμπελια</a:t>
            </a:r>
            <a:endParaRPr lang="el-GR" dirty="0"/>
          </a:p>
          <a:p>
            <a:r>
              <a:rPr lang="el-GR" dirty="0"/>
              <a:t>Β΄ εξάμηνο</a:t>
            </a:r>
          </a:p>
          <a:p>
            <a:r>
              <a:rPr lang="el-GR" dirty="0"/>
              <a:t>Ιερατικών Σπουδών</a:t>
            </a:r>
          </a:p>
          <a:p>
            <a:r>
              <a:rPr lang="el-GR" dirty="0"/>
              <a:t>ΑΕΑΑ</a:t>
            </a:r>
          </a:p>
        </p:txBody>
      </p:sp>
    </p:spTree>
    <p:extLst>
      <p:ext uri="{BB962C8B-B14F-4D97-AF65-F5344CB8AC3E}">
        <p14:creationId xmlns:p14="http://schemas.microsoft.com/office/powerpoint/2010/main" val="594495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B675BF-C210-4E75-6E81-867110C8E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57300"/>
          </a:xfrm>
        </p:spPr>
        <p:txBody>
          <a:bodyPr>
            <a:normAutofit fontScale="90000"/>
          </a:bodyPr>
          <a:lstStyle/>
          <a:p>
            <a:pPr algn="ctr"/>
            <a:br>
              <a:rPr kumimoji="0" lang="el-GR" altLang="el-GR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kumimoji="0" lang="el-GR" altLang="el-GR" sz="36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Ελληνικό σύστημα αρίθμησης</a:t>
            </a:r>
            <a:br>
              <a:rPr kumimoji="0" lang="el-GR" altLang="el-GR" sz="36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</a:br>
            <a:r>
              <a:rPr lang="el-GR" sz="3600" dirty="0">
                <a:hlinkClick r:id="rId2"/>
              </a:rPr>
              <a:t>Ορθόδοξος </a:t>
            </a:r>
            <a:r>
              <a:rPr lang="el-GR" sz="3600" dirty="0" err="1">
                <a:hlinkClick r:id="rId2"/>
              </a:rPr>
              <a:t>Συναξαριστης</a:t>
            </a:r>
            <a:r>
              <a:rPr lang="el-GR" sz="3600" dirty="0">
                <a:hlinkClick r:id="rId2"/>
              </a:rPr>
              <a:t> :: Ελληνικό σύστημα αρίθμησης (saint.gr)</a:t>
            </a:r>
            <a:br>
              <a:rPr kumimoji="0" lang="el-GR" altLang="el-GR" sz="3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endParaRPr lang="el-GR" sz="3600" dirty="0">
              <a:latin typeface="+mn-lt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204B480-8E35-4B80-C1CE-02938A332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28774"/>
            <a:ext cx="11953875" cy="5229225"/>
          </a:xfr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b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kumimoji="0" lang="el-GR" altLang="el-GR" sz="28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Παραδείγματα</a:t>
            </a:r>
            <a:b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Ο αριθμός 153 γραφόταν «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ρνγ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΄» ή «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ρνγ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».</a:t>
            </a:r>
            <a:b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Ο αριθμός 780 γραφόταν «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ψπ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΄» ή «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ψπ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».</a:t>
            </a:r>
            <a:b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Ο αριθμός 306 γραφόταν «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τϛ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΄».</a:t>
            </a:r>
            <a:b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Ο αριθμός 1823 γραφόταν «,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αωκγ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΄».</a:t>
            </a:r>
            <a:b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Ο αριθμός 1007 γραφόταν «,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αζ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΄».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endParaRPr kumimoji="0" lang="el-GR" altLang="el-GR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3991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D9E512-D8C0-22A6-0023-9206EF10D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23949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ΤΑΞΙΣ ΕΚΚΛΗΣΙΑΣΤΙΚΗΣ ΔΕΟΝΤΟΛΟΓΙΑΣ </a:t>
            </a:r>
            <a:br>
              <a:rPr lang="el-GR" dirty="0"/>
            </a:br>
            <a:r>
              <a:rPr lang="el-GR" dirty="0"/>
              <a:t>ΕΙΣ ΤΗΝ ΥΠΗΡΕΣΙΑΚΗΝ ΚΑΙ ΙΔΙΩΤΙΚΗΝ ΑΛΛΗΛΟΓΡΑΦΙΑΝ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C439A52-2D94-A146-8930-1E7A0565E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3949"/>
            <a:ext cx="12192000" cy="573404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l-GR" dirty="0"/>
              <a:t>ΠΡΟΛΟΓΟΣ </a:t>
            </a:r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err="1"/>
              <a:t>Παρατηρούμεν</a:t>
            </a:r>
            <a:r>
              <a:rPr lang="el-GR" dirty="0"/>
              <a:t> ότι ενίοτε </a:t>
            </a:r>
            <a:r>
              <a:rPr lang="el-GR" dirty="0" err="1"/>
              <a:t>ωρισμενοι</a:t>
            </a:r>
            <a:r>
              <a:rPr lang="el-GR" dirty="0"/>
              <a:t> ιερείς μας εφημέριοι δεν γνωρίζουν επακριβώς τον τρόπον αλληλογραφίας των είτε με την </a:t>
            </a:r>
            <a:r>
              <a:rPr lang="el-GR" dirty="0" err="1"/>
              <a:t>προϊσταμενην</a:t>
            </a:r>
            <a:r>
              <a:rPr lang="el-GR" dirty="0"/>
              <a:t> των Αρχήν ήτοι την Ι. </a:t>
            </a:r>
            <a:r>
              <a:rPr lang="el-GR" dirty="0" err="1"/>
              <a:t>Μητρόπολιν</a:t>
            </a:r>
            <a:r>
              <a:rPr lang="el-GR" dirty="0"/>
              <a:t>, είτε κατά την </a:t>
            </a:r>
            <a:r>
              <a:rPr lang="el-GR" dirty="0" err="1"/>
              <a:t>έκπλήρωσιν</a:t>
            </a:r>
            <a:r>
              <a:rPr lang="el-GR" dirty="0"/>
              <a:t> κοινωνικού καθήκοντος προς ανωτέρους, </a:t>
            </a:r>
            <a:r>
              <a:rPr lang="el-GR" dirty="0" err="1"/>
              <a:t>ισοβάθμους</a:t>
            </a:r>
            <a:r>
              <a:rPr lang="el-GR" dirty="0"/>
              <a:t> ή κατωτέρους των. Η άγνοια αυτή εξαναγκάζει τους </a:t>
            </a:r>
            <a:r>
              <a:rPr lang="el-GR" dirty="0" err="1"/>
              <a:t>αγνοούντας</a:t>
            </a:r>
            <a:r>
              <a:rPr lang="el-GR" dirty="0"/>
              <a:t> ή να επιλέξουν </a:t>
            </a:r>
            <a:r>
              <a:rPr lang="el-GR" dirty="0" err="1"/>
              <a:t>εσφαλμένον</a:t>
            </a:r>
            <a:r>
              <a:rPr lang="el-GR" dirty="0"/>
              <a:t>, εξ απόψεως εκκλησιαστικής δεοντολογίας, τρόπον αλληλογραφίας, ή να μην ανταποκρίνονται επαρκώς εις τας </a:t>
            </a:r>
            <a:r>
              <a:rPr lang="el-GR" dirty="0" err="1"/>
              <a:t>κοινωνικάς</a:t>
            </a:r>
            <a:r>
              <a:rPr lang="el-GR" dirty="0"/>
              <a:t> των υποχρεώσεις, με αποτέλεσμα, και εις τας δύο περιπτώσεις, να εκτίθενται. </a:t>
            </a:r>
          </a:p>
          <a:p>
            <a:pPr marL="0" indent="0">
              <a:buNone/>
            </a:pPr>
            <a:r>
              <a:rPr lang="el-GR" dirty="0"/>
              <a:t>	Επιθυμούντες να </a:t>
            </a:r>
            <a:r>
              <a:rPr lang="el-GR" dirty="0" err="1"/>
              <a:t>συμβάλωμεν</a:t>
            </a:r>
            <a:r>
              <a:rPr lang="el-GR" dirty="0"/>
              <a:t> εις την </a:t>
            </a:r>
            <a:r>
              <a:rPr lang="el-GR" dirty="0" err="1"/>
              <a:t>υπέρβασιν</a:t>
            </a:r>
            <a:r>
              <a:rPr lang="el-GR" dirty="0"/>
              <a:t> της άγνοιας αυτής </a:t>
            </a:r>
            <a:r>
              <a:rPr lang="el-GR" dirty="0" err="1"/>
              <a:t>καταχωρίζομεν</a:t>
            </a:r>
            <a:r>
              <a:rPr lang="el-GR" dirty="0"/>
              <a:t> κατωτέρω, εκ της προσωπικής μας εμπειρίας, αλλά και εκ μελετών, </a:t>
            </a:r>
            <a:r>
              <a:rPr lang="el-GR" dirty="0" err="1"/>
              <a:t>μερικάς</a:t>
            </a:r>
            <a:r>
              <a:rPr lang="el-GR" dirty="0"/>
              <a:t> </a:t>
            </a:r>
            <a:r>
              <a:rPr lang="el-GR" dirty="0" err="1"/>
              <a:t>βασικάς</a:t>
            </a:r>
            <a:r>
              <a:rPr lang="el-GR" dirty="0"/>
              <a:t> αρχάς εκκλησιαστικής δεοντολογίας περί την </a:t>
            </a:r>
            <a:r>
              <a:rPr lang="el-GR" dirty="0" err="1"/>
              <a:t>αλληλογραφίαν</a:t>
            </a:r>
            <a:r>
              <a:rPr lang="el-GR" dirty="0"/>
              <a:t>, τόσον την </a:t>
            </a:r>
            <a:r>
              <a:rPr lang="el-GR" dirty="0" err="1"/>
              <a:t>υπηρεσιακήν</a:t>
            </a:r>
            <a:r>
              <a:rPr lang="el-GR" dirty="0"/>
              <a:t> όσον και την </a:t>
            </a:r>
            <a:r>
              <a:rPr lang="el-GR" dirty="0" err="1"/>
              <a:t>ιδιωτικήν</a:t>
            </a:r>
            <a:r>
              <a:rPr lang="el-GR" dirty="0"/>
              <a:t>, μεθ’ υποδειγμάτων εγγράφων και επιστολών, όπου τούτο είναι </a:t>
            </a:r>
            <a:r>
              <a:rPr lang="el-GR" dirty="0" err="1"/>
              <a:t>απαραίτητον</a:t>
            </a:r>
            <a:r>
              <a:rPr lang="el-GR" dirty="0"/>
              <a:t>, ελπίζοντες ότι η </a:t>
            </a:r>
            <a:r>
              <a:rPr lang="el-GR" dirty="0" err="1"/>
              <a:t>τάξις</a:t>
            </a:r>
            <a:r>
              <a:rPr lang="el-GR" dirty="0"/>
              <a:t> αυτή θέλει προσφέρει ασφαλές και </a:t>
            </a:r>
            <a:r>
              <a:rPr lang="el-GR" dirty="0" err="1"/>
              <a:t>αυθεντικόν</a:t>
            </a:r>
            <a:r>
              <a:rPr lang="el-GR" dirty="0"/>
              <a:t> βοήθημα εις τους </a:t>
            </a:r>
            <a:r>
              <a:rPr lang="el-GR" dirty="0" err="1"/>
              <a:t>επιθυμούντας</a:t>
            </a:r>
            <a:r>
              <a:rPr lang="el-GR" dirty="0"/>
              <a:t> να είναι συνεπείς προς τας υποχρεώσεις των, που απορρέουν από την ιδιότητά των και την ανάγκην γραπτής επικοινωνίας των με Αρχάς και πρόσωπα. </a:t>
            </a:r>
          </a:p>
          <a:p>
            <a:pPr marL="0" indent="0" algn="ctr">
              <a:buNone/>
            </a:pPr>
            <a:r>
              <a:rPr lang="el-GR" dirty="0"/>
              <a:t>                                          </a:t>
            </a:r>
            <a:r>
              <a:rPr lang="el-GR" sz="3500" b="1" dirty="0"/>
              <a:t>+ Ο Δημητριάδος Χριστόδουλος</a:t>
            </a:r>
          </a:p>
          <a:p>
            <a:pPr marL="0" indent="0">
              <a:buNone/>
            </a:pPr>
            <a:r>
              <a:rPr lang="el-GR" dirty="0"/>
              <a:t>	  Βόλος, Φεβρουάριος 1998</a:t>
            </a:r>
          </a:p>
        </p:txBody>
      </p:sp>
    </p:spTree>
    <p:extLst>
      <p:ext uri="{BB962C8B-B14F-4D97-AF65-F5344CB8AC3E}">
        <p14:creationId xmlns:p14="http://schemas.microsoft.com/office/powerpoint/2010/main" val="1793177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93EF5F5-2236-0CE5-127E-36C61275E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2192000" cy="111522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I - ΚΑΝΟΝΕΣ </a:t>
            </a:r>
            <a:br>
              <a:rPr lang="el-GR" dirty="0"/>
            </a:br>
            <a:r>
              <a:rPr lang="el-GR" dirty="0"/>
              <a:t>ΕΠΙΣΗΜΟΥ ΕΚΚΛΗΣΙΑΣΤΙΚΗΣ ΑΛΛΗΛΟΓΡΑΦΙΑΣ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B99B02-9504-BA84-9820-E2889807A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3624"/>
            <a:ext cx="12192000" cy="5776119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Επίσημος ή υπηρεσιακή χαρακτηρίζεται, ή αλληλογραφία που ανταλλάσσεται προς Αρχάς, </a:t>
            </a:r>
            <a:r>
              <a:rPr lang="el-GR" dirty="0" err="1"/>
              <a:t>εκκλησιαστικάς</a:t>
            </a:r>
            <a:r>
              <a:rPr lang="el-GR" dirty="0"/>
              <a:t> ή </a:t>
            </a:r>
            <a:r>
              <a:rPr lang="el-GR" dirty="0" err="1"/>
              <a:t>άλλας</a:t>
            </a:r>
            <a:r>
              <a:rPr lang="el-GR" dirty="0"/>
              <a:t>. Εκκλησιαστική δε επίσημος και υπηρεσιακή λέγεται η αλληλογραφία μεταξύ εκκλησιαστικών Αρχών ή εκκλ. Αρχών προς </a:t>
            </a:r>
            <a:r>
              <a:rPr lang="el-GR" dirty="0" err="1"/>
              <a:t>άλλας</a:t>
            </a:r>
            <a:r>
              <a:rPr lang="el-GR" dirty="0"/>
              <a:t> </a:t>
            </a:r>
            <a:r>
              <a:rPr lang="el-GR" dirty="0" err="1"/>
              <a:t>κοσμικάς</a:t>
            </a:r>
            <a:r>
              <a:rPr lang="el-GR" dirty="0"/>
              <a:t> Αρχάς, ή εκκλ. Αρχών προς πρόσωπα </a:t>
            </a:r>
            <a:r>
              <a:rPr lang="el-GR" dirty="0" err="1"/>
              <a:t>κληρικά</a:t>
            </a:r>
            <a:r>
              <a:rPr lang="el-GR" dirty="0"/>
              <a:t> ή λαϊκά, και </a:t>
            </a:r>
            <a:r>
              <a:rPr lang="el-GR" dirty="0" err="1"/>
              <a:t>τανάπαλιν</a:t>
            </a:r>
            <a:r>
              <a:rPr lang="el-GR" dirty="0"/>
              <a:t>. Ο τρόπος ανταλλαγής επισήμων εγγράφων μεταξύ κληρικών και εκκλ. Αρχών υπόκειται εις </a:t>
            </a:r>
            <a:r>
              <a:rPr lang="el-GR" dirty="0" err="1"/>
              <a:t>ωρισμένους</a:t>
            </a:r>
            <a:r>
              <a:rPr lang="el-GR" dirty="0"/>
              <a:t> δεοντολογικούς κανόνας, η </a:t>
            </a:r>
            <a:r>
              <a:rPr lang="el-GR" dirty="0" err="1"/>
              <a:t>τήρησις</a:t>
            </a:r>
            <a:r>
              <a:rPr lang="el-GR" dirty="0"/>
              <a:t> των οποίων προδίδει </a:t>
            </a:r>
            <a:r>
              <a:rPr lang="el-GR" dirty="0" err="1"/>
              <a:t>γνωσινν</a:t>
            </a:r>
            <a:r>
              <a:rPr lang="el-GR" dirty="0"/>
              <a:t> λεπτών ζητημάτων έστω και λεπτομερειακών, που συνδέονται με το είδος της αλληλογραφίας αυτής και αποδεικνύουν </a:t>
            </a:r>
            <a:r>
              <a:rPr lang="el-GR" dirty="0" err="1"/>
              <a:t>σεβασμόν</a:t>
            </a:r>
            <a:r>
              <a:rPr lang="el-GR" dirty="0"/>
              <a:t> προς τους δεσμούς. </a:t>
            </a:r>
          </a:p>
          <a:p>
            <a:r>
              <a:rPr lang="el-GR" dirty="0"/>
              <a:t>Εις την </a:t>
            </a:r>
            <a:r>
              <a:rPr lang="el-GR" dirty="0" err="1"/>
              <a:t>επίσημον</a:t>
            </a:r>
            <a:r>
              <a:rPr lang="el-GR" dirty="0"/>
              <a:t> αυτήν </a:t>
            </a:r>
            <a:r>
              <a:rPr lang="el-GR" dirty="0" err="1"/>
              <a:t>αλληλογραφίαν</a:t>
            </a:r>
            <a:r>
              <a:rPr lang="el-GR" dirty="0"/>
              <a:t> </a:t>
            </a:r>
            <a:r>
              <a:rPr lang="el-GR" dirty="0" err="1"/>
              <a:t>διακρίνομεν</a:t>
            </a:r>
            <a:r>
              <a:rPr lang="el-GR" dirty="0"/>
              <a:t>, κατά βάσιν, 4 τρόπους επικοινωνίας, οι οποίοι εξαρτώνται: </a:t>
            </a:r>
          </a:p>
          <a:p>
            <a:pPr marL="457200" lvl="1" indent="0">
              <a:buNone/>
            </a:pPr>
            <a:r>
              <a:rPr lang="el-GR" dirty="0"/>
              <a:t>α) εκ της ιδιότητος, υπό την οποίαν αλληλογραφεί ο </a:t>
            </a:r>
            <a:r>
              <a:rPr lang="el-GR" dirty="0" err="1"/>
              <a:t>αποστολεύς</a:t>
            </a:r>
            <a:r>
              <a:rPr lang="el-GR" dirty="0"/>
              <a:t> κληρικός, </a:t>
            </a:r>
          </a:p>
          <a:p>
            <a:pPr marL="457200" lvl="1" indent="0">
              <a:buNone/>
            </a:pPr>
            <a:r>
              <a:rPr lang="el-GR" dirty="0"/>
              <a:t>β) εκ της ιδιότητος του </a:t>
            </a:r>
            <a:r>
              <a:rPr lang="el-GR" dirty="0" err="1"/>
              <a:t>παραλήπτου</a:t>
            </a:r>
            <a:r>
              <a:rPr lang="el-GR" dirty="0"/>
              <a:t> της αλληλογραφίας, ήτοι εάν ούτος είναι Αρχή ανωτέρα, ισότιμος ή κατωτέρα εκείνης την οποίαν εκπροσωπεί ο αλληλογραφών κληρικός, </a:t>
            </a:r>
          </a:p>
          <a:p>
            <a:pPr marL="457200" lvl="1" indent="0">
              <a:buNone/>
            </a:pPr>
            <a:r>
              <a:rPr lang="el-GR" dirty="0"/>
              <a:t>γ) εκ του περιεχομένου της αλληλογραφίας και </a:t>
            </a:r>
          </a:p>
          <a:p>
            <a:pPr marL="457200" lvl="1" indent="0">
              <a:buNone/>
            </a:pPr>
            <a:r>
              <a:rPr lang="el-GR" dirty="0"/>
              <a:t>δ) εκ του τρόπου διεκπεραιώσεως των εγγράφων. </a:t>
            </a:r>
          </a:p>
        </p:txBody>
      </p:sp>
    </p:spTree>
    <p:extLst>
      <p:ext uri="{BB962C8B-B14F-4D97-AF65-F5344CB8AC3E}">
        <p14:creationId xmlns:p14="http://schemas.microsoft.com/office/powerpoint/2010/main" val="1436032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9F9C09-C8C1-6874-A82A-5661C69C8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42588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I - ΚΑΝΟΝΕΣ </a:t>
            </a:r>
            <a:br>
              <a:rPr lang="el-GR" dirty="0"/>
            </a:br>
            <a:r>
              <a:rPr lang="el-GR" dirty="0"/>
              <a:t>ΕΠΙΣΗΜΟΥ ΕΚΚΛΗΣΙΑΣΤΙΚΗΣ ΑΛΛΗΛΟΓΡΑΦΙΑΣ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69ECB18-938A-1724-89AA-D8768A1E6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42588"/>
            <a:ext cx="12192000" cy="580259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b="1" dirty="0"/>
              <a:t>α) Περίπτωσης πρώτη. </a:t>
            </a:r>
          </a:p>
          <a:p>
            <a:pPr marL="0" indent="0">
              <a:buNone/>
            </a:pPr>
            <a:r>
              <a:rPr lang="el-GR" dirty="0"/>
              <a:t>Εις την </a:t>
            </a:r>
            <a:r>
              <a:rPr lang="el-GR" dirty="0" err="1"/>
              <a:t>πρώτην</a:t>
            </a:r>
            <a:r>
              <a:rPr lang="el-GR" dirty="0"/>
              <a:t> </a:t>
            </a:r>
            <a:r>
              <a:rPr lang="el-GR" dirty="0" err="1"/>
              <a:t>περίπτωσιν</a:t>
            </a:r>
            <a:r>
              <a:rPr lang="el-GR" dirty="0"/>
              <a:t> πρόκειται περί υπηρεσιακής αλληλογραφίας κληρικού ο οποίος ασκεί και εκκλ. </a:t>
            </a:r>
            <a:r>
              <a:rPr lang="el-GR" dirty="0" err="1"/>
              <a:t>διοίκησιν</a:t>
            </a:r>
            <a:r>
              <a:rPr lang="el-GR" dirty="0"/>
              <a:t>, είναι </a:t>
            </a:r>
            <a:r>
              <a:rPr lang="el-GR" dirty="0" err="1"/>
              <a:t>π.χ.Πρόεδρος</a:t>
            </a:r>
            <a:r>
              <a:rPr lang="el-GR" dirty="0"/>
              <a:t> του Εκκλησιαστικού Συμβουλίου, ή είναι απλός εφημέριος χωρίς να ασκεί και </a:t>
            </a:r>
            <a:r>
              <a:rPr lang="el-GR" dirty="0" err="1"/>
              <a:t>διοίκησιν</a:t>
            </a:r>
            <a:r>
              <a:rPr lang="el-GR" dirty="0"/>
              <a:t>. </a:t>
            </a:r>
          </a:p>
          <a:p>
            <a:pPr marL="0" indent="0">
              <a:buNone/>
            </a:pPr>
            <a:r>
              <a:rPr lang="el-GR" dirty="0"/>
              <a:t>Ως εκπρόσωπος εκκλ. Αρχής, π.χ. Πρόεδρος του εκκλ. Συμβουλίου, ο αλληλογραφών κληρικός οφείλει να χρησιμοποιεί κατ’ αρχήν φύλλα </a:t>
            </a:r>
            <a:r>
              <a:rPr lang="el-GR" dirty="0" err="1"/>
              <a:t>χάρτου</a:t>
            </a:r>
            <a:r>
              <a:rPr lang="el-GR" dirty="0"/>
              <a:t> φέροντα τον </a:t>
            </a:r>
            <a:r>
              <a:rPr lang="el-GR" dirty="0" err="1"/>
              <a:t>τίτλον</a:t>
            </a:r>
            <a:r>
              <a:rPr lang="el-GR" dirty="0"/>
              <a:t> του ι. ναού εις τον οποίον υπηρετεί, αριθμόν πρωτοκόλλου, </a:t>
            </a:r>
            <a:r>
              <a:rPr lang="el-GR" dirty="0" err="1"/>
              <a:t>ημερομηνίαν</a:t>
            </a:r>
            <a:r>
              <a:rPr lang="el-GR" dirty="0"/>
              <a:t>, </a:t>
            </a:r>
            <a:r>
              <a:rPr lang="el-GR" dirty="0" err="1"/>
              <a:t>υπογραφήν</a:t>
            </a:r>
            <a:r>
              <a:rPr lang="el-GR" dirty="0"/>
              <a:t> και σφραγίδα. </a:t>
            </a:r>
          </a:p>
          <a:p>
            <a:pPr marL="0" indent="0">
              <a:buNone/>
            </a:pPr>
            <a:r>
              <a:rPr lang="el-GR" dirty="0"/>
              <a:t>Ως προς την </a:t>
            </a:r>
            <a:r>
              <a:rPr lang="el-GR" dirty="0" err="1"/>
              <a:t>χρήσιν</a:t>
            </a:r>
            <a:r>
              <a:rPr lang="el-GR" dirty="0"/>
              <a:t> της </a:t>
            </a:r>
            <a:r>
              <a:rPr lang="el-GR" dirty="0" err="1"/>
              <a:t>σφραγίδος</a:t>
            </a:r>
            <a:r>
              <a:rPr lang="el-GR" dirty="0"/>
              <a:t> βλ. κατωτέρω.</a:t>
            </a:r>
          </a:p>
          <a:p>
            <a:pPr marL="0" indent="0">
              <a:buNone/>
            </a:pPr>
            <a:r>
              <a:rPr lang="el-GR" b="1" dirty="0"/>
              <a:t>β) Περίπτωσης δευτέρα. </a:t>
            </a:r>
          </a:p>
          <a:p>
            <a:pPr marL="0" indent="0">
              <a:buNone/>
            </a:pPr>
            <a:r>
              <a:rPr lang="el-GR" dirty="0"/>
              <a:t>Τα επίσημα υπηρεσιακά έγγραφα που αποστέλλει προς τινά Αρχήν ή προς πρόσωπα ο κληρικός διαφέρουν επίσης ως προς τον τύπον και το ύφος, αναλόγως της Αρχής προς την οποίαν ταύτα απευθύνονται ή του προσώπου. Εάν πρόκειται να απευθυνθούν προς την Ι. </a:t>
            </a:r>
            <a:r>
              <a:rPr lang="el-GR" dirty="0" err="1"/>
              <a:t>Μητρόπολιν</a:t>
            </a:r>
            <a:r>
              <a:rPr lang="el-GR" dirty="0"/>
              <a:t>, η οποία αποτελεί την </a:t>
            </a:r>
            <a:r>
              <a:rPr lang="el-GR" dirty="0" err="1"/>
              <a:t>Προϊσταμένην</a:t>
            </a:r>
            <a:r>
              <a:rPr lang="el-GR" dirty="0"/>
              <a:t> του εκκλ. Αρχήν, ο τύπος του εγγράφου έχει τα στοιχεία σεβασμού προς την </a:t>
            </a:r>
            <a:r>
              <a:rPr lang="el-GR" dirty="0" err="1"/>
              <a:t>ανωτέραν</a:t>
            </a:r>
            <a:r>
              <a:rPr lang="el-GR" dirty="0"/>
              <a:t> αυτήν Αρχήν, και χρησιμοποιήσεως των καταλλήλων λέξεων, ως θα </a:t>
            </a:r>
            <a:r>
              <a:rPr lang="el-GR" dirty="0" err="1"/>
              <a:t>δείξωμεν</a:t>
            </a:r>
            <a:r>
              <a:rPr lang="el-GR" dirty="0"/>
              <a:t> κατωτέρω. Εάν όμως πρόκειται δι’ άλλην τινά Αρχήν π.χ. </a:t>
            </a:r>
            <a:r>
              <a:rPr lang="el-GR" dirty="0" err="1"/>
              <a:t>πολιτικήν</a:t>
            </a:r>
            <a:r>
              <a:rPr lang="el-GR" dirty="0"/>
              <a:t>, </a:t>
            </a:r>
            <a:r>
              <a:rPr lang="el-GR" dirty="0" err="1"/>
              <a:t>δικαστικήν</a:t>
            </a:r>
            <a:r>
              <a:rPr lang="el-GR" dirty="0"/>
              <a:t>, </a:t>
            </a:r>
            <a:r>
              <a:rPr lang="el-GR" dirty="0" err="1"/>
              <a:t>εκπαιδευτικήν</a:t>
            </a:r>
            <a:r>
              <a:rPr lang="el-GR" dirty="0"/>
              <a:t> κλπ. η όποια χαρακτηρίζεται ισότιμος ή και κατωτέρα της εκκλησιαστικής, ο αλληλογραφών κληρικός χρησιμοποιεί τύπους και ύφος που προσιδιάζουν εις </a:t>
            </a:r>
            <a:r>
              <a:rPr lang="el-GR" dirty="0" err="1"/>
              <a:t>αλληλογραφίαν</a:t>
            </a:r>
            <a:r>
              <a:rPr lang="el-GR" dirty="0"/>
              <a:t> προς ισοτίμους και </a:t>
            </a:r>
            <a:r>
              <a:rPr lang="el-GR" dirty="0" err="1"/>
              <a:t>ισοβάθμους</a:t>
            </a:r>
            <a:r>
              <a:rPr lang="el-GR" dirty="0"/>
              <a:t>. Εάν </a:t>
            </a:r>
            <a:r>
              <a:rPr lang="el-GR" dirty="0" err="1"/>
              <a:t>πάλιν</a:t>
            </a:r>
            <a:r>
              <a:rPr lang="el-GR" dirty="0"/>
              <a:t> ο παραλήπτης υπηρεσιακού εγγράφου είναι </a:t>
            </a:r>
            <a:r>
              <a:rPr lang="el-GR" dirty="0" err="1"/>
              <a:t>προσωπον</a:t>
            </a:r>
            <a:r>
              <a:rPr lang="el-GR" dirty="0"/>
              <a:t>, τότε η </a:t>
            </a:r>
            <a:r>
              <a:rPr lang="el-GR" dirty="0" err="1"/>
              <a:t>επιστέλλουσα</a:t>
            </a:r>
            <a:r>
              <a:rPr lang="el-GR" dirty="0"/>
              <a:t> Αρχή χρησιμοποιεί τον τύπον που προσιδιάζει εις τοιούτου είδους έγγραφα, αναλόγως της θέσεως την οποίαν κατέχει το </a:t>
            </a:r>
            <a:r>
              <a:rPr lang="el-GR" dirty="0" err="1"/>
              <a:t>πρόσωπον</a:t>
            </a:r>
            <a:r>
              <a:rPr lang="el-GR" dirty="0"/>
              <a:t> που παραλαμβάνει το </a:t>
            </a:r>
            <a:r>
              <a:rPr lang="el-GR" dirty="0" err="1"/>
              <a:t>έγγραφον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0076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C1DB31-7F92-E4E5-52E9-5F6A65E25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I - ΚΑΝΟΝΕΣ </a:t>
            </a:r>
            <a:br>
              <a:rPr lang="el-GR" dirty="0"/>
            </a:br>
            <a:r>
              <a:rPr lang="el-GR" dirty="0"/>
              <a:t>ΕΠΙΣΗΜΟΥ ΕΚΚΛΗΣΙΑΣΤΙΚΗΣ ΑΛΛΗΛΟΓΡΑΦΙΑΣ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F154E2-F1E3-BC05-2527-B6A412CBD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10056"/>
            <a:ext cx="12192000" cy="542968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b="1" dirty="0"/>
              <a:t>γ) Περίπτωσης τρίτη</a:t>
            </a:r>
            <a:r>
              <a:rPr lang="el-GR" dirty="0"/>
              <a:t>. </a:t>
            </a:r>
          </a:p>
          <a:p>
            <a:pPr marL="0" indent="0">
              <a:buNone/>
            </a:pPr>
            <a:r>
              <a:rPr lang="el-GR" dirty="0"/>
              <a:t>Πρόκειται δι’ </a:t>
            </a:r>
            <a:r>
              <a:rPr lang="el-GR" dirty="0" err="1"/>
              <a:t>επίσημον</a:t>
            </a:r>
            <a:r>
              <a:rPr lang="el-GR" dirty="0"/>
              <a:t> μεν </a:t>
            </a:r>
            <a:r>
              <a:rPr lang="el-GR" dirty="0" err="1"/>
              <a:t>αλληλογραφίαν</a:t>
            </a:r>
            <a:r>
              <a:rPr lang="el-GR" dirty="0"/>
              <a:t>, ο τύπος όμως της οποίας εξαρτάται εκ του περιεχομένου του εγγράφου, που αποστέλλεται. Π.χ. ο Πρόεδρος του εκκλ. Συμβουλίου ενημερώνει τον </a:t>
            </a:r>
            <a:r>
              <a:rPr lang="el-GR" dirty="0" err="1"/>
              <a:t>Μητροπολίτην</a:t>
            </a:r>
            <a:r>
              <a:rPr lang="el-GR" dirty="0"/>
              <a:t> του επί τίνος υποθέσεως, ή απευθύνεται προς τινά </a:t>
            </a:r>
            <a:r>
              <a:rPr lang="el-GR" dirty="0" err="1"/>
              <a:t>μισθωτήν</a:t>
            </a:r>
            <a:r>
              <a:rPr lang="el-GR" dirty="0"/>
              <a:t> καταστήματος του ναού, ή και προς άλλην τινά Αρχήν ζητών διάφορα πράγματα κλπ. Η </a:t>
            </a:r>
            <a:r>
              <a:rPr lang="el-GR" dirty="0" err="1"/>
              <a:t>περίπτωσις</a:t>
            </a:r>
            <a:r>
              <a:rPr lang="el-GR" dirty="0"/>
              <a:t> αυτή επιβάλλει την </a:t>
            </a:r>
            <a:r>
              <a:rPr lang="el-GR" dirty="0" err="1"/>
              <a:t>χρησιμοποίησιν</a:t>
            </a:r>
            <a:r>
              <a:rPr lang="el-GR" dirty="0"/>
              <a:t> ειδικής εκάστοτε φρασεολογίας και τύπων, (αριθμός πρωτοκόλλου, ημερομηνία, υπογραφή και </a:t>
            </a:r>
            <a:r>
              <a:rPr lang="el-GR" dirty="0" err="1"/>
              <a:t>σφραγίς</a:t>
            </a:r>
            <a:r>
              <a:rPr lang="el-GR" dirty="0"/>
              <a:t>). </a:t>
            </a:r>
          </a:p>
          <a:p>
            <a:pPr marL="0" indent="0">
              <a:buNone/>
            </a:pPr>
            <a:r>
              <a:rPr lang="el-GR" b="1" dirty="0"/>
              <a:t>δ) Περίπτωσης τέταρτη</a:t>
            </a:r>
            <a:r>
              <a:rPr lang="el-GR" dirty="0"/>
              <a:t>. </a:t>
            </a:r>
          </a:p>
          <a:p>
            <a:pPr marL="0" indent="0">
              <a:buNone/>
            </a:pPr>
            <a:r>
              <a:rPr lang="el-GR" dirty="0"/>
              <a:t>Τέλος, εδώ πρόκειται περί αλληλογραφίας </a:t>
            </a:r>
            <a:r>
              <a:rPr lang="el-GR" dirty="0" err="1"/>
              <a:t>διεκπεραιουμένης</a:t>
            </a:r>
            <a:r>
              <a:rPr lang="el-GR" dirty="0"/>
              <a:t> δια μέσου της Ι. Μητροπόλεως. Τούτο συμβαίνει οσάκις ο κληρικός απευθύνεται προς ανωτέρας αυτού Αρχάς και επιθυμεί να έχει την </a:t>
            </a:r>
            <a:r>
              <a:rPr lang="el-GR" dirty="0" err="1"/>
              <a:t>υποστήριξιν</a:t>
            </a:r>
            <a:r>
              <a:rPr lang="el-GR" dirty="0"/>
              <a:t> και </a:t>
            </a:r>
            <a:r>
              <a:rPr lang="el-GR" dirty="0" err="1"/>
              <a:t>έγκρισιν</a:t>
            </a:r>
            <a:r>
              <a:rPr lang="el-GR" dirty="0"/>
              <a:t> του διαβήματός του από μέρους της οικείας του εκκλ. Αρχής, π.χ. απευθύνεται προς το </a:t>
            </a:r>
            <a:r>
              <a:rPr lang="el-GR" dirty="0" err="1"/>
              <a:t>Υπουργείον</a:t>
            </a:r>
            <a:r>
              <a:rPr lang="el-GR" dirty="0"/>
              <a:t> Πολιτισμού και ζητεί </a:t>
            </a:r>
            <a:r>
              <a:rPr lang="el-GR" dirty="0" err="1"/>
              <a:t>οικονομικήν</a:t>
            </a:r>
            <a:r>
              <a:rPr lang="el-GR" dirty="0"/>
              <a:t> </a:t>
            </a:r>
            <a:r>
              <a:rPr lang="el-GR" dirty="0" err="1"/>
              <a:t>βοήθειαν</a:t>
            </a:r>
            <a:r>
              <a:rPr lang="el-GR" dirty="0"/>
              <a:t> προς αναστήλωσιν </a:t>
            </a:r>
            <a:r>
              <a:rPr lang="el-GR" dirty="0" err="1"/>
              <a:t>κινδυνεύοντος</a:t>
            </a:r>
            <a:r>
              <a:rPr lang="el-GR" dirty="0"/>
              <a:t> εκκλ. μνημείου κλπ.</a:t>
            </a:r>
          </a:p>
        </p:txBody>
      </p:sp>
    </p:spTree>
    <p:extLst>
      <p:ext uri="{BB962C8B-B14F-4D97-AF65-F5344CB8AC3E}">
        <p14:creationId xmlns:p14="http://schemas.microsoft.com/office/powerpoint/2010/main" val="614353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116B0F-61FB-C0D9-61A4-3AD0BD133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579951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ΥΠΟΔΕΙΓΜΑΤΑ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51DD67D-8C0B-C03D-C3BC-D6AE70599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98206"/>
            <a:ext cx="12192000" cy="6259794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Ας πάρουμε λοιπόν τα πράγματα χωριστά: </a:t>
            </a:r>
          </a:p>
          <a:p>
            <a:pPr marL="0" indent="0">
              <a:buNone/>
            </a:pPr>
            <a:r>
              <a:rPr lang="el-GR" dirty="0"/>
              <a:t>α) Έτσι </a:t>
            </a:r>
            <a:r>
              <a:rPr lang="el-GR" dirty="0" err="1"/>
              <a:t>αρχίζομεν</a:t>
            </a:r>
            <a:r>
              <a:rPr lang="el-GR" dirty="0"/>
              <a:t> από την </a:t>
            </a:r>
            <a:r>
              <a:rPr lang="el-GR" dirty="0" err="1"/>
              <a:t>πρώτην</a:t>
            </a:r>
            <a:r>
              <a:rPr lang="el-GR" dirty="0"/>
              <a:t> </a:t>
            </a:r>
            <a:r>
              <a:rPr lang="el-GR" dirty="0" err="1"/>
              <a:t>περίπτωσιν</a:t>
            </a:r>
            <a:r>
              <a:rPr lang="el-GR" dirty="0"/>
              <a:t> ανταλλαγής αλληλογραφίας μεταξύ του Προέδρου του εκκλ. Συμβουλίου και της Ι. Μητροπόλεως. Εδώ έχομε τας κάτωθι ενεργείας: </a:t>
            </a:r>
          </a:p>
          <a:p>
            <a:pPr marL="0" indent="0">
              <a:buNone/>
            </a:pPr>
            <a:r>
              <a:rPr lang="el-GR" b="1" dirty="0" err="1"/>
              <a:t>αα</a:t>
            </a:r>
            <a:r>
              <a:rPr lang="el-GR" b="1" dirty="0"/>
              <a:t>) Υποβολή Πράξεως του Εκκλ. Συμβουλίου προς το </a:t>
            </a:r>
            <a:r>
              <a:rPr lang="el-GR" b="1" dirty="0" err="1"/>
              <a:t>Μητροπ</a:t>
            </a:r>
            <a:r>
              <a:rPr lang="el-GR" b="1" dirty="0"/>
              <a:t>. </a:t>
            </a:r>
            <a:r>
              <a:rPr lang="el-GR" b="1" dirty="0" err="1"/>
              <a:t>Συμβούλιον</a:t>
            </a:r>
            <a:r>
              <a:rPr lang="el-GR" b="1" dirty="0"/>
              <a:t> προς </a:t>
            </a:r>
            <a:r>
              <a:rPr lang="el-GR" b="1" dirty="0" err="1"/>
              <a:t>έγκρισιν</a:t>
            </a:r>
            <a:r>
              <a:rPr lang="el-GR" b="1" dirty="0"/>
              <a:t>. </a:t>
            </a:r>
          </a:p>
          <a:p>
            <a:pPr marL="0" indent="0">
              <a:buNone/>
            </a:pPr>
            <a:r>
              <a:rPr lang="el-GR" dirty="0"/>
              <a:t>Η </a:t>
            </a:r>
            <a:r>
              <a:rPr lang="el-GR" dirty="0" err="1"/>
              <a:t>Πράξις</a:t>
            </a:r>
            <a:r>
              <a:rPr lang="el-GR" dirty="0"/>
              <a:t> αντιγράφεται με </a:t>
            </a:r>
            <a:r>
              <a:rPr lang="el-GR" dirty="0" err="1"/>
              <a:t>γραφομηχανήν</a:t>
            </a:r>
            <a:r>
              <a:rPr lang="el-GR" dirty="0"/>
              <a:t> επί </a:t>
            </a:r>
            <a:r>
              <a:rPr lang="el-GR" dirty="0" err="1"/>
              <a:t>εντίτλου</a:t>
            </a:r>
            <a:r>
              <a:rPr lang="el-GR" dirty="0"/>
              <a:t> </a:t>
            </a:r>
            <a:r>
              <a:rPr lang="el-GR" dirty="0" err="1"/>
              <a:t>χάρτου</a:t>
            </a:r>
            <a:r>
              <a:rPr lang="el-GR" dirty="0"/>
              <a:t> του ι. ναού εκ του Βιβλίου των Πρακτικών, όπου η </a:t>
            </a:r>
            <a:r>
              <a:rPr lang="el-GR" dirty="0" err="1"/>
              <a:t>Πράξις</a:t>
            </a:r>
            <a:r>
              <a:rPr lang="el-GR" dirty="0"/>
              <a:t> έχει </a:t>
            </a:r>
            <a:r>
              <a:rPr lang="el-GR" dirty="0" err="1"/>
              <a:t>καταχωρισθή</a:t>
            </a:r>
            <a:r>
              <a:rPr lang="el-GR" dirty="0"/>
              <a:t> και υπογραφή από τον </a:t>
            </a:r>
            <a:r>
              <a:rPr lang="el-GR" dirty="0" err="1"/>
              <a:t>Πρόεδρον</a:t>
            </a:r>
            <a:r>
              <a:rPr lang="el-GR" dirty="0"/>
              <a:t> και τα μέλη. Κατωτέρω </a:t>
            </a:r>
            <a:r>
              <a:rPr lang="el-GR" dirty="0" err="1"/>
              <a:t>παραθέτομεν</a:t>
            </a:r>
            <a:r>
              <a:rPr lang="el-GR" dirty="0"/>
              <a:t> υπόδειγμα τοιαύτης Πράξεως.</a:t>
            </a:r>
          </a:p>
        </p:txBody>
      </p:sp>
    </p:spTree>
    <p:extLst>
      <p:ext uri="{BB962C8B-B14F-4D97-AF65-F5344CB8AC3E}">
        <p14:creationId xmlns:p14="http://schemas.microsoft.com/office/powerpoint/2010/main" val="856414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3C4B1D-A2CA-17C9-ABFA-E7D4C673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6593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err="1"/>
              <a:t>Περίπτωσιν</a:t>
            </a:r>
            <a:r>
              <a:rPr lang="el-GR" dirty="0"/>
              <a:t> ανταλλαγής αλληλογραφίας μεταξύ του Προέδρου του εκκλ. Συμβουλίου και της Ι. Μητροπόλεως.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8F1601B-E36A-3FD7-C791-024B11270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89060"/>
            <a:ext cx="12192000" cy="576893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/>
              <a:t>ΙΕΡΑ ΜΗΤΡΟΠΟΑΙΣ ΔΗΜΗΤΡΙΑΔΟΣ </a:t>
            </a:r>
          </a:p>
          <a:p>
            <a:pPr marL="0" indent="0">
              <a:buNone/>
            </a:pPr>
            <a:r>
              <a:rPr lang="el-GR" dirty="0"/>
              <a:t>ΙΕΡΟΣ ΝΑΟΣ ΑΓ................ </a:t>
            </a:r>
          </a:p>
          <a:p>
            <a:pPr marL="0" indent="0" algn="ctr">
              <a:buNone/>
            </a:pPr>
            <a:r>
              <a:rPr lang="el-GR" dirty="0" err="1"/>
              <a:t>Πράξις</a:t>
            </a:r>
            <a:r>
              <a:rPr lang="el-GR" dirty="0"/>
              <a:t> υπ’ </a:t>
            </a:r>
            <a:r>
              <a:rPr lang="el-GR" dirty="0" err="1"/>
              <a:t>αριθμ</a:t>
            </a:r>
            <a:r>
              <a:rPr lang="el-GR" dirty="0"/>
              <a:t>....... </a:t>
            </a:r>
          </a:p>
          <a:p>
            <a:pPr marL="0" indent="0" algn="ctr">
              <a:buNone/>
            </a:pPr>
            <a:r>
              <a:rPr lang="el-GR" dirty="0"/>
              <a:t>Θέμα: Αποδοχή παραιτήσεως του Νεωκόρου της εκκλησίας. </a:t>
            </a:r>
          </a:p>
          <a:p>
            <a:pPr marL="0" indent="0">
              <a:buNone/>
            </a:pPr>
            <a:r>
              <a:rPr lang="el-GR" dirty="0"/>
              <a:t>       Εν........ σήμερον την........ του μηνός........ του έτους.......... </a:t>
            </a:r>
            <a:r>
              <a:rPr lang="el-GR" dirty="0" err="1"/>
              <a:t>ημέραν</a:t>
            </a:r>
            <a:r>
              <a:rPr lang="el-GR" dirty="0"/>
              <a:t>....... . και </a:t>
            </a:r>
            <a:r>
              <a:rPr lang="el-GR" dirty="0" err="1"/>
              <a:t>ώραν</a:t>
            </a:r>
            <a:r>
              <a:rPr lang="el-GR" dirty="0"/>
              <a:t>........ </a:t>
            </a:r>
            <a:r>
              <a:rPr lang="el-GR" dirty="0" err="1"/>
              <a:t>συνήλθεν</a:t>
            </a:r>
            <a:r>
              <a:rPr lang="el-GR" dirty="0"/>
              <a:t> εις </a:t>
            </a:r>
            <a:r>
              <a:rPr lang="el-GR" dirty="0" err="1"/>
              <a:t>συνεδρίαν</a:t>
            </a:r>
            <a:r>
              <a:rPr lang="el-GR" dirty="0"/>
              <a:t> το εκκλ. </a:t>
            </a:r>
            <a:r>
              <a:rPr lang="el-GR" dirty="0" err="1"/>
              <a:t>Συμβούλιον</a:t>
            </a:r>
            <a:r>
              <a:rPr lang="el-GR" dirty="0"/>
              <a:t> του ι. </a:t>
            </a:r>
            <a:r>
              <a:rPr lang="el-GR" dirty="0" err="1"/>
              <a:t>ναοϋ</a:t>
            </a:r>
            <a:r>
              <a:rPr lang="el-GR" dirty="0"/>
              <a:t>........... κατόπιν </a:t>
            </a:r>
            <a:r>
              <a:rPr lang="el-GR" dirty="0" err="1"/>
              <a:t>νομίμου</a:t>
            </a:r>
            <a:r>
              <a:rPr lang="el-GR" dirty="0"/>
              <a:t> προσκλήσεως του </a:t>
            </a:r>
            <a:r>
              <a:rPr lang="el-GR" dirty="0" err="1"/>
              <a:t>αιδεσιμ</a:t>
            </a:r>
            <a:r>
              <a:rPr lang="el-GR" dirty="0"/>
              <a:t>. Προέδρου αυτού εις την συνήθη </a:t>
            </a:r>
            <a:r>
              <a:rPr lang="el-GR" dirty="0" err="1"/>
              <a:t>αίθουσαν</a:t>
            </a:r>
            <a:r>
              <a:rPr lang="el-GR" dirty="0"/>
              <a:t> συνεδριάσεων αυτού εντός του ι. ναού.</a:t>
            </a:r>
          </a:p>
          <a:p>
            <a:pPr marL="0" indent="0">
              <a:buNone/>
            </a:pPr>
            <a:r>
              <a:rPr lang="el-GR" dirty="0"/>
              <a:t>     Κατά την </a:t>
            </a:r>
            <a:r>
              <a:rPr lang="el-GR" dirty="0" err="1"/>
              <a:t>συνεδρίαν</a:t>
            </a:r>
            <a:r>
              <a:rPr lang="el-GR" dirty="0"/>
              <a:t> παρόντες </a:t>
            </a:r>
            <a:r>
              <a:rPr lang="el-GR" dirty="0" err="1"/>
              <a:t>ήσαν</a:t>
            </a:r>
            <a:r>
              <a:rPr lang="el-GR" dirty="0"/>
              <a:t>: α) ο </a:t>
            </a:r>
            <a:r>
              <a:rPr lang="el-GR" dirty="0" err="1"/>
              <a:t>Αιδεσιμ</a:t>
            </a:r>
            <a:r>
              <a:rPr lang="el-GR" dirty="0"/>
              <a:t>. Πρόεδρος </a:t>
            </a:r>
            <a:r>
              <a:rPr lang="el-GR" dirty="0" err="1"/>
              <a:t>πρωτ</a:t>
            </a:r>
            <a:r>
              <a:rPr lang="el-GR" dirty="0"/>
              <a:t>. Β.Τ. β) ο κ............ Αντιπρόεδρος, γ) Ο κ.............Ταμίας και δ) Ο κ............... Γραμματεύς. </a:t>
            </a:r>
            <a:r>
              <a:rPr lang="el-GR" dirty="0" err="1"/>
              <a:t>Απουσίαζεν</a:t>
            </a:r>
            <a:r>
              <a:rPr lang="el-GR" dirty="0"/>
              <a:t> ο κ.............. καίτοι νομίμως εκλήθη. </a:t>
            </a:r>
          </a:p>
          <a:p>
            <a:pPr marL="0" indent="0">
              <a:buNone/>
            </a:pPr>
            <a:r>
              <a:rPr lang="el-GR" dirty="0"/>
              <a:t>     Μετά την </a:t>
            </a:r>
            <a:r>
              <a:rPr lang="el-GR" dirty="0" err="1"/>
              <a:t>γενομένην</a:t>
            </a:r>
            <a:r>
              <a:rPr lang="el-GR" dirty="0"/>
              <a:t> </a:t>
            </a:r>
            <a:r>
              <a:rPr lang="el-GR" dirty="0" err="1"/>
              <a:t>προσευχήν</a:t>
            </a:r>
            <a:r>
              <a:rPr lang="el-GR" dirty="0"/>
              <a:t> υπό του </a:t>
            </a:r>
            <a:r>
              <a:rPr lang="el-GR" dirty="0" err="1"/>
              <a:t>αιδεσιμ</a:t>
            </a:r>
            <a:r>
              <a:rPr lang="el-GR" dirty="0"/>
              <a:t>. Προέδρου, και διαπιστωθείσης </a:t>
            </a:r>
            <a:r>
              <a:rPr lang="el-GR" dirty="0" err="1"/>
              <a:t>νομίμου</a:t>
            </a:r>
            <a:r>
              <a:rPr lang="el-GR" dirty="0"/>
              <a:t> απαρτίας, τον </a:t>
            </a:r>
            <a:r>
              <a:rPr lang="el-GR" dirty="0" err="1"/>
              <a:t>λόγον</a:t>
            </a:r>
            <a:r>
              <a:rPr lang="el-GR" dirty="0"/>
              <a:t> λαβών ο </a:t>
            </a:r>
            <a:r>
              <a:rPr lang="el-GR" dirty="0" err="1"/>
              <a:t>αιδεσιμ</a:t>
            </a:r>
            <a:r>
              <a:rPr lang="el-GR" dirty="0"/>
              <a:t>. Πρόεδρος έθεσε το ζήτημα αποδοχής της παραιτήσεως του Νεωκόρου του ι. ναού κ. Γ. Ν. και </a:t>
            </a:r>
            <a:r>
              <a:rPr lang="el-GR" dirty="0" err="1"/>
              <a:t>είπεν</a:t>
            </a:r>
            <a:r>
              <a:rPr lang="el-GR" dirty="0"/>
              <a:t> </a:t>
            </a:r>
            <a:r>
              <a:rPr lang="el-GR" dirty="0" err="1"/>
              <a:t>εισηγούμενος</a:t>
            </a:r>
            <a:r>
              <a:rPr lang="el-GR" dirty="0"/>
              <a:t> τα εξής: Ο νεωκόρος της εκκλησίας μας κ. Γ.Ν. υπέβαλε προ δεκαπενθημέρου την </a:t>
            </a:r>
            <a:r>
              <a:rPr lang="el-GR" dirty="0" err="1"/>
              <a:t>παραίτησιν</a:t>
            </a:r>
            <a:r>
              <a:rPr lang="el-GR" dirty="0"/>
              <a:t> αυτού εκ της </a:t>
            </a:r>
            <a:r>
              <a:rPr lang="el-GR" dirty="0" err="1"/>
              <a:t>θέσεώς</a:t>
            </a:r>
            <a:r>
              <a:rPr lang="el-GR" dirty="0"/>
              <a:t> του, επειδή είναι αναγκασμένος να μετοικήσει εις Αθήνας όπου φοιτά η </a:t>
            </a:r>
            <a:r>
              <a:rPr lang="el-GR" dirty="0" err="1"/>
              <a:t>θυγάτηρ</a:t>
            </a:r>
            <a:r>
              <a:rPr lang="el-GR" dirty="0"/>
              <a:t> του. Η </a:t>
            </a:r>
            <a:r>
              <a:rPr lang="el-GR" dirty="0" err="1"/>
              <a:t>παραίτησίς</a:t>
            </a:r>
            <a:r>
              <a:rPr lang="el-GR" dirty="0"/>
              <a:t> του έχει ως εξής (ενταύθα </a:t>
            </a:r>
            <a:r>
              <a:rPr lang="el-GR" dirty="0" err="1"/>
              <a:t>αναγινώσκεται</a:t>
            </a:r>
            <a:r>
              <a:rPr lang="el-GR" dirty="0"/>
              <a:t> το </a:t>
            </a:r>
            <a:r>
              <a:rPr lang="el-GR" dirty="0" err="1"/>
              <a:t>κείμενον</a:t>
            </a:r>
            <a:r>
              <a:rPr lang="el-GR" dirty="0"/>
              <a:t> της από............... παραιτήσεως). Κατόπιν τούτου κρίνεται ότι θα πρέπει να την αποδεχθούμε και να ενεργήσουμε τα δέοντα προς την Ι. </a:t>
            </a:r>
            <a:r>
              <a:rPr lang="el-GR" dirty="0" err="1"/>
              <a:t>Μητρόπολιν</a:t>
            </a:r>
            <a:r>
              <a:rPr lang="el-GR" dirty="0"/>
              <a:t>, προκειμένου η </a:t>
            </a:r>
            <a:r>
              <a:rPr lang="el-GR" dirty="0" err="1"/>
              <a:t>παραίτησις</a:t>
            </a:r>
            <a:r>
              <a:rPr lang="el-GR" dirty="0"/>
              <a:t> να γίνει και υπ’ αυτής αποδεκτή. </a:t>
            </a:r>
          </a:p>
          <a:p>
            <a:pPr marL="0" indent="0">
              <a:buNone/>
            </a:pPr>
            <a:r>
              <a:rPr lang="el-GR" dirty="0"/>
              <a:t>    Γενομένης συζητήσεως το εκκλ. </a:t>
            </a:r>
            <a:r>
              <a:rPr lang="el-GR" dirty="0" err="1"/>
              <a:t>Συμβούλιον</a:t>
            </a:r>
            <a:r>
              <a:rPr lang="el-GR" dirty="0"/>
              <a:t> ομοφώνως αποφασίζει: </a:t>
            </a:r>
          </a:p>
        </p:txBody>
      </p:sp>
    </p:spTree>
    <p:extLst>
      <p:ext uri="{BB962C8B-B14F-4D97-AF65-F5344CB8AC3E}">
        <p14:creationId xmlns:p14="http://schemas.microsoft.com/office/powerpoint/2010/main" val="26899830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95ACE2-980E-6A3B-6734-5FE5570CD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" y="92468"/>
            <a:ext cx="12192000" cy="73973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100" dirty="0" err="1"/>
              <a:t>Περίπτωσιν</a:t>
            </a:r>
            <a:r>
              <a:rPr lang="el-GR" sz="3100" dirty="0"/>
              <a:t> ανταλλαγής αλληλογραφίας </a:t>
            </a:r>
            <a:br>
              <a:rPr lang="el-GR" sz="3100" dirty="0"/>
            </a:br>
            <a:r>
              <a:rPr lang="el-GR" sz="3100" dirty="0"/>
              <a:t>μεταξύ του Προέδρου του εκκλ. Συμβουλίου και της Ι. Μητροπόλεως</a:t>
            </a:r>
            <a:r>
              <a:rPr lang="el-GR" dirty="0"/>
              <a:t>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47FA8CF-7F4A-88B4-D1D9-9E8D28F7E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32206"/>
            <a:ext cx="12191999" cy="602579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dirty="0"/>
              <a:t>α) Αποδέχεται την </a:t>
            </a:r>
            <a:r>
              <a:rPr lang="el-GR" dirty="0" err="1"/>
              <a:t>υποβληθείσαν</a:t>
            </a:r>
            <a:r>
              <a:rPr lang="el-GR" dirty="0"/>
              <a:t> εις αυτό από................... </a:t>
            </a:r>
            <a:r>
              <a:rPr lang="el-GR" dirty="0" err="1"/>
              <a:t>παραίτησιν</a:t>
            </a:r>
            <a:r>
              <a:rPr lang="el-GR" dirty="0"/>
              <a:t> του Νεωκόρου κ. Γ.Ν. εκ της </a:t>
            </a:r>
            <a:r>
              <a:rPr lang="el-GR" dirty="0" err="1"/>
              <a:t>θέσεώς</a:t>
            </a:r>
            <a:r>
              <a:rPr lang="el-GR" dirty="0"/>
              <a:t> του δια λόγους προσωπικούς. </a:t>
            </a:r>
          </a:p>
          <a:p>
            <a:pPr marL="0" indent="0">
              <a:buNone/>
            </a:pPr>
            <a:r>
              <a:rPr lang="el-GR" dirty="0"/>
              <a:t>β) Εξουσιοδοτεί τον </a:t>
            </a:r>
            <a:r>
              <a:rPr lang="el-GR" dirty="0" err="1"/>
              <a:t>Πρόεδρον</a:t>
            </a:r>
            <a:r>
              <a:rPr lang="el-GR" dirty="0"/>
              <a:t> αυτού όπως υποβάλει </a:t>
            </a:r>
            <a:r>
              <a:rPr lang="el-GR" dirty="0" err="1"/>
              <a:t>αντίγραφον</a:t>
            </a:r>
            <a:r>
              <a:rPr lang="el-GR" dirty="0"/>
              <a:t> της παρούσης Πράξεως μετ’ αντιγράφου της παραιτήσεως προς την Ι. </a:t>
            </a:r>
            <a:r>
              <a:rPr lang="el-GR" dirty="0" err="1"/>
              <a:t>Μητρόπολιν</a:t>
            </a:r>
            <a:r>
              <a:rPr lang="el-GR" dirty="0"/>
              <a:t> Δημητριάδος δια τα περαιτέρω. </a:t>
            </a:r>
          </a:p>
          <a:p>
            <a:pPr marL="0" indent="0">
              <a:buNone/>
            </a:pPr>
            <a:r>
              <a:rPr lang="el-GR" dirty="0"/>
              <a:t>Μεθ’ ο  μη υπάρχοντος ετέρου θέματος </a:t>
            </a:r>
            <a:r>
              <a:rPr lang="el-GR" dirty="0" err="1"/>
              <a:t>ελύθη</a:t>
            </a:r>
            <a:r>
              <a:rPr lang="el-GR" dirty="0"/>
              <a:t> η </a:t>
            </a:r>
            <a:r>
              <a:rPr lang="el-GR" dirty="0" err="1"/>
              <a:t>συνεδρίασις</a:t>
            </a:r>
            <a:r>
              <a:rPr lang="el-GR" dirty="0"/>
              <a:t>. </a:t>
            </a:r>
          </a:p>
          <a:p>
            <a:pPr marL="0" indent="0">
              <a:buNone/>
            </a:pPr>
            <a:r>
              <a:rPr lang="el-GR" dirty="0"/>
              <a:t>                                Ο Πρόεδρος                                   ΤΑ ΜΕΛΗ  </a:t>
            </a:r>
          </a:p>
          <a:p>
            <a:pPr marL="0" indent="0">
              <a:buNone/>
            </a:pPr>
            <a:r>
              <a:rPr lang="el-GR" dirty="0"/>
              <a:t>                                                                                            </a:t>
            </a:r>
            <a:r>
              <a:rPr lang="el-GR" dirty="0" err="1"/>
              <a:t>Αναστ</a:t>
            </a:r>
            <a:r>
              <a:rPr lang="el-GR" dirty="0"/>
              <a:t>. Π. </a:t>
            </a:r>
          </a:p>
          <a:p>
            <a:pPr marL="0" indent="0">
              <a:buNone/>
            </a:pPr>
            <a:r>
              <a:rPr lang="el-GR" dirty="0"/>
              <a:t>                                   </a:t>
            </a:r>
            <a:r>
              <a:rPr lang="el-GR" dirty="0" err="1"/>
              <a:t>Πρωτ</a:t>
            </a:r>
            <a:r>
              <a:rPr lang="el-GR" dirty="0"/>
              <a:t>. Β. Τ.                                      Νικόλ. Σ. </a:t>
            </a:r>
          </a:p>
          <a:p>
            <a:pPr marL="0" indent="0">
              <a:buNone/>
            </a:pPr>
            <a:r>
              <a:rPr lang="el-GR" dirty="0"/>
              <a:t>                                                                                             Ηλίας Ρ. </a:t>
            </a:r>
          </a:p>
          <a:p>
            <a:pPr marL="0" indent="0">
              <a:buNone/>
            </a:pPr>
            <a:r>
              <a:rPr lang="el-GR" dirty="0"/>
              <a:t>                                         Ακριβές </a:t>
            </a:r>
            <a:r>
              <a:rPr lang="el-GR" dirty="0" err="1"/>
              <a:t>αντίγραφον</a:t>
            </a:r>
            <a:r>
              <a:rPr lang="el-GR" dirty="0"/>
              <a:t> εκ του Βιβλίου Πρακτικών </a:t>
            </a:r>
          </a:p>
          <a:p>
            <a:pPr marL="0" indent="0">
              <a:buNone/>
            </a:pPr>
            <a:r>
              <a:rPr lang="el-GR" dirty="0"/>
              <a:t>                                                         Εν............. τη............... </a:t>
            </a:r>
          </a:p>
          <a:p>
            <a:pPr marL="0" indent="0">
              <a:buNone/>
            </a:pPr>
            <a:r>
              <a:rPr lang="el-GR" dirty="0"/>
              <a:t>                                                          Ο Γραμματεύς </a:t>
            </a:r>
          </a:p>
          <a:p>
            <a:pPr marL="0" indent="0">
              <a:buNone/>
            </a:pPr>
            <a:r>
              <a:rPr lang="el-GR" dirty="0"/>
              <a:t>                                                            (υπογραφή) </a:t>
            </a:r>
          </a:p>
          <a:p>
            <a:pPr marL="0" indent="0">
              <a:buNone/>
            </a:pPr>
            <a:r>
              <a:rPr lang="el-GR" b="1" dirty="0"/>
              <a:t>Σημ.</a:t>
            </a:r>
            <a:r>
              <a:rPr lang="el-GR" dirty="0"/>
              <a:t>: Η υπογραφή πάντοτε τίθεται ευκρινώς. Εάν είναι δυσανάγνωστος, επιβάλλεται να επεξηγείται κάτωθι δια της γραφομηχανής. Προς ανωτέρας μάλιστα Αρχάς είναι </a:t>
            </a:r>
            <a:r>
              <a:rPr lang="el-GR" dirty="0" err="1"/>
              <a:t>ανάρμοστον</a:t>
            </a:r>
            <a:r>
              <a:rPr lang="el-GR" dirty="0"/>
              <a:t> να τίθεται δυσανάγνωστος υπογραφή. </a:t>
            </a:r>
          </a:p>
          <a:p>
            <a:pPr marL="0" indent="0">
              <a:buNone/>
            </a:pPr>
            <a:r>
              <a:rPr lang="el-GR" dirty="0"/>
              <a:t>Μετά σταυρού προ του ονόματός των υπογράφουν πάντοτε οι Αρχιερείς και οι ιερείς. Ουδέποτε δε οι διάκονοι. προς ανωτέρους πάντως και δη προς </a:t>
            </a:r>
            <a:r>
              <a:rPr lang="el-GR" dirty="0" err="1"/>
              <a:t>Πατριάρχας</a:t>
            </a:r>
            <a:r>
              <a:rPr lang="el-GR" dirty="0"/>
              <a:t> ενδείκνυται να μη τίθεται σταυρός προ του ονόματος. </a:t>
            </a:r>
          </a:p>
          <a:p>
            <a:pPr marL="0" indent="0">
              <a:buNone/>
            </a:pPr>
            <a:r>
              <a:rPr lang="el-GR" dirty="0" err="1"/>
              <a:t>Σφραγίς</a:t>
            </a:r>
            <a:r>
              <a:rPr lang="el-GR" dirty="0"/>
              <a:t> τίθεται πάντοτε εις το τέλος των επισήμων εγγράφων προς </a:t>
            </a:r>
            <a:r>
              <a:rPr lang="el-GR" dirty="0" err="1"/>
              <a:t>διασφάλισιν</a:t>
            </a:r>
            <a:r>
              <a:rPr lang="el-GR" dirty="0"/>
              <a:t> του έγκυρού των. Δεν τίθεται </a:t>
            </a:r>
            <a:r>
              <a:rPr lang="el-GR" dirty="0" err="1"/>
              <a:t>σφραγίς</a:t>
            </a:r>
            <a:r>
              <a:rPr lang="el-GR" dirty="0"/>
              <a:t> επί εγγράφων </a:t>
            </a:r>
            <a:r>
              <a:rPr lang="el-GR" dirty="0" err="1"/>
              <a:t>απευθυνομένων</a:t>
            </a:r>
            <a:r>
              <a:rPr lang="el-GR" dirty="0"/>
              <a:t> προς </a:t>
            </a:r>
            <a:r>
              <a:rPr lang="el-GR" dirty="0" err="1"/>
              <a:t>προϊσταμένην</a:t>
            </a:r>
            <a:r>
              <a:rPr lang="el-GR" dirty="0"/>
              <a:t> Αρχήν.</a:t>
            </a:r>
          </a:p>
        </p:txBody>
      </p:sp>
    </p:spTree>
    <p:extLst>
      <p:ext uri="{BB962C8B-B14F-4D97-AF65-F5344CB8AC3E}">
        <p14:creationId xmlns:p14="http://schemas.microsoft.com/office/powerpoint/2010/main" val="10937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8E77CD-3F9B-6819-33C4-32DC37069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2192000" cy="85504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dirty="0" err="1"/>
              <a:t>Περίπτωσιν</a:t>
            </a:r>
            <a:r>
              <a:rPr lang="el-GR" sz="3200" dirty="0"/>
              <a:t> ανταλλαγής αλληλογραφίας </a:t>
            </a:r>
            <a:br>
              <a:rPr lang="el-GR" sz="3200" dirty="0"/>
            </a:br>
            <a:r>
              <a:rPr lang="el-GR" sz="3200" dirty="0"/>
              <a:t>μεταξύ του Προέδρου του εκκλ. Συμβουλίου και της Ι. Μητροπόλεως.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7B29A5-9004-FE73-82D9-2EEB9439B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73304"/>
            <a:ext cx="12191999" cy="59846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b="1" dirty="0" err="1"/>
              <a:t>αβ</a:t>
            </a:r>
            <a:r>
              <a:rPr lang="el-GR" b="1" dirty="0"/>
              <a:t>) Η </a:t>
            </a:r>
            <a:r>
              <a:rPr lang="el-GR" b="1" dirty="0" err="1"/>
              <a:t>Πράξις</a:t>
            </a:r>
            <a:r>
              <a:rPr lang="el-GR" b="1" dirty="0"/>
              <a:t> αυτή υποβάλλεται προς την Ι. </a:t>
            </a:r>
            <a:r>
              <a:rPr lang="el-GR" b="1" dirty="0" err="1"/>
              <a:t>Μητρόπολην</a:t>
            </a:r>
            <a:r>
              <a:rPr lang="el-GR" b="1" dirty="0"/>
              <a:t> με </a:t>
            </a:r>
            <a:r>
              <a:rPr lang="el-GR" b="1" dirty="0" err="1"/>
              <a:t>διαβιβαστικόν</a:t>
            </a:r>
            <a:r>
              <a:rPr lang="el-GR" b="1" dirty="0"/>
              <a:t> </a:t>
            </a:r>
            <a:r>
              <a:rPr lang="el-GR" b="1" dirty="0" err="1"/>
              <a:t>έγγραφον</a:t>
            </a:r>
            <a:r>
              <a:rPr lang="el-GR" b="1" dirty="0"/>
              <a:t>, ως το κατωτέρω υπόδειγμα:</a:t>
            </a:r>
          </a:p>
          <a:p>
            <a:pPr marL="0" indent="0">
              <a:buNone/>
            </a:pPr>
            <a:r>
              <a:rPr lang="el-GR" dirty="0"/>
              <a:t>ΙΕΡΑ ΜΗΤΡΟΠΟΛΙΣ ΔΗΜΗΤΡΙΑΔΟΣ </a:t>
            </a:r>
          </a:p>
          <a:p>
            <a:pPr marL="0" indent="0">
              <a:buNone/>
            </a:pPr>
            <a:r>
              <a:rPr lang="el-GR" dirty="0"/>
              <a:t>ΙΕΡΟΣ ΝΑΟΣ................ </a:t>
            </a:r>
          </a:p>
          <a:p>
            <a:pPr marL="0" indent="0">
              <a:buNone/>
            </a:pPr>
            <a:r>
              <a:rPr lang="el-GR" dirty="0" err="1"/>
              <a:t>Αριθμ</a:t>
            </a:r>
            <a:r>
              <a:rPr lang="el-GR" dirty="0"/>
              <a:t>. </a:t>
            </a:r>
            <a:r>
              <a:rPr lang="el-GR" dirty="0" err="1"/>
              <a:t>Πρωτ</a:t>
            </a:r>
            <a:r>
              <a:rPr lang="el-GR" dirty="0"/>
              <a:t>..................... </a:t>
            </a:r>
          </a:p>
          <a:p>
            <a:pPr marL="0" indent="0">
              <a:buNone/>
            </a:pPr>
            <a:r>
              <a:rPr lang="el-GR" dirty="0"/>
              <a:t>								Εν................ τη......... 1998 </a:t>
            </a:r>
          </a:p>
          <a:p>
            <a:pPr marL="0" indent="0">
              <a:buNone/>
            </a:pPr>
            <a:r>
              <a:rPr lang="el-GR" dirty="0"/>
              <a:t>Προς </a:t>
            </a:r>
          </a:p>
          <a:p>
            <a:pPr marL="0" indent="0">
              <a:buNone/>
            </a:pPr>
            <a:r>
              <a:rPr lang="el-GR" dirty="0"/>
              <a:t>τον </a:t>
            </a:r>
            <a:r>
              <a:rPr lang="el-GR" dirty="0" err="1"/>
              <a:t>Σεβασμιώτατον</a:t>
            </a:r>
            <a:r>
              <a:rPr lang="el-GR" dirty="0"/>
              <a:t> </a:t>
            </a:r>
            <a:r>
              <a:rPr lang="el-GR" dirty="0" err="1"/>
              <a:t>Μητροπολίτην</a:t>
            </a: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Δημητριάδος κ.κ. </a:t>
            </a:r>
            <a:r>
              <a:rPr lang="el-GR" dirty="0" err="1"/>
              <a:t>Χριστοδουλον</a:t>
            </a: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Εις </a:t>
            </a:r>
            <a:r>
              <a:rPr lang="el-GR" dirty="0" err="1"/>
              <a:t>Βόλον</a:t>
            </a:r>
            <a:r>
              <a:rPr lang="el-GR" dirty="0"/>
              <a:t> </a:t>
            </a:r>
          </a:p>
          <a:p>
            <a:pPr marL="0" indent="0" algn="ctr">
              <a:buNone/>
            </a:pPr>
            <a:r>
              <a:rPr lang="el-GR" dirty="0"/>
              <a:t>Θέμα: Υποβολή Πράξεως εκκλ. Συμβουλίου υπ’ </a:t>
            </a:r>
            <a:r>
              <a:rPr lang="el-GR" dirty="0" err="1"/>
              <a:t>αριθμ</a:t>
            </a:r>
            <a:r>
              <a:rPr lang="el-GR" dirty="0"/>
              <a:t>. ……… περί αποδοχής της παραιτήσεως του Νεωκόρου του ι. ναού μας. </a:t>
            </a:r>
          </a:p>
          <a:p>
            <a:pPr marL="0" indent="0">
              <a:buNone/>
            </a:pPr>
            <a:r>
              <a:rPr lang="el-GR" dirty="0"/>
              <a:t>    </a:t>
            </a:r>
            <a:r>
              <a:rPr lang="el-GR" dirty="0" err="1"/>
              <a:t>Σεβασμιώτατε</a:t>
            </a:r>
            <a:r>
              <a:rPr lang="el-GR" dirty="0"/>
              <a:t> Δέσποτα, </a:t>
            </a:r>
          </a:p>
          <a:p>
            <a:pPr marL="0" indent="0">
              <a:buNone/>
            </a:pPr>
            <a:r>
              <a:rPr lang="el-GR" dirty="0"/>
              <a:t>    Ευλαβώς </a:t>
            </a:r>
            <a:r>
              <a:rPr lang="el-GR" dirty="0" err="1"/>
              <a:t>υποβάλλομεν</a:t>
            </a:r>
            <a:r>
              <a:rPr lang="el-GR" dirty="0"/>
              <a:t> </a:t>
            </a:r>
            <a:r>
              <a:rPr lang="el-GR" dirty="0" err="1"/>
              <a:t>συνημμένως</a:t>
            </a:r>
            <a:r>
              <a:rPr lang="el-GR" dirty="0"/>
              <a:t> εν αντιγράφω την υπ’ </a:t>
            </a:r>
            <a:r>
              <a:rPr lang="el-GR" dirty="0" err="1"/>
              <a:t>αριθμ</a:t>
            </a:r>
            <a:r>
              <a:rPr lang="el-GR" dirty="0"/>
              <a:t>............ </a:t>
            </a:r>
            <a:r>
              <a:rPr lang="el-GR" dirty="0" err="1"/>
              <a:t>Πράξιν</a:t>
            </a:r>
            <a:r>
              <a:rPr lang="el-GR" dirty="0"/>
              <a:t> του καθ’ ημάς εκκλ. Συμβουλίου, μετά της εις αυτήν προσηρτημένης από................ παραιτήσεως από της θέσεως του νεωκόρου του ι. ναού κ. Γ.Ν. και </a:t>
            </a:r>
            <a:r>
              <a:rPr lang="el-GR" dirty="0" err="1"/>
              <a:t>παρακαλούμεν</a:t>
            </a:r>
            <a:r>
              <a:rPr lang="el-GR" dirty="0"/>
              <a:t> δια την </a:t>
            </a:r>
            <a:r>
              <a:rPr lang="el-GR" dirty="0" err="1"/>
              <a:t>αποδοχήν</a:t>
            </a:r>
            <a:r>
              <a:rPr lang="el-GR" dirty="0"/>
              <a:t> αυτής. </a:t>
            </a:r>
          </a:p>
          <a:p>
            <a:pPr marL="0" indent="0">
              <a:buNone/>
            </a:pPr>
            <a:r>
              <a:rPr lang="el-GR" dirty="0"/>
              <a:t>							Μετά </a:t>
            </a:r>
            <a:r>
              <a:rPr lang="el-GR" dirty="0" err="1"/>
              <a:t>βαθυτάτου</a:t>
            </a:r>
            <a:r>
              <a:rPr lang="el-GR" dirty="0"/>
              <a:t> σεβασμού </a:t>
            </a:r>
          </a:p>
          <a:p>
            <a:pPr marL="0" indent="0">
              <a:buNone/>
            </a:pPr>
            <a:r>
              <a:rPr lang="el-GR" dirty="0"/>
              <a:t>							             Ο Πρόεδρος </a:t>
            </a:r>
          </a:p>
          <a:p>
            <a:pPr marL="0" indent="0">
              <a:buNone/>
            </a:pPr>
            <a:r>
              <a:rPr lang="el-GR" dirty="0"/>
              <a:t>							(υπογραφή άνευ </a:t>
            </a:r>
            <a:r>
              <a:rPr lang="el-GR" dirty="0" err="1"/>
              <a:t>σφραγίδος</a:t>
            </a:r>
            <a:r>
              <a:rPr lang="el-GR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741265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2E672E-DF47-32B9-937B-EEB37EA05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21975"/>
          </a:xfrm>
        </p:spPr>
        <p:txBody>
          <a:bodyPr>
            <a:normAutofit/>
          </a:bodyPr>
          <a:lstStyle/>
          <a:p>
            <a:pPr algn="ctr"/>
            <a:r>
              <a:rPr lang="el-GR" sz="3200" dirty="0" err="1"/>
              <a:t>Περίπτωσιν</a:t>
            </a:r>
            <a:r>
              <a:rPr lang="el-GR" sz="3200" dirty="0"/>
              <a:t> ανταλλαγής αλληλογραφίας </a:t>
            </a:r>
            <a:br>
              <a:rPr lang="el-GR" sz="3200" dirty="0"/>
            </a:br>
            <a:r>
              <a:rPr lang="el-GR" sz="3200" dirty="0"/>
              <a:t>μεταξύ κληρικού και Ι. Μητροπόλεως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51132D2-FEE6-1866-C96F-FBB8A5EB7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21976"/>
            <a:ext cx="12192000" cy="5836024"/>
          </a:xfrm>
        </p:spPr>
        <p:txBody>
          <a:bodyPr/>
          <a:lstStyle/>
          <a:p>
            <a:r>
              <a:rPr lang="el-GR" b="1" dirty="0" err="1"/>
              <a:t>αγ</a:t>
            </a:r>
            <a:r>
              <a:rPr lang="el-GR" b="1" dirty="0"/>
              <a:t>) Εάν ο κληρικός δεν ασκεί </a:t>
            </a:r>
            <a:r>
              <a:rPr lang="el-GR" b="1" dirty="0" err="1"/>
              <a:t>διοίκησιν</a:t>
            </a:r>
            <a:r>
              <a:rPr lang="el-GR" b="1" dirty="0"/>
              <a:t>, </a:t>
            </a:r>
            <a:r>
              <a:rPr lang="el-GR" b="1" dirty="0" err="1"/>
              <a:t>αλλ’είναι</a:t>
            </a:r>
            <a:r>
              <a:rPr lang="el-GR" b="1" dirty="0"/>
              <a:t> απλός εφημέριος </a:t>
            </a:r>
            <a:r>
              <a:rPr lang="el-GR" dirty="0"/>
              <a:t>και επιθυμεί να αλληλογραφήσει δι’ </a:t>
            </a:r>
            <a:r>
              <a:rPr lang="el-GR" dirty="0" err="1"/>
              <a:t>υπηρεσιακήν</a:t>
            </a:r>
            <a:r>
              <a:rPr lang="el-GR" dirty="0"/>
              <a:t> του </a:t>
            </a:r>
            <a:r>
              <a:rPr lang="el-GR" dirty="0" err="1"/>
              <a:t>υπόθεσιν</a:t>
            </a:r>
            <a:r>
              <a:rPr lang="el-GR" dirty="0"/>
              <a:t> με την Ι. </a:t>
            </a:r>
            <a:r>
              <a:rPr lang="el-GR" dirty="0" err="1"/>
              <a:t>Μητρόπολιν</a:t>
            </a:r>
            <a:r>
              <a:rPr lang="el-GR" dirty="0"/>
              <a:t> ή με τον </a:t>
            </a:r>
            <a:r>
              <a:rPr lang="el-GR" dirty="0" err="1"/>
              <a:t>Μητροπολίτην</a:t>
            </a:r>
            <a:r>
              <a:rPr lang="el-GR" dirty="0"/>
              <a:t>, τότε δύναται να χρησιμοποιήσει </a:t>
            </a:r>
            <a:r>
              <a:rPr lang="el-GR" dirty="0" err="1"/>
              <a:t>φύλλον</a:t>
            </a:r>
            <a:r>
              <a:rPr lang="el-GR" dirty="0"/>
              <a:t> </a:t>
            </a:r>
            <a:r>
              <a:rPr lang="el-GR" dirty="0" err="1"/>
              <a:t>χάρτου</a:t>
            </a:r>
            <a:r>
              <a:rPr lang="el-GR" dirty="0"/>
              <a:t> φέρον τον </a:t>
            </a:r>
            <a:r>
              <a:rPr lang="el-GR" dirty="0" err="1"/>
              <a:t>τίτλον</a:t>
            </a:r>
            <a:r>
              <a:rPr lang="el-GR" dirty="0"/>
              <a:t> του ι. ναού εις τον οποίον υπηρετεί, ή και </a:t>
            </a:r>
            <a:r>
              <a:rPr lang="el-GR" dirty="0" err="1"/>
              <a:t>απλούν</a:t>
            </a:r>
            <a:r>
              <a:rPr lang="el-GR" dirty="0"/>
              <a:t> </a:t>
            </a:r>
            <a:r>
              <a:rPr lang="el-GR" dirty="0" err="1"/>
              <a:t>φύλλον</a:t>
            </a:r>
            <a:r>
              <a:rPr lang="el-GR" dirty="0"/>
              <a:t> </a:t>
            </a:r>
            <a:r>
              <a:rPr lang="el-GR" dirty="0" err="1"/>
              <a:t>χάρτου</a:t>
            </a:r>
            <a:r>
              <a:rPr lang="el-GR" dirty="0"/>
              <a:t>, χωρίς να θέσει αριθμόν πρωτοκόλλου και σφραγίδα. Θα θέσει απαραιτήτως </a:t>
            </a:r>
            <a:r>
              <a:rPr lang="el-GR" dirty="0" err="1"/>
              <a:t>ημερομηνίαν</a:t>
            </a:r>
            <a:r>
              <a:rPr lang="el-GR" dirty="0"/>
              <a:t> και την </a:t>
            </a:r>
            <a:r>
              <a:rPr lang="el-GR" dirty="0" err="1"/>
              <a:t>υπογραφήν</a:t>
            </a:r>
            <a:r>
              <a:rPr lang="el-GR" dirty="0"/>
              <a:t> του, και θα αρχίσει το έγγραφόν του με τας λέξεις: </a:t>
            </a:r>
            <a:r>
              <a:rPr lang="el-GR" b="1" dirty="0"/>
              <a:t>«Ευσεβάστως αναφέρω» </a:t>
            </a:r>
            <a:r>
              <a:rPr lang="el-GR" dirty="0"/>
              <a:t>ή </a:t>
            </a:r>
            <a:r>
              <a:rPr lang="el-GR" b="1" dirty="0"/>
              <a:t>«Ευλαβώς» </a:t>
            </a:r>
            <a:r>
              <a:rPr lang="el-GR" dirty="0"/>
              <a:t>ή </a:t>
            </a:r>
            <a:r>
              <a:rPr lang="el-GR" b="1" dirty="0"/>
              <a:t>«Μετά βαθύτατου σεβασμού υποβάλλω». </a:t>
            </a:r>
            <a:r>
              <a:rPr lang="el-GR" dirty="0"/>
              <a:t>Εις το τέλος θα προτάξει το </a:t>
            </a:r>
            <a:r>
              <a:rPr lang="el-GR" b="1" dirty="0"/>
              <a:t>«Μετά </a:t>
            </a:r>
            <a:r>
              <a:rPr lang="el-GR" b="1" dirty="0" err="1"/>
              <a:t>βαθυτάτου</a:t>
            </a:r>
            <a:r>
              <a:rPr lang="el-GR" b="1" dirty="0"/>
              <a:t> σεβασμού»</a:t>
            </a:r>
            <a:r>
              <a:rPr lang="el-GR" dirty="0"/>
              <a:t> και ουδέποτε το «Μετ’ ευχών», και θα υπογράψει ιδιοχείρως και ευκρινώς και ουδέποτε με την </a:t>
            </a:r>
            <a:r>
              <a:rPr lang="el-GR" dirty="0" err="1"/>
              <a:t>γραφομηχανήν</a:t>
            </a:r>
            <a:r>
              <a:rPr lang="el-GR" dirty="0"/>
              <a:t>. </a:t>
            </a:r>
          </a:p>
          <a:p>
            <a:r>
              <a:rPr lang="el-GR" dirty="0"/>
              <a:t>Εάν το </a:t>
            </a:r>
            <a:r>
              <a:rPr lang="el-GR" dirty="0" err="1"/>
              <a:t>έγγραφον</a:t>
            </a:r>
            <a:r>
              <a:rPr lang="el-GR" dirty="0"/>
              <a:t> είναι </a:t>
            </a:r>
            <a:r>
              <a:rPr lang="el-GR" dirty="0" err="1"/>
              <a:t>γεγραμμένον</a:t>
            </a:r>
            <a:r>
              <a:rPr lang="el-GR" dirty="0"/>
              <a:t> με την </a:t>
            </a:r>
            <a:r>
              <a:rPr lang="el-GR" dirty="0" err="1"/>
              <a:t>γραφομηχανήν</a:t>
            </a:r>
            <a:r>
              <a:rPr lang="el-GR" dirty="0"/>
              <a:t>, η </a:t>
            </a:r>
            <a:r>
              <a:rPr lang="el-GR" dirty="0" err="1"/>
              <a:t>προσφώνησις</a:t>
            </a:r>
            <a:r>
              <a:rPr lang="el-GR" dirty="0"/>
              <a:t> και η </a:t>
            </a:r>
            <a:r>
              <a:rPr lang="el-GR" dirty="0" err="1"/>
              <a:t>κατακλείς</a:t>
            </a:r>
            <a:r>
              <a:rPr lang="el-GR" dirty="0"/>
              <a:t> πρέπει να γραφούν με το χέρι.</a:t>
            </a:r>
          </a:p>
        </p:txBody>
      </p:sp>
    </p:spTree>
    <p:extLst>
      <p:ext uri="{BB962C8B-B14F-4D97-AF65-F5344CB8AC3E}">
        <p14:creationId xmlns:p14="http://schemas.microsoft.com/office/powerpoint/2010/main" val="654945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C3D3B4-66D1-C785-B2AE-8BB30EE7A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430" y="18255"/>
            <a:ext cx="10515600" cy="766749"/>
          </a:xfrm>
        </p:spPr>
        <p:txBody>
          <a:bodyPr/>
          <a:lstStyle/>
          <a:p>
            <a:pPr algn="ctr"/>
            <a:r>
              <a:rPr lang="el-GR" dirty="0"/>
              <a:t>Εισαγωγικά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7546CFD-26DF-939A-B3BE-2FC25497A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04191"/>
            <a:ext cx="12192000" cy="6135554"/>
          </a:xfrm>
        </p:spPr>
        <p:txBody>
          <a:bodyPr/>
          <a:lstStyle/>
          <a:p>
            <a:r>
              <a:rPr lang="el-GR" dirty="0"/>
              <a:t>Η Μορφή των Επιστολών</a:t>
            </a:r>
          </a:p>
          <a:p>
            <a:r>
              <a:rPr lang="el-GR" dirty="0"/>
              <a:t>Τα στοιχεία που λαμβάνονται υπόψη για τη σύνταξη επίσημης επιστολής και επηρεάζουν την τελική τους μορφή, μπορούν να διακριθούν σε υλικά και </a:t>
            </a:r>
            <a:r>
              <a:rPr lang="el-GR" dirty="0" err="1"/>
              <a:t>καθεαυτό</a:t>
            </a:r>
            <a:r>
              <a:rPr lang="el-GR" dirty="0"/>
              <a:t> μορφικά</a:t>
            </a:r>
          </a:p>
          <a:p>
            <a:pPr lvl="1"/>
            <a:r>
              <a:rPr lang="el-GR" dirty="0"/>
              <a:t>Υλικά: επιστολόχαρτο</a:t>
            </a:r>
          </a:p>
          <a:p>
            <a:pPr marL="457200" lvl="1" indent="0">
              <a:buNone/>
            </a:pPr>
            <a:r>
              <a:rPr lang="el-GR" dirty="0"/>
              <a:t>               φάκελος</a:t>
            </a:r>
          </a:p>
          <a:p>
            <a:pPr marL="457200" lvl="1" indent="0">
              <a:buNone/>
            </a:pPr>
            <a:r>
              <a:rPr lang="el-GR" dirty="0"/>
              <a:t>                μελάνη </a:t>
            </a:r>
          </a:p>
          <a:p>
            <a:pPr lvl="1"/>
            <a:r>
              <a:rPr lang="el-GR" dirty="0"/>
              <a:t>Μορφικά: σχετίζεται με την εμφάνιση και τη διάρθρωση του περιεχομένου</a:t>
            </a:r>
          </a:p>
          <a:p>
            <a:pPr marL="457200" lvl="1" indent="0">
              <a:buNone/>
            </a:pPr>
            <a:r>
              <a:rPr lang="el-GR" dirty="0"/>
              <a:t>                      όταν μιλάμε για </a:t>
            </a:r>
            <a:r>
              <a:rPr lang="el-GR" dirty="0" err="1"/>
              <a:t>διαρθρωση</a:t>
            </a:r>
            <a:r>
              <a:rPr lang="el-GR" dirty="0"/>
              <a:t> του περιεχομένου εννοούμε:</a:t>
            </a:r>
          </a:p>
          <a:p>
            <a:pPr marL="457200" lvl="1" indent="0">
              <a:buNone/>
            </a:pPr>
            <a:r>
              <a:rPr lang="el-GR" dirty="0"/>
              <a:t>                      θέση ημερομηνίας</a:t>
            </a:r>
          </a:p>
          <a:p>
            <a:pPr marL="457200" lvl="1" indent="0">
              <a:buNone/>
            </a:pPr>
            <a:r>
              <a:rPr lang="el-GR" dirty="0"/>
              <a:t>                      προσφώνηση</a:t>
            </a:r>
          </a:p>
          <a:p>
            <a:pPr marL="457200" lvl="1" indent="0">
              <a:buNone/>
            </a:pPr>
            <a:r>
              <a:rPr lang="el-GR" dirty="0"/>
              <a:t>                      φιλοφρόνηση</a:t>
            </a:r>
          </a:p>
          <a:p>
            <a:pPr marL="457200" lvl="1" indent="0">
              <a:buNone/>
            </a:pPr>
            <a:r>
              <a:rPr lang="el-GR" dirty="0"/>
              <a:t>                      </a:t>
            </a:r>
            <a:r>
              <a:rPr lang="el-GR" dirty="0" err="1"/>
              <a:t>υποφραφή</a:t>
            </a:r>
            <a:r>
              <a:rPr lang="el-GR" dirty="0"/>
              <a:t> </a:t>
            </a:r>
            <a:r>
              <a:rPr lang="el-GR" dirty="0" err="1"/>
              <a:t>κτλ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00753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99BBB5-74A3-4830-B3F4-10B5FF2BE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2302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dirty="0"/>
              <a:t> </a:t>
            </a:r>
            <a:r>
              <a:rPr lang="el-GR" sz="3200" dirty="0" err="1"/>
              <a:t>Περίπτωσιν</a:t>
            </a:r>
            <a:r>
              <a:rPr lang="el-GR" sz="3200" dirty="0"/>
              <a:t> ανταλλαγής αλληλογραφίας </a:t>
            </a:r>
            <a:br>
              <a:rPr lang="el-GR" sz="3200" dirty="0"/>
            </a:br>
            <a:r>
              <a:rPr lang="el-GR" sz="3200" dirty="0"/>
              <a:t>μεταξύ κληρικού και Ι. Μητροπόλεως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E49CD0D-137F-1128-9119-58F62C591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3028"/>
            <a:ext cx="12192000" cy="59349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/>
              <a:t>Ιδού ένα υπόδειγμα: </a:t>
            </a:r>
          </a:p>
          <a:p>
            <a:pPr marL="0" indent="0">
              <a:buNone/>
            </a:pPr>
            <a:r>
              <a:rPr lang="el-GR" dirty="0"/>
              <a:t>Προς </a:t>
            </a:r>
          </a:p>
          <a:p>
            <a:pPr marL="0" indent="0">
              <a:buNone/>
            </a:pPr>
            <a:r>
              <a:rPr lang="el-GR" dirty="0"/>
              <a:t>τον </a:t>
            </a:r>
            <a:r>
              <a:rPr lang="el-GR" dirty="0" err="1"/>
              <a:t>Σεβασμιώτατο</a:t>
            </a:r>
            <a:r>
              <a:rPr lang="el-GR" dirty="0"/>
              <a:t> </a:t>
            </a:r>
            <a:r>
              <a:rPr lang="el-GR" dirty="0" err="1"/>
              <a:t>Μητροπολίτην</a:t>
            </a:r>
            <a:r>
              <a:rPr lang="el-GR" dirty="0"/>
              <a:t> Δημητριάδος </a:t>
            </a:r>
          </a:p>
          <a:p>
            <a:pPr marL="0" indent="0">
              <a:buNone/>
            </a:pPr>
            <a:r>
              <a:rPr lang="el-GR" dirty="0"/>
              <a:t>κ.κ. </a:t>
            </a:r>
            <a:r>
              <a:rPr lang="el-GR" dirty="0" err="1"/>
              <a:t>Χριστοδουλον</a:t>
            </a: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Εις </a:t>
            </a:r>
            <a:r>
              <a:rPr lang="el-GR" dirty="0" err="1"/>
              <a:t>Βόλον</a:t>
            </a: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								          Εν........ τη................... </a:t>
            </a:r>
          </a:p>
          <a:p>
            <a:pPr marL="0" indent="0">
              <a:buNone/>
            </a:pPr>
            <a:r>
              <a:rPr lang="el-GR" dirty="0" err="1">
                <a:solidFill>
                  <a:srgbClr val="FF0000"/>
                </a:solidFill>
                <a:latin typeface="Comic Sans MS" panose="030F0702030302020204" pitchFamily="66" charset="0"/>
              </a:rPr>
              <a:t>Σεβασμιώτατε</a:t>
            </a:r>
            <a:r>
              <a:rPr lang="el-GR" b="1" dirty="0">
                <a:solidFill>
                  <a:srgbClr val="FF0000"/>
                </a:solidFill>
              </a:rPr>
              <a:t>* </a:t>
            </a:r>
          </a:p>
          <a:p>
            <a:pPr marL="0" indent="0">
              <a:buNone/>
            </a:pPr>
            <a:r>
              <a:rPr lang="el-GR" dirty="0"/>
              <a:t>	Λίαν ευσεβάστως σάς αναφέρω ότι η </a:t>
            </a:r>
            <a:r>
              <a:rPr lang="el-GR" dirty="0" err="1"/>
              <a:t>θυγατήρ</a:t>
            </a:r>
            <a:r>
              <a:rPr lang="el-GR" dirty="0"/>
              <a:t> μου </a:t>
            </a:r>
            <a:r>
              <a:rPr lang="el-GR" dirty="0" err="1"/>
              <a:t>εισήλθεν</a:t>
            </a:r>
            <a:r>
              <a:rPr lang="el-GR" dirty="0"/>
              <a:t> εις το Α΄ έτος της Νομικής Σχολής Αθηνών και σάς παρακαλώ θερμώς όπως </a:t>
            </a:r>
            <a:r>
              <a:rPr lang="el-GR" dirty="0" err="1"/>
              <a:t>συμπεριλάβητε</a:t>
            </a:r>
            <a:r>
              <a:rPr lang="el-GR" dirty="0"/>
              <a:t> ταύτην εις το </a:t>
            </a:r>
            <a:r>
              <a:rPr lang="el-GR" dirty="0" err="1"/>
              <a:t>μηνιαίον</a:t>
            </a:r>
            <a:r>
              <a:rPr lang="el-GR" dirty="0"/>
              <a:t> βοήθημα, το οποίον η Ι. </a:t>
            </a:r>
            <a:r>
              <a:rPr lang="el-GR" dirty="0" err="1"/>
              <a:t>Μητρόπολις</a:t>
            </a:r>
            <a:r>
              <a:rPr lang="el-GR" dirty="0"/>
              <a:t> χορηγεί εις φοιτητάς έχοντας ανάγκην. </a:t>
            </a:r>
          </a:p>
          <a:p>
            <a:pPr marL="0" indent="0">
              <a:buNone/>
            </a:pPr>
            <a:r>
              <a:rPr lang="el-GR" dirty="0"/>
              <a:t>	Θερμώς δε ευχαριστών εκ των προτέρων και πρόθυμος δια πάσαν </a:t>
            </a:r>
            <a:r>
              <a:rPr lang="el-GR" dirty="0" err="1"/>
              <a:t>σχετικήν</a:t>
            </a:r>
            <a:r>
              <a:rPr lang="el-GR" dirty="0"/>
              <a:t> </a:t>
            </a:r>
            <a:r>
              <a:rPr lang="el-GR" dirty="0" err="1"/>
              <a:t>διευκρίνισιν</a:t>
            </a:r>
            <a:r>
              <a:rPr lang="el-GR" dirty="0"/>
              <a:t>, διατελώ, </a:t>
            </a:r>
          </a:p>
          <a:p>
            <a:pPr marL="0" indent="0">
              <a:buNone/>
            </a:pPr>
            <a:r>
              <a:rPr lang="el-GR" dirty="0"/>
              <a:t>						</a:t>
            </a:r>
            <a:r>
              <a:rPr lang="el-GR" dirty="0">
                <a:solidFill>
                  <a:srgbClr val="FF0000"/>
                </a:solidFill>
                <a:latin typeface="Comic Sans MS" panose="030F0702030302020204" pitchFamily="66" charset="0"/>
              </a:rPr>
              <a:t>Μετά </a:t>
            </a:r>
            <a:r>
              <a:rPr lang="el-GR" dirty="0" err="1">
                <a:solidFill>
                  <a:srgbClr val="FF0000"/>
                </a:solidFill>
                <a:latin typeface="Comic Sans MS" panose="030F0702030302020204" pitchFamily="66" charset="0"/>
              </a:rPr>
              <a:t>βαθυτάτου</a:t>
            </a:r>
            <a:r>
              <a:rPr lang="el-GR" dirty="0">
                <a:solidFill>
                  <a:srgbClr val="FF0000"/>
                </a:solidFill>
                <a:latin typeface="Comic Sans MS" panose="030F0702030302020204" pitchFamily="66" charset="0"/>
              </a:rPr>
              <a:t> σεβασμού  </a:t>
            </a:r>
          </a:p>
          <a:p>
            <a:pPr marL="0" indent="0">
              <a:buNone/>
            </a:pPr>
            <a:r>
              <a:rPr lang="el-GR" dirty="0"/>
              <a:t>							</a:t>
            </a:r>
            <a:r>
              <a:rPr lang="el-GR" dirty="0" err="1"/>
              <a:t>Πρεσβ</a:t>
            </a:r>
            <a:r>
              <a:rPr lang="el-GR" dirty="0"/>
              <a:t>. Τ.Α.</a:t>
            </a:r>
          </a:p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</a:rPr>
              <a:t>* </a:t>
            </a:r>
            <a:r>
              <a:rPr lang="el-GR" sz="2100" b="1" dirty="0">
                <a:solidFill>
                  <a:srgbClr val="FF0000"/>
                </a:solidFill>
              </a:rPr>
              <a:t>Όπου ενταύθα τίθεται η οικογένεια αυτή των γραμμάτων σημαίνει την </a:t>
            </a:r>
            <a:r>
              <a:rPr lang="el-GR" sz="2100" b="1" dirty="0" err="1">
                <a:solidFill>
                  <a:srgbClr val="FF0000"/>
                </a:solidFill>
              </a:rPr>
              <a:t>ιδιόχειρον</a:t>
            </a:r>
            <a:r>
              <a:rPr lang="el-GR" sz="2100" b="1" dirty="0">
                <a:solidFill>
                  <a:srgbClr val="FF0000"/>
                </a:solidFill>
              </a:rPr>
              <a:t> </a:t>
            </a:r>
            <a:r>
              <a:rPr lang="el-GR" sz="2100" b="1" dirty="0" err="1">
                <a:solidFill>
                  <a:srgbClr val="FF0000"/>
                </a:solidFill>
              </a:rPr>
              <a:t>αναγραφήν</a:t>
            </a:r>
            <a:r>
              <a:rPr lang="el-GR" sz="2100" b="1" dirty="0">
                <a:solidFill>
                  <a:srgbClr val="FF0000"/>
                </a:solidFill>
              </a:rPr>
              <a:t> της λέξεως ή φράσεως.</a:t>
            </a:r>
          </a:p>
        </p:txBody>
      </p:sp>
    </p:spTree>
    <p:extLst>
      <p:ext uri="{BB962C8B-B14F-4D97-AF65-F5344CB8AC3E}">
        <p14:creationId xmlns:p14="http://schemas.microsoft.com/office/powerpoint/2010/main" val="37868851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7FA9C1-CB24-8954-7AE2-692511770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71267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dirty="0"/>
              <a:t>Εάν πρόκειται να αλληλογραφήσει επισήμως ο ασκών </a:t>
            </a:r>
            <a:r>
              <a:rPr lang="el-GR" sz="3600" dirty="0" err="1"/>
              <a:t>διοίκησιν</a:t>
            </a:r>
            <a:r>
              <a:rPr lang="el-GR" sz="3600" dirty="0"/>
              <a:t>    κληρικός με Αρχήν τινά άλλην, παρεκτός της Ι. Μητροπόλεως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8443484-1302-CE55-6A99-0701C8701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1267"/>
            <a:ext cx="12192000" cy="598673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b="1" dirty="0"/>
              <a:t>β) </a:t>
            </a:r>
            <a:r>
              <a:rPr lang="el-GR" b="1" dirty="0" err="1"/>
              <a:t>Ερχόμεθα</a:t>
            </a:r>
            <a:r>
              <a:rPr lang="el-GR" b="1" dirty="0"/>
              <a:t> τώρα εις την </a:t>
            </a:r>
            <a:r>
              <a:rPr lang="el-GR" b="1" dirty="0" err="1"/>
              <a:t>δευτέραν</a:t>
            </a:r>
            <a:r>
              <a:rPr lang="el-GR" b="1" dirty="0"/>
              <a:t> </a:t>
            </a:r>
            <a:r>
              <a:rPr lang="el-GR" b="1" dirty="0" err="1"/>
              <a:t>περίπτωσιν</a:t>
            </a:r>
            <a:endParaRPr lang="el-GR" b="1" dirty="0"/>
          </a:p>
          <a:p>
            <a:pPr marL="0" indent="0">
              <a:buNone/>
            </a:pPr>
            <a:r>
              <a:rPr lang="el-GR" dirty="0"/>
              <a:t>	Εάν πρόκειται να αλληλογραφήσει επισήμως ο ασκών </a:t>
            </a:r>
            <a:r>
              <a:rPr lang="el-GR" dirty="0" err="1"/>
              <a:t>διοίκησιν</a:t>
            </a:r>
            <a:r>
              <a:rPr lang="el-GR" dirty="0"/>
              <a:t> κληρικός με Αρχήν τινά άλλην, παρεκτός της Ί. Μητροπόλεως, πρέπει να </a:t>
            </a:r>
            <a:r>
              <a:rPr lang="el-GR" dirty="0" err="1"/>
              <a:t>εξετασθή</a:t>
            </a:r>
            <a:r>
              <a:rPr lang="el-GR" dirty="0"/>
              <a:t> εάν ή Αρχή προς την οποίαν αλληλογραφεί είναι ανωτέρα, ίση ή κατωτέρα της εκκλ. Αρχής (ενορίας) την οποίαν ο κληρικός εκπροσωπεί. Το αυτό ισχύει και όταν αλληλογραφεί τις προς </a:t>
            </a:r>
            <a:r>
              <a:rPr lang="el-GR" dirty="0" err="1"/>
              <a:t>πρόσωπον</a:t>
            </a:r>
            <a:r>
              <a:rPr lang="el-GR" dirty="0"/>
              <a:t>. </a:t>
            </a:r>
          </a:p>
          <a:p>
            <a:pPr marL="0" indent="0">
              <a:buNone/>
            </a:pPr>
            <a:r>
              <a:rPr lang="el-GR" dirty="0"/>
              <a:t>	Και περί μεν των προσώπων είναι σαφές εάν είναι ανωτέρου, ίσου ή κατωτέρου βαθμού εκείνου του </a:t>
            </a:r>
            <a:r>
              <a:rPr lang="el-GR" dirty="0" err="1"/>
              <a:t>αποστολέως</a:t>
            </a:r>
            <a:r>
              <a:rPr lang="el-GR" dirty="0"/>
              <a:t>. Προηγούνται ως γνωστόν και είναι ανώτερα πρόσωπα των ιερέων οι Αρχιερείς, οι </a:t>
            </a:r>
            <a:r>
              <a:rPr lang="el-GR" dirty="0" err="1"/>
              <a:t>οφφικιούχοι</a:t>
            </a:r>
            <a:r>
              <a:rPr lang="el-GR" dirty="0"/>
              <a:t> κληρικοί που κατέχουν </a:t>
            </a:r>
            <a:r>
              <a:rPr lang="el-GR" dirty="0" err="1"/>
              <a:t>υψηλότερον</a:t>
            </a:r>
            <a:r>
              <a:rPr lang="el-GR" dirty="0"/>
              <a:t> </a:t>
            </a:r>
            <a:r>
              <a:rPr lang="el-GR" dirty="0" err="1"/>
              <a:t>οφφίκιον</a:t>
            </a:r>
            <a:r>
              <a:rPr lang="el-GR" dirty="0"/>
              <a:t> και οι αξιοσέβαστοι άνθρωποι ως Γέροντες, παλαιοί </a:t>
            </a:r>
            <a:r>
              <a:rPr lang="el-GR" dirty="0" err="1"/>
              <a:t>καθηγηταί</a:t>
            </a:r>
            <a:r>
              <a:rPr lang="el-GR" dirty="0"/>
              <a:t>, κλπ.</a:t>
            </a:r>
          </a:p>
          <a:p>
            <a:pPr marL="0" indent="0">
              <a:buNone/>
            </a:pPr>
            <a:r>
              <a:rPr lang="el-GR" dirty="0"/>
              <a:t>	Το πρόβλημα γεννάται με τας Αρχάς. Ποια Αρχή, εκτός της Εκκλησιαστικής, δύναται να </a:t>
            </a:r>
            <a:r>
              <a:rPr lang="el-GR" dirty="0" err="1"/>
              <a:t>χαρακτηρισθή</a:t>
            </a:r>
            <a:r>
              <a:rPr lang="el-GR" dirty="0"/>
              <a:t> ανωτέρα εκείνης; Κατά το </a:t>
            </a:r>
            <a:r>
              <a:rPr lang="el-GR" dirty="0" err="1"/>
              <a:t>κοσμικόν</a:t>
            </a:r>
            <a:r>
              <a:rPr lang="el-GR" dirty="0"/>
              <a:t> </a:t>
            </a:r>
            <a:r>
              <a:rPr lang="el-GR" dirty="0" err="1"/>
              <a:t>πρωτόκολλον</a:t>
            </a:r>
            <a:r>
              <a:rPr lang="el-GR" dirty="0"/>
              <a:t>, της Ι. Συνόδου, η οποία είναι </a:t>
            </a:r>
            <a:r>
              <a:rPr lang="el-GR" dirty="0" err="1"/>
              <a:t>άνωτατη</a:t>
            </a:r>
            <a:r>
              <a:rPr lang="el-GR" dirty="0"/>
              <a:t> εκκλ. Αρχή προηγούνται ο πολιτειακός Άρχων, ο Πρωθυπουργός, ο Πρόεδρος της Βουλής, οι Υπουργοί, καθώς και οι Αρχηγοί των Πολιτικών Κομμάτων. Εις την εκκλ. </a:t>
            </a:r>
            <a:r>
              <a:rPr lang="el-GR" dirty="0" err="1"/>
              <a:t>πράξιν</a:t>
            </a:r>
            <a:r>
              <a:rPr lang="el-GR" dirty="0"/>
              <a:t> πάντως ως </a:t>
            </a:r>
            <a:r>
              <a:rPr lang="el-GR" dirty="0" err="1"/>
              <a:t>ανώτεραι</a:t>
            </a:r>
            <a:r>
              <a:rPr lang="el-GR" dirty="0"/>
              <a:t> των Εκκλησιαστικών Αρχαί θεωρούνται μόνον ο Πρόεδρος της Δημοκρατίας, ο Πρωθυπουργός και ο Πρόεδρος της Βουλής. Α λ </a:t>
            </a:r>
            <a:r>
              <a:rPr lang="el-GR" dirty="0" err="1"/>
              <a:t>λ</a:t>
            </a:r>
            <a:r>
              <a:rPr lang="el-GR" dirty="0"/>
              <a:t> ά και προς αυτούς απευθυνόμενα τα εκκλ. έγγραφα δεν χρησιμοποιούν εκφράσεις σεβασμού, αλλά μόνον τιμής.</a:t>
            </a:r>
          </a:p>
        </p:txBody>
      </p:sp>
    </p:spTree>
    <p:extLst>
      <p:ext uri="{BB962C8B-B14F-4D97-AF65-F5344CB8AC3E}">
        <p14:creationId xmlns:p14="http://schemas.microsoft.com/office/powerpoint/2010/main" val="25004805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9B2172-762B-4EDF-F21D-B13D79838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930651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dirty="0"/>
              <a:t>Εάν πρόκειται να αλληλογραφήσει επισήμως ο ασκών </a:t>
            </a:r>
            <a:r>
              <a:rPr lang="el-GR" sz="3600" dirty="0" err="1"/>
              <a:t>διοίκησιν</a:t>
            </a:r>
            <a:r>
              <a:rPr lang="el-GR" sz="3600" dirty="0"/>
              <a:t>    κληρικός με Αρχήν τινά άλλην, παρεκτός της Ι. Μητροπόλεως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207190-E5EE-6E54-B999-1CCA85D41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17916"/>
            <a:ext cx="12192000" cy="58400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/>
              <a:t>	Εάν η Αρχή είναι ανωτέρα π.χ. ή Ι. Σύνοδος, ή το </a:t>
            </a:r>
            <a:r>
              <a:rPr lang="el-GR" dirty="0" err="1"/>
              <a:t>πρόσωπον</a:t>
            </a:r>
            <a:r>
              <a:rPr lang="el-GR" dirty="0"/>
              <a:t> </a:t>
            </a:r>
            <a:r>
              <a:rPr lang="el-GR" dirty="0" err="1"/>
              <a:t>ανώτερον</a:t>
            </a:r>
            <a:r>
              <a:rPr lang="el-GR" dirty="0"/>
              <a:t> π.χ. ο Μητροπολίτης, τότε τηρείται ο τύπος του προς την Ι. </a:t>
            </a:r>
            <a:r>
              <a:rPr lang="el-GR" dirty="0" err="1"/>
              <a:t>Μητρόπολιν</a:t>
            </a:r>
            <a:r>
              <a:rPr lang="el-GR" dirty="0"/>
              <a:t> εγγράφου. Το </a:t>
            </a:r>
            <a:r>
              <a:rPr lang="el-GR" dirty="0" err="1"/>
              <a:t>έγγραφον</a:t>
            </a:r>
            <a:r>
              <a:rPr lang="el-GR" dirty="0"/>
              <a:t> </a:t>
            </a:r>
            <a:r>
              <a:rPr lang="el-GR" dirty="0" err="1"/>
              <a:t>άρχίζει</a:t>
            </a:r>
            <a:r>
              <a:rPr lang="el-GR" dirty="0"/>
              <a:t> με το </a:t>
            </a:r>
            <a:r>
              <a:rPr lang="el-GR" b="1" dirty="0"/>
              <a:t>«Ευσεβάστως </a:t>
            </a:r>
            <a:r>
              <a:rPr lang="el-GR" b="1" dirty="0" err="1"/>
              <a:t>αναφέρομεν</a:t>
            </a:r>
            <a:r>
              <a:rPr lang="el-GR" b="1" dirty="0"/>
              <a:t>» </a:t>
            </a:r>
            <a:r>
              <a:rPr lang="el-GR" dirty="0"/>
              <a:t>ή </a:t>
            </a:r>
            <a:r>
              <a:rPr lang="el-GR" b="1" dirty="0"/>
              <a:t>«Ευλαβώς </a:t>
            </a:r>
            <a:r>
              <a:rPr lang="el-GR" b="1" dirty="0" err="1"/>
              <a:t>υποβάλλομεν</a:t>
            </a:r>
            <a:r>
              <a:rPr lang="el-GR" b="1" dirty="0"/>
              <a:t>» </a:t>
            </a:r>
            <a:r>
              <a:rPr lang="el-GR" dirty="0"/>
              <a:t>ή </a:t>
            </a:r>
            <a:r>
              <a:rPr lang="el-GR" b="1" dirty="0"/>
              <a:t>«Μετά σεβασμού και τιμής </a:t>
            </a:r>
            <a:r>
              <a:rPr lang="el-GR" b="1" dirty="0" err="1"/>
              <a:t>απευθυνόμεθα</a:t>
            </a:r>
            <a:r>
              <a:rPr lang="el-GR" b="1" dirty="0"/>
              <a:t> προς υμάς, δια να σάς </a:t>
            </a:r>
            <a:r>
              <a:rPr lang="el-GR" b="1" dirty="0" err="1"/>
              <a:t>υποβάλωμεν</a:t>
            </a:r>
            <a:r>
              <a:rPr lang="el-GR" b="1" dirty="0"/>
              <a:t>»</a:t>
            </a:r>
            <a:r>
              <a:rPr lang="el-GR" dirty="0"/>
              <a:t> και λήγει με το </a:t>
            </a:r>
            <a:r>
              <a:rPr lang="el-GR" b="1" dirty="0"/>
              <a:t>«Μετά </a:t>
            </a:r>
            <a:r>
              <a:rPr lang="el-GR" b="1" dirty="0" err="1"/>
              <a:t>βαθυτάτου</a:t>
            </a:r>
            <a:r>
              <a:rPr lang="el-GR" b="1" dirty="0"/>
              <a:t> σεβασμού» </a:t>
            </a:r>
            <a:r>
              <a:rPr lang="el-GR" dirty="0"/>
              <a:t>και ουδέποτε με το «Μετ’ ευχών».</a:t>
            </a:r>
          </a:p>
          <a:p>
            <a:pPr marL="0" indent="0">
              <a:buNone/>
            </a:pPr>
            <a:r>
              <a:rPr lang="el-GR" dirty="0"/>
              <a:t>	Εάν πρόκειται περί προσώπου ή Αρχής ίσης ή ισοτίμου, τότε το </a:t>
            </a:r>
            <a:r>
              <a:rPr lang="el-GR" dirty="0" err="1"/>
              <a:t>έγγραφον</a:t>
            </a:r>
            <a:r>
              <a:rPr lang="el-GR" dirty="0"/>
              <a:t> </a:t>
            </a:r>
            <a:r>
              <a:rPr lang="el-GR" dirty="0" err="1"/>
              <a:t>άρχεται</a:t>
            </a:r>
            <a:r>
              <a:rPr lang="el-GR" dirty="0"/>
              <a:t> με το </a:t>
            </a:r>
            <a:r>
              <a:rPr lang="el-GR" b="1" dirty="0"/>
              <a:t>«</a:t>
            </a:r>
            <a:r>
              <a:rPr lang="el-GR" b="1" dirty="0" err="1"/>
              <a:t>Γνωρίζομεν</a:t>
            </a:r>
            <a:r>
              <a:rPr lang="el-GR" b="1" dirty="0"/>
              <a:t> εις υμάς» </a:t>
            </a:r>
            <a:r>
              <a:rPr lang="el-GR" dirty="0"/>
              <a:t>ή με το </a:t>
            </a:r>
            <a:r>
              <a:rPr lang="el-GR" b="1" dirty="0"/>
              <a:t>«</a:t>
            </a:r>
            <a:r>
              <a:rPr lang="el-GR" b="1" dirty="0" err="1"/>
              <a:t>Έχομεν</a:t>
            </a:r>
            <a:r>
              <a:rPr lang="el-GR" b="1" dirty="0"/>
              <a:t> την τιμήν να </a:t>
            </a:r>
            <a:r>
              <a:rPr lang="el-GR" b="1" dirty="0" err="1"/>
              <a:t>γνωρίσωμεν</a:t>
            </a:r>
            <a:r>
              <a:rPr lang="el-GR" b="1" dirty="0"/>
              <a:t> υμίν» </a:t>
            </a:r>
            <a:r>
              <a:rPr lang="el-GR" dirty="0"/>
              <a:t>ή με το </a:t>
            </a:r>
            <a:r>
              <a:rPr lang="el-GR" b="1" dirty="0"/>
              <a:t>«</a:t>
            </a:r>
            <a:r>
              <a:rPr lang="el-GR" b="1" dirty="0" err="1"/>
              <a:t>Προαγόμεθα</a:t>
            </a:r>
            <a:r>
              <a:rPr lang="el-GR" b="1" dirty="0"/>
              <a:t> να </a:t>
            </a:r>
            <a:r>
              <a:rPr lang="el-GR" b="1" dirty="0" err="1"/>
              <a:t>γνωρίσωμεν</a:t>
            </a:r>
            <a:r>
              <a:rPr lang="el-GR" b="1" dirty="0"/>
              <a:t> υμίν» </a:t>
            </a:r>
            <a:r>
              <a:rPr lang="el-GR" dirty="0"/>
              <a:t>ή </a:t>
            </a:r>
            <a:r>
              <a:rPr lang="el-GR" b="1" dirty="0"/>
              <a:t>«Αδελφικώς απευθυνόμενοι προς υμάς </a:t>
            </a:r>
            <a:r>
              <a:rPr lang="el-GR" b="1" dirty="0" err="1"/>
              <a:t>φέρομεν</a:t>
            </a:r>
            <a:r>
              <a:rPr lang="el-GR" b="1" dirty="0"/>
              <a:t> εις </a:t>
            </a:r>
            <a:r>
              <a:rPr lang="el-GR" b="1" dirty="0" err="1"/>
              <a:t>γνωσιν</a:t>
            </a:r>
            <a:r>
              <a:rPr lang="el-GR" b="1" dirty="0"/>
              <a:t> σας ότι......»</a:t>
            </a:r>
            <a:r>
              <a:rPr lang="el-GR" dirty="0"/>
              <a:t>. και λήγει με το </a:t>
            </a:r>
            <a:r>
              <a:rPr lang="el-GR" b="1" dirty="0"/>
              <a:t>«Μετ’ αδελφικής αγάπης»</a:t>
            </a:r>
            <a:r>
              <a:rPr lang="el-GR" dirty="0"/>
              <a:t> (εάν απευθύνεται εις </a:t>
            </a:r>
            <a:r>
              <a:rPr lang="el-GR" dirty="0" err="1"/>
              <a:t>ισόβαθμον</a:t>
            </a:r>
            <a:r>
              <a:rPr lang="el-GR" dirty="0"/>
              <a:t> </a:t>
            </a:r>
            <a:r>
              <a:rPr lang="el-GR" dirty="0" err="1"/>
              <a:t>κληρικόν</a:t>
            </a:r>
            <a:r>
              <a:rPr lang="el-GR" dirty="0"/>
              <a:t>) ή με το </a:t>
            </a:r>
            <a:r>
              <a:rPr lang="el-GR" b="1" dirty="0"/>
              <a:t>«Μετ’ ευχών εν </a:t>
            </a:r>
            <a:r>
              <a:rPr lang="el-GR" b="1" dirty="0" err="1"/>
              <a:t>Κυρίω</a:t>
            </a:r>
            <a:r>
              <a:rPr lang="el-GR" b="1" dirty="0"/>
              <a:t>» </a:t>
            </a:r>
            <a:r>
              <a:rPr lang="el-GR" dirty="0"/>
              <a:t>ή και </a:t>
            </a:r>
            <a:r>
              <a:rPr lang="el-GR" b="1" dirty="0"/>
              <a:t>«Μετ’ ευχών και αγάπης εν </a:t>
            </a:r>
            <a:r>
              <a:rPr lang="el-GR" b="1" dirty="0" err="1"/>
              <a:t>Κυρίω</a:t>
            </a:r>
            <a:r>
              <a:rPr lang="el-GR" b="1" dirty="0"/>
              <a:t>».</a:t>
            </a:r>
          </a:p>
          <a:p>
            <a:pPr marL="0" indent="0">
              <a:buNone/>
            </a:pPr>
            <a:r>
              <a:rPr lang="el-GR" dirty="0"/>
              <a:t>	Εάν </a:t>
            </a:r>
            <a:r>
              <a:rPr lang="el-GR" dirty="0" err="1"/>
              <a:t>πάλιν</a:t>
            </a:r>
            <a:r>
              <a:rPr lang="el-GR" dirty="0"/>
              <a:t> πρόκειται περί Αρχής κατωτέρας ή περί προσώπου κατωτέρου εις </a:t>
            </a:r>
            <a:r>
              <a:rPr lang="el-GR" dirty="0" err="1"/>
              <a:t>βαθμόν</a:t>
            </a:r>
            <a:r>
              <a:rPr lang="el-GR" dirty="0"/>
              <a:t>, τότε το </a:t>
            </a:r>
            <a:r>
              <a:rPr lang="el-GR" dirty="0" err="1"/>
              <a:t>έγγραφον</a:t>
            </a:r>
            <a:r>
              <a:rPr lang="el-GR" dirty="0"/>
              <a:t> </a:t>
            </a:r>
            <a:r>
              <a:rPr lang="el-GR" dirty="0" err="1"/>
              <a:t>άρχεται</a:t>
            </a:r>
            <a:r>
              <a:rPr lang="el-GR" dirty="0"/>
              <a:t> με το </a:t>
            </a:r>
            <a:r>
              <a:rPr lang="el-GR" b="1" dirty="0"/>
              <a:t>«</a:t>
            </a:r>
            <a:r>
              <a:rPr lang="el-GR" b="1" dirty="0" err="1"/>
              <a:t>Φέρομεν</a:t>
            </a:r>
            <a:r>
              <a:rPr lang="el-GR" b="1" dirty="0"/>
              <a:t> εις γνώσιν υμών» </a:t>
            </a:r>
            <a:r>
              <a:rPr lang="el-GR" dirty="0"/>
              <a:t>ή με το </a:t>
            </a:r>
            <a:r>
              <a:rPr lang="el-GR" b="1" dirty="0"/>
              <a:t>«</a:t>
            </a:r>
            <a:r>
              <a:rPr lang="el-GR" b="1" dirty="0" err="1"/>
              <a:t>Συνημμένως</a:t>
            </a:r>
            <a:r>
              <a:rPr lang="el-GR" b="1" dirty="0"/>
              <a:t> σας </a:t>
            </a:r>
            <a:r>
              <a:rPr lang="el-GR" b="1" dirty="0" err="1"/>
              <a:t>άποστέλλομεν</a:t>
            </a:r>
            <a:r>
              <a:rPr lang="el-GR" b="1" dirty="0"/>
              <a:t> </a:t>
            </a:r>
            <a:r>
              <a:rPr lang="el-GR" dirty="0"/>
              <a:t>(ή σας </a:t>
            </a:r>
            <a:r>
              <a:rPr lang="el-GR" dirty="0" err="1"/>
              <a:t>διαβιβάζομεν</a:t>
            </a:r>
            <a:r>
              <a:rPr lang="el-GR" dirty="0"/>
              <a:t>, ή </a:t>
            </a:r>
            <a:r>
              <a:rPr lang="el-GR" dirty="0" err="1"/>
              <a:t>διαπέμπομεν</a:t>
            </a:r>
            <a:r>
              <a:rPr lang="el-GR" dirty="0"/>
              <a:t> ή </a:t>
            </a:r>
            <a:r>
              <a:rPr lang="el-GR" dirty="0" err="1"/>
              <a:t>αποστέλλομεν</a:t>
            </a:r>
            <a:r>
              <a:rPr lang="el-GR" dirty="0"/>
              <a:t>)», ενίοτε δε και με το </a:t>
            </a:r>
            <a:r>
              <a:rPr lang="el-GR" b="1" dirty="0"/>
              <a:t>«</a:t>
            </a:r>
            <a:r>
              <a:rPr lang="el-GR" b="1" dirty="0" err="1"/>
              <a:t>παραγγέλλομεν</a:t>
            </a:r>
            <a:r>
              <a:rPr lang="el-GR" b="1" dirty="0"/>
              <a:t> υμίν» </a:t>
            </a:r>
            <a:r>
              <a:rPr lang="el-GR" dirty="0"/>
              <a:t>ή </a:t>
            </a:r>
            <a:r>
              <a:rPr lang="el-GR" b="1" dirty="0"/>
              <a:t>«</a:t>
            </a:r>
            <a:r>
              <a:rPr lang="el-GR" b="1" dirty="0" err="1"/>
              <a:t>εντελλόμεθα</a:t>
            </a:r>
            <a:r>
              <a:rPr lang="el-GR" b="1" dirty="0"/>
              <a:t> όπως» </a:t>
            </a:r>
            <a:r>
              <a:rPr lang="el-GR" dirty="0"/>
              <a:t>και λήγει με το </a:t>
            </a:r>
            <a:r>
              <a:rPr lang="el-GR" b="1" dirty="0"/>
              <a:t>«Μετ’ ευχών εν </a:t>
            </a:r>
            <a:r>
              <a:rPr lang="el-GR" b="1" dirty="0" err="1"/>
              <a:t>Κυρίω</a:t>
            </a:r>
            <a:r>
              <a:rPr lang="el-GR" b="1" dirty="0"/>
              <a:t>».</a:t>
            </a:r>
          </a:p>
          <a:p>
            <a:pPr marL="0" indent="0">
              <a:buNone/>
            </a:pPr>
            <a:r>
              <a:rPr lang="el-GR" dirty="0"/>
              <a:t>	Το </a:t>
            </a:r>
            <a:r>
              <a:rPr lang="el-GR" b="1" dirty="0"/>
              <a:t>«Διάπυρος προς Κύριον ευχέτης» </a:t>
            </a:r>
            <a:r>
              <a:rPr lang="el-GR" dirty="0"/>
              <a:t>προσιδιάζει μόνον εις τους Αρχιερείς </a:t>
            </a:r>
            <a:r>
              <a:rPr lang="el-GR" dirty="0" err="1"/>
              <a:t>επιστέλλοντας</a:t>
            </a:r>
            <a:r>
              <a:rPr lang="el-GR" dirty="0"/>
              <a:t> προς κατωτέρους αυτών.</a:t>
            </a:r>
            <a:endParaRPr lang="el-GR" b="1" dirty="0"/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20644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FD5BEB-1739-229A-0759-1C57D6818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06582"/>
          </a:xfrm>
        </p:spPr>
        <p:txBody>
          <a:bodyPr>
            <a:normAutofit/>
          </a:bodyPr>
          <a:lstStyle/>
          <a:p>
            <a:pPr algn="ctr"/>
            <a:r>
              <a:rPr lang="el-GR" sz="3600" dirty="0"/>
              <a:t> Αλληλογραφία ανάλογα με το περιεχόμενό της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A1EBC9-8C47-101A-2DEB-FB4F4388F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06582"/>
            <a:ext cx="12192000" cy="625141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l-GR" b="1" dirty="0"/>
              <a:t>	γ) Ο κληρικός ως Πρόεδρος του Εκκλ. Συμβουλίου ενδέχεται ενίοτε να </a:t>
            </a:r>
            <a:r>
              <a:rPr lang="el-GR" b="1" dirty="0" err="1"/>
              <a:t>αλληλογραφή</a:t>
            </a:r>
            <a:r>
              <a:rPr lang="el-GR" b="1" dirty="0"/>
              <a:t> με Αρχάς ή πρόσωπα περί θεμάτων τα όποια είναι ποικίλα και δια τα οποία δεν χρειάζεται να αποστείλει </a:t>
            </a:r>
            <a:r>
              <a:rPr lang="el-GR" b="1" dirty="0" err="1"/>
              <a:t>Πράξιν</a:t>
            </a:r>
            <a:r>
              <a:rPr lang="el-GR" b="1" dirty="0"/>
              <a:t> του Εκκλ. Συμβουλίου. </a:t>
            </a:r>
            <a:r>
              <a:rPr lang="el-GR" dirty="0"/>
              <a:t>Τοιαύτη είναι π.χ. ή </a:t>
            </a:r>
            <a:r>
              <a:rPr lang="el-GR" dirty="0" err="1"/>
              <a:t>περίπτωσις</a:t>
            </a:r>
            <a:r>
              <a:rPr lang="el-GR" dirty="0"/>
              <a:t> υποβολής εις τον </a:t>
            </a:r>
            <a:r>
              <a:rPr lang="el-GR" dirty="0" err="1"/>
              <a:t>Μητροπολίτην</a:t>
            </a:r>
            <a:r>
              <a:rPr lang="el-GR" dirty="0"/>
              <a:t> αιτήματος τίνος ή παρακλήσεως, ή παραπόνων κατά τον </a:t>
            </a:r>
            <a:r>
              <a:rPr lang="el-GR" dirty="0" err="1"/>
              <a:t>ακόλουθον</a:t>
            </a:r>
            <a:r>
              <a:rPr lang="el-GR" dirty="0"/>
              <a:t> τύπον.</a:t>
            </a:r>
          </a:p>
          <a:p>
            <a:pPr marL="0" indent="0">
              <a:buNone/>
            </a:pPr>
            <a:r>
              <a:rPr lang="el-GR" b="1" dirty="0"/>
              <a:t>	</a:t>
            </a:r>
            <a:r>
              <a:rPr lang="el-GR" b="1" dirty="0" err="1"/>
              <a:t>γα</a:t>
            </a:r>
            <a:r>
              <a:rPr lang="el-GR" b="1" dirty="0"/>
              <a:t>) Το </a:t>
            </a:r>
            <a:r>
              <a:rPr lang="el-GR" b="1" dirty="0" err="1"/>
              <a:t>έγγραφον</a:t>
            </a:r>
            <a:r>
              <a:rPr lang="el-GR" b="1" dirty="0"/>
              <a:t> με το αίτημα αποστέλλεται </a:t>
            </a:r>
            <a:r>
              <a:rPr lang="el-GR" b="1" dirty="0" err="1"/>
              <a:t>γεγραμμένον</a:t>
            </a:r>
            <a:r>
              <a:rPr lang="el-GR" b="1" dirty="0"/>
              <a:t> επί </a:t>
            </a:r>
            <a:r>
              <a:rPr lang="el-GR" b="1" dirty="0" err="1"/>
              <a:t>εντίτλου</a:t>
            </a:r>
            <a:r>
              <a:rPr lang="el-GR" b="1" dirty="0"/>
              <a:t> </a:t>
            </a:r>
            <a:r>
              <a:rPr lang="el-GR" b="1" dirty="0" err="1"/>
              <a:t>χάρτου</a:t>
            </a:r>
            <a:r>
              <a:rPr lang="el-GR" b="1" dirty="0"/>
              <a:t> του ι. ναού κατά το κάτωθι υπόδειγμα:</a:t>
            </a:r>
          </a:p>
          <a:p>
            <a:pPr marL="0" indent="0">
              <a:buNone/>
            </a:pPr>
            <a:r>
              <a:rPr lang="el-GR" dirty="0"/>
              <a:t>ΙΕΡΑ ΜΗΤΡΟΠΟΑΙΣ ΔΗΜΗΤΡΙΑΔΟΣ </a:t>
            </a:r>
          </a:p>
          <a:p>
            <a:pPr marL="0" indent="0">
              <a:buNone/>
            </a:pPr>
            <a:r>
              <a:rPr lang="el-GR" dirty="0"/>
              <a:t>ΙΕΡΟΣ ΝΑΟΣ.............. </a:t>
            </a:r>
          </a:p>
          <a:p>
            <a:pPr marL="0" indent="0">
              <a:buNone/>
            </a:pPr>
            <a:r>
              <a:rPr lang="el-GR" dirty="0" err="1"/>
              <a:t>Αριθμ</a:t>
            </a:r>
            <a:r>
              <a:rPr lang="el-GR" dirty="0"/>
              <a:t>. </a:t>
            </a:r>
            <a:r>
              <a:rPr lang="el-GR" dirty="0" err="1"/>
              <a:t>Πρωτ</a:t>
            </a:r>
            <a:r>
              <a:rPr lang="el-GR" dirty="0"/>
              <a:t>................ </a:t>
            </a:r>
          </a:p>
          <a:p>
            <a:pPr marL="0" indent="0">
              <a:buNone/>
            </a:pPr>
            <a:r>
              <a:rPr lang="el-GR" dirty="0"/>
              <a:t>								Εν................ τη....................... </a:t>
            </a:r>
          </a:p>
          <a:p>
            <a:pPr marL="0" indent="0">
              <a:buNone/>
            </a:pPr>
            <a:r>
              <a:rPr lang="el-GR" dirty="0"/>
              <a:t>Θέμα: </a:t>
            </a:r>
            <a:r>
              <a:rPr lang="el-GR" dirty="0" err="1"/>
              <a:t>Πρόσκλησις</a:t>
            </a:r>
            <a:r>
              <a:rPr lang="el-GR" dirty="0"/>
              <a:t> δι’ ομιλίαν εις γονείς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Προς </a:t>
            </a:r>
          </a:p>
          <a:p>
            <a:pPr marL="0" indent="0">
              <a:buNone/>
            </a:pPr>
            <a:r>
              <a:rPr lang="el-GR" dirty="0"/>
              <a:t>τον </a:t>
            </a:r>
            <a:r>
              <a:rPr lang="el-GR" dirty="0" err="1"/>
              <a:t>Σεβασμιώτατον</a:t>
            </a:r>
            <a:r>
              <a:rPr lang="el-GR" dirty="0"/>
              <a:t> </a:t>
            </a:r>
            <a:r>
              <a:rPr lang="el-GR" dirty="0" err="1"/>
              <a:t>Μητροπολίτην</a:t>
            </a: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Δημητριάδος κ.κ. </a:t>
            </a:r>
            <a:r>
              <a:rPr lang="el-GR" dirty="0" err="1"/>
              <a:t>Χριστόδουλον</a:t>
            </a: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Εις </a:t>
            </a:r>
            <a:r>
              <a:rPr lang="el-GR" dirty="0" err="1"/>
              <a:t>Βόλον</a:t>
            </a: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>
                <a:latin typeface="Comic Sans MS" panose="030F0702030302020204" pitchFamily="66" charset="0"/>
              </a:rPr>
              <a:t>	</a:t>
            </a:r>
            <a:r>
              <a:rPr lang="el-GR" dirty="0" err="1">
                <a:latin typeface="Comic Sans MS" panose="030F0702030302020204" pitchFamily="66" charset="0"/>
              </a:rPr>
              <a:t>Σεβασμιώτατε</a:t>
            </a:r>
            <a:r>
              <a:rPr lang="el-GR" dirty="0">
                <a:latin typeface="Comic Sans MS" panose="030F0702030302020204" pitchFamily="66" charset="0"/>
              </a:rPr>
              <a:t>, Πάτερ και Δέσποτα, </a:t>
            </a:r>
          </a:p>
          <a:p>
            <a:pPr marL="0" indent="0">
              <a:buNone/>
            </a:pPr>
            <a:r>
              <a:rPr lang="el-GR" dirty="0"/>
              <a:t>	Ευλαβώς </a:t>
            </a:r>
            <a:r>
              <a:rPr lang="el-GR" dirty="0" err="1"/>
              <a:t>αναφέρομεν</a:t>
            </a:r>
            <a:r>
              <a:rPr lang="el-GR" dirty="0"/>
              <a:t> προς την </a:t>
            </a:r>
            <a:r>
              <a:rPr lang="el-GR" dirty="0" err="1"/>
              <a:t>Υμετέραν</a:t>
            </a:r>
            <a:r>
              <a:rPr lang="el-GR" dirty="0"/>
              <a:t> Σεβασμιότητα ότι την προσεχή </a:t>
            </a:r>
            <a:r>
              <a:rPr lang="el-GR" dirty="0" err="1"/>
              <a:t>Πέμπτην</a:t>
            </a:r>
            <a:r>
              <a:rPr lang="el-GR" dirty="0"/>
              <a:t>............... και </a:t>
            </a:r>
            <a:r>
              <a:rPr lang="el-GR" dirty="0" err="1"/>
              <a:t>ώραν</a:t>
            </a:r>
            <a:r>
              <a:rPr lang="el-GR" dirty="0"/>
              <a:t>.................... </a:t>
            </a:r>
            <a:r>
              <a:rPr lang="el-GR" dirty="0" err="1"/>
              <a:t>προγραμματίζομεν</a:t>
            </a:r>
            <a:r>
              <a:rPr lang="el-GR" dirty="0"/>
              <a:t> σύναξιν εις την αίθουσα του Πνευματικού μας Κέντρου και </a:t>
            </a:r>
            <a:r>
              <a:rPr lang="el-GR" dirty="0" err="1"/>
              <a:t>παρακαλούμεν</a:t>
            </a:r>
            <a:r>
              <a:rPr lang="el-GR" dirty="0"/>
              <a:t> να </a:t>
            </a:r>
            <a:r>
              <a:rPr lang="el-GR" dirty="0" err="1"/>
              <a:t>παραστήτε</a:t>
            </a:r>
            <a:r>
              <a:rPr lang="el-GR" dirty="0"/>
              <a:t> και να απευθύνετε </a:t>
            </a:r>
            <a:r>
              <a:rPr lang="el-GR" dirty="0" err="1"/>
              <a:t>λόγον</a:t>
            </a:r>
            <a:r>
              <a:rPr lang="el-GR" dirty="0"/>
              <a:t> προς τους </a:t>
            </a:r>
            <a:r>
              <a:rPr lang="el-GR" dirty="0" err="1"/>
              <a:t>συγκεντρωθησομένους</a:t>
            </a:r>
            <a:r>
              <a:rPr lang="el-GR" dirty="0"/>
              <a:t>. </a:t>
            </a:r>
          </a:p>
          <a:p>
            <a:pPr marL="0" indent="0">
              <a:buNone/>
            </a:pPr>
            <a:r>
              <a:rPr lang="el-GR" dirty="0"/>
              <a:t>								</a:t>
            </a:r>
            <a:r>
              <a:rPr lang="el-GR" dirty="0">
                <a:latin typeface="Comic Sans MS" panose="030F0702030302020204" pitchFamily="66" charset="0"/>
              </a:rPr>
              <a:t>Μετά </a:t>
            </a:r>
            <a:r>
              <a:rPr lang="el-GR" dirty="0" err="1">
                <a:latin typeface="Comic Sans MS" panose="030F0702030302020204" pitchFamily="66" charset="0"/>
              </a:rPr>
              <a:t>βαθυτάτου</a:t>
            </a:r>
            <a:r>
              <a:rPr lang="el-GR" dirty="0">
                <a:latin typeface="Comic Sans MS" panose="030F0702030302020204" pitchFamily="66" charset="0"/>
              </a:rPr>
              <a:t> σεβασμού </a:t>
            </a:r>
          </a:p>
          <a:p>
            <a:pPr marL="0" indent="0">
              <a:buNone/>
            </a:pPr>
            <a:r>
              <a:rPr lang="el-GR" dirty="0"/>
              <a:t>								(υπογραφή άνευ </a:t>
            </a:r>
            <a:r>
              <a:rPr lang="el-GR" dirty="0" err="1"/>
              <a:t>σφραγίδος</a:t>
            </a:r>
            <a:r>
              <a:rPr lang="el-GR" dirty="0"/>
              <a:t>)</a:t>
            </a:r>
            <a:endParaRPr lang="el-GR" b="1" dirty="0"/>
          </a:p>
          <a:p>
            <a:pPr marL="0" indent="0">
              <a:buNone/>
            </a:pP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029506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191AC80-910F-D5AA-35D4-44021ADB0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19572" cy="968721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/>
              <a:t> </a:t>
            </a:r>
            <a:r>
              <a:rPr lang="el-GR" sz="3100" b="1" dirty="0" err="1"/>
              <a:t>γβ</a:t>
            </a:r>
            <a:r>
              <a:rPr lang="el-GR" sz="3100" b="1" dirty="0"/>
              <a:t>) Ιδού έτερον υπόδειγμα υποβολής αναφοράς παραπόνων ή συμβάντος εις την </a:t>
            </a:r>
            <a:r>
              <a:rPr lang="el-GR" sz="3100" b="1" dirty="0" err="1"/>
              <a:t>ενορίαν</a:t>
            </a:r>
            <a:r>
              <a:rPr lang="el-GR" sz="3100" b="1" dirty="0"/>
              <a:t>, δια το όποιον κρίνεται ότι πρέπει να </a:t>
            </a:r>
            <a:r>
              <a:rPr lang="el-GR" sz="3100" b="1" dirty="0" err="1"/>
              <a:t>ενημερωθή</a:t>
            </a:r>
            <a:r>
              <a:rPr lang="el-GR" sz="3100" b="1" dirty="0"/>
              <a:t> ο </a:t>
            </a:r>
            <a:r>
              <a:rPr lang="el-GR" sz="3100" b="1" dirty="0" err="1"/>
              <a:t>Σεβ</a:t>
            </a:r>
            <a:r>
              <a:rPr lang="el-GR" sz="3100" b="1" dirty="0"/>
              <a:t>. Μητροπολίτης.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05B76A4-CD88-BF86-6C0A-33D37675D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68722"/>
            <a:ext cx="12192000" cy="588927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l-GR" dirty="0"/>
              <a:t>ΙΕΡΑ ΜΗΤΡΟΠΟΛΙΣ ΔΗΜΗΤΡΙΑΔΟΣ </a:t>
            </a:r>
          </a:p>
          <a:p>
            <a:pPr marL="0" indent="0">
              <a:buNone/>
            </a:pPr>
            <a:r>
              <a:rPr lang="el-GR" dirty="0"/>
              <a:t>ΙΕΡΟΣ ΝΑΟΣ............... </a:t>
            </a:r>
          </a:p>
          <a:p>
            <a:pPr marL="0" indent="0">
              <a:buNone/>
            </a:pPr>
            <a:r>
              <a:rPr lang="el-GR" dirty="0" err="1"/>
              <a:t>Αριθμ</a:t>
            </a:r>
            <a:r>
              <a:rPr lang="el-GR" dirty="0"/>
              <a:t>. </a:t>
            </a:r>
            <a:r>
              <a:rPr lang="el-GR" dirty="0" err="1"/>
              <a:t>Πρωτ</a:t>
            </a:r>
            <a:r>
              <a:rPr lang="el-GR" dirty="0"/>
              <a:t>..................... </a:t>
            </a:r>
          </a:p>
          <a:p>
            <a:pPr marL="0" indent="0">
              <a:buNone/>
            </a:pPr>
            <a:r>
              <a:rPr lang="el-GR" dirty="0"/>
              <a:t>									Εν ………………….. </a:t>
            </a:r>
          </a:p>
          <a:p>
            <a:pPr marL="0" indent="0">
              <a:buNone/>
            </a:pPr>
            <a:r>
              <a:rPr lang="el-GR" dirty="0"/>
              <a:t>Θέμα: </a:t>
            </a:r>
            <a:r>
              <a:rPr lang="el-GR" dirty="0" err="1"/>
              <a:t>Διάρρηξις</a:t>
            </a:r>
            <a:r>
              <a:rPr lang="el-GR" dirty="0"/>
              <a:t> παρεκκλησίου του ι. ναού</a:t>
            </a:r>
          </a:p>
          <a:p>
            <a:pPr marL="0" indent="0">
              <a:buNone/>
            </a:pP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Προς </a:t>
            </a:r>
          </a:p>
          <a:p>
            <a:pPr marL="0" indent="0">
              <a:buNone/>
            </a:pPr>
            <a:r>
              <a:rPr lang="el-GR" dirty="0"/>
              <a:t>τον </a:t>
            </a:r>
            <a:r>
              <a:rPr lang="el-GR" dirty="0" err="1"/>
              <a:t>Σεβασμιώτατον</a:t>
            </a:r>
            <a:r>
              <a:rPr lang="el-GR" dirty="0"/>
              <a:t> </a:t>
            </a:r>
            <a:r>
              <a:rPr lang="el-GR" dirty="0" err="1"/>
              <a:t>Μητροπολίτην</a:t>
            </a: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Δημητριάδος κ.κ. </a:t>
            </a:r>
            <a:r>
              <a:rPr lang="el-GR" dirty="0" err="1"/>
              <a:t>Χριστοδουλον</a:t>
            </a: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Ενταύθα</a:t>
            </a:r>
          </a:p>
          <a:p>
            <a:pPr marL="0" indent="0">
              <a:buNone/>
            </a:pP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err="1">
                <a:latin typeface="Comic Sans MS" panose="030F0702030302020204" pitchFamily="66" charset="0"/>
              </a:rPr>
              <a:t>Σεβασμιώτατε</a:t>
            </a:r>
            <a:r>
              <a:rPr lang="el-GR" dirty="0">
                <a:latin typeface="Comic Sans MS" panose="030F0702030302020204" pitchFamily="66" charset="0"/>
              </a:rPr>
              <a:t>, </a:t>
            </a:r>
          </a:p>
          <a:p>
            <a:pPr marL="0" indent="0">
              <a:buNone/>
            </a:pPr>
            <a:r>
              <a:rPr lang="el-GR" dirty="0"/>
              <a:t>	Ευλαβώς </a:t>
            </a:r>
            <a:r>
              <a:rPr lang="el-GR" dirty="0" err="1"/>
              <a:t>αναφέρομεν</a:t>
            </a:r>
            <a:r>
              <a:rPr lang="el-GR" dirty="0"/>
              <a:t> προς την </a:t>
            </a:r>
            <a:r>
              <a:rPr lang="el-GR" dirty="0" err="1"/>
              <a:t>Υμετέραν</a:t>
            </a:r>
            <a:r>
              <a:rPr lang="el-GR" dirty="0"/>
              <a:t> Σεβασμιότητα ότι την νύκτα της χθες........... άγνωστος ή άγνωστοι διέρρηξαν το </a:t>
            </a:r>
            <a:r>
              <a:rPr lang="el-GR" dirty="0" err="1"/>
              <a:t>παρεκκλήσιον</a:t>
            </a:r>
            <a:r>
              <a:rPr lang="el-GR" dirty="0"/>
              <a:t> του Αγ ...................., εισελθόντες εις αυτό εκ τίνος παραθύρου το οποίον </a:t>
            </a:r>
            <a:r>
              <a:rPr lang="el-GR" dirty="0" err="1"/>
              <a:t>παρεβίασαν</a:t>
            </a:r>
            <a:r>
              <a:rPr lang="el-GR" dirty="0"/>
              <a:t>. </a:t>
            </a:r>
            <a:r>
              <a:rPr lang="el-GR" dirty="0" err="1"/>
              <a:t>Ανεχώρησαν</a:t>
            </a:r>
            <a:r>
              <a:rPr lang="el-GR" dirty="0"/>
              <a:t> άπρακτοι, διότι δεν </a:t>
            </a:r>
            <a:r>
              <a:rPr lang="el-GR" dirty="0" err="1"/>
              <a:t>υπήρχον</a:t>
            </a:r>
            <a:r>
              <a:rPr lang="el-GR" dirty="0"/>
              <a:t> χρήματα εις το παγκάρι. </a:t>
            </a:r>
            <a:r>
              <a:rPr lang="el-GR" dirty="0" err="1"/>
              <a:t>Επροξένησαν</a:t>
            </a:r>
            <a:r>
              <a:rPr lang="el-GR" dirty="0"/>
              <a:t> όμως </a:t>
            </a:r>
            <a:r>
              <a:rPr lang="el-GR" dirty="0" err="1"/>
              <a:t>μικροζημίας</a:t>
            </a:r>
            <a:r>
              <a:rPr lang="el-GR" dirty="0"/>
              <a:t> εις το </a:t>
            </a:r>
            <a:r>
              <a:rPr lang="el-GR" dirty="0" err="1"/>
              <a:t>έπιπλον</a:t>
            </a:r>
            <a:r>
              <a:rPr lang="el-GR" dirty="0"/>
              <a:t>. </a:t>
            </a:r>
            <a:r>
              <a:rPr lang="el-GR" dirty="0" err="1"/>
              <a:t>Ενημερώθη</a:t>
            </a:r>
            <a:r>
              <a:rPr lang="el-GR" dirty="0"/>
              <a:t> σχετικώς το </a:t>
            </a:r>
            <a:r>
              <a:rPr lang="el-GR" dirty="0" err="1"/>
              <a:t>οικείον</a:t>
            </a:r>
            <a:r>
              <a:rPr lang="el-GR" dirty="0"/>
              <a:t> </a:t>
            </a:r>
            <a:r>
              <a:rPr lang="el-GR" dirty="0" err="1"/>
              <a:t>Αστυνομικόν</a:t>
            </a:r>
            <a:r>
              <a:rPr lang="el-GR" dirty="0"/>
              <a:t> Τμήμα. Συναφώς </a:t>
            </a:r>
            <a:r>
              <a:rPr lang="el-GR" dirty="0" err="1"/>
              <a:t>αναφέρομεν</a:t>
            </a:r>
            <a:r>
              <a:rPr lang="el-GR" dirty="0"/>
              <a:t> ότι </a:t>
            </a:r>
            <a:r>
              <a:rPr lang="el-GR" dirty="0" err="1"/>
              <a:t>έχομεν</a:t>
            </a:r>
            <a:r>
              <a:rPr lang="el-GR" dirty="0"/>
              <a:t> λάβει όλα τα ενδεδειγμένα μέτρα δια την ασφάλειαν ναού και </a:t>
            </a:r>
            <a:r>
              <a:rPr lang="el-GR" dirty="0" err="1"/>
              <a:t>παρεκκλησίων</a:t>
            </a:r>
            <a:r>
              <a:rPr lang="el-GR" dirty="0"/>
              <a:t>, όμως οι </a:t>
            </a:r>
            <a:r>
              <a:rPr lang="el-GR" dirty="0" err="1"/>
              <a:t>διαρρήκται</a:t>
            </a:r>
            <a:r>
              <a:rPr lang="el-GR" dirty="0"/>
              <a:t> </a:t>
            </a:r>
            <a:r>
              <a:rPr lang="el-GR" dirty="0" err="1"/>
              <a:t>κατώρθωσαν</a:t>
            </a:r>
            <a:r>
              <a:rPr lang="el-GR" dirty="0"/>
              <a:t>, παρά πάσαν ελπίδα, να υπερφαλαγγίσουν τα </a:t>
            </a:r>
            <a:r>
              <a:rPr lang="el-GR" dirty="0" err="1"/>
              <a:t>ληφθέντα</a:t>
            </a:r>
            <a:r>
              <a:rPr lang="el-GR" dirty="0"/>
              <a:t> μέτρα. </a:t>
            </a:r>
          </a:p>
          <a:p>
            <a:pPr marL="0" indent="0">
              <a:buNone/>
            </a:pPr>
            <a:r>
              <a:rPr lang="el-GR" dirty="0"/>
              <a:t>							                                   </a:t>
            </a:r>
            <a:r>
              <a:rPr lang="el-GR" dirty="0">
                <a:latin typeface="Comic Sans MS" panose="030F0702030302020204" pitchFamily="66" charset="0"/>
              </a:rPr>
              <a:t>Μετά σεβασμού </a:t>
            </a:r>
          </a:p>
          <a:p>
            <a:pPr marL="0" indent="0">
              <a:buNone/>
            </a:pPr>
            <a:r>
              <a:rPr lang="el-GR" dirty="0"/>
              <a:t>						                                          (υπογραφή άνευ </a:t>
            </a:r>
            <a:r>
              <a:rPr lang="el-GR" dirty="0" err="1"/>
              <a:t>σφραγίδος</a:t>
            </a:r>
            <a:r>
              <a:rPr lang="el-G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530193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70CC409-30A8-73B0-4D01-BB62EE5F3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85724"/>
            <a:ext cx="12192000" cy="876299"/>
          </a:xfrm>
        </p:spPr>
        <p:txBody>
          <a:bodyPr>
            <a:normAutofit/>
          </a:bodyPr>
          <a:lstStyle/>
          <a:p>
            <a:pPr algn="ctr"/>
            <a:r>
              <a:rPr lang="el-GR" sz="2500" b="1" dirty="0"/>
              <a:t>δ) Τέλος, εις την </a:t>
            </a:r>
            <a:r>
              <a:rPr lang="el-GR" sz="2500" b="1" dirty="0" err="1"/>
              <a:t>περίπτωσιν</a:t>
            </a:r>
            <a:r>
              <a:rPr lang="el-GR" sz="2500" b="1" dirty="0"/>
              <a:t>, καθ’ ην απευθυνόμενος τις προς </a:t>
            </a:r>
            <a:r>
              <a:rPr lang="el-GR" sz="2500" b="1" dirty="0" err="1"/>
              <a:t>ανωτέραν</a:t>
            </a:r>
            <a:r>
              <a:rPr lang="el-GR" sz="2500" b="1" dirty="0"/>
              <a:t> τινά Αρχήν, επιβάλλεται να υποβάλει δια της Ι. Μητροπόλεως το αίτημά του, ακολουθεί τον έξης τύπον.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62FD33F-BA63-E54E-221A-654DB4D0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90574"/>
            <a:ext cx="12192000" cy="60674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dirty="0"/>
              <a:t>ΙΕΡΑ ΜΗΤΡΟΠΟΛΙΣ ΔΗΜΗΤΡΙΑΔΟΣ </a:t>
            </a:r>
          </a:p>
          <a:p>
            <a:pPr marL="0" indent="0">
              <a:buNone/>
            </a:pPr>
            <a:r>
              <a:rPr lang="el-GR" dirty="0"/>
              <a:t>ΙΕΡΟΣ ΝΑΟΣ.............. </a:t>
            </a:r>
          </a:p>
          <a:p>
            <a:pPr marL="0" indent="0">
              <a:buNone/>
            </a:pPr>
            <a:r>
              <a:rPr lang="el-GR" dirty="0" err="1"/>
              <a:t>Αριθμ</a:t>
            </a:r>
            <a:r>
              <a:rPr lang="el-GR" dirty="0"/>
              <a:t>. </a:t>
            </a:r>
            <a:r>
              <a:rPr lang="el-GR" dirty="0" err="1"/>
              <a:t>Πρωτ</a:t>
            </a:r>
            <a:r>
              <a:rPr lang="el-GR" dirty="0"/>
              <a:t>............... </a:t>
            </a:r>
          </a:p>
          <a:p>
            <a:pPr marL="0" indent="0">
              <a:buNone/>
            </a:pPr>
            <a:r>
              <a:rPr lang="el-GR" dirty="0"/>
              <a:t>										Εν...................... </a:t>
            </a:r>
          </a:p>
          <a:p>
            <a:pPr marL="0" indent="0">
              <a:buNone/>
            </a:pPr>
            <a:r>
              <a:rPr lang="el-GR" dirty="0"/>
              <a:t>Προς </a:t>
            </a:r>
          </a:p>
          <a:p>
            <a:pPr marL="0" indent="0">
              <a:buNone/>
            </a:pPr>
            <a:r>
              <a:rPr lang="el-GR" dirty="0"/>
              <a:t>τον </a:t>
            </a:r>
            <a:r>
              <a:rPr lang="el-GR" dirty="0" err="1"/>
              <a:t>Σεβασμιώτατον</a:t>
            </a:r>
            <a:r>
              <a:rPr lang="el-GR" dirty="0"/>
              <a:t> </a:t>
            </a:r>
            <a:r>
              <a:rPr lang="el-GR" dirty="0" err="1"/>
              <a:t>Μητροπολίτην</a:t>
            </a: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Δημητριάδος κ.κ. </a:t>
            </a:r>
            <a:r>
              <a:rPr lang="el-GR" dirty="0" err="1"/>
              <a:t>Χριστοδουλον</a:t>
            </a: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Ενταύθα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err="1">
                <a:latin typeface="Comic Sans MS" panose="030F0702030302020204" pitchFamily="66" charset="0"/>
              </a:rPr>
              <a:t>Σεβασμιώτατε</a:t>
            </a:r>
            <a:r>
              <a:rPr lang="el-GR" dirty="0">
                <a:latin typeface="Comic Sans MS" panose="030F0702030302020204" pitchFamily="66" charset="0"/>
              </a:rPr>
              <a:t>, </a:t>
            </a:r>
          </a:p>
          <a:p>
            <a:pPr marL="0" indent="0">
              <a:buNone/>
            </a:pPr>
            <a:r>
              <a:rPr lang="el-GR" dirty="0"/>
              <a:t>	Ευσεβάστως </a:t>
            </a:r>
            <a:r>
              <a:rPr lang="el-GR" dirty="0" err="1"/>
              <a:t>υποβάλλομεν</a:t>
            </a:r>
            <a:r>
              <a:rPr lang="el-GR" dirty="0"/>
              <a:t> υμίν </a:t>
            </a:r>
            <a:r>
              <a:rPr lang="el-GR" dirty="0" err="1"/>
              <a:t>συνημμένως</a:t>
            </a:r>
            <a:r>
              <a:rPr lang="el-GR" dirty="0"/>
              <a:t> (ή </a:t>
            </a:r>
            <a:r>
              <a:rPr lang="el-GR" dirty="0" err="1"/>
              <a:t>περικλείστως</a:t>
            </a:r>
            <a:r>
              <a:rPr lang="el-GR" dirty="0"/>
              <a:t>) ώδε το υπ’ </a:t>
            </a:r>
            <a:r>
              <a:rPr lang="el-GR" dirty="0" err="1"/>
              <a:t>αριθμ</a:t>
            </a:r>
            <a:r>
              <a:rPr lang="el-GR" dirty="0"/>
              <a:t>........... </a:t>
            </a:r>
            <a:r>
              <a:rPr lang="el-GR" dirty="0" err="1"/>
              <a:t>έγγραφον</a:t>
            </a:r>
            <a:r>
              <a:rPr lang="el-GR" dirty="0"/>
              <a:t> του Εκκλ. Συμβουλίου, προς το </a:t>
            </a:r>
            <a:r>
              <a:rPr lang="el-GR" dirty="0" err="1"/>
              <a:t>Υπουργείον</a:t>
            </a:r>
            <a:r>
              <a:rPr lang="el-GR" dirty="0"/>
              <a:t> Πολιτισμού </a:t>
            </a:r>
            <a:r>
              <a:rPr lang="el-GR" dirty="0" err="1"/>
              <a:t>απευθυνόμενον</a:t>
            </a:r>
            <a:r>
              <a:rPr lang="el-GR" dirty="0"/>
              <a:t> και </a:t>
            </a:r>
            <a:r>
              <a:rPr lang="el-GR" dirty="0" err="1"/>
              <a:t>παρακαλούμεν</a:t>
            </a:r>
            <a:r>
              <a:rPr lang="el-GR" dirty="0"/>
              <a:t> θερμώς όπως </a:t>
            </a:r>
            <a:r>
              <a:rPr lang="el-GR" dirty="0" err="1"/>
              <a:t>αγαθυνόμενοι</a:t>
            </a:r>
            <a:r>
              <a:rPr lang="el-GR" dirty="0"/>
              <a:t> </a:t>
            </a:r>
            <a:r>
              <a:rPr lang="el-GR" dirty="0" err="1"/>
              <a:t>διαβιβάσητε</a:t>
            </a:r>
            <a:r>
              <a:rPr lang="el-GR" dirty="0"/>
              <a:t> τούτο εις τον προς ον </a:t>
            </a:r>
            <a:r>
              <a:rPr lang="el-GR" dirty="0" err="1"/>
              <a:t>όρον</a:t>
            </a:r>
            <a:r>
              <a:rPr lang="el-GR" dirty="0"/>
              <a:t> μετά της </a:t>
            </a:r>
            <a:r>
              <a:rPr lang="el-GR" dirty="0" err="1"/>
              <a:t>υμετέρας</a:t>
            </a:r>
            <a:r>
              <a:rPr lang="el-GR" dirty="0"/>
              <a:t> συνηγορίας προς </a:t>
            </a:r>
            <a:r>
              <a:rPr lang="el-GR" dirty="0" err="1"/>
              <a:t>ικανοποίησιν</a:t>
            </a:r>
            <a:r>
              <a:rPr lang="el-GR" dirty="0"/>
              <a:t> του εν αυτώ διαλαμβανομένου αιτήματος. </a:t>
            </a:r>
          </a:p>
          <a:p>
            <a:pPr marL="0" indent="0">
              <a:buNone/>
            </a:pPr>
            <a:r>
              <a:rPr lang="el-GR" dirty="0"/>
              <a:t>								</a:t>
            </a:r>
            <a:r>
              <a:rPr lang="el-GR" dirty="0" err="1">
                <a:latin typeface="Comic Sans MS" panose="030F0702030302020204" pitchFamily="66" charset="0"/>
              </a:rPr>
              <a:t>Mετά</a:t>
            </a:r>
            <a:r>
              <a:rPr lang="el-GR" dirty="0">
                <a:latin typeface="Comic Sans MS" panose="030F0702030302020204" pitchFamily="66" charset="0"/>
              </a:rPr>
              <a:t> σεβασμού </a:t>
            </a:r>
          </a:p>
          <a:p>
            <a:pPr marL="0" indent="0">
              <a:buNone/>
            </a:pPr>
            <a:r>
              <a:rPr lang="el-GR" dirty="0"/>
              <a:t>							(υπογραφή άνευ </a:t>
            </a:r>
            <a:r>
              <a:rPr lang="el-GR" dirty="0" err="1"/>
              <a:t>σφραγίδος</a:t>
            </a:r>
            <a:r>
              <a:rPr lang="el-G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516785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7BCC4A-9464-E0A4-8A67-102839E7E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09700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/>
              <a:t>δ) Τέλος, εις την </a:t>
            </a:r>
            <a:r>
              <a:rPr lang="el-GR" sz="3200" b="1" dirty="0" err="1"/>
              <a:t>περίπτωσιν</a:t>
            </a:r>
            <a:r>
              <a:rPr lang="el-GR" sz="3200" b="1" dirty="0"/>
              <a:t>, καθ’ ην απευθυνόμενος τις προς </a:t>
            </a:r>
            <a:r>
              <a:rPr lang="el-GR" sz="3200" b="1" dirty="0" err="1"/>
              <a:t>ανωτέραν</a:t>
            </a:r>
            <a:r>
              <a:rPr lang="el-GR" sz="3200" b="1" dirty="0"/>
              <a:t> τινά Αρχήν, επιβάλλεται να υποβάλει δια της Ι. Μητροπόλεως </a:t>
            </a:r>
            <a:br>
              <a:rPr lang="el-GR" sz="3200" b="1" dirty="0"/>
            </a:br>
            <a:r>
              <a:rPr lang="el-GR" sz="3200" b="1" dirty="0"/>
              <a:t>το αίτημά του, ακολουθεί τον έξης τύπον.</a:t>
            </a:r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3AC684-60DB-0369-258B-0AF90EE97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09700"/>
            <a:ext cx="12192000" cy="5448300"/>
          </a:xfrm>
        </p:spPr>
        <p:txBody>
          <a:bodyPr>
            <a:normAutofit/>
          </a:bodyPr>
          <a:lstStyle/>
          <a:p>
            <a:r>
              <a:rPr lang="el-GR" b="1" dirty="0"/>
              <a:t>Σημ.</a:t>
            </a:r>
            <a:r>
              <a:rPr lang="el-GR" dirty="0"/>
              <a:t>: Χρειάζεται προσοχή όταν υποβάλλεται μαζί με το </a:t>
            </a:r>
            <a:r>
              <a:rPr lang="el-GR" dirty="0" err="1"/>
              <a:t>έγγραφον</a:t>
            </a:r>
            <a:r>
              <a:rPr lang="el-GR" dirty="0"/>
              <a:t> και άλλο </a:t>
            </a:r>
            <a:r>
              <a:rPr lang="el-GR" b="1" dirty="0"/>
              <a:t>«</a:t>
            </a:r>
            <a:r>
              <a:rPr lang="el-GR" b="1" dirty="0" err="1"/>
              <a:t>συνημμένως</a:t>
            </a:r>
            <a:r>
              <a:rPr lang="el-GR" b="1" dirty="0"/>
              <a:t>» </a:t>
            </a:r>
            <a:r>
              <a:rPr lang="el-GR" dirty="0"/>
              <a:t>ή </a:t>
            </a:r>
            <a:r>
              <a:rPr lang="el-GR" b="1" dirty="0"/>
              <a:t>«</a:t>
            </a:r>
            <a:r>
              <a:rPr lang="el-GR" b="1" dirty="0" err="1"/>
              <a:t>περικλείστως</a:t>
            </a:r>
            <a:r>
              <a:rPr lang="el-GR" b="1" dirty="0"/>
              <a:t>» </a:t>
            </a:r>
            <a:r>
              <a:rPr lang="el-GR" dirty="0"/>
              <a:t>να προσαρτάται το δεύτερον όπισθεν του πρώτου. </a:t>
            </a:r>
          </a:p>
          <a:p>
            <a:r>
              <a:rPr lang="el-GR" dirty="0"/>
              <a:t>Τούτο </a:t>
            </a:r>
            <a:r>
              <a:rPr lang="el-GR" dirty="0" err="1"/>
              <a:t>τονίζομεν</a:t>
            </a:r>
            <a:r>
              <a:rPr lang="el-GR" dirty="0"/>
              <a:t> διότι ενίοτε αφηρημένοι αποστολείς λησμονούν να προσαρτήσουν το δεύτερον </a:t>
            </a:r>
            <a:r>
              <a:rPr lang="el-GR" dirty="0" err="1"/>
              <a:t>έγγραφον</a:t>
            </a:r>
            <a:r>
              <a:rPr lang="el-GR" dirty="0"/>
              <a:t> περί του οποίου γίνεται λόγος εις το πρώτον </a:t>
            </a:r>
            <a:r>
              <a:rPr lang="el-GR" dirty="0" err="1"/>
              <a:t>έγγραφον</a:t>
            </a:r>
            <a:r>
              <a:rPr lang="el-GR" dirty="0"/>
              <a:t>. </a:t>
            </a:r>
          </a:p>
          <a:p>
            <a:r>
              <a:rPr lang="el-GR" dirty="0"/>
              <a:t>Τούτο δε το </a:t>
            </a:r>
            <a:r>
              <a:rPr lang="el-GR" dirty="0" err="1"/>
              <a:t>προσαρτώμενον</a:t>
            </a:r>
            <a:r>
              <a:rPr lang="el-GR" dirty="0"/>
              <a:t> </a:t>
            </a:r>
            <a:r>
              <a:rPr lang="el-GR" dirty="0" err="1"/>
              <a:t>έγγραφον</a:t>
            </a:r>
            <a:r>
              <a:rPr lang="el-GR" dirty="0"/>
              <a:t> φέρει όλα τα στοιχεία του επισήμου εγγράφου δηλ.: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l-GR" dirty="0"/>
              <a:t>χάρτης </a:t>
            </a:r>
            <a:r>
              <a:rPr lang="el-GR" dirty="0" err="1"/>
              <a:t>έντιτλος</a:t>
            </a:r>
            <a:r>
              <a:rPr lang="el-GR" dirty="0"/>
              <a:t>,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l-GR" dirty="0" err="1"/>
              <a:t>αριθμ</a:t>
            </a:r>
            <a:r>
              <a:rPr lang="el-GR" dirty="0"/>
              <a:t>. </a:t>
            </a:r>
            <a:r>
              <a:rPr lang="el-GR" dirty="0" err="1"/>
              <a:t>πρωτ</a:t>
            </a:r>
            <a:r>
              <a:rPr lang="el-GR" dirty="0"/>
              <a:t>.,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l-GR" dirty="0"/>
              <a:t>ημερομηνία,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l-GR" dirty="0"/>
              <a:t>υπογραφή.</a:t>
            </a:r>
          </a:p>
        </p:txBody>
      </p:sp>
    </p:spTree>
    <p:extLst>
      <p:ext uri="{BB962C8B-B14F-4D97-AF65-F5344CB8AC3E}">
        <p14:creationId xmlns:p14="http://schemas.microsoft.com/office/powerpoint/2010/main" val="35855334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F55E7D-2693-2001-F4B0-17DDF381B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029495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II - ΚΑΝΟΝΕΣ </a:t>
            </a:r>
            <a:br>
              <a:rPr lang="el-GR" dirty="0"/>
            </a:br>
            <a:r>
              <a:rPr lang="el-GR" dirty="0"/>
              <a:t>ΙΔΙΩΤΙΚΗΣ ΕΚΚΛΗΣΙΑΣΤΙΚΗΣ ΑΛΛΗΛΟΓΡΑΦΙΑΣ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0A0B411-D1A8-1B1E-7D60-349574AD7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47749"/>
            <a:ext cx="12192000" cy="57919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/>
              <a:t>	</a:t>
            </a:r>
            <a:r>
              <a:rPr lang="el-GR" b="1" dirty="0"/>
              <a:t>Ιδιωτική</a:t>
            </a:r>
            <a:r>
              <a:rPr lang="el-GR" dirty="0"/>
              <a:t> λέγεται η αλληλογραφία που διεξάγεται μεταξύ δύο προσώπων με </a:t>
            </a:r>
            <a:r>
              <a:rPr lang="el-GR" dirty="0" err="1"/>
              <a:t>ποικίλον</a:t>
            </a:r>
            <a:r>
              <a:rPr lang="el-GR" dirty="0"/>
              <a:t> περιεχόμενον, προς </a:t>
            </a:r>
            <a:r>
              <a:rPr lang="el-GR" dirty="0" err="1"/>
              <a:t>καλλιέργειαν</a:t>
            </a:r>
            <a:r>
              <a:rPr lang="el-GR" dirty="0"/>
              <a:t> και </a:t>
            </a:r>
            <a:r>
              <a:rPr lang="el-GR" dirty="0" err="1"/>
              <a:t>ανάπτυξιν</a:t>
            </a:r>
            <a:r>
              <a:rPr lang="el-GR" dirty="0"/>
              <a:t> των κοινωνικών και διαπροσωπικών σχέσεων ή </a:t>
            </a:r>
            <a:r>
              <a:rPr lang="el-GR" dirty="0" err="1"/>
              <a:t>επίλυσιν</a:t>
            </a:r>
            <a:r>
              <a:rPr lang="el-GR" dirty="0"/>
              <a:t> διαφορών κλπ. </a:t>
            </a:r>
            <a:r>
              <a:rPr lang="el-GR" b="1" dirty="0"/>
              <a:t>Ιδιωτική εκκλησιαστική </a:t>
            </a:r>
            <a:r>
              <a:rPr lang="el-GR" dirty="0"/>
              <a:t>δε αλληλογραφία είναι η διαμειβομένη είτε μεταξύ κληρικών, είτε μεταξύ κληρικού και της Αρχής, είτε μεταξύ κληρικού και λαϊκού, και αναφέρεται εις </a:t>
            </a:r>
            <a:r>
              <a:rPr lang="el-GR" dirty="0" err="1"/>
              <a:t>εξω</a:t>
            </a:r>
            <a:r>
              <a:rPr lang="el-GR" dirty="0"/>
              <a:t>-υπηρεσιακά θέματα ως τα των κοινωνικών σχέσεων, συναλλαγών κλπ. Η αλληλογραφία αυτή είναι ο καθρέπτης της </a:t>
            </a:r>
            <a:r>
              <a:rPr lang="el-GR" dirty="0" err="1"/>
              <a:t>προσωπικότητος</a:t>
            </a:r>
            <a:r>
              <a:rPr lang="el-GR" dirty="0"/>
              <a:t> του </a:t>
            </a:r>
            <a:r>
              <a:rPr lang="el-GR" dirty="0" err="1"/>
              <a:t>επιστέλλοντος</a:t>
            </a:r>
            <a:r>
              <a:rPr lang="el-GR" dirty="0"/>
              <a:t>, διότι γράφει κανείς κατά τρόπον που του υπαγορεύει η αγωγή και η παιδεία του, η ανατροφή και ο χαρακτήρας του. Επομένως από τον τρόπον που γράφει κανείς μίαν </a:t>
            </a:r>
            <a:r>
              <a:rPr lang="el-GR" dirty="0" err="1"/>
              <a:t>επιστολήν</a:t>
            </a:r>
            <a:r>
              <a:rPr lang="el-GR" dirty="0"/>
              <a:t>, προδίδει την προέλευσίν του, τις γνώσεις του, την </a:t>
            </a:r>
            <a:r>
              <a:rPr lang="el-GR" dirty="0" err="1"/>
              <a:t>οικογενειακήν</a:t>
            </a:r>
            <a:r>
              <a:rPr lang="el-GR" dirty="0"/>
              <a:t> κατάστασίν του, την </a:t>
            </a:r>
            <a:r>
              <a:rPr lang="el-GR" dirty="0" err="1"/>
              <a:t>κοινωνικήν</a:t>
            </a:r>
            <a:r>
              <a:rPr lang="el-GR" dirty="0"/>
              <a:t> του </a:t>
            </a:r>
            <a:r>
              <a:rPr lang="el-GR" dirty="0" err="1"/>
              <a:t>ενηλικίωσιν</a:t>
            </a:r>
            <a:r>
              <a:rPr lang="el-GR" dirty="0"/>
              <a:t>.</a:t>
            </a:r>
          </a:p>
          <a:p>
            <a:pPr marL="0" indent="0">
              <a:buNone/>
            </a:pPr>
            <a:r>
              <a:rPr lang="el-GR" dirty="0"/>
              <a:t>	Η ιδιωτική αλληλογραφία των κληρικών ακολουθεί, κατά βάσιν, τους κανόνας της επισήμου αλληλογραφίας ως αυτοί </a:t>
            </a:r>
            <a:r>
              <a:rPr lang="el-GR" dirty="0" err="1"/>
              <a:t>κατεστρώθησαν</a:t>
            </a:r>
            <a:r>
              <a:rPr lang="el-GR" dirty="0"/>
              <a:t> ανωτέρω. </a:t>
            </a:r>
            <a:r>
              <a:rPr lang="el-GR" dirty="0" err="1"/>
              <a:t>Αυτονόητον</a:t>
            </a:r>
            <a:r>
              <a:rPr lang="el-GR" dirty="0"/>
              <a:t> είναι ότι μία επιστολή ιδιωτικού </a:t>
            </a:r>
            <a:r>
              <a:rPr lang="el-GR" dirty="0" err="1"/>
              <a:t>χαρακτήρος</a:t>
            </a:r>
            <a:r>
              <a:rPr lang="el-GR" dirty="0"/>
              <a:t> δεν φέρει ούτε αριθμόν πρωτοκόλλου, ούτε σφραγίδα. Οφείλει όμως να φέρει </a:t>
            </a:r>
            <a:r>
              <a:rPr lang="el-GR" b="1" dirty="0" err="1"/>
              <a:t>ημερομηνίαν</a:t>
            </a:r>
            <a:r>
              <a:rPr lang="el-GR" b="1" dirty="0"/>
              <a:t> </a:t>
            </a:r>
            <a:r>
              <a:rPr lang="el-GR" dirty="0"/>
              <a:t>και </a:t>
            </a:r>
            <a:r>
              <a:rPr lang="el-GR" b="1" dirty="0" err="1"/>
              <a:t>ιδιόχειρον</a:t>
            </a:r>
            <a:r>
              <a:rPr lang="el-GR" b="1" dirty="0"/>
              <a:t> </a:t>
            </a:r>
            <a:r>
              <a:rPr lang="el-GR" b="1" dirty="0" err="1"/>
              <a:t>υπογραφήν</a:t>
            </a:r>
            <a:r>
              <a:rPr lang="el-GR" dirty="0"/>
              <a:t>. Επομένως δεν </a:t>
            </a:r>
            <a:r>
              <a:rPr lang="el-GR" dirty="0" err="1"/>
              <a:t>επαναλαμβάνομεν</a:t>
            </a:r>
            <a:r>
              <a:rPr lang="el-GR" dirty="0"/>
              <a:t> τα ήδη </a:t>
            </a:r>
            <a:r>
              <a:rPr lang="el-GR" dirty="0" err="1"/>
              <a:t>προεκτεθέντα</a:t>
            </a:r>
            <a:r>
              <a:rPr lang="el-GR" dirty="0"/>
              <a:t>, </a:t>
            </a:r>
            <a:r>
              <a:rPr lang="el-GR" dirty="0" err="1"/>
              <a:t>συμπληρούμεν</a:t>
            </a:r>
            <a:r>
              <a:rPr lang="el-GR" dirty="0"/>
              <a:t> </a:t>
            </a:r>
            <a:r>
              <a:rPr lang="el-GR" dirty="0" err="1"/>
              <a:t>δέ</a:t>
            </a:r>
            <a:r>
              <a:rPr lang="el-GR" dirty="0"/>
              <a:t> αυτά με τις κάτωθι υποχρεώσεις:</a:t>
            </a:r>
          </a:p>
        </p:txBody>
      </p:sp>
    </p:spTree>
    <p:extLst>
      <p:ext uri="{BB962C8B-B14F-4D97-AF65-F5344CB8AC3E}">
        <p14:creationId xmlns:p14="http://schemas.microsoft.com/office/powerpoint/2010/main" val="39232964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8A8B7A-6585-C505-F9EB-15C8D2A99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0"/>
            <a:ext cx="10515600" cy="1019175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II - ΚΑΝΟΝΕΣ </a:t>
            </a:r>
            <a:br>
              <a:rPr lang="el-GR" dirty="0"/>
            </a:br>
            <a:r>
              <a:rPr lang="el-GR" dirty="0"/>
              <a:t>ΙΔΙΩΤΙΚΗΣ ΕΚΚΛΗΣΙΑΣΤΙΚΗΣ ΑΛΛΗΛΟΓΡΑΦΙΑΣ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14F0B7F-33E9-69F3-2A85-BF9CBEF11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19174"/>
            <a:ext cx="12192000" cy="58388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/>
              <a:t>	α) Όταν κληρικός τις (ως και πας ευγενής άνθρωπος που έχει </a:t>
            </a:r>
            <a:r>
              <a:rPr lang="el-GR" dirty="0" err="1"/>
              <a:t>αγωγήν</a:t>
            </a:r>
            <a:r>
              <a:rPr lang="el-GR" dirty="0"/>
              <a:t>) δέχεται μίαν </a:t>
            </a:r>
            <a:r>
              <a:rPr lang="el-GR" dirty="0" err="1"/>
              <a:t>επιστολήν</a:t>
            </a:r>
            <a:r>
              <a:rPr lang="el-GR" dirty="0"/>
              <a:t> ή </a:t>
            </a:r>
            <a:r>
              <a:rPr lang="el-GR" dirty="0" err="1"/>
              <a:t>έγγραφον</a:t>
            </a:r>
            <a:r>
              <a:rPr lang="el-GR" dirty="0"/>
              <a:t> ή αίτημα ή </a:t>
            </a:r>
            <a:r>
              <a:rPr lang="el-GR" dirty="0" err="1"/>
              <a:t>ευχάς</a:t>
            </a:r>
            <a:r>
              <a:rPr lang="el-GR" dirty="0"/>
              <a:t> κλπ. οφείλει να απαντήσει και μάλιστα εντός </a:t>
            </a:r>
            <a:r>
              <a:rPr lang="el-GR" dirty="0" err="1"/>
              <a:t>ευλόγου</a:t>
            </a:r>
            <a:r>
              <a:rPr lang="el-GR" dirty="0"/>
              <a:t> χρονικού διαστήματος. Είναι επαινετή η συνήθεια μερικών κληρικών να απαντούν αυθημερόν, εφαρμόζοντες το αξίωμα: «ό,τι μπορείς να κάνεις σήμερον, μη το αναβάλλεις δι’ </a:t>
            </a:r>
            <a:r>
              <a:rPr lang="el-GR" dirty="0" err="1"/>
              <a:t>αύριον</a:t>
            </a:r>
            <a:r>
              <a:rPr lang="el-GR" dirty="0"/>
              <a:t>». Είναι αχαρακτήριστος πάντως αγένεια το να λαμβάνει τις </a:t>
            </a:r>
            <a:r>
              <a:rPr lang="el-GR" dirty="0" err="1"/>
              <a:t>επιστολάς</a:t>
            </a:r>
            <a:r>
              <a:rPr lang="el-GR" dirty="0"/>
              <a:t>, </a:t>
            </a:r>
            <a:r>
              <a:rPr lang="el-GR" dirty="0" err="1"/>
              <a:t>ευχάς</a:t>
            </a:r>
            <a:r>
              <a:rPr lang="el-GR" dirty="0"/>
              <a:t> κλπ. και να μη δίδει </a:t>
            </a:r>
            <a:r>
              <a:rPr lang="el-GR" dirty="0" err="1"/>
              <a:t>καμμίαν</a:t>
            </a:r>
            <a:r>
              <a:rPr lang="el-GR" dirty="0"/>
              <a:t> </a:t>
            </a:r>
            <a:r>
              <a:rPr lang="el-GR" dirty="0" err="1"/>
              <a:t>απάντησιν</a:t>
            </a:r>
            <a:r>
              <a:rPr lang="el-GR" dirty="0"/>
              <a:t>. Τούτο εκλαμβάνεται, και ορθώς, ως </a:t>
            </a:r>
            <a:r>
              <a:rPr lang="el-GR" dirty="0" err="1"/>
              <a:t>περιφρόνησις</a:t>
            </a:r>
            <a:r>
              <a:rPr lang="el-GR" dirty="0"/>
              <a:t> και προσβολή προς τον αποστολέα και εκτιμάται ως σημαντική και χαρακτηριστική </a:t>
            </a:r>
            <a:r>
              <a:rPr lang="el-GR" dirty="0" err="1"/>
              <a:t>παράλειψις</a:t>
            </a:r>
            <a:r>
              <a:rPr lang="el-GR" dirty="0"/>
              <a:t>. </a:t>
            </a:r>
            <a:r>
              <a:rPr lang="el-GR" dirty="0" err="1"/>
              <a:t>Μικρότερον</a:t>
            </a:r>
            <a:r>
              <a:rPr lang="el-GR" dirty="0"/>
              <a:t> κακόν, αλλά πάντως κακόν, είναι και η υπερβολική </a:t>
            </a:r>
            <a:r>
              <a:rPr lang="el-GR" dirty="0" err="1"/>
              <a:t>βραδύτης</a:t>
            </a:r>
            <a:r>
              <a:rPr lang="el-GR" dirty="0"/>
              <a:t> εις την </a:t>
            </a:r>
            <a:r>
              <a:rPr lang="el-GR" dirty="0" err="1"/>
              <a:t>απάντησιν</a:t>
            </a:r>
            <a:r>
              <a:rPr lang="el-GR" dirty="0"/>
              <a:t>.</a:t>
            </a:r>
          </a:p>
          <a:p>
            <a:pPr marL="0" indent="0">
              <a:buNone/>
            </a:pPr>
            <a:r>
              <a:rPr lang="el-GR" dirty="0"/>
              <a:t>	β) Δεν απαιτείται </a:t>
            </a:r>
            <a:r>
              <a:rPr lang="el-GR" dirty="0" err="1"/>
              <a:t>απάντησις</a:t>
            </a:r>
            <a:r>
              <a:rPr lang="el-GR" dirty="0"/>
              <a:t> εις υβριστικού περιεχομένου και </a:t>
            </a:r>
            <a:r>
              <a:rPr lang="el-GR" dirty="0" err="1"/>
              <a:t>λιβελλογραφικάς</a:t>
            </a:r>
            <a:r>
              <a:rPr lang="el-GR" dirty="0"/>
              <a:t> </a:t>
            </a:r>
            <a:r>
              <a:rPr lang="el-GR" dirty="0" err="1"/>
              <a:t>επιστολάς</a:t>
            </a:r>
            <a:r>
              <a:rPr lang="el-GR" dirty="0"/>
              <a:t> ή και ανωνύμους, και εν γένει αυθάδεις και απρεπείς </a:t>
            </a:r>
            <a:r>
              <a:rPr lang="el-GR" dirty="0" err="1"/>
              <a:t>επιστολάς</a:t>
            </a:r>
            <a:r>
              <a:rPr lang="el-GR" dirty="0"/>
              <a:t>. Η μη </a:t>
            </a:r>
            <a:r>
              <a:rPr lang="el-GR" dirty="0" err="1"/>
              <a:t>απάντησις</a:t>
            </a:r>
            <a:r>
              <a:rPr lang="el-GR" dirty="0"/>
              <a:t> εις αυτάς είναι εύγλωττος </a:t>
            </a:r>
            <a:r>
              <a:rPr lang="el-GR" dirty="0" err="1"/>
              <a:t>τοποθέτησις</a:t>
            </a:r>
            <a:r>
              <a:rPr lang="el-GR" dirty="0"/>
              <a:t> απέναντι του </a:t>
            </a:r>
            <a:r>
              <a:rPr lang="el-GR" dirty="0" err="1"/>
              <a:t>υβριστού</a:t>
            </a:r>
            <a:r>
              <a:rPr lang="el-GR" dirty="0"/>
              <a:t>, και αποβλέπει εις το να του δώσει την ευκαιρίαν να </a:t>
            </a:r>
            <a:r>
              <a:rPr lang="el-GR" dirty="0" err="1"/>
              <a:t>αντιληφθή</a:t>
            </a:r>
            <a:r>
              <a:rPr lang="el-GR" dirty="0"/>
              <a:t> ότι έσφαλε. </a:t>
            </a:r>
            <a:r>
              <a:rPr lang="el-GR" dirty="0" err="1"/>
              <a:t>Πολλάκις</a:t>
            </a:r>
            <a:r>
              <a:rPr lang="el-GR" dirty="0"/>
              <a:t> η </a:t>
            </a:r>
            <a:r>
              <a:rPr lang="el-GR" dirty="0" err="1"/>
              <a:t>τήρησις</a:t>
            </a:r>
            <a:r>
              <a:rPr lang="el-GR" dirty="0"/>
              <a:t> αποστάσεων από απρεπών και θρασέων ανθρώπων είναι η καλυτέρα </a:t>
            </a:r>
            <a:r>
              <a:rPr lang="el-GR" dirty="0" err="1"/>
              <a:t>απάντησις</a:t>
            </a:r>
            <a:r>
              <a:rPr lang="el-GR" dirty="0"/>
              <a:t> εις τας ύβρεις των, και ο προσφορότερος τρόπος διαφυλάξεως της </a:t>
            </a:r>
            <a:r>
              <a:rPr lang="el-GR" dirty="0" err="1"/>
              <a:t>τρωθείσης</a:t>
            </a:r>
            <a:r>
              <a:rPr lang="el-GR" dirty="0"/>
              <a:t> αξιοπρεπείας μας.</a:t>
            </a:r>
          </a:p>
        </p:txBody>
      </p:sp>
    </p:spTree>
    <p:extLst>
      <p:ext uri="{BB962C8B-B14F-4D97-AF65-F5344CB8AC3E}">
        <p14:creationId xmlns:p14="http://schemas.microsoft.com/office/powerpoint/2010/main" val="18260119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F77A30-A788-6691-B16F-DDFBF5DD3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92472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II - ΚΑΝΟΝΕΣ </a:t>
            </a:r>
            <a:br>
              <a:rPr lang="el-GR" dirty="0"/>
            </a:br>
            <a:r>
              <a:rPr lang="el-GR" dirty="0"/>
              <a:t>ΙΔΙΩΤΙΚΗΣ ΕΚΚΛΗΣΙΑΣΤΙΚΗΣ ΑΛΛΗΛΟΓΡΑΦΙΑΣ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7A2533-BF66-82B5-598D-2BF5A5D04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3624"/>
            <a:ext cx="12192000" cy="577611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/>
              <a:t>	γ) Όταν γράφει τις </a:t>
            </a:r>
            <a:r>
              <a:rPr lang="el-GR" dirty="0" err="1"/>
              <a:t>ιδιωτικήν</a:t>
            </a:r>
            <a:r>
              <a:rPr lang="el-GR" dirty="0"/>
              <a:t> </a:t>
            </a:r>
            <a:r>
              <a:rPr lang="el-GR" dirty="0" err="1"/>
              <a:t>επιστολήν</a:t>
            </a:r>
            <a:r>
              <a:rPr lang="el-GR" dirty="0"/>
              <a:t> εις την </a:t>
            </a:r>
            <a:r>
              <a:rPr lang="el-GR" dirty="0" err="1"/>
              <a:t>γραφομηχανήν</a:t>
            </a:r>
            <a:r>
              <a:rPr lang="el-GR" dirty="0"/>
              <a:t>, συμπληρώνει ιδιοχείρως </a:t>
            </a:r>
            <a:r>
              <a:rPr lang="el-GR" dirty="0" err="1"/>
              <a:t>άφ</a:t>
            </a:r>
            <a:r>
              <a:rPr lang="el-GR" dirty="0"/>
              <a:t>’ ενός μεν την </a:t>
            </a:r>
            <a:r>
              <a:rPr lang="el-GR" dirty="0" err="1"/>
              <a:t>προσφώνησιν</a:t>
            </a:r>
            <a:r>
              <a:rPr lang="el-GR" dirty="0"/>
              <a:t> π.χ. </a:t>
            </a:r>
            <a:r>
              <a:rPr lang="el-GR" b="1" dirty="0"/>
              <a:t>«Αγαπητέ μου κ. Γιάννη»</a:t>
            </a:r>
            <a:r>
              <a:rPr lang="el-GR" dirty="0"/>
              <a:t> ή </a:t>
            </a:r>
            <a:r>
              <a:rPr lang="el-GR" b="1" dirty="0"/>
              <a:t>«Σεβαστέ μου π. Νικόλαε» </a:t>
            </a:r>
            <a:r>
              <a:rPr lang="el-GR" dirty="0"/>
              <a:t>ή </a:t>
            </a:r>
            <a:r>
              <a:rPr lang="el-GR" b="1" dirty="0"/>
              <a:t>«</a:t>
            </a:r>
            <a:r>
              <a:rPr lang="el-GR" b="1" dirty="0" err="1"/>
              <a:t>Σεβασμιώτατε</a:t>
            </a:r>
            <a:r>
              <a:rPr lang="el-GR" b="1" dirty="0"/>
              <a:t>», </a:t>
            </a:r>
            <a:r>
              <a:rPr lang="el-GR" dirty="0" err="1"/>
              <a:t>άφ</a:t>
            </a:r>
            <a:r>
              <a:rPr lang="el-GR" dirty="0"/>
              <a:t>’ ετέρου δε την </a:t>
            </a:r>
            <a:r>
              <a:rPr lang="el-GR" dirty="0" err="1"/>
              <a:t>καταληκτήριον</a:t>
            </a:r>
            <a:r>
              <a:rPr lang="el-GR" dirty="0"/>
              <a:t> </a:t>
            </a:r>
            <a:r>
              <a:rPr lang="el-GR" dirty="0" err="1"/>
              <a:t>φράσιν</a:t>
            </a:r>
            <a:r>
              <a:rPr lang="el-GR" dirty="0"/>
              <a:t> ως λ.χ. </a:t>
            </a:r>
            <a:r>
              <a:rPr lang="el-GR" b="1" dirty="0"/>
              <a:t>«με </a:t>
            </a:r>
            <a:r>
              <a:rPr lang="el-GR" b="1" dirty="0" err="1"/>
              <a:t>πολλήν</a:t>
            </a:r>
            <a:r>
              <a:rPr lang="el-GR" b="1" dirty="0"/>
              <a:t> εν Χριστώ </a:t>
            </a:r>
            <a:r>
              <a:rPr lang="el-GR" b="1" dirty="0" err="1"/>
              <a:t>αγάπην</a:t>
            </a:r>
            <a:r>
              <a:rPr lang="el-GR" b="1" dirty="0"/>
              <a:t> και </a:t>
            </a:r>
            <a:r>
              <a:rPr lang="el-GR" b="1" dirty="0" err="1"/>
              <a:t>ευχάς</a:t>
            </a:r>
            <a:r>
              <a:rPr lang="el-GR" b="1" dirty="0"/>
              <a:t>» </a:t>
            </a:r>
            <a:r>
              <a:rPr lang="el-GR" dirty="0"/>
              <a:t>ή </a:t>
            </a:r>
            <a:r>
              <a:rPr lang="el-GR" b="1" dirty="0"/>
              <a:t>«Μετά </a:t>
            </a:r>
            <a:r>
              <a:rPr lang="el-GR" b="1" dirty="0" err="1"/>
              <a:t>βαθυτάτου</a:t>
            </a:r>
            <a:r>
              <a:rPr lang="el-GR" b="1" dirty="0"/>
              <a:t> σεβασμού και τιμής» </a:t>
            </a:r>
            <a:r>
              <a:rPr lang="el-GR" dirty="0"/>
              <a:t>ή απλώς </a:t>
            </a:r>
            <a:r>
              <a:rPr lang="el-GR" b="1" dirty="0"/>
              <a:t>«Μετ’ ευχών».</a:t>
            </a:r>
          </a:p>
          <a:p>
            <a:pPr marL="0" indent="0">
              <a:buNone/>
            </a:pPr>
            <a:r>
              <a:rPr lang="el-GR" dirty="0"/>
              <a:t>	δ) Εις την </a:t>
            </a:r>
            <a:r>
              <a:rPr lang="el-GR" dirty="0" err="1"/>
              <a:t>ιδιωτικήν</a:t>
            </a:r>
            <a:r>
              <a:rPr lang="el-GR" dirty="0"/>
              <a:t> </a:t>
            </a:r>
            <a:r>
              <a:rPr lang="el-GR" dirty="0" err="1"/>
              <a:t>αλληλογραφίαν</a:t>
            </a:r>
            <a:r>
              <a:rPr lang="el-GR" dirty="0"/>
              <a:t> συνήθως γράφει πρώτος ο κατώτερος προς τον </a:t>
            </a:r>
            <a:r>
              <a:rPr lang="el-GR" dirty="0" err="1"/>
              <a:t>ανώτερον</a:t>
            </a:r>
            <a:r>
              <a:rPr lang="el-GR" dirty="0"/>
              <a:t>, και έπεται με την απάντησίν του ο ανώτερος προς τον </a:t>
            </a:r>
            <a:r>
              <a:rPr lang="el-GR" dirty="0" err="1"/>
              <a:t>κατώτερον</a:t>
            </a:r>
            <a:r>
              <a:rPr lang="el-GR" dirty="0"/>
              <a:t>. Εξαιρέσεις του κανόνος αυτού είναι: με τας συλλυπητηρίους </a:t>
            </a:r>
            <a:r>
              <a:rPr lang="el-GR" dirty="0" err="1"/>
              <a:t>επιστολάς</a:t>
            </a:r>
            <a:r>
              <a:rPr lang="el-GR" dirty="0"/>
              <a:t> ή τα τηλεγραφήματα, με τας συγχαρητηρίους επίσης.</a:t>
            </a:r>
          </a:p>
          <a:p>
            <a:pPr marL="0" indent="0">
              <a:buNone/>
            </a:pPr>
            <a:r>
              <a:rPr lang="el-GR" dirty="0"/>
              <a:t>	ε) Όταν πρόκειται να αποστείλει τις </a:t>
            </a:r>
            <a:r>
              <a:rPr lang="el-GR" dirty="0" err="1"/>
              <a:t>ευχάς</a:t>
            </a:r>
            <a:r>
              <a:rPr lang="el-GR" dirty="0"/>
              <a:t> επ’ </a:t>
            </a:r>
            <a:r>
              <a:rPr lang="el-GR" dirty="0" err="1"/>
              <a:t>ονομαστηρίοις</a:t>
            </a:r>
            <a:r>
              <a:rPr lang="el-GR" dirty="0"/>
              <a:t>, τότε ο κατώτερος υποχρεούται να αποστείλει τας </a:t>
            </a:r>
            <a:r>
              <a:rPr lang="el-GR" dirty="0" err="1"/>
              <a:t>ευχάς</a:t>
            </a:r>
            <a:r>
              <a:rPr lang="el-GR" dirty="0"/>
              <a:t> του εις τον </a:t>
            </a:r>
            <a:r>
              <a:rPr lang="el-GR" dirty="0" err="1"/>
              <a:t>ανώτερον</a:t>
            </a:r>
            <a:r>
              <a:rPr lang="el-GR" dirty="0"/>
              <a:t>, ούτος δε οφείλει να απαντήσει, αλλά ο κανών αυτός δεν τελεί υπό τον </a:t>
            </a:r>
            <a:r>
              <a:rPr lang="el-GR" dirty="0" err="1"/>
              <a:t>όρον</a:t>
            </a:r>
            <a:r>
              <a:rPr lang="el-GR" dirty="0"/>
              <a:t> της </a:t>
            </a:r>
            <a:r>
              <a:rPr lang="el-GR" dirty="0" err="1"/>
              <a:t>αμοιβαιότητος</a:t>
            </a:r>
            <a:r>
              <a:rPr lang="el-GR" dirty="0"/>
              <a:t>. Δηλ. δεν σημαίνει ότι επειδή ο ιερεύς </a:t>
            </a:r>
            <a:r>
              <a:rPr lang="el-GR" dirty="0" err="1"/>
              <a:t>ευχήθη</a:t>
            </a:r>
            <a:r>
              <a:rPr lang="el-GR" dirty="0"/>
              <a:t> τον </a:t>
            </a:r>
            <a:r>
              <a:rPr lang="el-GR" dirty="0" err="1"/>
              <a:t>Μητροπολίτην</a:t>
            </a:r>
            <a:r>
              <a:rPr lang="el-GR" dirty="0"/>
              <a:t> του επί τη εορτή του, οφείλει και ο Μητροπολίτης να </a:t>
            </a:r>
            <a:r>
              <a:rPr lang="el-GR" dirty="0" err="1"/>
              <a:t>ευχηθή</a:t>
            </a:r>
            <a:r>
              <a:rPr lang="el-GR" dirty="0"/>
              <a:t> τον ιερέα του επί τη ιδική του εορτή. Τούτο όμως εάν </a:t>
            </a:r>
            <a:r>
              <a:rPr lang="el-GR" dirty="0" err="1"/>
              <a:t>γίνη</a:t>
            </a:r>
            <a:r>
              <a:rPr lang="el-GR" dirty="0"/>
              <a:t> σημαίνει την </a:t>
            </a:r>
            <a:r>
              <a:rPr lang="el-GR" dirty="0" err="1"/>
              <a:t>δεοντολογικήν</a:t>
            </a:r>
            <a:r>
              <a:rPr lang="el-GR" dirty="0"/>
              <a:t> </a:t>
            </a:r>
            <a:r>
              <a:rPr lang="el-GR" dirty="0" err="1"/>
              <a:t>ευπρέπειαν</a:t>
            </a:r>
            <a:r>
              <a:rPr lang="el-GR" dirty="0"/>
              <a:t> του ανώτερου.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40818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1C4620-6280-AEB0-A6B2-DAABAF794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683" y="18256"/>
            <a:ext cx="10515600" cy="662782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Κανόνες αλληλογραφίας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5B43EA2-3D8B-9AB6-BA21-4E056DCCF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17926"/>
            <a:ext cx="12192000" cy="6240073"/>
          </a:xfrm>
        </p:spPr>
        <p:txBody>
          <a:bodyPr/>
          <a:lstStyle/>
          <a:p>
            <a:r>
              <a:rPr lang="el-GR" dirty="0"/>
              <a:t>Τα λόγια πετούν, τα γραπτά μένουν.</a:t>
            </a:r>
          </a:p>
          <a:p>
            <a:pPr marL="0" indent="0">
              <a:buNone/>
            </a:pPr>
            <a:r>
              <a:rPr lang="el-GR" dirty="0"/>
              <a:t>   </a:t>
            </a:r>
            <a:r>
              <a:rPr lang="en-GB" dirty="0" err="1"/>
              <a:t>Verba</a:t>
            </a:r>
            <a:r>
              <a:rPr lang="en-GB" dirty="0"/>
              <a:t> Volant, scripta </a:t>
            </a:r>
            <a:r>
              <a:rPr lang="en-GB" dirty="0" err="1"/>
              <a:t>manent</a:t>
            </a:r>
            <a:r>
              <a:rPr lang="en-GB" dirty="0"/>
              <a:t>.</a:t>
            </a:r>
          </a:p>
          <a:p>
            <a:r>
              <a:rPr lang="el-GR" dirty="0"/>
              <a:t>Μία σελίδα θεωρείται γράμμα, εάν είναι γραμμένη τουλάχιστον κατά το ήμισυ.</a:t>
            </a:r>
          </a:p>
          <a:p>
            <a:r>
              <a:rPr lang="el-GR" dirty="0"/>
              <a:t>Οι ιδιωτικές επιστολές είναι συνήθως χειρόγραφες με μπλε ή μαύρο </a:t>
            </a:r>
            <a:r>
              <a:rPr lang="el-GR" dirty="0" err="1"/>
              <a:t>στιλό</a:t>
            </a:r>
            <a:r>
              <a:rPr lang="el-GR" dirty="0"/>
              <a:t> ή πένα.</a:t>
            </a:r>
          </a:p>
          <a:p>
            <a:r>
              <a:rPr lang="el-GR" dirty="0"/>
              <a:t>Μόνο ένας μη ευανάγνωστος χαρακτήρας μπορεί να δικαιολογήσει δακτυλογράφηση.</a:t>
            </a:r>
          </a:p>
          <a:p>
            <a:pPr marL="0" indent="0">
              <a:buNone/>
            </a:pPr>
            <a:r>
              <a:rPr lang="el-GR" dirty="0"/>
              <a:t>   Σ’ αυτήν την περίπτωση παραμένουν χειρόγραφα τα: «Αγαπητέ κύριε/κυρία και      η υπογραφή μας».</a:t>
            </a:r>
          </a:p>
          <a:p>
            <a:r>
              <a:rPr lang="el-GR" dirty="0"/>
              <a:t>Αποφεύγουμε τα μουτζουρώματα και τα </a:t>
            </a:r>
            <a:r>
              <a:rPr lang="el-GR" dirty="0" err="1"/>
              <a:t>ορθνιθοσκαλίσματα</a:t>
            </a:r>
            <a:r>
              <a:rPr lang="el-GR" dirty="0"/>
              <a:t>.</a:t>
            </a:r>
          </a:p>
          <a:p>
            <a:r>
              <a:rPr lang="el-GR" dirty="0"/>
              <a:t>Η ημερομηνία τίθεται άνω δεξιά, είτε μόνο με αριθμούς (πχ: 29.11.2008), είτε αναγράφοντας το όνομα του μηνός (πχ: 20 Νοεμβρίου 2008). Συνήθως προηγείται ο τόπος από όπου αποστέλλουμε την επιστολή.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10231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069471-1BE5-5BA3-B95D-1BC54017C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94377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II - ΚΑΝΟΝΕΣ </a:t>
            </a:r>
            <a:br>
              <a:rPr lang="el-GR" dirty="0"/>
            </a:br>
            <a:r>
              <a:rPr lang="el-GR" dirty="0"/>
              <a:t>ΙΔΙΩΤΙΚΗΣ ΕΚΚΛΗΣΙΑΣΤΙΚΗΣ ΑΛΛΗΛΟΓΡΑΦΙΑΣ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9C919CC-FB1A-1B79-A66F-99B63DADF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62026"/>
            <a:ext cx="12192000" cy="589597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/>
              <a:t>	</a:t>
            </a:r>
            <a:r>
              <a:rPr lang="el-GR" dirty="0" err="1"/>
              <a:t>στ</a:t>
            </a:r>
            <a:r>
              <a:rPr lang="el-GR" dirty="0"/>
              <a:t>) Οι κατώτεροι </a:t>
            </a:r>
            <a:r>
              <a:rPr lang="el-GR" dirty="0" err="1"/>
              <a:t>απευθύνοντες</a:t>
            </a:r>
            <a:r>
              <a:rPr lang="el-GR" dirty="0"/>
              <a:t> </a:t>
            </a:r>
            <a:r>
              <a:rPr lang="el-GR" dirty="0" err="1"/>
              <a:t>ευχάς</a:t>
            </a:r>
            <a:r>
              <a:rPr lang="el-GR" dirty="0"/>
              <a:t> προς ανωτέρους δεν επιτρέπεται να χρησιμοποιούν χάρτες ή επισκεπτήρια δελτάρια. Ταύτα χρησιμοποιούνται προς ίσους ή και κατωτέρους. Οι κατώτεροι απευθύνονται προς τους ανωτέρους δια την </a:t>
            </a:r>
            <a:r>
              <a:rPr lang="el-GR" dirty="0" err="1"/>
              <a:t>υποβολήν</a:t>
            </a:r>
            <a:r>
              <a:rPr lang="el-GR" dirty="0"/>
              <a:t> ευχών είτε δι’ επιστολής, είτε δια τηλεγραφήματος. </a:t>
            </a:r>
          </a:p>
          <a:p>
            <a:pPr marL="0" indent="0">
              <a:buNone/>
            </a:pPr>
            <a:r>
              <a:rPr lang="el-GR" dirty="0"/>
              <a:t>	ζ) Η δι’ αποστολής </a:t>
            </a:r>
            <a:r>
              <a:rPr lang="el-GR" b="1" dirty="0" err="1"/>
              <a:t>Fax</a:t>
            </a:r>
            <a:r>
              <a:rPr lang="el-GR" dirty="0"/>
              <a:t> </a:t>
            </a:r>
            <a:r>
              <a:rPr lang="el-GR" dirty="0" err="1"/>
              <a:t>εκπλήρωσις</a:t>
            </a:r>
            <a:r>
              <a:rPr lang="el-GR" dirty="0"/>
              <a:t> μιας υποχρεώσεως ή η </a:t>
            </a:r>
            <a:r>
              <a:rPr lang="el-GR" dirty="0" err="1"/>
              <a:t>ρύθμισις</a:t>
            </a:r>
            <a:r>
              <a:rPr lang="el-GR" dirty="0"/>
              <a:t> μιας </a:t>
            </a:r>
            <a:r>
              <a:rPr lang="el-GR" dirty="0" err="1"/>
              <a:t>εκκρεμότητος</a:t>
            </a:r>
            <a:r>
              <a:rPr lang="el-GR" dirty="0"/>
              <a:t> επιβάλλεται σήμερον εκ της ανάγκης ταχείας διεκπεραιώσεως της συγκεκριμένης υποθέσεως. Όμως επιβάλλεται και η δια του ταχυδρομείου αποστολή του ιδίου κειμένου ταυτοχρόνως. </a:t>
            </a:r>
          </a:p>
          <a:p>
            <a:pPr marL="0" indent="0">
              <a:buNone/>
            </a:pPr>
            <a:r>
              <a:rPr lang="el-GR" dirty="0"/>
              <a:t>	η) Το μέτρον και η </a:t>
            </a:r>
            <a:r>
              <a:rPr lang="el-GR" dirty="0" err="1"/>
              <a:t>διάκρισις</a:t>
            </a:r>
            <a:r>
              <a:rPr lang="el-GR" dirty="0"/>
              <a:t> πρέπει να χαρακτηρίζουν τας </a:t>
            </a:r>
            <a:r>
              <a:rPr lang="el-GR" dirty="0" err="1"/>
              <a:t>επιστολάς</a:t>
            </a:r>
            <a:r>
              <a:rPr lang="el-GR" dirty="0"/>
              <a:t> των κληρικών ως και τας απαντήσεις. Η </a:t>
            </a:r>
            <a:r>
              <a:rPr lang="el-GR" dirty="0" err="1"/>
              <a:t>υπέρβασις</a:t>
            </a:r>
            <a:r>
              <a:rPr lang="el-GR" dirty="0"/>
              <a:t> αυτών χαρακτηρίζει τους </a:t>
            </a:r>
            <a:r>
              <a:rPr lang="el-GR" dirty="0" err="1"/>
              <a:t>αδιακρίτους</a:t>
            </a:r>
            <a:r>
              <a:rPr lang="el-GR" dirty="0"/>
              <a:t>. </a:t>
            </a:r>
          </a:p>
          <a:p>
            <a:pPr marL="0" indent="0">
              <a:buNone/>
            </a:pPr>
            <a:r>
              <a:rPr lang="el-GR" dirty="0"/>
              <a:t>	θ) Η </a:t>
            </a:r>
            <a:r>
              <a:rPr lang="el-GR" dirty="0" err="1"/>
              <a:t>τήρησις</a:t>
            </a:r>
            <a:r>
              <a:rPr lang="el-GR" dirty="0"/>
              <a:t> αντιγράφων των </a:t>
            </a:r>
            <a:r>
              <a:rPr lang="el-GR" dirty="0" err="1"/>
              <a:t>αποστελλομένων</a:t>
            </a:r>
            <a:r>
              <a:rPr lang="el-GR" dirty="0"/>
              <a:t> επιστολών είναι υποχρεωτική προς </a:t>
            </a:r>
            <a:r>
              <a:rPr lang="el-GR" dirty="0" err="1"/>
              <a:t>τήρησιν</a:t>
            </a:r>
            <a:r>
              <a:rPr lang="el-GR" dirty="0"/>
              <a:t> αρχείου προσωπικής αλληλογραφίας. </a:t>
            </a:r>
          </a:p>
          <a:p>
            <a:pPr marL="0" indent="0">
              <a:buNone/>
            </a:pPr>
            <a:r>
              <a:rPr lang="el-GR" dirty="0"/>
              <a:t>	ι) Σημασίαν έχει, επί ιδιοχείρου επιστολής, η </a:t>
            </a:r>
            <a:r>
              <a:rPr lang="el-GR" dirty="0" err="1"/>
              <a:t>τήρησις</a:t>
            </a:r>
            <a:r>
              <a:rPr lang="el-GR" dirty="0"/>
              <a:t> </a:t>
            </a:r>
            <a:r>
              <a:rPr lang="el-GR" dirty="0" err="1"/>
              <a:t>ώρισμενων</a:t>
            </a:r>
            <a:r>
              <a:rPr lang="el-GR" dirty="0"/>
              <a:t> κανόνων ορθής γραφής, με </a:t>
            </a:r>
            <a:r>
              <a:rPr lang="el-GR" dirty="0" err="1"/>
              <a:t>μέριμναν</a:t>
            </a:r>
            <a:r>
              <a:rPr lang="el-GR" dirty="0"/>
              <a:t> δια την </a:t>
            </a:r>
            <a:r>
              <a:rPr lang="el-GR" dirty="0" err="1"/>
              <a:t>ύπαρξιν</a:t>
            </a:r>
            <a:r>
              <a:rPr lang="el-GR" dirty="0"/>
              <a:t> περιθωρίου, με γραφήν </a:t>
            </a:r>
            <a:r>
              <a:rPr lang="el-GR" dirty="0" err="1"/>
              <a:t>εύαναγνωστον</a:t>
            </a:r>
            <a:r>
              <a:rPr lang="el-GR" dirty="0"/>
              <a:t>, με </a:t>
            </a:r>
            <a:r>
              <a:rPr lang="el-GR" dirty="0" err="1"/>
              <a:t>τήρησιν</a:t>
            </a:r>
            <a:r>
              <a:rPr lang="el-GR" dirty="0"/>
              <a:t> παραγράφων, σημείων στίξεως κλπ. ως θα </a:t>
            </a:r>
            <a:r>
              <a:rPr lang="el-GR" dirty="0" err="1"/>
              <a:t>υποδείξωμεν</a:t>
            </a:r>
            <a:r>
              <a:rPr lang="el-GR" dirty="0"/>
              <a:t> κατωτέρω εις τα υποδείγματα. Επίσης απαιτείται η </a:t>
            </a:r>
            <a:r>
              <a:rPr lang="el-GR" dirty="0" err="1"/>
              <a:t>τήρησις</a:t>
            </a:r>
            <a:r>
              <a:rPr lang="el-GR" dirty="0"/>
              <a:t> ορθού τρόπου αναγραφής επί του </a:t>
            </a:r>
            <a:r>
              <a:rPr lang="el-GR" dirty="0" err="1"/>
              <a:t>φακέλλου</a:t>
            </a:r>
            <a:r>
              <a:rPr lang="el-GR" dirty="0"/>
              <a:t> του ονόματος τόσον του </a:t>
            </a:r>
            <a:r>
              <a:rPr lang="el-GR" dirty="0" err="1"/>
              <a:t>αποστολέως</a:t>
            </a:r>
            <a:r>
              <a:rPr lang="el-GR" dirty="0"/>
              <a:t>, όσον και του </a:t>
            </a:r>
            <a:r>
              <a:rPr lang="el-GR" dirty="0" err="1"/>
              <a:t>παραλήπτου</a:t>
            </a:r>
            <a:r>
              <a:rPr lang="el-GR" dirty="0"/>
              <a:t>. Άνω αριστερά του </a:t>
            </a:r>
            <a:r>
              <a:rPr lang="el-GR" dirty="0" err="1"/>
              <a:t>φακέλλου</a:t>
            </a:r>
            <a:r>
              <a:rPr lang="el-GR" dirty="0"/>
              <a:t> τίθεται το όνομα και η πλήρης </a:t>
            </a:r>
            <a:r>
              <a:rPr lang="el-GR" dirty="0" err="1"/>
              <a:t>διεύθυνσις</a:t>
            </a:r>
            <a:r>
              <a:rPr lang="el-GR" dirty="0"/>
              <a:t> του </a:t>
            </a:r>
            <a:r>
              <a:rPr lang="el-GR" dirty="0" err="1"/>
              <a:t>αποστολέως</a:t>
            </a:r>
            <a:r>
              <a:rPr lang="el-GR" dirty="0"/>
              <a:t>. Εις το μέσον περίπου του </a:t>
            </a:r>
            <a:r>
              <a:rPr lang="el-GR" dirty="0" err="1"/>
              <a:t>φακέλλου</a:t>
            </a:r>
            <a:r>
              <a:rPr lang="el-GR" dirty="0"/>
              <a:t> αναγράφονται τα στοιχεία του </a:t>
            </a:r>
            <a:r>
              <a:rPr lang="el-GR" dirty="0" err="1"/>
              <a:t>παραλήπτου</a:t>
            </a:r>
            <a:r>
              <a:rPr lang="el-GR" dirty="0"/>
              <a:t> κατά στίχους επαλλήλους και άπαντας </a:t>
            </a:r>
            <a:r>
              <a:rPr lang="el-GR" dirty="0" err="1"/>
              <a:t>αρχομένους</a:t>
            </a:r>
            <a:r>
              <a:rPr lang="el-GR" dirty="0"/>
              <a:t> από του αυτού σημείου. Άνω δεξιά αφήνεται χώρος δια την </a:t>
            </a:r>
            <a:r>
              <a:rPr lang="el-GR" dirty="0" err="1"/>
              <a:t>επικόλλησιν</a:t>
            </a:r>
            <a:r>
              <a:rPr lang="el-GR" dirty="0"/>
              <a:t> του γραμματοσήμου. Η </a:t>
            </a:r>
            <a:r>
              <a:rPr lang="el-GR" dirty="0" err="1"/>
              <a:t>τήρησις</a:t>
            </a:r>
            <a:r>
              <a:rPr lang="el-GR" dirty="0"/>
              <a:t> των κανόνων αυτών προδίδει </a:t>
            </a:r>
            <a:r>
              <a:rPr lang="el-GR" dirty="0" err="1"/>
              <a:t>άνθρωπον</a:t>
            </a:r>
            <a:r>
              <a:rPr lang="el-GR" dirty="0"/>
              <a:t> με </a:t>
            </a:r>
            <a:r>
              <a:rPr lang="el-GR" dirty="0" err="1"/>
              <a:t>αγωγήν</a:t>
            </a:r>
            <a:r>
              <a:rPr lang="el-GR" dirty="0"/>
              <a:t>, </a:t>
            </a:r>
            <a:r>
              <a:rPr lang="el-GR" dirty="0" err="1"/>
              <a:t>παιδείαν</a:t>
            </a:r>
            <a:r>
              <a:rPr lang="el-GR" dirty="0"/>
              <a:t> και </a:t>
            </a:r>
            <a:r>
              <a:rPr lang="el-GR" dirty="0" err="1"/>
              <a:t>μόρφωσιν</a:t>
            </a:r>
            <a:r>
              <a:rPr lang="el-GR" dirty="0"/>
              <a:t>. και ο κληρικός οφείλει να διαθέτει τα προσόντα αυτά. Αυτονόητος είναι επίσης και η ανάγκη πιστής τηρήσεως των κανόνων της ορθογραφίας και καλλιεπείας.</a:t>
            </a:r>
          </a:p>
        </p:txBody>
      </p:sp>
    </p:spTree>
    <p:extLst>
      <p:ext uri="{BB962C8B-B14F-4D97-AF65-F5344CB8AC3E}">
        <p14:creationId xmlns:p14="http://schemas.microsoft.com/office/powerpoint/2010/main" val="4281856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4AE98C-94B8-B51E-F071-06EC7E4DF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774225"/>
          </a:xfrm>
        </p:spPr>
        <p:txBody>
          <a:bodyPr>
            <a:noAutofit/>
          </a:bodyPr>
          <a:lstStyle/>
          <a:p>
            <a:pPr algn="ctr"/>
            <a:r>
              <a:rPr lang="el-GR" sz="3200" b="1" dirty="0"/>
              <a:t>ΥΠΟΔΕΙΓΜΑΤΑ </a:t>
            </a:r>
            <a:br>
              <a:rPr lang="el-GR" sz="3200" b="1" dirty="0"/>
            </a:br>
            <a:r>
              <a:rPr lang="el-GR" sz="3200" b="1" dirty="0"/>
              <a:t>α) Αποστολή ευχών προς τον </a:t>
            </a:r>
            <a:r>
              <a:rPr lang="el-GR" sz="3200" b="1" dirty="0" err="1"/>
              <a:t>Μητροπολίτην</a:t>
            </a:r>
            <a:endParaRPr lang="el-GR" sz="32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0B2CA9F-687D-2A1F-F81B-20B302134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92479"/>
            <a:ext cx="12192000" cy="604726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dirty="0"/>
              <a:t>Προς </a:t>
            </a:r>
          </a:p>
          <a:p>
            <a:pPr marL="0" indent="0">
              <a:buNone/>
            </a:pPr>
            <a:r>
              <a:rPr lang="el-GR" dirty="0"/>
              <a:t>τον </a:t>
            </a:r>
            <a:r>
              <a:rPr lang="el-GR" dirty="0" err="1"/>
              <a:t>Σεβασμιώτατον</a:t>
            </a:r>
            <a:r>
              <a:rPr lang="el-GR" dirty="0"/>
              <a:t> </a:t>
            </a:r>
            <a:r>
              <a:rPr lang="el-GR" dirty="0" err="1"/>
              <a:t>Μητροπολίτην</a:t>
            </a: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Δημητριάδος κ. </a:t>
            </a:r>
            <a:r>
              <a:rPr lang="el-GR" dirty="0" err="1"/>
              <a:t>Χριστοδουλον</a:t>
            </a: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Εις </a:t>
            </a:r>
            <a:r>
              <a:rPr lang="el-GR" dirty="0" err="1"/>
              <a:t>Βόλον</a:t>
            </a: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										Εν </a:t>
            </a:r>
            <a:r>
              <a:rPr lang="el-GR" dirty="0" err="1"/>
              <a:t>Βόλω</a:t>
            </a:r>
            <a:r>
              <a:rPr lang="el-GR" dirty="0"/>
              <a:t> τη ……….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err="1">
                <a:latin typeface="Comic Sans MS" panose="030F0702030302020204" pitchFamily="66" charset="0"/>
              </a:rPr>
              <a:t>Σεβασμιώτατε</a:t>
            </a:r>
            <a:r>
              <a:rPr lang="el-GR" dirty="0">
                <a:latin typeface="Comic Sans MS" panose="030F0702030302020204" pitchFamily="66" charset="0"/>
              </a:rPr>
              <a:t>, </a:t>
            </a:r>
          </a:p>
          <a:p>
            <a:pPr marL="0" indent="0">
              <a:buNone/>
            </a:pPr>
            <a:r>
              <a:rPr lang="el-GR" dirty="0"/>
              <a:t>	Επ’ ευκαιρία των Αγίων Εορτών του Δωδεκαημέρου (ή του Αγίου Πάσχα) ευλαβώς υποβάλλω τας </a:t>
            </a:r>
            <a:r>
              <a:rPr lang="el-GR" dirty="0" err="1"/>
              <a:t>υιικάς</a:t>
            </a:r>
            <a:r>
              <a:rPr lang="el-GR" dirty="0"/>
              <a:t> </a:t>
            </a:r>
            <a:r>
              <a:rPr lang="el-GR" dirty="0" err="1"/>
              <a:t>ευχάς</a:t>
            </a:r>
            <a:r>
              <a:rPr lang="el-GR" dirty="0"/>
              <a:t> μου, δεόμενος του Σαρκί υπέρ ημών </a:t>
            </a:r>
            <a:r>
              <a:rPr lang="el-GR" dirty="0" err="1"/>
              <a:t>Νηπιάσαντος</a:t>
            </a:r>
            <a:r>
              <a:rPr lang="el-GR" dirty="0"/>
              <a:t> (ή του υπέρ ημών παθόντος και </a:t>
            </a:r>
            <a:r>
              <a:rPr lang="el-GR" dirty="0" err="1"/>
              <a:t>Αναστάντος</a:t>
            </a:r>
            <a:r>
              <a:rPr lang="el-GR" dirty="0"/>
              <a:t>) Κυρίου, όπως </a:t>
            </a:r>
            <a:r>
              <a:rPr lang="el-GR" dirty="0" err="1"/>
              <a:t>δωρήται</a:t>
            </a:r>
            <a:r>
              <a:rPr lang="el-GR" dirty="0"/>
              <a:t> τη </a:t>
            </a:r>
            <a:r>
              <a:rPr lang="el-GR" dirty="0" err="1"/>
              <a:t>Υμετέρα</a:t>
            </a:r>
            <a:r>
              <a:rPr lang="el-GR" dirty="0"/>
              <a:t> </a:t>
            </a:r>
            <a:r>
              <a:rPr lang="el-GR" dirty="0" err="1"/>
              <a:t>Σεβασμιότητι</a:t>
            </a:r>
            <a:r>
              <a:rPr lang="el-GR" dirty="0"/>
              <a:t> μακρότητα ημερών και ακμαιότητα σωματικών και πνευματικών δυνάμεων προς </a:t>
            </a:r>
            <a:r>
              <a:rPr lang="el-GR" dirty="0" err="1"/>
              <a:t>συνέχισιν</a:t>
            </a:r>
            <a:r>
              <a:rPr lang="el-GR" dirty="0"/>
              <a:t> του, εις </a:t>
            </a:r>
            <a:r>
              <a:rPr lang="el-GR" dirty="0" err="1"/>
              <a:t>δόξαν</a:t>
            </a:r>
            <a:r>
              <a:rPr lang="el-GR" dirty="0"/>
              <a:t> Θεού </a:t>
            </a:r>
            <a:r>
              <a:rPr lang="el-GR" dirty="0" err="1"/>
              <a:t>αφορώντος</a:t>
            </a:r>
            <a:r>
              <a:rPr lang="el-GR" dirty="0"/>
              <a:t>, ποιμαντορικού Σας έργου. </a:t>
            </a:r>
          </a:p>
          <a:p>
            <a:pPr marL="0" indent="0">
              <a:buNone/>
            </a:pPr>
            <a:r>
              <a:rPr lang="el-GR" dirty="0"/>
              <a:t>							</a:t>
            </a:r>
            <a:r>
              <a:rPr lang="el-GR" dirty="0">
                <a:latin typeface="Comic Sans MS" panose="030F0702030302020204" pitchFamily="66" charset="0"/>
              </a:rPr>
              <a:t>Μετά </a:t>
            </a:r>
            <a:r>
              <a:rPr lang="el-GR" dirty="0" err="1">
                <a:latin typeface="Comic Sans MS" panose="030F0702030302020204" pitchFamily="66" charset="0"/>
              </a:rPr>
              <a:t>βαθυτάτου</a:t>
            </a:r>
            <a:r>
              <a:rPr lang="el-GR" dirty="0">
                <a:latin typeface="Comic Sans MS" panose="030F0702030302020204" pitchFamily="66" charset="0"/>
              </a:rPr>
              <a:t> σεβασμού </a:t>
            </a:r>
          </a:p>
          <a:p>
            <a:pPr marL="0" indent="0">
              <a:buNone/>
            </a:pPr>
            <a:r>
              <a:rPr lang="el-GR" dirty="0"/>
              <a:t>								</a:t>
            </a:r>
            <a:r>
              <a:rPr lang="el-GR" dirty="0" err="1"/>
              <a:t>Πρεσβ</a:t>
            </a:r>
            <a:r>
              <a:rPr lang="el-GR" dirty="0"/>
              <a:t>. N.T. </a:t>
            </a:r>
          </a:p>
          <a:p>
            <a:pPr marL="0" indent="0">
              <a:buNone/>
            </a:pPr>
            <a:r>
              <a:rPr lang="el-GR" b="1" dirty="0"/>
              <a:t>Σημ.</a:t>
            </a:r>
            <a:r>
              <a:rPr lang="el-GR" dirty="0"/>
              <a:t>: δεν είναι ορθή γραμματικώς η </a:t>
            </a:r>
            <a:r>
              <a:rPr lang="el-GR" dirty="0" err="1"/>
              <a:t>εκφρασις</a:t>
            </a:r>
            <a:r>
              <a:rPr lang="el-GR" dirty="0"/>
              <a:t>: «</a:t>
            </a:r>
            <a:r>
              <a:rPr lang="el-GR" dirty="0" err="1"/>
              <a:t>Ἐπὶ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ἁγίων</a:t>
            </a:r>
            <a:r>
              <a:rPr lang="el-GR" dirty="0"/>
              <a:t> </a:t>
            </a:r>
            <a:r>
              <a:rPr lang="el-GR" dirty="0" err="1"/>
              <a:t>ἑορτῶν</a:t>
            </a:r>
            <a:r>
              <a:rPr lang="el-GR" dirty="0"/>
              <a:t>» αντί της ορθής: </a:t>
            </a:r>
            <a:r>
              <a:rPr lang="el-GR" b="1" dirty="0"/>
              <a:t>«</a:t>
            </a:r>
            <a:r>
              <a:rPr lang="el-GR" b="1" dirty="0" err="1"/>
              <a:t>Ἐπὶ</a:t>
            </a:r>
            <a:r>
              <a:rPr lang="el-GR" b="1" dirty="0"/>
              <a:t> </a:t>
            </a:r>
            <a:r>
              <a:rPr lang="el-GR" b="1" dirty="0" err="1"/>
              <a:t>ταῖς</a:t>
            </a:r>
            <a:r>
              <a:rPr lang="el-GR" b="1" dirty="0"/>
              <a:t> </a:t>
            </a:r>
            <a:r>
              <a:rPr lang="el-GR" b="1" dirty="0" err="1"/>
              <a:t>ἁγίαις</a:t>
            </a:r>
            <a:r>
              <a:rPr lang="el-GR" b="1" dirty="0"/>
              <a:t> </a:t>
            </a:r>
            <a:r>
              <a:rPr lang="el-GR" b="1" dirty="0" err="1"/>
              <a:t>ἑορταῖς</a:t>
            </a:r>
            <a:r>
              <a:rPr lang="el-GR" b="1" dirty="0"/>
              <a:t>». </a:t>
            </a:r>
            <a:r>
              <a:rPr lang="el-GR" dirty="0"/>
              <a:t>Ή </a:t>
            </a:r>
            <a:r>
              <a:rPr lang="el-GR" dirty="0" err="1"/>
              <a:t>προθεσις</a:t>
            </a:r>
            <a:r>
              <a:rPr lang="el-GR" dirty="0"/>
              <a:t> «επί» </a:t>
            </a:r>
            <a:r>
              <a:rPr lang="el-GR" dirty="0" err="1"/>
              <a:t>συντασσομένη</a:t>
            </a:r>
            <a:r>
              <a:rPr lang="el-GR" dirty="0"/>
              <a:t> με </a:t>
            </a:r>
            <a:r>
              <a:rPr lang="el-GR" dirty="0" err="1"/>
              <a:t>δοτικήν</a:t>
            </a:r>
            <a:r>
              <a:rPr lang="el-GR" dirty="0"/>
              <a:t> σημαίνει «επί ευκαιρία», ενώ με </a:t>
            </a:r>
            <a:r>
              <a:rPr lang="el-GR" dirty="0" err="1"/>
              <a:t>γενικήν</a:t>
            </a:r>
            <a:r>
              <a:rPr lang="el-GR" dirty="0"/>
              <a:t> σημαίνει «επάνω». </a:t>
            </a:r>
          </a:p>
        </p:txBody>
      </p:sp>
    </p:spTree>
    <p:extLst>
      <p:ext uri="{BB962C8B-B14F-4D97-AF65-F5344CB8AC3E}">
        <p14:creationId xmlns:p14="http://schemas.microsoft.com/office/powerpoint/2010/main" val="4384420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0682A8-B59D-7B3A-445B-16347A5FF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18255"/>
            <a:ext cx="10515600" cy="877095"/>
          </a:xfrm>
        </p:spPr>
        <p:txBody>
          <a:bodyPr/>
          <a:lstStyle/>
          <a:p>
            <a:pPr algn="ctr"/>
            <a:r>
              <a:rPr lang="el-GR" b="1" dirty="0"/>
              <a:t>β) </a:t>
            </a:r>
            <a:r>
              <a:rPr lang="el-GR" b="1" dirty="0" err="1"/>
              <a:t>Ευχαριστίαν</a:t>
            </a:r>
            <a:r>
              <a:rPr lang="el-GR" b="1" dirty="0"/>
              <a:t> εις </a:t>
            </a:r>
            <a:r>
              <a:rPr lang="el-GR" b="1" dirty="0" err="1"/>
              <a:t>ληφθείσας</a:t>
            </a:r>
            <a:r>
              <a:rPr lang="el-GR" b="1" dirty="0"/>
              <a:t> </a:t>
            </a:r>
            <a:r>
              <a:rPr lang="el-GR" b="1" dirty="0" err="1"/>
              <a:t>ευχάς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D4BFB2E-083B-EF39-2B30-F65E40190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806449"/>
            <a:ext cx="10515600" cy="6033295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Προς </a:t>
            </a:r>
          </a:p>
          <a:p>
            <a:pPr marL="0" indent="0">
              <a:buNone/>
            </a:pPr>
            <a:r>
              <a:rPr lang="el-GR" dirty="0"/>
              <a:t>τον </a:t>
            </a:r>
            <a:r>
              <a:rPr lang="el-GR" dirty="0" err="1"/>
              <a:t>Σεβασμιώτατον</a:t>
            </a:r>
            <a:r>
              <a:rPr lang="el-GR" dirty="0"/>
              <a:t> </a:t>
            </a:r>
            <a:r>
              <a:rPr lang="el-GR" dirty="0" err="1"/>
              <a:t>Μητροπολίτην</a:t>
            </a: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Δημητριάδος κ.κ. </a:t>
            </a:r>
            <a:r>
              <a:rPr lang="el-GR" dirty="0" err="1"/>
              <a:t>Χριστοδουλον</a:t>
            </a: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Εις </a:t>
            </a:r>
            <a:r>
              <a:rPr lang="el-GR" dirty="0" err="1"/>
              <a:t>Βόλον</a:t>
            </a:r>
            <a:r>
              <a:rPr lang="el-GR" dirty="0"/>
              <a:t>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err="1">
                <a:latin typeface="Comic Sans MS" panose="030F0702030302020204" pitchFamily="66" charset="0"/>
              </a:rPr>
              <a:t>Σεβασμιώτατε</a:t>
            </a:r>
            <a:r>
              <a:rPr lang="el-GR" dirty="0">
                <a:latin typeface="Comic Sans MS" panose="030F0702030302020204" pitchFamily="66" charset="0"/>
              </a:rPr>
              <a:t>, </a:t>
            </a:r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err="1"/>
              <a:t>Ευγνωμόνως</a:t>
            </a:r>
            <a:r>
              <a:rPr lang="el-GR" dirty="0"/>
              <a:t> </a:t>
            </a:r>
            <a:r>
              <a:rPr lang="el-GR" dirty="0" err="1"/>
              <a:t>δεξάμενος</a:t>
            </a:r>
            <a:r>
              <a:rPr lang="el-GR" dirty="0"/>
              <a:t> τας </a:t>
            </a:r>
            <a:r>
              <a:rPr lang="el-GR" dirty="0" err="1"/>
              <a:t>θεοπειθείς</a:t>
            </a:r>
            <a:r>
              <a:rPr lang="el-GR" dirty="0"/>
              <a:t> </a:t>
            </a:r>
            <a:r>
              <a:rPr lang="el-GR" dirty="0" err="1"/>
              <a:t>ευχάς</a:t>
            </a:r>
            <a:r>
              <a:rPr lang="el-GR" dirty="0"/>
              <a:t> Σας επί τη </a:t>
            </a:r>
            <a:r>
              <a:rPr lang="el-GR" dirty="0" err="1"/>
              <a:t>επετείω</a:t>
            </a:r>
            <a:r>
              <a:rPr lang="el-GR" dirty="0"/>
              <a:t> των </a:t>
            </a:r>
            <a:r>
              <a:rPr lang="el-GR" dirty="0" err="1"/>
              <a:t>ονομαστηρίων</a:t>
            </a:r>
            <a:r>
              <a:rPr lang="el-GR" dirty="0"/>
              <a:t> μου, Σας ευχαριστώ από μέσης καρδίας και αντεύχομαι με </a:t>
            </a:r>
            <a:r>
              <a:rPr lang="el-GR" dirty="0" err="1"/>
              <a:t>υιικήν</a:t>
            </a:r>
            <a:r>
              <a:rPr lang="el-GR" dirty="0"/>
              <a:t> </a:t>
            </a:r>
            <a:r>
              <a:rPr lang="el-GR" dirty="0" err="1"/>
              <a:t>αγάπην</a:t>
            </a:r>
            <a:r>
              <a:rPr lang="el-GR" dirty="0"/>
              <a:t> </a:t>
            </a:r>
            <a:r>
              <a:rPr lang="el-GR" dirty="0" err="1"/>
              <a:t>πλουσίαν</a:t>
            </a:r>
            <a:r>
              <a:rPr lang="el-GR" dirty="0"/>
              <a:t> την </a:t>
            </a:r>
            <a:r>
              <a:rPr lang="el-GR" dirty="0" err="1"/>
              <a:t>θείαν</a:t>
            </a:r>
            <a:r>
              <a:rPr lang="el-GR" dirty="0"/>
              <a:t> χάριν εφ’ Υμάς, προς ενίσχυσίν Σας εις την </a:t>
            </a:r>
            <a:r>
              <a:rPr lang="el-GR" dirty="0" err="1"/>
              <a:t>αρχιερατικήν</a:t>
            </a:r>
            <a:r>
              <a:rPr lang="el-GR" dirty="0"/>
              <a:t> </a:t>
            </a:r>
            <a:r>
              <a:rPr lang="el-GR" dirty="0" err="1"/>
              <a:t>διακονίαν</a:t>
            </a:r>
            <a:r>
              <a:rPr lang="el-GR" dirty="0"/>
              <a:t> Σας. </a:t>
            </a:r>
          </a:p>
          <a:p>
            <a:pPr marL="0" indent="0">
              <a:buNone/>
            </a:pPr>
            <a:r>
              <a:rPr lang="el-GR" dirty="0"/>
              <a:t>							</a:t>
            </a:r>
            <a:r>
              <a:rPr lang="el-GR" dirty="0">
                <a:latin typeface="Comic Sans MS" panose="030F0702030302020204" pitchFamily="66" charset="0"/>
              </a:rPr>
              <a:t>Μετά σεβασμού </a:t>
            </a:r>
          </a:p>
          <a:p>
            <a:pPr marL="0" indent="0">
              <a:buNone/>
            </a:pPr>
            <a:r>
              <a:rPr lang="el-GR" dirty="0"/>
              <a:t>							     </a:t>
            </a:r>
            <a:r>
              <a:rPr lang="el-GR" dirty="0" err="1"/>
              <a:t>Πρεσβ</a:t>
            </a:r>
            <a:r>
              <a:rPr lang="el-GR" dirty="0"/>
              <a:t>. Ν. Κ.</a:t>
            </a:r>
          </a:p>
        </p:txBody>
      </p:sp>
    </p:spTree>
    <p:extLst>
      <p:ext uri="{BB962C8B-B14F-4D97-AF65-F5344CB8AC3E}">
        <p14:creationId xmlns:p14="http://schemas.microsoft.com/office/powerpoint/2010/main" val="41369685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07AD59-7F87-10FC-94D5-9ED3079B1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71525"/>
          </a:xfrm>
        </p:spPr>
        <p:txBody>
          <a:bodyPr/>
          <a:lstStyle/>
          <a:p>
            <a:pPr algn="ctr"/>
            <a:r>
              <a:rPr lang="el-GR" b="1" dirty="0"/>
              <a:t>γ) Αποστολή ευχών προς </a:t>
            </a:r>
            <a:r>
              <a:rPr lang="el-GR" b="1" dirty="0" err="1"/>
              <a:t>αδελφόν</a:t>
            </a:r>
            <a:r>
              <a:rPr lang="el-GR" b="1" dirty="0"/>
              <a:t> ή </a:t>
            </a:r>
            <a:r>
              <a:rPr lang="el-GR" b="1" dirty="0" err="1"/>
              <a:t>φίλον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A964086-F278-9A50-7011-E6CDC6DC0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63574"/>
            <a:ext cx="12192000" cy="61944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Προς </a:t>
            </a:r>
          </a:p>
          <a:p>
            <a:pPr marL="0" indent="0">
              <a:buNone/>
            </a:pPr>
            <a:r>
              <a:rPr lang="el-GR" dirty="0"/>
              <a:t>τον </a:t>
            </a:r>
            <a:r>
              <a:rPr lang="el-GR" dirty="0" err="1"/>
              <a:t>αιδεσιμώτατον</a:t>
            </a:r>
            <a:r>
              <a:rPr lang="el-GR" dirty="0"/>
              <a:t> </a:t>
            </a:r>
            <a:r>
              <a:rPr lang="el-GR" dirty="0" err="1"/>
              <a:t>πρεσβ</a:t>
            </a:r>
            <a:r>
              <a:rPr lang="el-GR" dirty="0"/>
              <a:t>. Π.Σ. </a:t>
            </a:r>
          </a:p>
          <a:p>
            <a:pPr marL="0" indent="0">
              <a:buNone/>
            </a:pPr>
            <a:r>
              <a:rPr lang="el-GR" dirty="0" err="1"/>
              <a:t>Εφημέριον</a:t>
            </a:r>
            <a:r>
              <a:rPr lang="el-GR" dirty="0"/>
              <a:t> ι. </a:t>
            </a:r>
            <a:r>
              <a:rPr lang="el-GR" dirty="0" err="1"/>
              <a:t>ναου</a:t>
            </a:r>
            <a:r>
              <a:rPr lang="el-GR" dirty="0"/>
              <a:t> Α.Γ. </a:t>
            </a:r>
          </a:p>
          <a:p>
            <a:pPr marL="0" indent="0">
              <a:buNone/>
            </a:pPr>
            <a:r>
              <a:rPr lang="el-GR" dirty="0"/>
              <a:t>εις </a:t>
            </a:r>
            <a:r>
              <a:rPr lang="el-GR" dirty="0" err="1"/>
              <a:t>Βόλον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										Εν............... </a:t>
            </a:r>
          </a:p>
          <a:p>
            <a:pPr marL="0" indent="0">
              <a:buNone/>
            </a:pPr>
            <a:r>
              <a:rPr lang="el-GR" dirty="0"/>
              <a:t>	</a:t>
            </a:r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>
                <a:latin typeface="Comic Sans MS" panose="030F0702030302020204" pitchFamily="66" charset="0"/>
              </a:rPr>
              <a:t>Αγαπητέ μου π. Π., </a:t>
            </a:r>
          </a:p>
          <a:p>
            <a:pPr marL="0" indent="0">
              <a:buNone/>
            </a:pPr>
            <a:r>
              <a:rPr lang="el-GR" dirty="0"/>
              <a:t>	Επιλαμβανόμενος της ευκαιρίας των επί θύραις εορτών των Χριστουγέννων (ή των </a:t>
            </a:r>
            <a:r>
              <a:rPr lang="el-GR" dirty="0" err="1"/>
              <a:t>ονομαστηρίων</a:t>
            </a:r>
            <a:r>
              <a:rPr lang="el-GR" dirty="0"/>
              <a:t> σου) αδελφικώς και με </a:t>
            </a:r>
            <a:r>
              <a:rPr lang="el-GR" dirty="0" err="1"/>
              <a:t>πολλήν</a:t>
            </a:r>
            <a:r>
              <a:rPr lang="el-GR" dirty="0"/>
              <a:t> </a:t>
            </a:r>
            <a:r>
              <a:rPr lang="el-GR" dirty="0" err="1"/>
              <a:t>αγάπην</a:t>
            </a:r>
            <a:r>
              <a:rPr lang="el-GR" dirty="0"/>
              <a:t> σου απευθύνω εγκαρδίους και ειλικρινείς </a:t>
            </a:r>
            <a:r>
              <a:rPr lang="el-GR" dirty="0" err="1"/>
              <a:t>ευχάς</a:t>
            </a:r>
            <a:r>
              <a:rPr lang="el-GR" dirty="0"/>
              <a:t>, δεόμενος του Κυρίου μας όπως σου χαρίζει υγείαν, δύναμιν Θεού και </a:t>
            </a:r>
            <a:r>
              <a:rPr lang="el-GR" dirty="0" err="1"/>
              <a:t>πλουσίαν</a:t>
            </a:r>
            <a:r>
              <a:rPr lang="el-GR" dirty="0"/>
              <a:t> </a:t>
            </a:r>
            <a:r>
              <a:rPr lang="el-GR" dirty="0" err="1"/>
              <a:t>ευλογίαν</a:t>
            </a:r>
            <a:r>
              <a:rPr lang="el-GR" dirty="0"/>
              <a:t> προς </a:t>
            </a:r>
            <a:r>
              <a:rPr lang="el-GR" dirty="0" err="1"/>
              <a:t>εκπλήρωσιν</a:t>
            </a:r>
            <a:r>
              <a:rPr lang="el-GR" dirty="0"/>
              <a:t> της ιεράς αποστολής σου. Χρόνια πολλά και ευλογημένα. </a:t>
            </a:r>
          </a:p>
          <a:p>
            <a:pPr marL="0" indent="0">
              <a:buNone/>
            </a:pPr>
            <a:r>
              <a:rPr lang="el-GR" dirty="0"/>
              <a:t>				 		</a:t>
            </a:r>
            <a:r>
              <a:rPr lang="el-GR" dirty="0">
                <a:latin typeface="Comic Sans MS" panose="030F0702030302020204" pitchFamily="66" charset="0"/>
              </a:rPr>
              <a:t>Μετά αδελφικής εν Χριστώ αγάπης</a:t>
            </a:r>
          </a:p>
          <a:p>
            <a:pPr marL="0" indent="0">
              <a:buNone/>
            </a:pPr>
            <a:r>
              <a:rPr lang="el-GR" dirty="0"/>
              <a:t>								</a:t>
            </a:r>
            <a:r>
              <a:rPr lang="el-GR" dirty="0" err="1"/>
              <a:t>Πρεσβ</a:t>
            </a:r>
            <a:r>
              <a:rPr lang="el-GR" dirty="0"/>
              <a:t>. Ι.Γ.</a:t>
            </a:r>
          </a:p>
        </p:txBody>
      </p:sp>
    </p:spTree>
    <p:extLst>
      <p:ext uri="{BB962C8B-B14F-4D97-AF65-F5344CB8AC3E}">
        <p14:creationId xmlns:p14="http://schemas.microsoft.com/office/powerpoint/2010/main" val="41738164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970E6E-43C0-C5F7-EAE5-17EDC43CB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779952"/>
          </a:xfrm>
        </p:spPr>
        <p:txBody>
          <a:bodyPr>
            <a:normAutofit/>
          </a:bodyPr>
          <a:lstStyle/>
          <a:p>
            <a:pPr algn="ctr"/>
            <a:r>
              <a:rPr lang="el-GR" b="1" dirty="0"/>
              <a:t>δ) Κοινή επιστολή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64F7B98-14E2-8602-F4CE-08E2E8571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482" y="798208"/>
            <a:ext cx="11825556" cy="60597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/>
              <a:t>Προς </a:t>
            </a:r>
          </a:p>
          <a:p>
            <a:pPr marL="0" indent="0">
              <a:buNone/>
            </a:pPr>
            <a:r>
              <a:rPr lang="el-GR" dirty="0"/>
              <a:t>τον κ. Ν.Λ. </a:t>
            </a:r>
          </a:p>
          <a:p>
            <a:pPr marL="0" indent="0">
              <a:buNone/>
            </a:pPr>
            <a:r>
              <a:rPr lang="el-GR" dirty="0"/>
              <a:t>οδόν </a:t>
            </a:r>
            <a:r>
              <a:rPr lang="el-GR" dirty="0" err="1"/>
              <a:t>Νίκωνος</a:t>
            </a:r>
            <a:r>
              <a:rPr lang="el-GR" dirty="0"/>
              <a:t>, 24 </a:t>
            </a:r>
          </a:p>
          <a:p>
            <a:pPr marL="0" indent="0">
              <a:buNone/>
            </a:pPr>
            <a:r>
              <a:rPr lang="el-GR" dirty="0"/>
              <a:t>104 56 ’Αθήνας </a:t>
            </a:r>
          </a:p>
          <a:p>
            <a:pPr marL="0" indent="0">
              <a:buNone/>
            </a:pPr>
            <a:r>
              <a:rPr lang="el-GR" dirty="0"/>
              <a:t>								              Εν ..................         </a:t>
            </a:r>
          </a:p>
          <a:p>
            <a:pPr marL="0" indent="0">
              <a:buNone/>
            </a:pPr>
            <a:r>
              <a:rPr lang="el-GR" dirty="0">
                <a:latin typeface="Comic Sans MS" panose="030F0702030302020204" pitchFamily="66" charset="0"/>
              </a:rPr>
              <a:t>Αγαπητέ κ. Ν., </a:t>
            </a:r>
          </a:p>
          <a:p>
            <a:pPr marL="0" indent="0">
              <a:buNone/>
            </a:pPr>
            <a:r>
              <a:rPr lang="el-GR" dirty="0"/>
              <a:t>	Σας εύχομαι την παρά Κυρίου </a:t>
            </a:r>
            <a:r>
              <a:rPr lang="el-GR" dirty="0" err="1"/>
              <a:t>ευλογίαν</a:t>
            </a:r>
            <a:r>
              <a:rPr lang="el-GR" dirty="0"/>
              <a:t> και χάριν.</a:t>
            </a:r>
          </a:p>
          <a:p>
            <a:pPr marL="0" indent="0">
              <a:buNone/>
            </a:pPr>
            <a:r>
              <a:rPr lang="el-GR" dirty="0"/>
              <a:t>	Επανερχόμενος επί παλαιοτέρου αιτήματός μου, σας υπενθυμίζω την ανάγκην της συμπράξεώς σας εις την </a:t>
            </a:r>
            <a:r>
              <a:rPr lang="el-GR" dirty="0" err="1"/>
              <a:t>οικονομικήν</a:t>
            </a:r>
            <a:r>
              <a:rPr lang="el-GR" dirty="0"/>
              <a:t> </a:t>
            </a:r>
            <a:r>
              <a:rPr lang="el-GR" dirty="0" err="1"/>
              <a:t>ενίσχυσιν</a:t>
            </a:r>
            <a:r>
              <a:rPr lang="el-GR" dirty="0"/>
              <a:t> του </a:t>
            </a:r>
            <a:r>
              <a:rPr lang="el-GR" dirty="0" err="1"/>
              <a:t>σπουδάζοντος</a:t>
            </a:r>
            <a:r>
              <a:rPr lang="el-GR" dirty="0"/>
              <a:t> </a:t>
            </a:r>
            <a:r>
              <a:rPr lang="el-GR" dirty="0" err="1"/>
              <a:t>Θεολογίαν</a:t>
            </a:r>
            <a:r>
              <a:rPr lang="el-GR" dirty="0"/>
              <a:t> φοιτητού κ. Τ.Φ. </a:t>
            </a:r>
            <a:r>
              <a:rPr lang="el-GR" dirty="0" err="1"/>
              <a:t>αξίου</a:t>
            </a:r>
            <a:r>
              <a:rPr lang="el-GR" dirty="0"/>
              <a:t> να </a:t>
            </a:r>
            <a:r>
              <a:rPr lang="el-GR" dirty="0" err="1"/>
              <a:t>ενισχυθή</a:t>
            </a:r>
            <a:r>
              <a:rPr lang="el-GR" dirty="0"/>
              <a:t> εις την </a:t>
            </a:r>
            <a:r>
              <a:rPr lang="el-GR" dirty="0" err="1"/>
              <a:t>καλήν</a:t>
            </a:r>
            <a:r>
              <a:rPr lang="el-GR" dirty="0"/>
              <a:t> </a:t>
            </a:r>
            <a:r>
              <a:rPr lang="el-GR" dirty="0" err="1"/>
              <a:t>προσπάθειάν</a:t>
            </a:r>
            <a:r>
              <a:rPr lang="el-GR" dirty="0"/>
              <a:t> του και περατώσει εγκαίρως τας </a:t>
            </a:r>
            <a:r>
              <a:rPr lang="el-GR" dirty="0" err="1"/>
              <a:t>σπουδάς</a:t>
            </a:r>
            <a:r>
              <a:rPr lang="el-GR" dirty="0"/>
              <a:t> του. Και </a:t>
            </a:r>
            <a:r>
              <a:rPr lang="el-GR" dirty="0" err="1"/>
              <a:t>πάλιν</a:t>
            </a:r>
            <a:r>
              <a:rPr lang="el-GR" dirty="0"/>
              <a:t> σας διαβεβαιώ ότι πρόκειται δι’ </a:t>
            </a:r>
            <a:r>
              <a:rPr lang="el-GR" dirty="0" err="1"/>
              <a:t>ευλαβέστατον</a:t>
            </a:r>
            <a:r>
              <a:rPr lang="el-GR" dirty="0"/>
              <a:t> νέον, ο οποίος δεν θα λησμονήσει την </a:t>
            </a:r>
            <a:r>
              <a:rPr lang="el-GR" dirty="0" err="1"/>
              <a:t>ευεργεσίαν</a:t>
            </a:r>
            <a:r>
              <a:rPr lang="el-GR" dirty="0"/>
              <a:t> σας, αλλά θα την ανταποδώσει δια της προσφοράς του εις το έργον της Εκκλησίας. </a:t>
            </a:r>
          </a:p>
          <a:p>
            <a:pPr marL="0" indent="0">
              <a:buNone/>
            </a:pPr>
            <a:r>
              <a:rPr lang="el-GR" dirty="0"/>
              <a:t>								   </a:t>
            </a:r>
            <a:r>
              <a:rPr lang="el-GR" dirty="0" err="1">
                <a:latin typeface="Comic Sans MS" panose="030F0702030302020204" pitchFamily="66" charset="0"/>
              </a:rPr>
              <a:t>Mετ</a:t>
            </a:r>
            <a:r>
              <a:rPr lang="el-GR" dirty="0">
                <a:latin typeface="Comic Sans MS" panose="030F0702030302020204" pitchFamily="66" charset="0"/>
              </a:rPr>
              <a:t>’ ευχών εν </a:t>
            </a:r>
            <a:r>
              <a:rPr lang="el-GR" dirty="0" err="1">
                <a:latin typeface="Comic Sans MS" panose="030F0702030302020204" pitchFamily="66" charset="0"/>
              </a:rPr>
              <a:t>Κυρίω</a:t>
            </a:r>
            <a:r>
              <a:rPr lang="el-GR" dirty="0">
                <a:latin typeface="Comic Sans MS" panose="030F0702030302020204" pitchFamily="66" charset="0"/>
              </a:rPr>
              <a:t>  </a:t>
            </a:r>
            <a:r>
              <a:rPr lang="el-GR" dirty="0"/>
              <a:t>									            (υπογραφή) </a:t>
            </a:r>
          </a:p>
        </p:txBody>
      </p:sp>
    </p:spTree>
    <p:extLst>
      <p:ext uri="{BB962C8B-B14F-4D97-AF65-F5344CB8AC3E}">
        <p14:creationId xmlns:p14="http://schemas.microsoft.com/office/powerpoint/2010/main" val="16670761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245800-B2A3-D168-90A3-4AFB5B6D5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83578"/>
          </a:xfrm>
        </p:spPr>
        <p:txBody>
          <a:bodyPr/>
          <a:lstStyle/>
          <a:p>
            <a:pPr algn="ctr"/>
            <a:r>
              <a:rPr lang="el-GR" b="1" dirty="0"/>
              <a:t>ε) Επιστολή προς </a:t>
            </a:r>
            <a:r>
              <a:rPr lang="el-GR" b="1" dirty="0" err="1"/>
              <a:t>υπεροχικόν</a:t>
            </a:r>
            <a:r>
              <a:rPr lang="el-GR" b="1" dirty="0"/>
              <a:t> </a:t>
            </a:r>
            <a:r>
              <a:rPr lang="el-GR" b="1" dirty="0" err="1"/>
              <a:t>πρόσωπον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4EAE8AC-EC53-A9AA-92BF-C80075353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" y="685193"/>
            <a:ext cx="12099533" cy="617280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/>
              <a:t>Προς </a:t>
            </a:r>
          </a:p>
          <a:p>
            <a:pPr marL="0" indent="0">
              <a:buNone/>
            </a:pPr>
            <a:r>
              <a:rPr lang="el-GR" dirty="0"/>
              <a:t>τον </a:t>
            </a:r>
            <a:r>
              <a:rPr lang="el-GR" dirty="0" err="1"/>
              <a:t>εντιμότατον</a:t>
            </a:r>
            <a:r>
              <a:rPr lang="el-GR" dirty="0"/>
              <a:t> κ. Λ.Κ. </a:t>
            </a:r>
          </a:p>
          <a:p>
            <a:pPr marL="0" indent="0">
              <a:buNone/>
            </a:pPr>
            <a:r>
              <a:rPr lang="el-GR" dirty="0" err="1"/>
              <a:t>Δήμαρχον</a:t>
            </a:r>
            <a:r>
              <a:rPr lang="el-GR" dirty="0"/>
              <a:t>........... </a:t>
            </a:r>
          </a:p>
          <a:p>
            <a:pPr marL="0" indent="0">
              <a:buNone/>
            </a:pPr>
            <a:r>
              <a:rPr lang="el-GR" dirty="0"/>
              <a:t>Εις...............                                                                                      Εν………………….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>
                <a:latin typeface="Comic Sans MS" panose="030F0702030302020204" pitchFamily="66" charset="0"/>
              </a:rPr>
              <a:t>Εντιμότατε κ. Δ ή μ α ρ χ ε, </a:t>
            </a:r>
          </a:p>
          <a:p>
            <a:pPr marL="0" indent="0">
              <a:buNone/>
            </a:pPr>
            <a:r>
              <a:rPr lang="el-GR" dirty="0"/>
              <a:t>	Σας εύχομαι πάσαν παρά Κυρίου </a:t>
            </a:r>
            <a:r>
              <a:rPr lang="el-GR" dirty="0" err="1"/>
              <a:t>φιλάγαθον</a:t>
            </a:r>
            <a:r>
              <a:rPr lang="el-GR" dirty="0"/>
              <a:t> </a:t>
            </a:r>
            <a:r>
              <a:rPr lang="el-GR" dirty="0" err="1"/>
              <a:t>παροχήν</a:t>
            </a:r>
            <a:r>
              <a:rPr lang="el-GR" dirty="0"/>
              <a:t> και </a:t>
            </a:r>
            <a:r>
              <a:rPr lang="el-GR" dirty="0" err="1"/>
              <a:t>ευλογίαν</a:t>
            </a:r>
            <a:r>
              <a:rPr lang="el-GR" dirty="0"/>
              <a:t>. </a:t>
            </a:r>
          </a:p>
          <a:p>
            <a:pPr marL="0" indent="0">
              <a:buNone/>
            </a:pPr>
            <a:r>
              <a:rPr lang="el-GR" dirty="0"/>
              <a:t>	Το ενδιαφέρον που επιδεικνύει επ’ εσχάτων ο Δήμος δια τον </a:t>
            </a:r>
            <a:r>
              <a:rPr lang="el-GR" dirty="0" err="1"/>
              <a:t>εξωραϊσμόν</a:t>
            </a:r>
            <a:r>
              <a:rPr lang="el-GR" dirty="0"/>
              <a:t> του προαυλίου χώρου των ι. ναών, κινεί την γραφίδα μου προκειμένου να σας παρακαλέσω να θέσετε υπ’ </a:t>
            </a:r>
            <a:r>
              <a:rPr lang="el-GR" dirty="0" err="1"/>
              <a:t>όψιν</a:t>
            </a:r>
            <a:r>
              <a:rPr lang="el-GR" dirty="0"/>
              <a:t> μου τα σχέδια αναπλάσεως, τα οποία, ως πληροφορούμαι, έχει ήδη εκπονήσει η </a:t>
            </a:r>
            <a:r>
              <a:rPr lang="el-GR" dirty="0" err="1"/>
              <a:t>αρμοδία</a:t>
            </a:r>
            <a:r>
              <a:rPr lang="el-GR" dirty="0"/>
              <a:t> Υπηρεσία του Δήμου δια τον </a:t>
            </a:r>
            <a:r>
              <a:rPr lang="el-GR" dirty="0" err="1"/>
              <a:t>αύλειον</a:t>
            </a:r>
            <a:r>
              <a:rPr lang="el-GR" dirty="0"/>
              <a:t> </a:t>
            </a:r>
            <a:r>
              <a:rPr lang="el-GR" dirty="0" err="1"/>
              <a:t>χώρον</a:t>
            </a:r>
            <a:r>
              <a:rPr lang="el-GR" dirty="0"/>
              <a:t> του ναού μας. Ελπίζω ότι οι τυχόν επ’ αυτών παρατηρήσεις μου, θα είναι χρήσιμοι δια την </a:t>
            </a:r>
            <a:r>
              <a:rPr lang="el-GR" dirty="0" err="1"/>
              <a:t>ορθολογιστικοτέραν</a:t>
            </a:r>
            <a:r>
              <a:rPr lang="el-GR" dirty="0"/>
              <a:t> </a:t>
            </a:r>
            <a:r>
              <a:rPr lang="el-GR" dirty="0" err="1"/>
              <a:t>επίλυσιν</a:t>
            </a:r>
            <a:r>
              <a:rPr lang="el-GR" dirty="0"/>
              <a:t> των συναφών προβλημάτων προς μείζονα </a:t>
            </a:r>
            <a:r>
              <a:rPr lang="el-GR" dirty="0" err="1"/>
              <a:t>ανάδειξιν</a:t>
            </a:r>
            <a:r>
              <a:rPr lang="el-GR" dirty="0"/>
              <a:t> του χώρου. </a:t>
            </a:r>
          </a:p>
          <a:p>
            <a:pPr marL="0" indent="0">
              <a:buNone/>
            </a:pPr>
            <a:r>
              <a:rPr lang="el-GR" dirty="0"/>
              <a:t>								    </a:t>
            </a:r>
            <a:r>
              <a:rPr lang="el-GR" dirty="0" err="1">
                <a:latin typeface="Comic Sans MS" panose="030F0702030302020204" pitchFamily="66" charset="0"/>
              </a:rPr>
              <a:t>Mετά</a:t>
            </a:r>
            <a:r>
              <a:rPr lang="el-GR" dirty="0">
                <a:latin typeface="Comic Sans MS" panose="030F0702030302020204" pitchFamily="66" charset="0"/>
              </a:rPr>
              <a:t> τιμής και Ευχών, </a:t>
            </a:r>
            <a:r>
              <a:rPr lang="el-GR" dirty="0"/>
              <a:t>											(υπογραφή) </a:t>
            </a:r>
          </a:p>
        </p:txBody>
      </p:sp>
    </p:spTree>
    <p:extLst>
      <p:ext uri="{BB962C8B-B14F-4D97-AF65-F5344CB8AC3E}">
        <p14:creationId xmlns:p14="http://schemas.microsoft.com/office/powerpoint/2010/main" val="18771660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2C7439-0D0A-B466-3B13-840FC4261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762795"/>
          </a:xfrm>
        </p:spPr>
        <p:txBody>
          <a:bodyPr/>
          <a:lstStyle/>
          <a:p>
            <a:pPr algn="ctr"/>
            <a:r>
              <a:rPr lang="el-GR" dirty="0"/>
              <a:t>ΕΠΙΛΟΓΟΣ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40C5BC-9103-950E-8024-EB090D954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663575"/>
            <a:ext cx="11696700" cy="6176170"/>
          </a:xfrm>
        </p:spPr>
        <p:txBody>
          <a:bodyPr/>
          <a:lstStyle/>
          <a:p>
            <a:r>
              <a:rPr lang="el-GR" dirty="0"/>
              <a:t>Οι δεοντολογικοί κανόνες που </a:t>
            </a:r>
            <a:r>
              <a:rPr lang="el-GR" dirty="0" err="1"/>
              <a:t>παρεθέσαμεν</a:t>
            </a:r>
            <a:r>
              <a:rPr lang="el-GR" dirty="0"/>
              <a:t> ανωτέρω δεν αποτελούν </a:t>
            </a:r>
            <a:r>
              <a:rPr lang="el-GR" dirty="0" err="1"/>
              <a:t>απλήν</a:t>
            </a:r>
            <a:r>
              <a:rPr lang="el-GR" dirty="0"/>
              <a:t> </a:t>
            </a:r>
            <a:r>
              <a:rPr lang="el-GR" dirty="0" err="1"/>
              <a:t>εκπλήρωσιν</a:t>
            </a:r>
            <a:r>
              <a:rPr lang="el-GR" dirty="0"/>
              <a:t> ενός τύπου και μόνον. </a:t>
            </a:r>
          </a:p>
          <a:p>
            <a:r>
              <a:rPr lang="el-GR" dirty="0"/>
              <a:t>Όπισθεν του τύπου </a:t>
            </a:r>
            <a:r>
              <a:rPr lang="el-GR" dirty="0" err="1"/>
              <a:t>κρύπτεται</a:t>
            </a:r>
            <a:r>
              <a:rPr lang="el-GR" dirty="0"/>
              <a:t> η ουσία των πραγμάτων, και ο τύπος διασώζει αυτήν την </a:t>
            </a:r>
            <a:r>
              <a:rPr lang="el-GR" dirty="0" err="1"/>
              <a:t>ουσίαν</a:t>
            </a:r>
            <a:r>
              <a:rPr lang="el-GR" dirty="0"/>
              <a:t>, όπως το κέλυφος του αυγού περιβάλλει το περιεχόμενόν του. </a:t>
            </a:r>
          </a:p>
          <a:p>
            <a:r>
              <a:rPr lang="el-GR" dirty="0"/>
              <a:t>Ας μη θελήσει, κατά </a:t>
            </a:r>
            <a:r>
              <a:rPr lang="el-GR" dirty="0" err="1"/>
              <a:t>συνέπειαν</a:t>
            </a:r>
            <a:r>
              <a:rPr lang="el-GR" dirty="0"/>
              <a:t>, κανείς να σχολιάσει την </a:t>
            </a:r>
            <a:r>
              <a:rPr lang="el-GR" dirty="0" err="1"/>
              <a:t>πρωτοβουλίαν</a:t>
            </a:r>
            <a:r>
              <a:rPr lang="el-GR" dirty="0"/>
              <a:t> μας αυτήν ως δήθεν </a:t>
            </a:r>
            <a:r>
              <a:rPr lang="el-GR" dirty="0" err="1"/>
              <a:t>αφορμηθείσαν</a:t>
            </a:r>
            <a:r>
              <a:rPr lang="el-GR" dirty="0"/>
              <a:t> από </a:t>
            </a:r>
            <a:r>
              <a:rPr lang="el-GR" dirty="0" err="1"/>
              <a:t>διάθεσιν</a:t>
            </a:r>
            <a:r>
              <a:rPr lang="el-GR" dirty="0"/>
              <a:t> άλλην εκείνης η οποία όντως </a:t>
            </a:r>
            <a:r>
              <a:rPr lang="el-GR" dirty="0" err="1"/>
              <a:t>υπήρξεν</a:t>
            </a:r>
            <a:r>
              <a:rPr lang="el-GR" dirty="0"/>
              <a:t> κινητήριος δύναμις και επί τού προκειμένου. </a:t>
            </a:r>
          </a:p>
          <a:p>
            <a:r>
              <a:rPr lang="el-GR" dirty="0"/>
              <a:t>Η </a:t>
            </a:r>
            <a:r>
              <a:rPr lang="el-GR" dirty="0" err="1"/>
              <a:t>τελειοτέρα</a:t>
            </a:r>
            <a:r>
              <a:rPr lang="el-GR" dirty="0"/>
              <a:t> δηλαδή και </a:t>
            </a:r>
            <a:r>
              <a:rPr lang="el-GR" dirty="0" err="1"/>
              <a:t>πληρεστέρα</a:t>
            </a:r>
            <a:r>
              <a:rPr lang="el-GR" dirty="0"/>
              <a:t> </a:t>
            </a:r>
            <a:r>
              <a:rPr lang="el-GR" dirty="0" err="1"/>
              <a:t>ενημέρωσις</a:t>
            </a:r>
            <a:r>
              <a:rPr lang="el-GR" dirty="0"/>
              <a:t> του ιερού μας Κλήρου και επ' αυτών των «κοινωνικών» ζητημάτων καλής συμπεριφοράς, ως τούτο προσιδιάζει εις πρόσωπα με </a:t>
            </a:r>
            <a:r>
              <a:rPr lang="el-GR" dirty="0" err="1"/>
              <a:t>ηγετικήν</a:t>
            </a:r>
            <a:r>
              <a:rPr lang="el-GR" dirty="0"/>
              <a:t> </a:t>
            </a:r>
            <a:r>
              <a:rPr lang="el-GR" dirty="0" err="1"/>
              <a:t>θέσιν</a:t>
            </a:r>
            <a:r>
              <a:rPr lang="el-GR" dirty="0"/>
              <a:t> εντός της κοινωνίας. </a:t>
            </a:r>
          </a:p>
        </p:txBody>
      </p:sp>
    </p:spTree>
    <p:extLst>
      <p:ext uri="{BB962C8B-B14F-4D97-AF65-F5344CB8AC3E}">
        <p14:creationId xmlns:p14="http://schemas.microsoft.com/office/powerpoint/2010/main" val="27628836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68F4CE-2804-F7E6-31D6-264C2B489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ΒΙΒΛΙΟΓΡΑΦΙΑ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9F0015B-7E64-4B25-051E-FA4C5B796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ΙΕΡΑ ΜΗΤΡΟΠΟΛΙΣ ΔΗΜΗΤΡΙΑΔΟΣ, </a:t>
            </a:r>
            <a:r>
              <a:rPr lang="el-GR" i="1" dirty="0" err="1"/>
              <a:t>Ταξις</a:t>
            </a:r>
            <a:r>
              <a:rPr lang="el-GR" i="1" dirty="0"/>
              <a:t> </a:t>
            </a:r>
            <a:r>
              <a:rPr lang="el-GR" i="1" dirty="0" err="1"/>
              <a:t>ἐκκλησιαστικῆς</a:t>
            </a:r>
            <a:r>
              <a:rPr lang="el-GR" i="1" dirty="0"/>
              <a:t> δεοντολογίας </a:t>
            </a:r>
            <a:r>
              <a:rPr lang="el-GR" i="1" dirty="0" err="1"/>
              <a:t>εἰς</a:t>
            </a:r>
            <a:r>
              <a:rPr lang="el-GR" i="1" dirty="0"/>
              <a:t> </a:t>
            </a:r>
            <a:r>
              <a:rPr lang="el-GR" i="1" dirty="0" err="1"/>
              <a:t>τὴν</a:t>
            </a:r>
            <a:r>
              <a:rPr lang="el-GR" i="1" dirty="0"/>
              <a:t> </a:t>
            </a:r>
            <a:r>
              <a:rPr lang="el-GR" i="1" dirty="0" err="1"/>
              <a:t>ὑπηρεσιακὴν</a:t>
            </a:r>
            <a:r>
              <a:rPr lang="el-GR" i="1" dirty="0"/>
              <a:t> </a:t>
            </a:r>
            <a:r>
              <a:rPr lang="el-GR" i="1" dirty="0" err="1"/>
              <a:t>καὶ</a:t>
            </a:r>
            <a:r>
              <a:rPr lang="el-GR" i="1" dirty="0"/>
              <a:t> </a:t>
            </a:r>
            <a:r>
              <a:rPr lang="el-GR" i="1" dirty="0" err="1"/>
              <a:t>ἰδιωτικὴν</a:t>
            </a:r>
            <a:r>
              <a:rPr lang="el-GR" i="1" dirty="0"/>
              <a:t> </a:t>
            </a:r>
            <a:r>
              <a:rPr lang="el-GR" i="1" dirty="0" err="1"/>
              <a:t>ἀλληλογραφίαν</a:t>
            </a:r>
            <a:r>
              <a:rPr lang="el-GR" dirty="0"/>
              <a:t>, Βόλος 1998.</a:t>
            </a:r>
          </a:p>
          <a:p>
            <a:r>
              <a:rPr lang="el-GR" dirty="0"/>
              <a:t>Ι. Τριανταφύλλου, </a:t>
            </a:r>
            <a:r>
              <a:rPr lang="el-GR" i="1" dirty="0"/>
              <a:t>Εγχειρίδιο Πρωτοκόλλου – Εθιμοτυπίας, Στρατηγικής Αναπτυξιακής</a:t>
            </a:r>
            <a:r>
              <a:rPr lang="el-GR" dirty="0"/>
              <a:t>, Αθήνα 2001.</a:t>
            </a:r>
          </a:p>
          <a:p>
            <a:r>
              <a:rPr lang="el-GR" sz="2800" dirty="0">
                <a:hlinkClick r:id="rId2"/>
              </a:rPr>
              <a:t>Ορθόδοξος </a:t>
            </a:r>
            <a:r>
              <a:rPr lang="el-GR" sz="2800" dirty="0" err="1">
                <a:hlinkClick r:id="rId2"/>
              </a:rPr>
              <a:t>Συναξαριστης</a:t>
            </a:r>
            <a:r>
              <a:rPr lang="el-GR" sz="2800" dirty="0">
                <a:hlinkClick r:id="rId2"/>
              </a:rPr>
              <a:t> :: Ελληνικό σύστημα αρίθμησης (saint.gr)</a:t>
            </a:r>
            <a:br>
              <a:rPr kumimoji="0" lang="el-GR" altLang="el-GR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601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E9BDB4-CC0B-74F7-E434-D02AE1284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683" y="18256"/>
            <a:ext cx="10515600" cy="662782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Κανόνες αλληλογραφίας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5C16ED4-7F61-9C42-853F-718C19C0C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95224"/>
            <a:ext cx="12192000" cy="6244520"/>
          </a:xfrm>
        </p:spPr>
        <p:txBody>
          <a:bodyPr/>
          <a:lstStyle/>
          <a:p>
            <a:r>
              <a:rPr lang="el-GR" dirty="0"/>
              <a:t>Ακολουθεί προσφώνηση μετά από ένα σχετικό περιθώριο.</a:t>
            </a:r>
          </a:p>
          <a:p>
            <a:r>
              <a:rPr lang="el-GR" dirty="0"/>
              <a:t>Γράφουμε το «κύριε» ολογράφως μόνο στην προσφώνηση και συνεχίζουμε με σύντμηση σε «κ».</a:t>
            </a:r>
          </a:p>
          <a:p>
            <a:r>
              <a:rPr lang="el-GR" dirty="0"/>
              <a:t>Δεν αρχίζουμε την επιστολή με το «εγώ». </a:t>
            </a:r>
          </a:p>
          <a:p>
            <a:r>
              <a:rPr lang="el-GR" dirty="0"/>
              <a:t>Στις επίσημες επιστολές ένας κομψός τρόπος </a:t>
            </a:r>
            <a:r>
              <a:rPr lang="el-GR" dirty="0" err="1"/>
              <a:t>αποφωνήσεως</a:t>
            </a:r>
            <a:r>
              <a:rPr lang="el-GR" dirty="0"/>
              <a:t> είναι: </a:t>
            </a:r>
          </a:p>
          <a:p>
            <a:pPr marL="0" indent="0">
              <a:buNone/>
            </a:pPr>
            <a:r>
              <a:rPr lang="el-GR" dirty="0"/>
              <a:t>  «Σας παρακαλώ δεχτείτε την έκφραση του σεβασμού μου (ή της εκτιμήσεως     μου).</a:t>
            </a:r>
          </a:p>
          <a:p>
            <a:r>
              <a:rPr lang="el-GR" dirty="0"/>
              <a:t>Στο τέλος της επιστολής γράφουμε με εκτίμηση, εάν πρόκειται για πρόσωπο με το οποίο δεν έχουμε οικειότητα. </a:t>
            </a:r>
          </a:p>
          <a:p>
            <a:pPr marL="0" indent="0">
              <a:buNone/>
            </a:pPr>
            <a:r>
              <a:rPr lang="el-GR" dirty="0"/>
              <a:t>   Απευθυνόμενοι σε πρόσωπα οικεία, γράφουμε φιλικά ή με φιλικούς  χαιρετισμούς.</a:t>
            </a:r>
          </a:p>
          <a:p>
            <a:r>
              <a:rPr lang="el-GR" dirty="0"/>
              <a:t>Εάν δεν γνωρίζουμε την ορθογραφία μιας λέξης ανατρέχουμε στο λεξικό.</a:t>
            </a:r>
          </a:p>
          <a:p>
            <a:pPr marL="0" indent="0">
              <a:buNone/>
            </a:pPr>
            <a:r>
              <a:rPr lang="el-GR" dirty="0"/>
              <a:t>   Είναι αγενές να αποστέλλουμε ανορθόγραφες ή ασύντακτες επιστολές. 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06534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9DC5C4-70DE-8109-1E3C-66B0D3BCF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12475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Κανόνες αλληλογραφίας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63751B3-F099-AB9C-028F-B2EE79355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12474"/>
            <a:ext cx="12192000" cy="6245525"/>
          </a:xfrm>
        </p:spPr>
        <p:txBody>
          <a:bodyPr/>
          <a:lstStyle/>
          <a:p>
            <a:r>
              <a:rPr lang="el-GR" dirty="0"/>
              <a:t>Διπλώνουμε τα γράμματα κατά τέτοιο τρόπο, ώστε η πρώτη σελίδα να είναι στο εσωτερικό μέρος.</a:t>
            </a:r>
          </a:p>
          <a:p>
            <a:r>
              <a:rPr lang="el-GR" dirty="0"/>
              <a:t>Δεν στέλνουμε ανώνυμες επιστολές.</a:t>
            </a:r>
          </a:p>
          <a:p>
            <a:r>
              <a:rPr lang="el-GR" dirty="0"/>
              <a:t>Η σύντμηση ΙΑΧ σημαίνει: Ιδίοις Αυτού </a:t>
            </a:r>
            <a:r>
              <a:rPr lang="el-GR" dirty="0" err="1"/>
              <a:t>Χερσίν</a:t>
            </a:r>
            <a:r>
              <a:rPr lang="el-GR" dirty="0"/>
              <a:t>, στα χέρια του ίδιου. </a:t>
            </a:r>
          </a:p>
          <a:p>
            <a:r>
              <a:rPr lang="el-GR" dirty="0"/>
              <a:t>Εάν έχουμε γράψει μία επιστολή στο </a:t>
            </a:r>
            <a:r>
              <a:rPr lang="en-GB" dirty="0"/>
              <a:t>P/C </a:t>
            </a:r>
            <a:r>
              <a:rPr lang="el-GR" dirty="0"/>
              <a:t>και μας φαίνεται ψυχρή, τότε προσθέτουμε δύο-τρεις γραμμές χειρόγραφες, πριν υπογράψουμε. </a:t>
            </a:r>
          </a:p>
          <a:p>
            <a:r>
              <a:rPr lang="el-GR" dirty="0"/>
              <a:t>Στις πολυσέλιδες επιστολές, μόνο η πρώτη σελίδα περιλαμβάνει τα στοιχεία μας.</a:t>
            </a:r>
          </a:p>
          <a:p>
            <a:r>
              <a:rPr lang="el-GR" dirty="0"/>
              <a:t>Απαράβατος κανόνας της επιστολογραφίας είναι να απαντούμε σε κάθε επιστολή που λαμβάνουμε. </a:t>
            </a:r>
          </a:p>
        </p:txBody>
      </p:sp>
    </p:spTree>
    <p:extLst>
      <p:ext uri="{BB962C8B-B14F-4D97-AF65-F5344CB8AC3E}">
        <p14:creationId xmlns:p14="http://schemas.microsoft.com/office/powerpoint/2010/main" val="1619464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9164D1-77F0-FF0C-DBE6-0571DA55C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/>
          <a:lstStyle/>
          <a:p>
            <a:pPr algn="ctr"/>
            <a:r>
              <a:rPr lang="el-GR" dirty="0"/>
              <a:t>Κανόνες ηλεκτρονικής αλληλογραφίας </a:t>
            </a:r>
            <a:r>
              <a:rPr lang="en-US" dirty="0"/>
              <a:t>(e-mail)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F2A7212-A88B-2D74-F6FF-1A3EB0D17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7225"/>
            <a:ext cx="12192000" cy="6200774"/>
          </a:xfrm>
        </p:spPr>
        <p:txBody>
          <a:bodyPr/>
          <a:lstStyle/>
          <a:p>
            <a:r>
              <a:rPr lang="el-GR" dirty="0"/>
              <a:t>Χρησιμοποιούμε σημεία στίξεως.</a:t>
            </a:r>
          </a:p>
          <a:p>
            <a:r>
              <a:rPr lang="el-GR" dirty="0"/>
              <a:t>Δεν γράφουμε ποτέ μόνο με κεφαλαία γράμματα.</a:t>
            </a:r>
          </a:p>
          <a:p>
            <a:r>
              <a:rPr lang="el-GR" dirty="0"/>
              <a:t>Όταν αλλάζουμε θέμα, αλλάζουμε παράγραφο.</a:t>
            </a:r>
          </a:p>
          <a:p>
            <a:r>
              <a:rPr lang="el-GR" dirty="0"/>
              <a:t>Δεν στέλνουμε με ηλεκτρονικό ταχυδρομείο κάτι που δεν θέλουμε να το δούμε δημοσιευμένο στο Διαδίκτυο.</a:t>
            </a:r>
          </a:p>
          <a:p>
            <a:r>
              <a:rPr lang="el-GR" dirty="0"/>
              <a:t>Αποφεύγουμε τα ελληνικά με λατινική γραμματοσειρά.  </a:t>
            </a:r>
          </a:p>
        </p:txBody>
      </p:sp>
    </p:spTree>
    <p:extLst>
      <p:ext uri="{BB962C8B-B14F-4D97-AF65-F5344CB8AC3E}">
        <p14:creationId xmlns:p14="http://schemas.microsoft.com/office/powerpoint/2010/main" val="914691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131514-6E2C-0B2D-6D69-62DA4B79F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1"/>
            <a:ext cx="10515600" cy="676274"/>
          </a:xfrm>
        </p:spPr>
        <p:txBody>
          <a:bodyPr>
            <a:noAutofit/>
          </a:bodyPr>
          <a:lstStyle/>
          <a:p>
            <a:pPr algn="ctr"/>
            <a:r>
              <a:rPr lang="el-GR" b="1" dirty="0" err="1"/>
              <a:t>Ελληνικοι</a:t>
            </a:r>
            <a:r>
              <a:rPr lang="el-GR" b="1" dirty="0"/>
              <a:t> </a:t>
            </a:r>
            <a:r>
              <a:rPr lang="el-GR" b="1" dirty="0" err="1"/>
              <a:t>αριθμοι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3BFE924-CFD9-EFDB-65DA-80EA5D4FD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42950"/>
            <a:ext cx="12192000" cy="611504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l-GR" sz="4200" b="0" i="0" dirty="0">
                <a:effectLst/>
              </a:rPr>
              <a:t>Οι αρχαίοι Έλληνες χρησιμοποιούσαν τα γράμματα του ελληνικού αλφαβήτου για να εκφράσουν τους αριθμούς. Κάθε γράμμα αντιστοιχούσε σε έναν αριθμό. Επιπλέον, υπήρχαν και άλλα τρία σύμβολα: </a:t>
            </a:r>
          </a:p>
          <a:p>
            <a:pPr algn="just" rtl="0"/>
            <a:r>
              <a:rPr lang="el-GR" sz="4200" b="0" i="0" dirty="0">
                <a:effectLst/>
              </a:rPr>
              <a:t>ένα για το 6 (το στίγμα</a:t>
            </a:r>
            <a:r>
              <a:rPr lang="el-GR" sz="4200" b="1" i="0" dirty="0">
                <a:effectLst/>
              </a:rPr>
              <a:t>: </a:t>
            </a:r>
            <a:r>
              <a:rPr lang="el-GR" sz="4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ς΄</a:t>
            </a:r>
            <a:r>
              <a:rPr lang="el-GR" sz="4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l-GR" sz="4200" b="0" i="0" dirty="0">
                <a:effectLst/>
              </a:rPr>
              <a:t>, </a:t>
            </a:r>
          </a:p>
          <a:p>
            <a:pPr algn="just" rtl="0"/>
            <a:r>
              <a:rPr lang="el-GR" sz="4200" b="0" i="0" dirty="0">
                <a:effectLst/>
              </a:rPr>
              <a:t>ένα για το 90 (το κόππα: </a:t>
            </a:r>
            <a:r>
              <a:rPr lang="el-GR" sz="4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Ϟ´</a:t>
            </a:r>
            <a:r>
              <a:rPr lang="el-GR" sz="4200" b="0" i="0" dirty="0">
                <a:effectLst/>
              </a:rPr>
              <a:t>) κι </a:t>
            </a:r>
          </a:p>
          <a:p>
            <a:pPr algn="just" rtl="0"/>
            <a:r>
              <a:rPr lang="el-GR" sz="4200" b="0" i="0" dirty="0">
                <a:effectLst/>
              </a:rPr>
              <a:t>ένα για το 900 ( το </a:t>
            </a:r>
            <a:r>
              <a:rPr lang="el-GR" sz="4200" b="0" i="0" dirty="0" err="1">
                <a:effectLst/>
              </a:rPr>
              <a:t>σαμπί</a:t>
            </a:r>
            <a:r>
              <a:rPr lang="el-GR" sz="4200" b="0" i="0" dirty="0">
                <a:effectLst/>
              </a:rPr>
              <a:t>: </a:t>
            </a:r>
            <a:r>
              <a:rPr lang="el-GR" sz="4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ϡ´</a:t>
            </a:r>
            <a:r>
              <a:rPr lang="el-GR" sz="4200" b="0" i="0" dirty="0">
                <a:effectLst/>
              </a:rPr>
              <a:t>).</a:t>
            </a:r>
          </a:p>
          <a:p>
            <a:pPr algn="just" rtl="0"/>
            <a:r>
              <a:rPr lang="el-GR" sz="4200" b="0" i="0" dirty="0">
                <a:solidFill>
                  <a:srgbClr val="000000"/>
                </a:solidFill>
                <a:effectLst/>
              </a:rPr>
              <a:t>Το </a:t>
            </a:r>
            <a:r>
              <a:rPr lang="el-GR" sz="4200" b="1" i="0" dirty="0">
                <a:solidFill>
                  <a:srgbClr val="000000"/>
                </a:solidFill>
                <a:effectLst/>
              </a:rPr>
              <a:t>Ϝ´</a:t>
            </a:r>
            <a:r>
              <a:rPr lang="el-GR" sz="4200" b="0" i="0" dirty="0">
                <a:solidFill>
                  <a:srgbClr val="000000"/>
                </a:solidFill>
                <a:effectLst/>
              </a:rPr>
              <a:t> χρησιμοποιείτο ως έξι στην αρχαιότητα. </a:t>
            </a:r>
            <a:r>
              <a:rPr lang="el-GR" sz="4200" b="0" i="0" dirty="0" err="1">
                <a:solidFill>
                  <a:srgbClr val="000000"/>
                </a:solidFill>
                <a:effectLst/>
              </a:rPr>
              <a:t>Αντικατασταθηκε</a:t>
            </a:r>
            <a:r>
              <a:rPr lang="el-GR" sz="4200" b="0" i="0" dirty="0">
                <a:solidFill>
                  <a:srgbClr val="000000"/>
                </a:solidFill>
                <a:effectLst/>
              </a:rPr>
              <a:t> από το στίγμα σταδιακά, αφού είχε πάψει πρώτα να χρησιμοποιείται ως γράμμα. Τις τελευταίες δεκαετίες το στίγμα εξαφανίστηκε από τον </a:t>
            </a:r>
            <a:r>
              <a:rPr lang="el-GR" sz="4200" b="0" i="0" dirty="0" err="1">
                <a:solidFill>
                  <a:srgbClr val="000000"/>
                </a:solidFill>
                <a:effectLst/>
              </a:rPr>
              <a:t>γραπτο</a:t>
            </a:r>
            <a:r>
              <a:rPr lang="el-GR" sz="4200" b="0" i="0" dirty="0">
                <a:solidFill>
                  <a:srgbClr val="000000"/>
                </a:solidFill>
                <a:effectLst/>
              </a:rPr>
              <a:t> λόγο για πρακτικούς κυρίως λόγους και τη θέση του πήρε το </a:t>
            </a:r>
            <a:r>
              <a:rPr lang="el-GR" sz="4200" b="1" i="0" dirty="0">
                <a:solidFill>
                  <a:srgbClr val="000000"/>
                </a:solidFill>
                <a:effectLst/>
              </a:rPr>
              <a:t>ΣΤ΄</a:t>
            </a:r>
            <a:r>
              <a:rPr lang="el-GR" sz="4200" b="0" i="0" dirty="0">
                <a:solidFill>
                  <a:srgbClr val="000000"/>
                </a:solidFill>
                <a:effectLst/>
              </a:rPr>
              <a:t>.</a:t>
            </a:r>
            <a:endParaRPr lang="el-GR" sz="4200" b="0" i="0" dirty="0">
              <a:effectLst/>
            </a:endParaRPr>
          </a:p>
          <a:p>
            <a:pPr marL="0" indent="0">
              <a:buNone/>
            </a:pPr>
            <a:br>
              <a:rPr lang="el-GR" dirty="0">
                <a:effectLst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84063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4D3657-3378-61C3-F696-C27084015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09625"/>
          </a:xfrm>
        </p:spPr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 err="1"/>
              <a:t>Ελληνικοι</a:t>
            </a:r>
            <a:r>
              <a:rPr lang="el-GR" dirty="0"/>
              <a:t> </a:t>
            </a:r>
            <a:r>
              <a:rPr lang="el-GR" dirty="0" err="1"/>
              <a:t>αριθμοι</a:t>
            </a:r>
            <a:br>
              <a:rPr lang="el-GR" dirty="0"/>
            </a:br>
            <a:endParaRPr lang="el-GR" dirty="0"/>
          </a:p>
        </p:txBody>
      </p:sp>
      <p:pic>
        <p:nvPicPr>
          <p:cNvPr id="1026" name="Picture 2" descr="Ελληνικό Σύστημα Αρίθμησης">
            <a:extLst>
              <a:ext uri="{FF2B5EF4-FFF2-40B4-BE49-F238E27FC236}">
                <a16:creationId xmlns:a16="http://schemas.microsoft.com/office/drawing/2014/main" id="{4305A45A-3B0C-619F-E88E-0E43E907A0F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1" y="600076"/>
            <a:ext cx="11706224" cy="630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80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DE67BF-CD43-1873-FE2B-9308E9FEA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09650"/>
          </a:xfrm>
        </p:spPr>
        <p:txBody>
          <a:bodyPr>
            <a:normAutofit fontScale="90000"/>
          </a:bodyPr>
          <a:lstStyle/>
          <a:p>
            <a:pPr algn="ctr"/>
            <a:br>
              <a:rPr kumimoji="0" lang="el-GR" altLang="el-GR" sz="4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</a:br>
            <a:r>
              <a:rPr kumimoji="0" lang="el-GR" altLang="el-GR" sz="36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Ελληνικό σύστημα αρίθμησης</a:t>
            </a:r>
            <a:br>
              <a:rPr kumimoji="0" lang="el-GR" altLang="el-GR" sz="36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</a:br>
            <a:r>
              <a:rPr lang="el-GR" sz="3600" dirty="0">
                <a:hlinkClick r:id="rId2"/>
              </a:rPr>
              <a:t>Ορθόδοξος </a:t>
            </a:r>
            <a:r>
              <a:rPr lang="el-GR" sz="3600" dirty="0" err="1">
                <a:hlinkClick r:id="rId2"/>
              </a:rPr>
              <a:t>Συναξαριστης</a:t>
            </a:r>
            <a:r>
              <a:rPr lang="el-GR" sz="3600" dirty="0">
                <a:hlinkClick r:id="rId2"/>
              </a:rPr>
              <a:t> :: Ελληνικό σύστημα αρίθμησης (saint.gr)</a:t>
            </a:r>
            <a:br>
              <a:rPr kumimoji="0" lang="el-GR" altLang="el-GR" sz="3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endParaRPr lang="el-GR" sz="3600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398FDA20-6DFD-D103-7CFE-0D31BE3EC1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1134002"/>
              </p:ext>
            </p:extLst>
          </p:nvPr>
        </p:nvGraphicFramePr>
        <p:xfrm>
          <a:off x="542924" y="1009650"/>
          <a:ext cx="11534772" cy="5804416"/>
        </p:xfrm>
        <a:graphic>
          <a:graphicData uri="http://schemas.openxmlformats.org/drawingml/2006/table">
            <a:tbl>
              <a:tblPr/>
              <a:tblGrid>
                <a:gridCol w="961231">
                  <a:extLst>
                    <a:ext uri="{9D8B030D-6E8A-4147-A177-3AD203B41FA5}">
                      <a16:colId xmlns:a16="http://schemas.microsoft.com/office/drawing/2014/main" val="1268824133"/>
                    </a:ext>
                  </a:extLst>
                </a:gridCol>
                <a:gridCol w="961231">
                  <a:extLst>
                    <a:ext uri="{9D8B030D-6E8A-4147-A177-3AD203B41FA5}">
                      <a16:colId xmlns:a16="http://schemas.microsoft.com/office/drawing/2014/main" val="1334667097"/>
                    </a:ext>
                  </a:extLst>
                </a:gridCol>
                <a:gridCol w="961231">
                  <a:extLst>
                    <a:ext uri="{9D8B030D-6E8A-4147-A177-3AD203B41FA5}">
                      <a16:colId xmlns:a16="http://schemas.microsoft.com/office/drawing/2014/main" val="2800699766"/>
                    </a:ext>
                  </a:extLst>
                </a:gridCol>
                <a:gridCol w="961231">
                  <a:extLst>
                    <a:ext uri="{9D8B030D-6E8A-4147-A177-3AD203B41FA5}">
                      <a16:colId xmlns:a16="http://schemas.microsoft.com/office/drawing/2014/main" val="785809405"/>
                    </a:ext>
                  </a:extLst>
                </a:gridCol>
                <a:gridCol w="961231">
                  <a:extLst>
                    <a:ext uri="{9D8B030D-6E8A-4147-A177-3AD203B41FA5}">
                      <a16:colId xmlns:a16="http://schemas.microsoft.com/office/drawing/2014/main" val="1855877250"/>
                    </a:ext>
                  </a:extLst>
                </a:gridCol>
                <a:gridCol w="961231">
                  <a:extLst>
                    <a:ext uri="{9D8B030D-6E8A-4147-A177-3AD203B41FA5}">
                      <a16:colId xmlns:a16="http://schemas.microsoft.com/office/drawing/2014/main" val="623741852"/>
                    </a:ext>
                  </a:extLst>
                </a:gridCol>
                <a:gridCol w="961231">
                  <a:extLst>
                    <a:ext uri="{9D8B030D-6E8A-4147-A177-3AD203B41FA5}">
                      <a16:colId xmlns:a16="http://schemas.microsoft.com/office/drawing/2014/main" val="777294183"/>
                    </a:ext>
                  </a:extLst>
                </a:gridCol>
                <a:gridCol w="961231">
                  <a:extLst>
                    <a:ext uri="{9D8B030D-6E8A-4147-A177-3AD203B41FA5}">
                      <a16:colId xmlns:a16="http://schemas.microsoft.com/office/drawing/2014/main" val="1452444395"/>
                    </a:ext>
                  </a:extLst>
                </a:gridCol>
                <a:gridCol w="961231">
                  <a:extLst>
                    <a:ext uri="{9D8B030D-6E8A-4147-A177-3AD203B41FA5}">
                      <a16:colId xmlns:a16="http://schemas.microsoft.com/office/drawing/2014/main" val="1600861369"/>
                    </a:ext>
                  </a:extLst>
                </a:gridCol>
                <a:gridCol w="961231">
                  <a:extLst>
                    <a:ext uri="{9D8B030D-6E8A-4147-A177-3AD203B41FA5}">
                      <a16:colId xmlns:a16="http://schemas.microsoft.com/office/drawing/2014/main" val="1708371676"/>
                    </a:ext>
                  </a:extLst>
                </a:gridCol>
                <a:gridCol w="961231">
                  <a:extLst>
                    <a:ext uri="{9D8B030D-6E8A-4147-A177-3AD203B41FA5}">
                      <a16:colId xmlns:a16="http://schemas.microsoft.com/office/drawing/2014/main" val="3805342272"/>
                    </a:ext>
                  </a:extLst>
                </a:gridCol>
                <a:gridCol w="961231">
                  <a:extLst>
                    <a:ext uri="{9D8B030D-6E8A-4147-A177-3AD203B41FA5}">
                      <a16:colId xmlns:a16="http://schemas.microsoft.com/office/drawing/2014/main" val="2998209144"/>
                    </a:ext>
                  </a:extLst>
                </a:gridCol>
              </a:tblGrid>
              <a:tr h="883280"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Γράμμα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Αξία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 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Γράμμα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Αξία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 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Γράμμα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Αξία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 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Γράμμα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Αξία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  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4034514"/>
                  </a:ext>
                </a:extLst>
              </a:tr>
              <a:tr h="504732"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Α´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Ι´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10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Ρ´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100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͵Α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1000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8722161"/>
                  </a:ext>
                </a:extLst>
              </a:tr>
              <a:tr h="504732"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Β´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Κ´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20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Σ´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200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͵Β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2000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989118"/>
                  </a:ext>
                </a:extLst>
              </a:tr>
              <a:tr h="504732"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Γ´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Λ´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30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Τ´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300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͵Γ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3000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950098"/>
                  </a:ext>
                </a:extLst>
              </a:tr>
              <a:tr h="504732"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Δ´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Μ´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40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Υ´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400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͵Δ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4000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3264339"/>
                  </a:ext>
                </a:extLst>
              </a:tr>
              <a:tr h="504732"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Ε´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Ν´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50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Φ´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500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͵Ε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5000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1983026"/>
                  </a:ext>
                </a:extLst>
              </a:tr>
              <a:tr h="883280"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Ϝ´ / Ϛ´ / ΣΤ´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Ξ´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60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Χ´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600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͵Ϛ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6000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432239"/>
                  </a:ext>
                </a:extLst>
              </a:tr>
              <a:tr h="504732"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Ζ´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Ο´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70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Ψ´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700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͵Ζ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7000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883717"/>
                  </a:ext>
                </a:extLst>
              </a:tr>
              <a:tr h="504732"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Η´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Π´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80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Ω´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800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͵Η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8000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871158"/>
                  </a:ext>
                </a:extLst>
              </a:tr>
              <a:tr h="504732"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Θ´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9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ϙ / Ϟ´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90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ϡ / Ϡ´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900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͵Θ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>
                          <a:effectLst/>
                        </a:rPr>
                        <a:t>9000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dirty="0">
                          <a:effectLst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8358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D8169601-5B8C-821E-7873-D16E19520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634" y="43934"/>
            <a:ext cx="184731" cy="369332"/>
          </a:xfrm>
          <a:prstGeom prst="rect">
            <a:avLst/>
          </a:prstGeom>
          <a:solidFill>
            <a:srgbClr val="F8FA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36566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5623</Words>
  <Application>Microsoft Office PowerPoint</Application>
  <PresentationFormat>Ευρεία οθόνη</PresentationFormat>
  <Paragraphs>413</Paragraphs>
  <Slides>37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37</vt:i4>
      </vt:variant>
    </vt:vector>
  </HeadingPairs>
  <TitlesOfParts>
    <vt:vector size="44" baseType="lpstr">
      <vt:lpstr>Arial</vt:lpstr>
      <vt:lpstr>Calibri</vt:lpstr>
      <vt:lpstr>Calibri Light</vt:lpstr>
      <vt:lpstr>Comic Sans MS</vt:lpstr>
      <vt:lpstr>Verdana</vt:lpstr>
      <vt:lpstr>Wingdings</vt:lpstr>
      <vt:lpstr>Θέμα του Office</vt:lpstr>
      <vt:lpstr>ΕΚΚΛΗΣΙΑΣΤΙΚΗ ΕΘΙΜΟΤΥΠΙΑ ΕΝΟΤΗΤΑ 7η  Εκκλησιαστική Επιστολογραφία </vt:lpstr>
      <vt:lpstr>Εισαγωγικά </vt:lpstr>
      <vt:lpstr>Κανόνες αλληλογραφίας</vt:lpstr>
      <vt:lpstr>Κανόνες αλληλογραφίας</vt:lpstr>
      <vt:lpstr>Κανόνες αλληλογραφίας</vt:lpstr>
      <vt:lpstr>Κανόνες ηλεκτρονικής αλληλογραφίας (e-mail)</vt:lpstr>
      <vt:lpstr>Ελληνικοι αριθμοι</vt:lpstr>
      <vt:lpstr> Ελληνικοι αριθμοι </vt:lpstr>
      <vt:lpstr> Ελληνικό σύστημα αρίθμησης Ορθόδοξος Συναξαριστης :: Ελληνικό σύστημα αρίθμησης (saint.gr) </vt:lpstr>
      <vt:lpstr> Ελληνικό σύστημα αρίθμησης Ορθόδοξος Συναξαριστης :: Ελληνικό σύστημα αρίθμησης (saint.gr) </vt:lpstr>
      <vt:lpstr>ΤΑΞΙΣ ΕΚΚΛΗΣΙΑΣΤΙΚΗΣ ΔΕΟΝΤΟΛΟΓΙΑΣ  ΕΙΣ ΤΗΝ ΥΠΗΡΕΣΙΑΚΗΝ ΚΑΙ ΙΔΙΩΤΙΚΗΝ ΑΛΛΗΛΟΓΡΑΦΙΑΝ</vt:lpstr>
      <vt:lpstr>I - ΚΑΝΟΝΕΣ  ΕΠΙΣΗΜΟΥ ΕΚΚΛΗΣΙΑΣΤΙΚΗΣ ΑΛΛΗΛΟΓΡΑΦΙΑΣ </vt:lpstr>
      <vt:lpstr>I - ΚΑΝΟΝΕΣ  ΕΠΙΣΗΜΟΥ ΕΚΚΛΗΣΙΑΣΤΙΚΗΣ ΑΛΛΗΛΟΓΡΑΦΙΑΣ </vt:lpstr>
      <vt:lpstr>I - ΚΑΝΟΝΕΣ  ΕΠΙΣΗΜΟΥ ΕΚΚΛΗΣΙΑΣΤΙΚΗΣ ΑΛΛΗΛΟΓΡΑΦΙΑΣ </vt:lpstr>
      <vt:lpstr>ΥΠΟΔΕΙΓΜΑΤΑ</vt:lpstr>
      <vt:lpstr>Περίπτωσιν ανταλλαγής αλληλογραφίας μεταξύ του Προέδρου του εκκλ. Συμβουλίου και της Ι. Μητροπόλεως.</vt:lpstr>
      <vt:lpstr>Περίπτωσιν ανταλλαγής αλληλογραφίας  μεταξύ του Προέδρου του εκκλ. Συμβουλίου και της Ι. Μητροπόλεως.</vt:lpstr>
      <vt:lpstr>Περίπτωσιν ανταλλαγής αλληλογραφίας  μεταξύ του Προέδρου του εκκλ. Συμβουλίου και της Ι. Μητροπόλεως. </vt:lpstr>
      <vt:lpstr>Περίπτωσιν ανταλλαγής αλληλογραφίας  μεταξύ κληρικού και Ι. Μητροπόλεως </vt:lpstr>
      <vt:lpstr> Περίπτωσιν ανταλλαγής αλληλογραφίας  μεταξύ κληρικού και Ι. Μητροπόλεως </vt:lpstr>
      <vt:lpstr>Εάν πρόκειται να αλληλογραφήσει επισήμως ο ασκών διοίκησιν    κληρικός με Αρχήν τινά άλλην, παρεκτός της Ι. Μητροπόλεως</vt:lpstr>
      <vt:lpstr>Εάν πρόκειται να αλληλογραφήσει επισήμως ο ασκών διοίκησιν    κληρικός με Αρχήν τινά άλλην, παρεκτός της Ι. Μητροπόλεως</vt:lpstr>
      <vt:lpstr> Αλληλογραφία ανάλογα με το περιεχόμενό της </vt:lpstr>
      <vt:lpstr> γβ) Ιδού έτερον υπόδειγμα υποβολής αναφοράς παραπόνων ή συμβάντος εις την ενορίαν, δια το όποιον κρίνεται ότι πρέπει να ενημερωθή ο Σεβ. Μητροπολίτης.</vt:lpstr>
      <vt:lpstr>δ) Τέλος, εις την περίπτωσιν, καθ’ ην απευθυνόμενος τις προς ανωτέραν τινά Αρχήν, επιβάλλεται να υποβάλει δια της Ι. Μητροπόλεως το αίτημά του, ακολουθεί τον έξης τύπον.</vt:lpstr>
      <vt:lpstr>δ) Τέλος, εις την περίπτωσιν, καθ’ ην απευθυνόμενος τις προς ανωτέραν τινά Αρχήν, επιβάλλεται να υποβάλει δια της Ι. Μητροπόλεως  το αίτημά του, ακολουθεί τον έξης τύπον.</vt:lpstr>
      <vt:lpstr>II - ΚΑΝΟΝΕΣ  ΙΔΙΩΤΙΚΗΣ ΕΚΚΛΗΣΙΑΣΤΙΚΗΣ ΑΛΛΗΛΟΓΡΑΦΙΑΣ</vt:lpstr>
      <vt:lpstr>II - ΚΑΝΟΝΕΣ  ΙΔΙΩΤΙΚΗΣ ΕΚΚΛΗΣΙΑΣΤΙΚΗΣ ΑΛΛΗΛΟΓΡΑΦΙΑΣ</vt:lpstr>
      <vt:lpstr>II - ΚΑΝΟΝΕΣ  ΙΔΙΩΤΙΚΗΣ ΕΚΚΛΗΣΙΑΣΤΙΚΗΣ ΑΛΛΗΛΟΓΡΑΦΙΑΣ</vt:lpstr>
      <vt:lpstr>II - ΚΑΝΟΝΕΣ  ΙΔΙΩΤΙΚΗΣ ΕΚΚΛΗΣΙΑΣΤΙΚΗΣ ΑΛΛΗΛΟΓΡΑΦΙΑΣ</vt:lpstr>
      <vt:lpstr>ΥΠΟΔΕΙΓΜΑΤΑ  α) Αποστολή ευχών προς τον Μητροπολίτην</vt:lpstr>
      <vt:lpstr>β) Ευχαριστίαν εις ληφθείσας ευχάς</vt:lpstr>
      <vt:lpstr>γ) Αποστολή ευχών προς αδελφόν ή φίλον</vt:lpstr>
      <vt:lpstr>δ) Κοινή επιστολή</vt:lpstr>
      <vt:lpstr>ε) Επιστολή προς υπεροχικόν πρόσωπον</vt:lpstr>
      <vt:lpstr>ΕΠΙΛΟΓΟΣ</vt:lpstr>
      <vt:lpstr>ΒΙΒΛΙΟΓΡΑΦΙΑ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ΕΚΚΛΗΣΙΑΣΤΙΚΗ ΕΘΙΜΟΤΥΠΙΑ ΕΝΟΤΗΤΑ 7η  Εκκλησιαστική Επιστολογραφία </dc:title>
  <dc:creator>MARIA KARAMPELIA</dc:creator>
  <cp:lastModifiedBy>MARIA KARAMPELIA</cp:lastModifiedBy>
  <cp:revision>1</cp:revision>
  <dcterms:created xsi:type="dcterms:W3CDTF">2023-04-28T10:38:43Z</dcterms:created>
  <dcterms:modified xsi:type="dcterms:W3CDTF">2023-05-05T12:37:13Z</dcterms:modified>
</cp:coreProperties>
</file>