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511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224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127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02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593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236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045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453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0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11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252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1C17-4F51-47CB-A7B9-C26FC42B5579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255E2-E833-4D61-8D33-8DEBF0F516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858536" y="-706439"/>
            <a:ext cx="9314986" cy="353884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ΠΑΙΔΑΓΩΓΙΚΗ</a:t>
            </a:r>
            <a:br>
              <a:rPr lang="el-GR" dirty="0" smtClean="0"/>
            </a:br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εισήγηση</a:t>
            </a:r>
            <a:br>
              <a:rPr lang="el-GR" dirty="0" smtClean="0"/>
            </a:br>
            <a:r>
              <a:rPr lang="el-GR" sz="3600" dirty="0" smtClean="0">
                <a:latin typeface="Georgia" panose="02040502050405020303" pitchFamily="18" charset="0"/>
              </a:rPr>
              <a:t/>
            </a:r>
            <a:br>
              <a:rPr lang="el-GR" sz="3600" dirty="0" smtClean="0">
                <a:latin typeface="Georgia" panose="02040502050405020303" pitchFamily="18" charset="0"/>
              </a:rPr>
            </a:br>
            <a:endParaRPr lang="el-GR" sz="3600" dirty="0">
              <a:latin typeface="Georgia" panose="02040502050405020303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02419" y="5202238"/>
            <a:ext cx="9144000" cy="1655762"/>
          </a:xfrm>
        </p:spPr>
        <p:txBody>
          <a:bodyPr/>
          <a:lstStyle/>
          <a:p>
            <a:endParaRPr lang="el-GR" dirty="0" smtClean="0"/>
          </a:p>
          <a:p>
            <a:r>
              <a:rPr lang="el-GR" sz="2800" dirty="0" smtClean="0"/>
              <a:t>Λαμπρινός </a:t>
            </a:r>
            <a:r>
              <a:rPr lang="el-GR" sz="2800" dirty="0" err="1" smtClean="0"/>
              <a:t>Ευστ</a:t>
            </a:r>
            <a:r>
              <a:rPr lang="el-GR" sz="2800" dirty="0" smtClean="0"/>
              <a:t>. Πλατυπόδης</a:t>
            </a:r>
          </a:p>
          <a:p>
            <a:r>
              <a:rPr lang="el-GR" sz="2800" dirty="0" smtClean="0"/>
              <a:t>ΑΝΩΤΑΤΗ ΕΚΚΛΗΣΙΑΣΤΙΚΗ ΑΚΑΔΗΜΙΑ ΑΘΗΝΑΣ</a:t>
            </a:r>
            <a:endParaRPr lang="el-GR" sz="28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906" y="2931473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52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8565" y="1425388"/>
            <a:ext cx="11026588" cy="5163671"/>
          </a:xfrm>
        </p:spPr>
        <p:txBody>
          <a:bodyPr>
            <a:normAutofit fontScale="40000" lnSpcReduction="20000"/>
          </a:bodyPr>
          <a:lstStyle/>
          <a:p>
            <a:r>
              <a:rPr lang="el-GR" dirty="0" smtClean="0"/>
              <a:t>ΜΑΘΗΜΑ ‟ΠΑΙΔΑΓΩΓΙΚΗ”</a:t>
            </a:r>
          </a:p>
          <a:p>
            <a:r>
              <a:rPr lang="el-GR" dirty="0" smtClean="0"/>
              <a:t>ΕΡΩΤΗΣΕΙΣ ΑΠΟ ΤΟ ΒΙΒΛΙΟ ΤΟΥ Ι. ΠΥΡΓΙΩΤΑΚΗ ‟ΕΙΣΑΓΩΓΗ ΣΤΗΝ ΠΑΙΔΑΓΩΓΙΚΗ ΕΠΙΣΤΗΜΗ”.</a:t>
            </a:r>
          </a:p>
          <a:p>
            <a:r>
              <a:rPr lang="el-GR" dirty="0" smtClean="0"/>
              <a:t>ΚΕΦΑΛΑΙΟ 1. ΠΑΙΔΑΓΩΓΙΚΗ ΕΠΙΣΤΗΜΗ.</a:t>
            </a:r>
          </a:p>
          <a:p>
            <a:r>
              <a:rPr lang="el-GR" dirty="0" smtClean="0"/>
              <a:t>1. ΤΙ ΚΑΘΙΣΤΑ ΑΠΑΡΑΙΤΗΤΗ ΤΗ ΜΑΘΗΣΗ ΓΙΑ ΤΟΝ ΑΝΘΡΩΠΟ ΚΑΙ ΠΩΣ ΑΠΟΔΕΙΚΝΥΕΤΑΙ Η ΑΝΑΓΚΑΙΟΤΗΤΑ ΤΗΣ</a:t>
            </a:r>
          </a:p>
          <a:p>
            <a:r>
              <a:rPr lang="el-GR" dirty="0" smtClean="0"/>
              <a:t>ΑΓΩΓΗΣ; (25-29)</a:t>
            </a:r>
          </a:p>
          <a:p>
            <a:r>
              <a:rPr lang="el-GR" dirty="0" smtClean="0"/>
              <a:t>2. Η ΑΓΩΓΗ ΕΙΝΑΙ ΔΥΝΑΤΗ ΚΑΙ ΟΣΟ ΝΩΡΙΤΕΡΑ ΞΕΚΙΝΑ ΤΟΣΟ ΜΕΓΑΛΥΤΕΡΗ ΔΥΝΑΤΟΤΗΤΑ ΕΠΙΔΡΑΣΗΣ ΕΧΕΙ (58-</a:t>
            </a:r>
          </a:p>
          <a:p>
            <a:r>
              <a:rPr lang="el-GR" dirty="0" smtClean="0"/>
              <a:t>59).</a:t>
            </a:r>
          </a:p>
          <a:p>
            <a:r>
              <a:rPr lang="el-GR" dirty="0" smtClean="0"/>
              <a:t>3. ΓΙΑΤΙ Η ΑΓΩΓΗ ΠΡΕΠΕΙ ΝΑ ΑΣΚΕΙΤΑΙ ΚΑΤΑ ΣΥΣΤΗΜΑΤΙΚΟ ΤΡΟΠΟ; (59)</a:t>
            </a:r>
          </a:p>
          <a:p>
            <a:r>
              <a:rPr lang="el-GR" dirty="0" smtClean="0"/>
              <a:t>4. ΑΠΟ ΠΟΥ ΠΑΡΑΓΕΤΑΙ Ο ΟΡΟΣ ΠΑΙΔΑΓΩΓΟΣ; (60-61)</a:t>
            </a:r>
          </a:p>
          <a:p>
            <a:r>
              <a:rPr lang="el-GR" dirty="0" smtClean="0"/>
              <a:t>5. Ο ΟΡΟΣ ΠΑΙΔΑΓΩΓΙΑ (61-62).</a:t>
            </a:r>
          </a:p>
          <a:p>
            <a:r>
              <a:rPr lang="el-GR" dirty="0" smtClean="0"/>
              <a:t>6. ΠΟΙΑ ΕΙΝΑΙ Η ΕΥΡΕΙΑ ΕΝΝΟΙΑ ΤΗΣ ΑΓΩΓΗΣ. ΔΥΟ ΒΑΣΙΚΟΙ ΛΟΓΟΙ (68-69).</a:t>
            </a:r>
          </a:p>
          <a:p>
            <a:r>
              <a:rPr lang="el-GR" dirty="0" smtClean="0"/>
              <a:t>7.ΠΟΙΟ ΕΙΝΑΙ ΤΟ ΠΕΔΙΟ ΕΡΕΥΝΑΣ ΤΗΣ ΠΑΙΔΑΓΩΓΙΚΗΣ ΕΠΙΣΤΗΜΗΣ; (70)</a:t>
            </a:r>
          </a:p>
          <a:p>
            <a:r>
              <a:rPr lang="el-GR" dirty="0" smtClean="0"/>
              <a:t>8.ΤΙ ΓΝΩΡΙΖΕΤΕ ΓΙΑ ΤΗΝ ΑΥΤΟΑΓΩΓΗ; (70-71)</a:t>
            </a:r>
          </a:p>
          <a:p>
            <a:r>
              <a:rPr lang="el-GR" dirty="0" smtClean="0"/>
              <a:t>9. ΠΩΣ ΣΥΜΒΑΛΛΕΙ Ο ΚΑΛΟΣ ΔΑΣΚΑΛΟΣ ΣΤΗΝ ΑΝΑΠΤΥΞΗ ΤΩΝ ΜΑΘΗΤΩΝ ΤΟΥ; (71)</a:t>
            </a:r>
          </a:p>
          <a:p>
            <a:r>
              <a:rPr lang="el-GR" dirty="0" smtClean="0"/>
              <a:t>10. ΤΙ ΑΠΟΤΕΛΕΙ ΤΗΝ ΜΟΡΦΩΣΗ ΤΟΥ ΑΝΘΡΩΠΟΥ, ΤΙ ΕΙΝΑΙ Η ΜΟΡΦΩΣΗ; (72-73)</a:t>
            </a:r>
          </a:p>
          <a:p>
            <a:r>
              <a:rPr lang="el-GR" dirty="0" smtClean="0"/>
              <a:t>11. Η ΜΑΘΗΣΗ (73).</a:t>
            </a:r>
          </a:p>
          <a:p>
            <a:r>
              <a:rPr lang="el-GR" dirty="0" smtClean="0"/>
              <a:t>12. Η ΚΟΙΝΩΝΙΚΗ ΜΑΘΗΣΗ (74).</a:t>
            </a:r>
          </a:p>
          <a:p>
            <a:r>
              <a:rPr lang="el-GR" dirty="0" smtClean="0"/>
              <a:t>13. Η ΔΙΔΑΣΚΑΛΙΑ (74-75).</a:t>
            </a:r>
          </a:p>
          <a:p>
            <a:r>
              <a:rPr lang="el-GR" dirty="0" smtClean="0"/>
              <a:t>14. ΤΙ ΕΙΝΑΙ Η ΕΚΠΑΙΔΕΥΣΗ; (75)</a:t>
            </a:r>
          </a:p>
          <a:p>
            <a:r>
              <a:rPr lang="el-GR" dirty="0" smtClean="0"/>
              <a:t>15. Η ΚΑΤΑΡΤΙΣΗ (76)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259" y="1257448"/>
            <a:ext cx="3164541" cy="447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07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Βοηθητική βιβλιογραφία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18689" y="1479176"/>
            <a:ext cx="3381863" cy="4386674"/>
          </a:xfrm>
          <a:prstGeom prst="rect">
            <a:avLst/>
          </a:prstGeom>
        </p:spPr>
      </p:pic>
      <p:sp>
        <p:nvSpPr>
          <p:cNvPr id="6" name="Ορθογώνιο 5"/>
          <p:cNvSpPr/>
          <p:nvPr/>
        </p:nvSpPr>
        <p:spPr>
          <a:xfrm>
            <a:off x="2523799" y="6311899"/>
            <a:ext cx="7646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https://www.openbook.gr/eisagwgi-stin-paidagwgiki-epistimi/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290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 smtClean="0"/>
              <a:t>Θεωρητική θεμελίωση της Παιδαγωγικής Επιστήμης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Αγωγή</a:t>
            </a:r>
          </a:p>
          <a:p>
            <a:r>
              <a:rPr lang="el-GR" dirty="0" smtClean="0"/>
              <a:t>Αναγκαία</a:t>
            </a:r>
          </a:p>
          <a:p>
            <a:r>
              <a:rPr lang="el-GR" dirty="0" smtClean="0"/>
              <a:t>Δυνατή</a:t>
            </a:r>
          </a:p>
          <a:p>
            <a:endParaRPr lang="el-GR" dirty="0"/>
          </a:p>
          <a:p>
            <a:r>
              <a:rPr lang="el-GR" dirty="0" smtClean="0"/>
              <a:t>Ατέλειες κατά τη γέννηση</a:t>
            </a:r>
          </a:p>
          <a:p>
            <a:r>
              <a:rPr lang="el-GR" dirty="0" smtClean="0"/>
              <a:t>Υψηλός βαθμός εξέλιξης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917" y="1401878"/>
            <a:ext cx="2850531" cy="406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2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Παιδαγωγός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Παιδαγωγός&lt; </a:t>
            </a:r>
            <a:r>
              <a:rPr lang="el-GR" dirty="0" err="1" smtClean="0"/>
              <a:t>παις</a:t>
            </a:r>
            <a:r>
              <a:rPr lang="el-GR" dirty="0" smtClean="0"/>
              <a:t> + </a:t>
            </a:r>
            <a:r>
              <a:rPr lang="el-GR" dirty="0" err="1" smtClean="0"/>
              <a:t>ἄγω</a:t>
            </a:r>
            <a:r>
              <a:rPr lang="el-GR" dirty="0" smtClean="0"/>
              <a:t>= οδηγώ το παιδί</a:t>
            </a:r>
          </a:p>
          <a:p>
            <a:r>
              <a:rPr lang="el-GR" dirty="0" smtClean="0"/>
              <a:t>Ιστορική αναδρομή</a:t>
            </a:r>
          </a:p>
          <a:p>
            <a:r>
              <a:rPr lang="el-GR" dirty="0" smtClean="0"/>
              <a:t>Παιδαγωγία: η τέχνη του </a:t>
            </a:r>
            <a:r>
              <a:rPr lang="el-GR" dirty="0" err="1" smtClean="0"/>
              <a:t>παιδαγωγείν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Παιδαγωγική</a:t>
            </a:r>
          </a:p>
          <a:p>
            <a:r>
              <a:rPr lang="el-GR" dirty="0" smtClean="0"/>
              <a:t>Γενική Παιδαγωγική</a:t>
            </a:r>
          </a:p>
          <a:p>
            <a:r>
              <a:rPr lang="el-GR" dirty="0" smtClean="0"/>
              <a:t>Παιδαγωγική Επιστήμη</a:t>
            </a:r>
          </a:p>
          <a:p>
            <a:r>
              <a:rPr lang="el-GR" dirty="0" smtClean="0"/>
              <a:t>Συστηματική Παιδαγωγική ή θεωρία της αγωγής</a:t>
            </a:r>
          </a:p>
          <a:p>
            <a:r>
              <a:rPr lang="el-GR" dirty="0" smtClean="0"/>
              <a:t>Ορισμός</a:t>
            </a:r>
          </a:p>
          <a:p>
            <a:r>
              <a:rPr lang="en-US" dirty="0" err="1" smtClean="0"/>
              <a:t>J.F.Herbart</a:t>
            </a:r>
            <a:r>
              <a:rPr lang="en-US" dirty="0" smtClean="0"/>
              <a:t>, </a:t>
            </a:r>
            <a:r>
              <a:rPr lang="en-US" i="1" dirty="0" err="1"/>
              <a:t>Allgemeine</a:t>
            </a:r>
            <a:r>
              <a:rPr lang="en-US" i="1" dirty="0"/>
              <a:t> </a:t>
            </a:r>
            <a:r>
              <a:rPr lang="en-US" i="1" dirty="0" err="1" smtClean="0"/>
              <a:t>Pädagogik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l-GR" dirty="0" smtClean="0"/>
              <a:t>Γενική Παιδαγωγική),</a:t>
            </a:r>
            <a:r>
              <a:rPr lang="en-US" dirty="0"/>
              <a:t> </a:t>
            </a:r>
            <a:r>
              <a:rPr lang="en-US" dirty="0" err="1"/>
              <a:t>Göttingen</a:t>
            </a:r>
            <a:r>
              <a:rPr lang="en-US" dirty="0"/>
              <a:t> </a:t>
            </a:r>
            <a:r>
              <a:rPr lang="en-US" dirty="0" smtClean="0"/>
              <a:t>1806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l-GR" dirty="0" smtClean="0"/>
              <a:t>Δασκαλοκεντρική)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2672" y="365125"/>
            <a:ext cx="2958862" cy="417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8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187828"/>
            <a:ext cx="10515600" cy="1325563"/>
          </a:xfrm>
        </p:spPr>
        <p:txBody>
          <a:bodyPr/>
          <a:lstStyle/>
          <a:p>
            <a:r>
              <a:rPr lang="el-GR" dirty="0" smtClean="0"/>
              <a:t>Ευρεία έννοια της αγωγής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l-GR" dirty="0" smtClean="0"/>
          </a:p>
          <a:p>
            <a:r>
              <a:rPr lang="el-GR" dirty="0" smtClean="0"/>
              <a:t>Ορισμός</a:t>
            </a:r>
          </a:p>
          <a:p>
            <a:r>
              <a:rPr lang="el-GR" dirty="0" smtClean="0"/>
              <a:t>Η αγωγή δεν περιορίζεται στον χώρο του σχολείου, της οικογένειας…</a:t>
            </a:r>
          </a:p>
          <a:p>
            <a:r>
              <a:rPr lang="el-GR" dirty="0" smtClean="0"/>
              <a:t>Η παιδαγωγική δύναμη της ευρύτερης κοινωνίας σε βάρος της αντίστοιχης του σχολείου</a:t>
            </a:r>
          </a:p>
          <a:p>
            <a:r>
              <a:rPr lang="el-GR" dirty="0" smtClean="0"/>
              <a:t>Αντίρροπες και </a:t>
            </a:r>
            <a:r>
              <a:rPr lang="el-GR" dirty="0" err="1" smtClean="0"/>
              <a:t>αντιχαμόμενες</a:t>
            </a:r>
            <a:r>
              <a:rPr lang="el-GR" dirty="0" smtClean="0"/>
              <a:t> δράσεις των μονάδων που ασκούν αγωγή.</a:t>
            </a:r>
          </a:p>
          <a:p>
            <a:r>
              <a:rPr lang="el-GR" dirty="0" smtClean="0"/>
              <a:t>Το πλαίσιο της Παιδαγωγικής επιστήμης</a:t>
            </a:r>
          </a:p>
          <a:p>
            <a:r>
              <a:rPr lang="el-GR" dirty="0" smtClean="0"/>
              <a:t>Προγραμματισμός</a:t>
            </a:r>
          </a:p>
          <a:p>
            <a:r>
              <a:rPr lang="el-GR" dirty="0"/>
              <a:t>Μ</a:t>
            </a:r>
            <a:r>
              <a:rPr lang="el-GR" dirty="0" smtClean="0"/>
              <a:t>εθόδευση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6446" y="0"/>
            <a:ext cx="160972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9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Αυτοαγωγή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Ορισμός</a:t>
            </a:r>
          </a:p>
          <a:p>
            <a:r>
              <a:rPr lang="el-GR" dirty="0" smtClean="0"/>
              <a:t>Παιδαγωγός –</a:t>
            </a:r>
            <a:r>
              <a:rPr lang="el-GR" dirty="0" err="1" smtClean="0"/>
              <a:t>παιδαγωγούμενος</a:t>
            </a:r>
            <a:endParaRPr lang="el-GR" dirty="0" smtClean="0"/>
          </a:p>
          <a:p>
            <a:r>
              <a:rPr lang="el-GR" dirty="0" smtClean="0"/>
              <a:t>Έμπνευση</a:t>
            </a:r>
          </a:p>
          <a:p>
            <a:r>
              <a:rPr lang="el-GR" dirty="0" smtClean="0"/>
              <a:t>Συνειδητοποίηση ελλείψεων και κενών</a:t>
            </a:r>
          </a:p>
          <a:p>
            <a:r>
              <a:rPr lang="el-GR" dirty="0" smtClean="0"/>
              <a:t>Βούληση</a:t>
            </a:r>
          </a:p>
          <a:p>
            <a:r>
              <a:rPr lang="el-GR" dirty="0" smtClean="0"/>
              <a:t>Αυτογνωσία</a:t>
            </a:r>
          </a:p>
          <a:p>
            <a:r>
              <a:rPr lang="el-GR" dirty="0" smtClean="0"/>
              <a:t>Ο ρόλος του παιδαγωγού στην </a:t>
            </a:r>
            <a:r>
              <a:rPr lang="el-GR" dirty="0" err="1" smtClean="0"/>
              <a:t>αυτοαγωγή</a:t>
            </a:r>
            <a:endParaRPr lang="el-GR" dirty="0" smtClean="0"/>
          </a:p>
          <a:p>
            <a:r>
              <a:rPr lang="el-GR" dirty="0" smtClean="0"/>
              <a:t>Καλός δάσκαλος</a:t>
            </a:r>
          </a:p>
          <a:p>
            <a:r>
              <a:rPr lang="el-GR" dirty="0" smtClean="0"/>
              <a:t>Αυτονομία, αυτοτέλεια των μαθητών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539" y="954742"/>
            <a:ext cx="2798262" cy="3784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37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Μόρφωση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Μόρφωση=το αποτέλεσμα της όλης διαδικασίας </a:t>
            </a:r>
          </a:p>
          <a:p>
            <a:r>
              <a:rPr lang="el-GR" dirty="0" smtClean="0"/>
              <a:t>της αγωγής</a:t>
            </a:r>
          </a:p>
          <a:p>
            <a:r>
              <a:rPr lang="el-GR" dirty="0" smtClean="0"/>
              <a:t>Μορφώνω: δίνω μορφή</a:t>
            </a:r>
          </a:p>
          <a:p>
            <a:r>
              <a:rPr lang="el-GR" dirty="0" smtClean="0"/>
              <a:t>Μορφή της προσωπικότητας</a:t>
            </a:r>
          </a:p>
          <a:p>
            <a:r>
              <a:rPr lang="el-GR" dirty="0" smtClean="0"/>
              <a:t>Τέχνη. Το παράδειγμα από τον Πλωτίνο</a:t>
            </a:r>
          </a:p>
          <a:p>
            <a:r>
              <a:rPr lang="el-GR" dirty="0" smtClean="0"/>
              <a:t>Καλλιέργεια του ατόμου</a:t>
            </a:r>
          </a:p>
          <a:p>
            <a:r>
              <a:rPr lang="el-GR" dirty="0" smtClean="0"/>
              <a:t>Συσσώρευση γνώσεων, καλλιέργεια. Πβ. Ηράκλειτος</a:t>
            </a:r>
          </a:p>
          <a:p>
            <a:r>
              <a:rPr lang="el-GR" dirty="0" smtClean="0"/>
              <a:t>Μορφωμένος, αξίες, κοινωνικές, πολιτικές και ιστορικές συνθήκες</a:t>
            </a:r>
          </a:p>
          <a:p>
            <a:r>
              <a:rPr lang="el-GR" dirty="0" smtClean="0"/>
              <a:t>Μόρφωση του δασκάλου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602" y="847164"/>
            <a:ext cx="2311657" cy="326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124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Μάθηση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Διαδικασία, γνώσεις, δεξιότητες, ικανότητες, εμπειρίες, συμπεριφορά</a:t>
            </a:r>
          </a:p>
          <a:p>
            <a:r>
              <a:rPr lang="el-GR" dirty="0" smtClean="0"/>
              <a:t>Οικειοποίηση τρόπων συμπεριφοράς</a:t>
            </a:r>
          </a:p>
          <a:p>
            <a:r>
              <a:rPr lang="el-GR" dirty="0" smtClean="0"/>
              <a:t>Ορισμός</a:t>
            </a:r>
          </a:p>
          <a:p>
            <a:r>
              <a:rPr lang="el-GR" dirty="0" smtClean="0"/>
              <a:t>Παιδαγωγική, Ψυχολογία</a:t>
            </a:r>
          </a:p>
          <a:p>
            <a:r>
              <a:rPr lang="el-GR" dirty="0" smtClean="0"/>
              <a:t>Ψυχολογία της μάθησης</a:t>
            </a:r>
          </a:p>
          <a:p>
            <a:r>
              <a:rPr lang="el-GR" dirty="0" smtClean="0"/>
              <a:t>Ενεργός συμμετοχή του μαθητή.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845" y="2671007"/>
            <a:ext cx="2481744" cy="35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70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Διδασκαλία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Βοήθεια στη διαδικασία της μάθησης </a:t>
            </a:r>
          </a:p>
          <a:p>
            <a:r>
              <a:rPr lang="el-GR" dirty="0" smtClean="0"/>
              <a:t>Ορισμός</a:t>
            </a:r>
          </a:p>
          <a:p>
            <a:r>
              <a:rPr lang="el-GR" dirty="0" smtClean="0"/>
              <a:t>Σχολείο: παρέχεται διδασκαλία, παράγεται μάθηση</a:t>
            </a:r>
          </a:p>
          <a:p>
            <a:r>
              <a:rPr lang="el-GR" dirty="0" smtClean="0"/>
              <a:t>Η διδασκαλία δεν αφορά μόνο τον διδάσκαλο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1121" y="1027906"/>
            <a:ext cx="2735242" cy="3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2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Εκπαίδευση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Θεσμός</a:t>
            </a:r>
          </a:p>
          <a:p>
            <a:r>
              <a:rPr lang="el-GR" dirty="0" smtClean="0"/>
              <a:t>Ιδρύματα παροχής αγωγής και μάθησης</a:t>
            </a:r>
          </a:p>
          <a:p>
            <a:r>
              <a:rPr lang="el-GR" dirty="0" smtClean="0"/>
              <a:t>Δημόσια</a:t>
            </a:r>
          </a:p>
          <a:p>
            <a:r>
              <a:rPr lang="el-GR" dirty="0" smtClean="0"/>
              <a:t>Ιδιωτική</a:t>
            </a:r>
          </a:p>
          <a:p>
            <a:r>
              <a:rPr lang="el-GR" dirty="0" smtClean="0"/>
              <a:t>Εκκλησιαστική</a:t>
            </a:r>
          </a:p>
          <a:p>
            <a:r>
              <a:rPr lang="el-GR" dirty="0" smtClean="0"/>
              <a:t>Εκπαιδευτικό σύστημα</a:t>
            </a:r>
          </a:p>
          <a:p>
            <a:r>
              <a:rPr lang="el-GR" dirty="0" smtClean="0"/>
              <a:t>Κοινωνικό-πολιτικές-ιστορικές συνθήκες</a:t>
            </a:r>
          </a:p>
          <a:p>
            <a:r>
              <a:rPr lang="el-GR" dirty="0" smtClean="0"/>
              <a:t>Πρωτοβάθμια</a:t>
            </a:r>
          </a:p>
          <a:p>
            <a:r>
              <a:rPr lang="el-GR" dirty="0" smtClean="0"/>
              <a:t>Δευτεροβάθμια</a:t>
            </a:r>
          </a:p>
          <a:p>
            <a:r>
              <a:rPr lang="el-GR" dirty="0" smtClean="0"/>
              <a:t>Τριτοβάθμια</a:t>
            </a:r>
          </a:p>
          <a:p>
            <a:r>
              <a:rPr lang="el-GR" dirty="0"/>
              <a:t>-</a:t>
            </a:r>
            <a:endParaRPr lang="el-GR" dirty="0" smtClean="0"/>
          </a:p>
          <a:p>
            <a:r>
              <a:rPr lang="el-GR" dirty="0" smtClean="0"/>
              <a:t>Κατάρτιση: απόκτηση γνώσεων κυρίως τεχνικής φύσης.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1" y="1153886"/>
            <a:ext cx="2998333" cy="299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4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473</Words>
  <Application>Microsoft Office PowerPoint</Application>
  <PresentationFormat>Ευρεία οθόνη</PresentationFormat>
  <Paragraphs>100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Office Theme</vt:lpstr>
      <vt:lpstr> ΠΑΙΔΑΓΩΓΙΚΗ 2η εισήγηση  </vt:lpstr>
      <vt:lpstr>Θεωρητική θεμελίωση της Παιδαγωγικής Επιστήμης</vt:lpstr>
      <vt:lpstr>Παιδαγωγός</vt:lpstr>
      <vt:lpstr>Ευρεία έννοια της αγωγής</vt:lpstr>
      <vt:lpstr>Αυτοαγωγή</vt:lpstr>
      <vt:lpstr>Μόρφωση</vt:lpstr>
      <vt:lpstr>Μάθηση</vt:lpstr>
      <vt:lpstr>Διδασκαλία</vt:lpstr>
      <vt:lpstr>Εκπαίδευση</vt:lpstr>
      <vt:lpstr>Ερωτήσεις</vt:lpstr>
      <vt:lpstr>Βοηθητική βιβλιογραφία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ΠΑΙΔΑΓΩΓΙΚΗ</dc:title>
  <dc:creator>Λογαριασμός Microsoft</dc:creator>
  <cp:lastModifiedBy>Λογαριασμός Microsoft</cp:lastModifiedBy>
  <cp:revision>16</cp:revision>
  <dcterms:created xsi:type="dcterms:W3CDTF">2024-03-12T06:32:16Z</dcterms:created>
  <dcterms:modified xsi:type="dcterms:W3CDTF">2025-03-05T11:13:40Z</dcterms:modified>
</cp:coreProperties>
</file>