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0F6F-3D8E-4BF3-A090-C21D10D347F9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3131-F532-4732-BD2A-38009F313C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91628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0F6F-3D8E-4BF3-A090-C21D10D347F9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3131-F532-4732-BD2A-38009F313C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4423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0F6F-3D8E-4BF3-A090-C21D10D347F9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3131-F532-4732-BD2A-38009F313C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03767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0F6F-3D8E-4BF3-A090-C21D10D347F9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3131-F532-4732-BD2A-38009F313C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0556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0F6F-3D8E-4BF3-A090-C21D10D347F9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3131-F532-4732-BD2A-38009F313C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57311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0F6F-3D8E-4BF3-A090-C21D10D347F9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3131-F532-4732-BD2A-38009F313C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9769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0F6F-3D8E-4BF3-A090-C21D10D347F9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3131-F532-4732-BD2A-38009F313C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7987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0F6F-3D8E-4BF3-A090-C21D10D347F9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3131-F532-4732-BD2A-38009F313C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218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0F6F-3D8E-4BF3-A090-C21D10D347F9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3131-F532-4732-BD2A-38009F313C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24718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0F6F-3D8E-4BF3-A090-C21D10D347F9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3131-F532-4732-BD2A-38009F313C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63138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D0F6F-3D8E-4BF3-A090-C21D10D347F9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823131-F532-4732-BD2A-38009F313C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1918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D0F6F-3D8E-4BF3-A090-C21D10D347F9}" type="datetimeFigureOut">
              <a:rPr lang="el-GR" smtClean="0"/>
              <a:t>12/9/2022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823131-F532-4732-BD2A-38009F313CDE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4481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0" y="204716"/>
            <a:ext cx="12192000" cy="3644519"/>
          </a:xfrm>
        </p:spPr>
        <p:txBody>
          <a:bodyPr>
            <a:normAutofit fontScale="90000"/>
          </a:bodyPr>
          <a:lstStyle/>
          <a:p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ΧΡΙΣΤΙΑΝΙΚΗ ΗΘΙΚΗ</a:t>
            </a:r>
            <a:b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ΕΝΟΤΗΤΑ 6</a:t>
            </a:r>
            <a: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br>
              <a:rPr lang="el-GR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ΜΕΘΟΔΟΛΟΓΙΑ ΤΗΣ ΗΘΙΚΗΣ</a:t>
            </a:r>
            <a:br>
              <a:rPr lang="el-G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Από το βιβλίο του Γεώργιου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Μαντζαρίδη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Χριστιανική Ηθική, Τόμος 1</a:t>
            </a:r>
            <a:r>
              <a:rPr lang="el-GR" sz="3600" b="1" i="1" baseline="30000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ος</a:t>
            </a:r>
            <a:r>
              <a:rPr lang="el-GR" sz="3600" b="1" i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 Εισαγωγή-Γενικές αρχές-Σύγχρονη Προβληματική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Θεσσαλονίκη:Ι.Μ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Βατοπαιδίου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-Άγιον Όρος, 2015³, </a:t>
            </a:r>
            <a:r>
              <a:rPr lang="el-GR" sz="3600" b="1" dirty="0" err="1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σσ</a:t>
            </a:r>
            <a:r>
              <a:rPr lang="el-GR" sz="3600" b="1" dirty="0">
                <a:solidFill>
                  <a:srgbClr val="FF0000"/>
                </a:solidFill>
                <a:latin typeface="+mn-lt"/>
                <a:cs typeface="Times New Roman" panose="02020603050405020304" pitchFamily="18" charset="0"/>
              </a:rPr>
              <a:t>. 67-76</a:t>
            </a:r>
            <a:b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401170" y="4448199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l-GR" dirty="0"/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cs typeface="Times New Roman" panose="02020603050405020304" pitchFamily="18" charset="0"/>
              </a:rPr>
              <a:t>ΣΤ</a:t>
            </a:r>
            <a:r>
              <a:rPr lang="el-GR" sz="2400" dirty="0"/>
              <a:t>΄ ΕΞΑΜΗΝΟ</a:t>
            </a:r>
            <a:br>
              <a:rPr lang="el-GR" sz="2400" dirty="0"/>
            </a:br>
            <a:r>
              <a:rPr lang="el-GR" sz="2400" dirty="0"/>
              <a:t>ΙΕΡΑΤΙΚΩΝ ΣΠΟΥΔΩΝ</a:t>
            </a:r>
          </a:p>
          <a:p>
            <a:r>
              <a:rPr lang="el-GR" sz="2400" dirty="0"/>
              <a:t>ΔΙΔΑΣΚΟΥΣΑ: ΜΑΡΙΑ Κ. ΚΑΡΑΜΠΕΛΙΑ</a:t>
            </a:r>
          </a:p>
          <a:p>
            <a:r>
              <a:rPr lang="el-GR" sz="2400" dirty="0"/>
              <a:t>202</a:t>
            </a:r>
            <a:r>
              <a:rPr lang="en-US" sz="2400" dirty="0"/>
              <a:t>1</a:t>
            </a:r>
            <a:r>
              <a:rPr lang="el-GR" sz="2400" dirty="0"/>
              <a:t>-202</a:t>
            </a:r>
            <a:r>
              <a:rPr lang="en-US" sz="2400" dirty="0"/>
              <a:t>2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69439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6. ΜΕΘΟΔΟΛΟΓΙΑ ΤΗΣ ΗΘΙΚΗΣ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Δογματικές και ηθικές εκτροπές έχουμε όταν ο άνθρωπος: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επιχειρεί ο ίδιος να παρουσιάσει τον Θεό με δικές του παραστάσεις και αντιλήψεις και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δεν δέχεται τον Θεό όπως αποκαλύπτεται στον κόσμο και δεν προσπαθεί να Τον γνωρίσει με την τήρηση των εντολών Του.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23925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6. ΜΕΘΟΔΟΛΟΓΙΑ ΤΗΣ ΗΘΙΚΗΣ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χριστιανική ηθική αποσκοπεί στην ανάπτυξη του ήθους, που θεμελιώνεται στην εν Χριστώ ζωή. </a:t>
            </a:r>
          </a:p>
          <a:p>
            <a:pPr lvl="0"/>
            <a:r>
              <a:rPr lang="el-GR" dirty="0"/>
              <a:t>Η ένωση του ανθρώπου με τον Χριστό, που μυσταγωγείται με τη χάρη του Αγίου Πνεύματος, ενεργοποιείται στην καθημερινή ζωή με τη συμμόρφωση της θέλησής του προς το θέλημα του Χριστού. </a:t>
            </a:r>
          </a:p>
          <a:p>
            <a:pPr lvl="0"/>
            <a:r>
              <a:rPr lang="el-GR" dirty="0"/>
              <a:t>Η πεμπτουσία της χριστιανικής ζωής βρίσκεται στην </a:t>
            </a:r>
            <a:r>
              <a:rPr lang="el-GR" b="1" dirty="0"/>
              <a:t>παραίτηση από την εγωκεντρική διάσπαση</a:t>
            </a:r>
            <a:r>
              <a:rPr lang="el-GR" dirty="0"/>
              <a:t>, που συνεπάγεται την ενεργοποίηση της πνευματικής ενοποίησης.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9542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6. ΜΕΘΟΔΟΛΟΓΙΑ ΤΗΣ ΗΘΙΚΗΣ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χριστιανική ηθική είναι η </a:t>
            </a:r>
            <a:r>
              <a:rPr lang="el-GR" b="1" dirty="0">
                <a:solidFill>
                  <a:srgbClr val="FF0000"/>
                </a:solidFill>
              </a:rPr>
              <a:t>ηθική της ελευθερίας και της προσωπικής κοινωνίας</a:t>
            </a:r>
            <a:r>
              <a:rPr lang="el-GR" dirty="0"/>
              <a:t>.</a:t>
            </a:r>
          </a:p>
          <a:p>
            <a:pPr lvl="0"/>
            <a:r>
              <a:rPr lang="el-GR" dirty="0"/>
              <a:t>Ο Χριστός φανερώνει στον άνθρωπο το θείο ήθος και τον καλεί να προχωρήσει στη θεία τελειότητα: «</a:t>
            </a:r>
            <a:r>
              <a:rPr lang="el-GR" i="1" dirty="0" err="1"/>
              <a:t>Ἔσεσθε</a:t>
            </a:r>
            <a:r>
              <a:rPr lang="el-GR" i="1" dirty="0"/>
              <a:t> </a:t>
            </a:r>
            <a:r>
              <a:rPr lang="el-GR" i="1" dirty="0" err="1"/>
              <a:t>οὖν</a:t>
            </a:r>
            <a:r>
              <a:rPr lang="el-GR" i="1" dirty="0"/>
              <a:t> </a:t>
            </a:r>
            <a:r>
              <a:rPr lang="el-GR" i="1" dirty="0" err="1"/>
              <a:t>ὑμεῖς</a:t>
            </a:r>
            <a:r>
              <a:rPr lang="el-GR" i="1" dirty="0"/>
              <a:t> τέλειοι, </a:t>
            </a:r>
            <a:r>
              <a:rPr lang="el-GR" i="1" dirty="0" err="1"/>
              <a:t>ὥσπερ</a:t>
            </a:r>
            <a:r>
              <a:rPr lang="el-GR" i="1" dirty="0"/>
              <a:t> ὁ </a:t>
            </a:r>
            <a:r>
              <a:rPr lang="el-GR" i="1" dirty="0" err="1"/>
              <a:t>Πατὴρ</a:t>
            </a:r>
            <a:r>
              <a:rPr lang="el-GR" i="1" dirty="0"/>
              <a:t> </a:t>
            </a:r>
            <a:r>
              <a:rPr lang="el-GR" i="1" dirty="0" err="1"/>
              <a:t>ὑμῶν</a:t>
            </a:r>
            <a:r>
              <a:rPr lang="el-GR" i="1" dirty="0"/>
              <a:t> ὁ </a:t>
            </a:r>
            <a:r>
              <a:rPr lang="el-GR" i="1" dirty="0" err="1"/>
              <a:t>ἐν</a:t>
            </a:r>
            <a:r>
              <a:rPr lang="el-GR" i="1" dirty="0"/>
              <a:t> </a:t>
            </a:r>
            <a:r>
              <a:rPr lang="el-GR" i="1" dirty="0" err="1"/>
              <a:t>οὐρανοῖς</a:t>
            </a:r>
            <a:r>
              <a:rPr lang="el-GR" i="1" dirty="0"/>
              <a:t> τέλειός </a:t>
            </a:r>
            <a:r>
              <a:rPr lang="el-GR" i="1" dirty="0" err="1"/>
              <a:t>ἐστιν</a:t>
            </a:r>
            <a:r>
              <a:rPr lang="el-GR" dirty="0"/>
              <a:t>» (</a:t>
            </a:r>
            <a:r>
              <a:rPr lang="el-GR" i="1" dirty="0" err="1"/>
              <a:t>Μτ</a:t>
            </a:r>
            <a:r>
              <a:rPr lang="el-GR" dirty="0"/>
              <a:t>. 5,48)</a:t>
            </a:r>
          </a:p>
          <a:p>
            <a:pPr lvl="0"/>
            <a:r>
              <a:rPr lang="el-GR" dirty="0"/>
              <a:t>Στη χριστιανική ζωή η </a:t>
            </a:r>
            <a:r>
              <a:rPr lang="el-GR" b="1" dirty="0"/>
              <a:t>μυστηριακή ένωση </a:t>
            </a:r>
            <a:r>
              <a:rPr lang="el-GR" dirty="0"/>
              <a:t>του Χριστού με τον πιστό είναι δεδομένη, ενώ η </a:t>
            </a:r>
            <a:r>
              <a:rPr lang="el-GR" b="1" dirty="0"/>
              <a:t>πνευματική του τελείωση </a:t>
            </a:r>
            <a:r>
              <a:rPr lang="el-GR" dirty="0"/>
              <a:t>ζητούμενη. </a:t>
            </a:r>
          </a:p>
          <a:p>
            <a:pPr lvl="0"/>
            <a:r>
              <a:rPr lang="el-GR" b="1" dirty="0">
                <a:solidFill>
                  <a:srgbClr val="FF0000"/>
                </a:solidFill>
              </a:rPr>
              <a:t>Σκοπός της είναι η οντολογική μεταμόρφωση του ανθρώπου ως προσώπου</a:t>
            </a:r>
            <a:r>
              <a:rPr lang="el-GR" dirty="0"/>
              <a:t>, που εικονίζει τον δημιουργό του.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198048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24527CD-1060-434E-8594-B154F1BBA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algn="ctr"/>
            <a:r>
              <a:rPr lang="el-GR" dirty="0"/>
              <a:t>6. ΜΕΘΟΔΟΛΟΓΙΑ ΤΗΣ ΗΘΙΚΗΣ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67F9D9B-8D31-4792-A48C-8818D29AA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3" y="1179443"/>
            <a:ext cx="11675166" cy="5579166"/>
          </a:xfrm>
        </p:spPr>
        <p:txBody>
          <a:bodyPr/>
          <a:lstStyle/>
          <a:p>
            <a:pPr marL="0" indent="0">
              <a:buNone/>
            </a:pPr>
            <a:r>
              <a:rPr lang="el-GR" b="1" dirty="0"/>
              <a:t>Ερωτήσεις: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Ποιοι τρεις τύποι ηθικής διακρίνονται;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Τι συμβαίνει με την παραδοσιακή ηθική;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Τι ισχύει στην ηθική της ευθύνης;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Τι κυριαρχεί στην </a:t>
            </a:r>
            <a:r>
              <a:rPr lang="el-GR" dirty="0" err="1"/>
              <a:t>μετα</a:t>
            </a:r>
            <a:r>
              <a:rPr lang="el-GR" dirty="0"/>
              <a:t>-ηθική;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Η συμπεριφορά στον παρόν έχει επιπτώσεις στο μέλλον; Ναι ή όχι και γιατί;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Τι απαιτείται για τη βίωση της χριστιανικής ηθικής; 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Τι είδους είναι η χριστιανική ηθική και που αποσκοπεί; </a:t>
            </a:r>
          </a:p>
        </p:txBody>
      </p:sp>
    </p:spTree>
    <p:extLst>
      <p:ext uri="{BB962C8B-B14F-4D97-AF65-F5344CB8AC3E}">
        <p14:creationId xmlns:p14="http://schemas.microsoft.com/office/powerpoint/2010/main" val="2541939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br>
              <a:rPr lang="el-GR" dirty="0"/>
            </a:br>
            <a:r>
              <a:rPr lang="el-GR" dirty="0"/>
              <a:t>6. ΜΕΘΟΔΟΛΟΓΙΑ ΤΗΣ ΗΘΙΚΗΣ</a:t>
            </a:r>
            <a:br>
              <a:rPr lang="el-GR" dirty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μέθοδος που χρησιμοποιείται στην παρουσίαση της ηθικής προσδιορίζει και τον τύπο της. </a:t>
            </a:r>
          </a:p>
          <a:p>
            <a:r>
              <a:rPr lang="el-GR" dirty="0"/>
              <a:t>Διακρίνονται τρεις τύποι ηθικής:  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την παραδοσιακή ηθική ή ηθική της αυθεντίας,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την ηθική της ευθύνης και 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την μεταηθική.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93544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6. ΜΕΘΟΔΟΛΟΓΙΑ ΤΗΣ ΗΘΙΚΗΣ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παραδοσιακή ηθική ή ηθική της αυθεντίας:</a:t>
            </a:r>
          </a:p>
          <a:p>
            <a:pPr lvl="0"/>
            <a:r>
              <a:rPr lang="el-GR" dirty="0"/>
              <a:t>Στηρίζεται στο </a:t>
            </a:r>
            <a:r>
              <a:rPr lang="el-GR" b="1" dirty="0">
                <a:solidFill>
                  <a:srgbClr val="FF0000"/>
                </a:solidFill>
              </a:rPr>
              <a:t>κύρος της παράδοσης</a:t>
            </a:r>
            <a:r>
              <a:rPr lang="el-GR" dirty="0"/>
              <a:t>.</a:t>
            </a:r>
          </a:p>
          <a:p>
            <a:pPr lvl="0"/>
            <a:r>
              <a:rPr lang="el-GR" dirty="0"/>
              <a:t>Επικαλείται τους ηθικούς κανόνες, τα ήθη και τα έθιμα του παρελθόντος.</a:t>
            </a:r>
          </a:p>
          <a:p>
            <a:pPr lvl="0"/>
            <a:r>
              <a:rPr lang="el-GR" dirty="0"/>
              <a:t>Η χριστιανική ηθική καταφεύγει στη χριστιανική παράδοση: Αγία Γραφή, παραγγέλματα Αποστόλων, διδασκαλία Πατέρων. </a:t>
            </a:r>
          </a:p>
          <a:p>
            <a:pPr lvl="0"/>
            <a:r>
              <a:rPr lang="el-GR" dirty="0"/>
              <a:t>Τα προβλήματα της καθημερινής ζωής αντιμετωπίζονται με τον παραδοσιακό τρόπο. Επικρατεί το πνεύμα της παράδοσης, που </a:t>
            </a:r>
            <a:r>
              <a:rPr lang="el-GR" u="sng" dirty="0"/>
              <a:t>δεν επιτρέπει και μεγάλες καινοτομίες</a:t>
            </a:r>
            <a:r>
              <a:rPr lang="el-GR" dirty="0"/>
              <a:t>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79252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6. ΜΕΘΟΔΟΛΟΓΙΑ ΤΗΣ ΗΘΙΚΗΣ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/>
              <a:t>Η ηθική της ευθύνης:</a:t>
            </a:r>
          </a:p>
          <a:p>
            <a:pPr lvl="0"/>
            <a:r>
              <a:rPr lang="el-GR" dirty="0"/>
              <a:t>Τοποθετεί το κέντρο βάρους στην </a:t>
            </a:r>
            <a:r>
              <a:rPr lang="el-GR" b="1" dirty="0">
                <a:solidFill>
                  <a:srgbClr val="FF0000"/>
                </a:solidFill>
              </a:rPr>
              <a:t>υπευθυνότητα του ανθρώπου</a:t>
            </a:r>
            <a:r>
              <a:rPr lang="el-GR" dirty="0"/>
              <a:t> και την </a:t>
            </a:r>
            <a:r>
              <a:rPr lang="el-GR" b="1" dirty="0">
                <a:solidFill>
                  <a:srgbClr val="FF0000"/>
                </a:solidFill>
              </a:rPr>
              <a:t>ελευθερία της συνειδήσεώς του</a:t>
            </a:r>
            <a:r>
              <a:rPr lang="el-GR" dirty="0"/>
              <a:t>. </a:t>
            </a:r>
          </a:p>
          <a:p>
            <a:pPr lvl="0"/>
            <a:r>
              <a:rPr lang="el-GR" dirty="0"/>
              <a:t>Για τον σωστό τρόπο συμπεριφοράς </a:t>
            </a:r>
            <a:r>
              <a:rPr lang="el-GR" u="sng" dirty="0"/>
              <a:t>εκτιμά σε κάθε περίπτωση </a:t>
            </a:r>
            <a:r>
              <a:rPr lang="el-GR" dirty="0"/>
              <a:t>τα δεδομένα.</a:t>
            </a:r>
          </a:p>
          <a:p>
            <a:pPr lvl="0"/>
            <a:r>
              <a:rPr lang="el-GR" dirty="0"/>
              <a:t>Προετοιμάζει τον άνθρωπο να τοποθετείται υπεύθυνα στη ζωή και τα προβλήματά της.</a:t>
            </a:r>
          </a:p>
          <a:p>
            <a:pPr lvl="0"/>
            <a:r>
              <a:rPr lang="el-GR" dirty="0"/>
              <a:t>Έχει ως αφετηρία κάποια </a:t>
            </a:r>
            <a:r>
              <a:rPr lang="el-GR" u="sng" dirty="0"/>
              <a:t>γενικότερη αρχή ή αξία</a:t>
            </a:r>
            <a:r>
              <a:rPr lang="el-GR" dirty="0"/>
              <a:t> (π.χ. αγάπη, δικαιοσύνη, την αρχή του προσώπου, την αξία της κοινωνίας)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1505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91862" y="0"/>
            <a:ext cx="10515600" cy="953037"/>
          </a:xfrm>
        </p:spPr>
        <p:txBody>
          <a:bodyPr/>
          <a:lstStyle/>
          <a:p>
            <a:pPr algn="ctr"/>
            <a:r>
              <a:rPr lang="el-GR" dirty="0"/>
              <a:t>6. ΜΕΘΟΔΟΛΟΓΙΑ ΤΗΣ ΗΘΙΚΗΣ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6366" y="850006"/>
            <a:ext cx="11526592" cy="60079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/>
              <a:t>Η μεταηθική: </a:t>
            </a:r>
          </a:p>
          <a:p>
            <a:pPr lvl="0"/>
            <a:r>
              <a:rPr lang="el-GR" dirty="0"/>
              <a:t>Αναλύει τις αφετηριακές </a:t>
            </a:r>
            <a:r>
              <a:rPr lang="el-GR" u="sng" dirty="0"/>
              <a:t>προϋποθέσεις της ηθικής</a:t>
            </a:r>
            <a:r>
              <a:rPr lang="el-GR" dirty="0"/>
              <a:t>.</a:t>
            </a:r>
          </a:p>
          <a:p>
            <a:pPr lvl="0"/>
            <a:r>
              <a:rPr lang="el-GR" dirty="0"/>
              <a:t>Σε σχέση με την παραδοσιακή ηθική </a:t>
            </a:r>
            <a:r>
              <a:rPr lang="el-GR" u="sng" dirty="0"/>
              <a:t>εξετάζει την αξιοπιστία των ηθικών κανόνων </a:t>
            </a:r>
            <a:r>
              <a:rPr lang="el-GR" dirty="0"/>
              <a:t>που διαμορφώνουν την ηθική ζωή των ανθρώπων. </a:t>
            </a:r>
          </a:p>
          <a:p>
            <a:pPr lvl="0"/>
            <a:r>
              <a:rPr lang="el-GR" dirty="0"/>
              <a:t>Κρίνει τις προϋποθέσεις της ελεύθερης και υπεύθυνης τοποθέτησης του ανθρώπου στη ζωή και τα προβλήματά της. </a:t>
            </a:r>
          </a:p>
          <a:p>
            <a:pPr lvl="0"/>
            <a:r>
              <a:rPr lang="el-GR" dirty="0"/>
              <a:t>Παρουσιάζεται ως </a:t>
            </a:r>
            <a:r>
              <a:rPr lang="el-GR" b="1" dirty="0">
                <a:solidFill>
                  <a:srgbClr val="FF0000"/>
                </a:solidFill>
              </a:rPr>
              <a:t>κριτική παρέμβαση</a:t>
            </a:r>
            <a:r>
              <a:rPr lang="el-GR" dirty="0">
                <a:solidFill>
                  <a:srgbClr val="FF0000"/>
                </a:solidFill>
              </a:rPr>
              <a:t> </a:t>
            </a:r>
            <a:r>
              <a:rPr lang="el-GR" dirty="0"/>
              <a:t>στην ηθική.</a:t>
            </a:r>
          </a:p>
          <a:p>
            <a:pPr lvl="0"/>
            <a:r>
              <a:rPr lang="el-GR" dirty="0"/>
              <a:t>Στις κλασικές </a:t>
            </a:r>
            <a:r>
              <a:rPr lang="el-GR" dirty="0" err="1"/>
              <a:t>μεταηθικές</a:t>
            </a:r>
            <a:r>
              <a:rPr lang="el-GR" dirty="0"/>
              <a:t> αναλύσεις γίνεται προσπάθεια να προσδιοριστεί το όσιο, το ύψιστο αγαθό. (Πλάτωνας, Αριστοτέλης)</a:t>
            </a:r>
          </a:p>
          <a:p>
            <a:pPr lvl="0"/>
            <a:r>
              <a:rPr lang="el-GR" dirty="0"/>
              <a:t>Στη χριστιανική ηθική ως παράδειγμα μεταηθικής θεωρείται η προτροπή του αποστόλου Παύλου </a:t>
            </a:r>
            <a:r>
              <a:rPr lang="el-GR" b="1" dirty="0">
                <a:solidFill>
                  <a:srgbClr val="FF0000"/>
                </a:solidFill>
              </a:rPr>
              <a:t>«</a:t>
            </a:r>
            <a:r>
              <a:rPr lang="el-GR" b="1" i="1" dirty="0" err="1">
                <a:solidFill>
                  <a:srgbClr val="FF0000"/>
                </a:solidFill>
              </a:rPr>
              <a:t>Εἰς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τὸ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δοκιμάζειν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ὑμᾶς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τὶ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τὸ</a:t>
            </a:r>
            <a:r>
              <a:rPr lang="el-GR" b="1" i="1" dirty="0">
                <a:solidFill>
                  <a:srgbClr val="FF0000"/>
                </a:solidFill>
              </a:rPr>
              <a:t> θέλημα </a:t>
            </a:r>
            <a:r>
              <a:rPr lang="el-GR" b="1" i="1" dirty="0" err="1">
                <a:solidFill>
                  <a:srgbClr val="FF0000"/>
                </a:solidFill>
              </a:rPr>
              <a:t>τοῦ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Θεοῦ</a:t>
            </a:r>
            <a:r>
              <a:rPr lang="el-GR" b="1" i="1" dirty="0">
                <a:solidFill>
                  <a:srgbClr val="FF0000"/>
                </a:solidFill>
              </a:rPr>
              <a:t>, </a:t>
            </a:r>
            <a:r>
              <a:rPr lang="el-GR" b="1" i="1" dirty="0" err="1">
                <a:solidFill>
                  <a:srgbClr val="FF0000"/>
                </a:solidFill>
              </a:rPr>
              <a:t>τὸ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ἀγαθὸν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καὶ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εὐάρεστον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καὶ</a:t>
            </a:r>
            <a:r>
              <a:rPr lang="el-GR" b="1" i="1" dirty="0">
                <a:solidFill>
                  <a:srgbClr val="FF0000"/>
                </a:solidFill>
              </a:rPr>
              <a:t> τέλειον</a:t>
            </a:r>
            <a:r>
              <a:rPr lang="el-GR" b="1" dirty="0">
                <a:solidFill>
                  <a:srgbClr val="FF0000"/>
                </a:solidFill>
              </a:rPr>
              <a:t>» </a:t>
            </a:r>
            <a:r>
              <a:rPr lang="el-GR" dirty="0"/>
              <a:t>(</a:t>
            </a:r>
            <a:r>
              <a:rPr lang="el-GR" i="1" dirty="0" err="1"/>
              <a:t>Ρωμ</a:t>
            </a:r>
            <a:r>
              <a:rPr lang="el-GR" dirty="0"/>
              <a:t>. 12,2). Στην περίπτωση αυτή η μεταηθική εξετάζει κατά πόσο η χριστιανική ηθική εκφράζει την ανθρωπολογία του καινού εν Χριστώ ανθρώπου, ο οποίος ζει σύμφωνα με το θέλημα του Θεού.  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95700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6. ΜΕΘΟΔΟΛΟΓΙΑ ΤΗΣ ΗΘΙΚΗΣ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29721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Κάθε μέθοδος έχει τα πλεονεκτήματά της. Καμία όμως δεν ανταποκρίνεται πλήρως στα αιτήματα μιας ολοκληρωμένης ηθικής. </a:t>
            </a:r>
          </a:p>
          <a:p>
            <a:r>
              <a:rPr lang="el-GR" dirty="0"/>
              <a:t>Στην παραδοσιακή ηθική εξαίρεται η </a:t>
            </a:r>
            <a:r>
              <a:rPr lang="el-GR" u="sng" dirty="0"/>
              <a:t>ανθρώπινη πείρα </a:t>
            </a:r>
            <a:r>
              <a:rPr lang="el-GR" dirty="0"/>
              <a:t>αλλά ατονεί η ελευθερία και η </a:t>
            </a:r>
            <a:r>
              <a:rPr lang="el-GR" u="sng" dirty="0"/>
              <a:t>υπευθυνότητα του προσώπου</a:t>
            </a:r>
            <a:r>
              <a:rPr lang="el-GR" dirty="0"/>
              <a:t>. Υπάρχει ο κίνδυνος η ηθική να μετατραπεί σε </a:t>
            </a:r>
            <a:r>
              <a:rPr lang="el-GR" b="1" dirty="0"/>
              <a:t>καθηκοντολογία</a:t>
            </a:r>
            <a:r>
              <a:rPr lang="el-GR" dirty="0"/>
              <a:t>. Μένουν μετέωρες η ιδιαιτερότητα του προσώπου και η συγκεκριμένη κατάσταση στην οποία βρίσκεται. </a:t>
            </a:r>
          </a:p>
          <a:p>
            <a:r>
              <a:rPr lang="el-GR" dirty="0"/>
              <a:t>Στη σημερινή </a:t>
            </a:r>
            <a:r>
              <a:rPr lang="el-GR" u="sng" dirty="0"/>
              <a:t>εποχή των ραγδαίων εξελίξεων</a:t>
            </a:r>
            <a:r>
              <a:rPr lang="el-GR" dirty="0"/>
              <a:t> η πείρα του παρελθόντος δεν είναι πάντοτε επαρκής για την αντιμετώπιση του παρόντος. Απαιτούνται πρωτότυπες τοποθετήσεις και απαντήσεις απέναντι στις νέες καταστάσεις και στα νέα προβλήματα που δημιουργούνται.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63834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6. ΜΕΘΟΔΟΛΟΓΙΑ ΤΗΣ ΗΘΙΚΗΣ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Ωστόσο, καμία εξέλιξη ή αλλαγή δεν είναι τελείως άσχετη με το παρελθόν. </a:t>
            </a:r>
          </a:p>
          <a:p>
            <a:r>
              <a:rPr lang="el-GR" dirty="0"/>
              <a:t>Η εκτίμηση και αντιμετώπιση των νέων καταστάσεων δεν μπορεί να γίνει σε μηδενική βάση, γιατί τότε θα επικρατήσει η αυθαιρεσία και η ασυναρτησία. </a:t>
            </a:r>
          </a:p>
          <a:p>
            <a:r>
              <a:rPr lang="el-GR" dirty="0"/>
              <a:t>Συνεπώς </a:t>
            </a:r>
            <a:r>
              <a:rPr lang="el-GR" dirty="0">
                <a:solidFill>
                  <a:srgbClr val="FF0000"/>
                </a:solidFill>
              </a:rPr>
              <a:t>οι δύο τύποι της ηθικής </a:t>
            </a:r>
            <a:r>
              <a:rPr lang="el-GR" dirty="0"/>
              <a:t>δεν πρέπει να καλλιεργούνται αντιθετικά, αλλά </a:t>
            </a:r>
            <a:r>
              <a:rPr lang="el-GR" dirty="0">
                <a:solidFill>
                  <a:srgbClr val="FF0000"/>
                </a:solidFill>
              </a:rPr>
              <a:t>συμπληρωματικά</a:t>
            </a:r>
            <a:r>
              <a:rPr lang="el-GR" dirty="0"/>
              <a:t>. Γίνεται συνδυασμός της </a:t>
            </a:r>
            <a:r>
              <a:rPr lang="el-GR" b="1" dirty="0"/>
              <a:t>πείρας του παρελθόντος </a:t>
            </a:r>
            <a:r>
              <a:rPr lang="el-GR" dirty="0"/>
              <a:t>με την </a:t>
            </a:r>
            <a:r>
              <a:rPr lang="el-GR" b="1" dirty="0"/>
              <a:t>υπευθυνότητα στο παρόν</a:t>
            </a:r>
            <a:r>
              <a:rPr lang="el-GR" dirty="0"/>
              <a:t>. </a:t>
            </a:r>
          </a:p>
          <a:p>
            <a:r>
              <a:rPr lang="el-GR" dirty="0"/>
              <a:t>Επίσης, η μεταηθική είναι απαραίτητη για την </a:t>
            </a:r>
            <a:r>
              <a:rPr lang="el-GR" b="1" dirty="0"/>
              <a:t>κριτική εξέταση </a:t>
            </a:r>
            <a:r>
              <a:rPr lang="el-GR" dirty="0"/>
              <a:t>και ανάπτυξη της ηθικής και των δύο τύπων (ενδεχόμενη αναθεώρηση).</a:t>
            </a:r>
          </a:p>
        </p:txBody>
      </p:sp>
    </p:spTree>
    <p:extLst>
      <p:ext uri="{BB962C8B-B14F-4D97-AF65-F5344CB8AC3E}">
        <p14:creationId xmlns:p14="http://schemas.microsoft.com/office/powerpoint/2010/main" val="113609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6. ΜΕΘΟΔΟΛΟΓΙΑ ΤΗΣ ΗΘΙΚΗΣ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605307" y="1416676"/>
            <a:ext cx="10882648" cy="5318975"/>
          </a:xfrm>
        </p:spPr>
        <p:txBody>
          <a:bodyPr>
            <a:normAutofit/>
          </a:bodyPr>
          <a:lstStyle/>
          <a:p>
            <a:r>
              <a:rPr lang="el-GR" dirty="0"/>
              <a:t>Ο σύγχρονος άνθρωπος απέκτησε τεράστιες δυνάμεις και δυνατότητες. Αυτές δημιούργησαν </a:t>
            </a:r>
            <a:r>
              <a:rPr lang="el-GR" dirty="0">
                <a:solidFill>
                  <a:srgbClr val="FF0000"/>
                </a:solidFill>
              </a:rPr>
              <a:t>νέους ηθικούς προβληματισμούς</a:t>
            </a:r>
            <a:r>
              <a:rPr lang="el-GR" dirty="0"/>
              <a:t>. Έτσι κατά το δεύτερο μισό του εικοστού αιώνα αναπτύχθηκαν νέοι κλάδοι της ηθικής επιστήμης, όπως η οικολογική ηθική, η ιατρική ηθική και η βιοηθική. </a:t>
            </a:r>
          </a:p>
          <a:p>
            <a:r>
              <a:rPr lang="el-GR" dirty="0"/>
              <a:t>Ωστόσο, οποιαδήποτε εξειδικευμένη ηθική δεν μπορεί να αποσπαστεί από τη γενική ηθική. </a:t>
            </a:r>
          </a:p>
          <a:p>
            <a:r>
              <a:rPr lang="el-GR" dirty="0"/>
              <a:t>Η συμπεριφορά του ανθρώπου στο παρόν είχε πάντοτε επιπτώσεις στο μέλλον (Οικολογία- Βιολογία)</a:t>
            </a:r>
          </a:p>
          <a:p>
            <a:r>
              <a:rPr lang="el-GR" dirty="0"/>
              <a:t>Οι οικολογικές και βιολογικές αλλοιώσεις που συντελούνται σήμερα θα έχουν επιπτώσεις στις μελλοντικές γενιές (τεράστιες ηθικές ευθύνες-κριτική παρέμβαση μεταηθικής στο προσωπικό και συλλογικό επίπεδο).</a:t>
            </a:r>
          </a:p>
        </p:txBody>
      </p:sp>
    </p:spTree>
    <p:extLst>
      <p:ext uri="{BB962C8B-B14F-4D97-AF65-F5344CB8AC3E}">
        <p14:creationId xmlns:p14="http://schemas.microsoft.com/office/powerpoint/2010/main" val="8417700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/>
              <a:t>6. ΜΕΘΟΔΟΛΟΓΙΑ ΤΗΣ ΗΘΙΚΗΣ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50761" y="1825624"/>
            <a:ext cx="11513712" cy="4922905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Η μεθοδολογία της χριστιανική ηθικής αφορά την παρουσίαση τόσο του </a:t>
            </a:r>
            <a:r>
              <a:rPr lang="el-GR" b="1" dirty="0"/>
              <a:t>περιεχομένου</a:t>
            </a:r>
            <a:r>
              <a:rPr lang="el-GR" dirty="0"/>
              <a:t> της όσο και του </a:t>
            </a:r>
            <a:r>
              <a:rPr lang="el-GR" b="1" dirty="0"/>
              <a:t>τρόπου ζωής</a:t>
            </a:r>
            <a:r>
              <a:rPr lang="el-GR" dirty="0"/>
              <a:t> που αυτή συνεπάγεται. </a:t>
            </a:r>
          </a:p>
          <a:p>
            <a:r>
              <a:rPr lang="el-GR" dirty="0"/>
              <a:t>Η χριστιανική ηθική δεν είναι θεωρητική αλλά πρακτική ή εμπειρική επιστήμη (θεωρητική προσέγγιση+ βίωση). </a:t>
            </a:r>
          </a:p>
          <a:p>
            <a:r>
              <a:rPr lang="el-GR" dirty="0"/>
              <a:t>Για τη βίωση της χριστιανικής ηθικής απαιτείται: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απόλυτη πίστη στον Χριστό (αληθινό κριτήριο της ζωής) και 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καλλιέργεια της συνείδησης υπό το φως των εντολών του Χριστού (συνειδητοποίηση της απόστασης από τον Θεό-αίτημα κάθαρσης).</a:t>
            </a:r>
          </a:p>
          <a:p>
            <a:pPr marL="514350" lvl="0" indent="-514350">
              <a:buFont typeface="+mj-lt"/>
              <a:buAutoNum type="arabicPeriod"/>
            </a:pPr>
            <a:r>
              <a:rPr lang="el-GR" dirty="0"/>
              <a:t>μακροχρόνια προσπάθεια για να καλλιεργήσει ο άνθρωπος σταθερή έξη στην πνευματική ζωή (η προσωρινή επίδοση στην πνευματική ζωή-απλή γνώση).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53199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1079</Words>
  <Application>Microsoft Office PowerPoint</Application>
  <PresentationFormat>Ευρεία οθόνη</PresentationFormat>
  <Paragraphs>74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Θέμα του Office</vt:lpstr>
      <vt:lpstr>   ΧΡΙΣΤΙΑΝΙΚΗ ΗΘΙΚΗ ΕΝΟΤΗΤΑ 6Η ΜΕΘΟΔΟΛΟΓΙΑ ΤΗΣ ΗΘΙΚΗΣ Από το βιβλίο του Γεώργιου Μαντζαρίδη, Χριστιανική Ηθική, Τόμος 1ος Εισαγωγή-Γενικές αρχές-Σύγχρονη Προβληματική, Θεσσαλονίκη:Ι.Μ. Βατοπαιδίου-Άγιον Όρος, 2015³, σσ. 67-76 </vt:lpstr>
      <vt:lpstr> 6. ΜΕΘΟΔΟΛΟΓΙΑ ΤΗΣ ΗΘΙΚΗΣ </vt:lpstr>
      <vt:lpstr>6. ΜΕΘΟΔΟΛΟΓΙΑ ΤΗΣ ΗΘΙΚΗΣ</vt:lpstr>
      <vt:lpstr>6. ΜΕΘΟΔΟΛΟΓΙΑ ΤΗΣ ΗΘΙΚΗΣ</vt:lpstr>
      <vt:lpstr>6. ΜΕΘΟΔΟΛΟΓΙΑ ΤΗΣ ΗΘΙΚΗΣ</vt:lpstr>
      <vt:lpstr>6. ΜΕΘΟΔΟΛΟΓΙΑ ΤΗΣ ΗΘΙΚΗΣ</vt:lpstr>
      <vt:lpstr>6. ΜΕΘΟΔΟΛΟΓΙΑ ΤΗΣ ΗΘΙΚΗΣ</vt:lpstr>
      <vt:lpstr>6. ΜΕΘΟΔΟΛΟΓΙΑ ΤΗΣ ΗΘΙΚΗΣ</vt:lpstr>
      <vt:lpstr>6. ΜΕΘΟΔΟΛΟΓΙΑ ΤΗΣ ΗΘΙΚΗΣ</vt:lpstr>
      <vt:lpstr>6. ΜΕΘΟΔΟΛΟΓΙΑ ΤΗΣ ΗΘΙΚΗΣ</vt:lpstr>
      <vt:lpstr>6. ΜΕΘΟΔΟΛΟΓΙΑ ΤΗΣ ΗΘΙΚΗΣ</vt:lpstr>
      <vt:lpstr>6. ΜΕΘΟΔΟΛΟΓΙΑ ΤΗΣ ΗΘΙΚΗΣ</vt:lpstr>
      <vt:lpstr>6. ΜΕΘΟΔΟΛΟΓΙΑ ΤΗΣ ΗΘΙΚΗΣ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ΜΑΡΙΑ Κ. ΚΑΡΑΜΠΕΛΙΑ ΧΡΙΣΤΙΑΝΙΚΗ ΗΘΙΚΗ</dc:title>
  <dc:creator>Μαρία</dc:creator>
  <cp:lastModifiedBy>MARIA KARAMPELIA</cp:lastModifiedBy>
  <cp:revision>9</cp:revision>
  <dcterms:created xsi:type="dcterms:W3CDTF">2015-06-20T17:17:49Z</dcterms:created>
  <dcterms:modified xsi:type="dcterms:W3CDTF">2022-09-12T14:17:09Z</dcterms:modified>
</cp:coreProperties>
</file>