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8" r:id="rId7"/>
    <p:sldId id="269" r:id="rId8"/>
    <p:sldId id="270" r:id="rId9"/>
    <p:sldId id="271" r:id="rId10"/>
    <p:sldId id="272" r:id="rId11"/>
    <p:sldId id="261" r:id="rId12"/>
    <p:sldId id="262" r:id="rId13"/>
    <p:sldId id="263" r:id="rId14"/>
    <p:sldId id="273" r:id="rId15"/>
    <p:sldId id="274" r:id="rId16"/>
    <p:sldId id="275" r:id="rId17"/>
    <p:sldId id="276" r:id="rId18"/>
    <p:sldId id="277" r:id="rId19"/>
    <p:sldId id="278" r:id="rId20"/>
    <p:sldId id="264" r:id="rId21"/>
    <p:sldId id="279" r:id="rId22"/>
    <p:sldId id="280" r:id="rId23"/>
    <p:sldId id="281" r:id="rId24"/>
    <p:sldId id="282" r:id="rId25"/>
    <p:sldId id="283" r:id="rId26"/>
    <p:sldId id="284" r:id="rId27"/>
    <p:sldId id="285" r:id="rId28"/>
    <p:sldId id="265" r:id="rId29"/>
    <p:sldId id="266" r:id="rId30"/>
    <p:sldId id="286" r:id="rId31"/>
    <p:sldId id="267" r:id="rId32"/>
    <p:sldId id="287" r:id="rId33"/>
    <p:sldId id="288" r:id="rId34"/>
    <p:sldId id="289"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94" d="100"/>
          <a:sy n="94" d="100"/>
        </p:scale>
        <p:origin x="91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20007DB9-03BD-4273-B2BF-0F48BB0C0BF7}"/>
    <pc:docChg chg="modSld">
      <pc:chgData name="MARIA KARAMPELIA" userId="9dfcc2cac66bf474" providerId="LiveId" clId="{20007DB9-03BD-4273-B2BF-0F48BB0C0BF7}" dt="2024-03-21T14:19:30.780" v="3" actId="114"/>
      <pc:docMkLst>
        <pc:docMk/>
      </pc:docMkLst>
      <pc:sldChg chg="modSp mod">
        <pc:chgData name="MARIA KARAMPELIA" userId="9dfcc2cac66bf474" providerId="LiveId" clId="{20007DB9-03BD-4273-B2BF-0F48BB0C0BF7}" dt="2024-03-21T12:09:57.629" v="0" actId="20577"/>
        <pc:sldMkLst>
          <pc:docMk/>
          <pc:sldMk cId="112670029" sldId="257"/>
        </pc:sldMkLst>
      </pc:sldChg>
      <pc:sldChg chg="modSp mod">
        <pc:chgData name="MARIA KARAMPELIA" userId="9dfcc2cac66bf474" providerId="LiveId" clId="{20007DB9-03BD-4273-B2BF-0F48BB0C0BF7}" dt="2024-03-21T14:01:54.912" v="1" actId="20577"/>
        <pc:sldMkLst>
          <pc:docMk/>
          <pc:sldMk cId="402874916" sldId="264"/>
        </pc:sldMkLst>
      </pc:sldChg>
      <pc:sldChg chg="modSp mod">
        <pc:chgData name="MARIA KARAMPELIA" userId="9dfcc2cac66bf474" providerId="LiveId" clId="{20007DB9-03BD-4273-B2BF-0F48BB0C0BF7}" dt="2024-03-21T14:19:30.780" v="3" actId="114"/>
        <pc:sldMkLst>
          <pc:docMk/>
          <pc:sldMk cId="693203094" sldId="266"/>
        </pc:sldMkLst>
      </pc:sldChg>
      <pc:sldChg chg="modSp mod">
        <pc:chgData name="MARIA KARAMPELIA" userId="9dfcc2cac66bf474" providerId="LiveId" clId="{20007DB9-03BD-4273-B2BF-0F48BB0C0BF7}" dt="2024-03-21T14:13:07.536" v="2" actId="20577"/>
        <pc:sldMkLst>
          <pc:docMk/>
          <pc:sldMk cId="2799569862" sldId="283"/>
        </pc:sldMkLst>
      </pc:sldChg>
    </pc:docChg>
  </pc:docChgLst>
  <pc:docChgLst>
    <pc:chgData name="MARIA KARAMPELIA" userId="9dfcc2cac66bf474" providerId="LiveId" clId="{358EEB7C-6B08-4343-A97F-3BA78C206326}"/>
    <pc:docChg chg="undo custSel addSld modSld">
      <pc:chgData name="MARIA KARAMPELIA" userId="9dfcc2cac66bf474" providerId="LiveId" clId="{358EEB7C-6B08-4343-A97F-3BA78C206326}" dt="2023-03-30T10:49:20.403" v="29886" actId="20577"/>
      <pc:docMkLst>
        <pc:docMk/>
      </pc:docMkLst>
      <pc:sldChg chg="modSp mod">
        <pc:chgData name="MARIA KARAMPELIA" userId="9dfcc2cac66bf474" providerId="LiveId" clId="{358EEB7C-6B08-4343-A97F-3BA78C206326}" dt="2023-03-25T21:23:15.586" v="746" actId="20577"/>
        <pc:sldMkLst>
          <pc:docMk/>
          <pc:sldMk cId="112670029" sldId="257"/>
        </pc:sldMkLst>
      </pc:sldChg>
      <pc:sldChg chg="modSp mod">
        <pc:chgData name="MARIA KARAMPELIA" userId="9dfcc2cac66bf474" providerId="LiveId" clId="{358EEB7C-6B08-4343-A97F-3BA78C206326}" dt="2023-03-30T09:03:43.540" v="29779" actId="114"/>
        <pc:sldMkLst>
          <pc:docMk/>
          <pc:sldMk cId="3260636648" sldId="258"/>
        </pc:sldMkLst>
      </pc:sldChg>
      <pc:sldChg chg="modSp mod">
        <pc:chgData name="MARIA KARAMPELIA" userId="9dfcc2cac66bf474" providerId="LiveId" clId="{358EEB7C-6B08-4343-A97F-3BA78C206326}" dt="2023-03-25T22:06:28.101" v="2836" actId="113"/>
        <pc:sldMkLst>
          <pc:docMk/>
          <pc:sldMk cId="404564578" sldId="259"/>
        </pc:sldMkLst>
      </pc:sldChg>
      <pc:sldChg chg="modSp mod">
        <pc:chgData name="MARIA KARAMPELIA" userId="9dfcc2cac66bf474" providerId="LiveId" clId="{358EEB7C-6B08-4343-A97F-3BA78C206326}" dt="2023-03-30T09:08:24.768" v="29791"/>
        <pc:sldMkLst>
          <pc:docMk/>
          <pc:sldMk cId="2693918167" sldId="260"/>
        </pc:sldMkLst>
      </pc:sldChg>
      <pc:sldChg chg="modSp mod">
        <pc:chgData name="MARIA KARAMPELIA" userId="9dfcc2cac66bf474" providerId="LiveId" clId="{358EEB7C-6B08-4343-A97F-3BA78C206326}" dt="2023-03-26T13:39:57.955" v="11431" actId="27636"/>
        <pc:sldMkLst>
          <pc:docMk/>
          <pc:sldMk cId="1375565349" sldId="261"/>
        </pc:sldMkLst>
      </pc:sldChg>
      <pc:sldChg chg="modSp mod">
        <pc:chgData name="MARIA KARAMPELIA" userId="9dfcc2cac66bf474" providerId="LiveId" clId="{358EEB7C-6B08-4343-A97F-3BA78C206326}" dt="2023-03-26T15:19:39.161" v="16642" actId="114"/>
        <pc:sldMkLst>
          <pc:docMk/>
          <pc:sldMk cId="218730699" sldId="262"/>
        </pc:sldMkLst>
      </pc:sldChg>
      <pc:sldChg chg="modSp mod">
        <pc:chgData name="MARIA KARAMPELIA" userId="9dfcc2cac66bf474" providerId="LiveId" clId="{358EEB7C-6B08-4343-A97F-3BA78C206326}" dt="2023-03-26T14:15:43.236" v="13573" actId="114"/>
        <pc:sldMkLst>
          <pc:docMk/>
          <pc:sldMk cId="1329979303" sldId="263"/>
        </pc:sldMkLst>
      </pc:sldChg>
      <pc:sldChg chg="modSp mod">
        <pc:chgData name="MARIA KARAMPELIA" userId="9dfcc2cac66bf474" providerId="LiveId" clId="{358EEB7C-6B08-4343-A97F-3BA78C206326}" dt="2023-03-26T19:57:49.870" v="22243"/>
        <pc:sldMkLst>
          <pc:docMk/>
          <pc:sldMk cId="402874916" sldId="264"/>
        </pc:sldMkLst>
      </pc:sldChg>
      <pc:sldChg chg="modSp mod">
        <pc:chgData name="MARIA KARAMPELIA" userId="9dfcc2cac66bf474" providerId="LiveId" clId="{358EEB7C-6B08-4343-A97F-3BA78C206326}" dt="2023-03-28T15:13:55.218" v="22245" actId="20577"/>
        <pc:sldMkLst>
          <pc:docMk/>
          <pc:sldMk cId="3838767104" sldId="265"/>
        </pc:sldMkLst>
      </pc:sldChg>
      <pc:sldChg chg="modSp mod">
        <pc:chgData name="MARIA KARAMPELIA" userId="9dfcc2cac66bf474" providerId="LiveId" clId="{358EEB7C-6B08-4343-A97F-3BA78C206326}" dt="2023-03-30T10:47:56.212" v="29884" actId="20577"/>
        <pc:sldMkLst>
          <pc:docMk/>
          <pc:sldMk cId="693203094" sldId="266"/>
        </pc:sldMkLst>
      </pc:sldChg>
      <pc:sldChg chg="modSp mod">
        <pc:chgData name="MARIA KARAMPELIA" userId="9dfcc2cac66bf474" providerId="LiveId" clId="{358EEB7C-6B08-4343-A97F-3BA78C206326}" dt="2023-03-30T10:49:20.403" v="29886" actId="20577"/>
        <pc:sldMkLst>
          <pc:docMk/>
          <pc:sldMk cId="1286138147" sldId="267"/>
        </pc:sldMkLst>
      </pc:sldChg>
      <pc:sldChg chg="modSp new mod">
        <pc:chgData name="MARIA KARAMPELIA" userId="9dfcc2cac66bf474" providerId="LiveId" clId="{358EEB7C-6B08-4343-A97F-3BA78C206326}" dt="2023-03-30T09:10:31.350" v="29793" actId="20577"/>
        <pc:sldMkLst>
          <pc:docMk/>
          <pc:sldMk cId="835538623" sldId="268"/>
        </pc:sldMkLst>
      </pc:sldChg>
      <pc:sldChg chg="modSp new mod">
        <pc:chgData name="MARIA KARAMPELIA" userId="9dfcc2cac66bf474" providerId="LiveId" clId="{358EEB7C-6B08-4343-A97F-3BA78C206326}" dt="2023-03-25T23:09:36.196" v="6248" actId="115"/>
        <pc:sldMkLst>
          <pc:docMk/>
          <pc:sldMk cId="1147440741" sldId="269"/>
        </pc:sldMkLst>
      </pc:sldChg>
      <pc:sldChg chg="modSp new mod">
        <pc:chgData name="MARIA KARAMPELIA" userId="9dfcc2cac66bf474" providerId="LiveId" clId="{358EEB7C-6B08-4343-A97F-3BA78C206326}" dt="2023-03-25T23:47:14.832" v="7665" actId="14100"/>
        <pc:sldMkLst>
          <pc:docMk/>
          <pc:sldMk cId="3397501601" sldId="270"/>
        </pc:sldMkLst>
      </pc:sldChg>
      <pc:sldChg chg="modSp new mod">
        <pc:chgData name="MARIA KARAMPELIA" userId="9dfcc2cac66bf474" providerId="LiveId" clId="{358EEB7C-6B08-4343-A97F-3BA78C206326}" dt="2023-03-26T00:01:57.221" v="8766" actId="115"/>
        <pc:sldMkLst>
          <pc:docMk/>
          <pc:sldMk cId="2188958883" sldId="271"/>
        </pc:sldMkLst>
      </pc:sldChg>
      <pc:sldChg chg="modSp new mod">
        <pc:chgData name="MARIA KARAMPELIA" userId="9dfcc2cac66bf474" providerId="LiveId" clId="{358EEB7C-6B08-4343-A97F-3BA78C206326}" dt="2023-03-30T09:21:09.263" v="29795" actId="20577"/>
        <pc:sldMkLst>
          <pc:docMk/>
          <pc:sldMk cId="3095985260" sldId="272"/>
        </pc:sldMkLst>
      </pc:sldChg>
      <pc:sldChg chg="modSp new mod">
        <pc:chgData name="MARIA KARAMPELIA" userId="9dfcc2cac66bf474" providerId="LiveId" clId="{358EEB7C-6B08-4343-A97F-3BA78C206326}" dt="2023-03-26T14:31:28.682" v="14699" actId="113"/>
        <pc:sldMkLst>
          <pc:docMk/>
          <pc:sldMk cId="262619426" sldId="273"/>
        </pc:sldMkLst>
      </pc:sldChg>
      <pc:sldChg chg="modSp new mod">
        <pc:chgData name="MARIA KARAMPELIA" userId="9dfcc2cac66bf474" providerId="LiveId" clId="{358EEB7C-6B08-4343-A97F-3BA78C206326}" dt="2023-03-26T14:46:28.163" v="15615" actId="115"/>
        <pc:sldMkLst>
          <pc:docMk/>
          <pc:sldMk cId="2465003663" sldId="274"/>
        </pc:sldMkLst>
      </pc:sldChg>
      <pc:sldChg chg="modSp new mod">
        <pc:chgData name="MARIA KARAMPELIA" userId="9dfcc2cac66bf474" providerId="LiveId" clId="{358EEB7C-6B08-4343-A97F-3BA78C206326}" dt="2023-03-26T15:12:50.648" v="16605" actId="14100"/>
        <pc:sldMkLst>
          <pc:docMk/>
          <pc:sldMk cId="1823846436" sldId="275"/>
        </pc:sldMkLst>
      </pc:sldChg>
      <pc:sldChg chg="modSp new mod">
        <pc:chgData name="MARIA KARAMPELIA" userId="9dfcc2cac66bf474" providerId="LiveId" clId="{358EEB7C-6B08-4343-A97F-3BA78C206326}" dt="2023-03-26T15:36:55.042" v="17714" actId="20577"/>
        <pc:sldMkLst>
          <pc:docMk/>
          <pc:sldMk cId="1162670396" sldId="276"/>
        </pc:sldMkLst>
      </pc:sldChg>
      <pc:sldChg chg="modSp new mod">
        <pc:chgData name="MARIA KARAMPELIA" userId="9dfcc2cac66bf474" providerId="LiveId" clId="{358EEB7C-6B08-4343-A97F-3BA78C206326}" dt="2023-03-30T09:59:56.910" v="29800" actId="20577"/>
        <pc:sldMkLst>
          <pc:docMk/>
          <pc:sldMk cId="2307161285" sldId="277"/>
        </pc:sldMkLst>
      </pc:sldChg>
      <pc:sldChg chg="modSp new mod">
        <pc:chgData name="MARIA KARAMPELIA" userId="9dfcc2cac66bf474" providerId="LiveId" clId="{358EEB7C-6B08-4343-A97F-3BA78C206326}" dt="2023-03-26T19:27:10.630" v="20649" actId="14100"/>
        <pc:sldMkLst>
          <pc:docMk/>
          <pc:sldMk cId="3847673075" sldId="278"/>
        </pc:sldMkLst>
      </pc:sldChg>
      <pc:sldChg chg="modSp mod">
        <pc:chgData name="MARIA KARAMPELIA" userId="9dfcc2cac66bf474" providerId="LiveId" clId="{358EEB7C-6B08-4343-A97F-3BA78C206326}" dt="2023-03-30T10:25:45.780" v="29805" actId="20577"/>
        <pc:sldMkLst>
          <pc:docMk/>
          <pc:sldMk cId="4120709707" sldId="280"/>
        </pc:sldMkLst>
      </pc:sldChg>
      <pc:sldChg chg="modSp mod">
        <pc:chgData name="MARIA KARAMPELIA" userId="9dfcc2cac66bf474" providerId="LiveId" clId="{358EEB7C-6B08-4343-A97F-3BA78C206326}" dt="2023-03-30T10:33:09.719" v="29814" actId="20577"/>
        <pc:sldMkLst>
          <pc:docMk/>
          <pc:sldMk cId="4129519641" sldId="281"/>
        </pc:sldMkLst>
      </pc:sldChg>
      <pc:sldChg chg="modSp mod">
        <pc:chgData name="MARIA KARAMPELIA" userId="9dfcc2cac66bf474" providerId="LiveId" clId="{358EEB7C-6B08-4343-A97F-3BA78C206326}" dt="2023-03-30T10:40:42.934" v="29883" actId="313"/>
        <pc:sldMkLst>
          <pc:docMk/>
          <pc:sldMk cId="2799569862" sldId="283"/>
        </pc:sldMkLst>
      </pc:sldChg>
      <pc:sldChg chg="modSp new mod">
        <pc:chgData name="MARIA KARAMPELIA" userId="9dfcc2cac66bf474" providerId="LiveId" clId="{358EEB7C-6B08-4343-A97F-3BA78C206326}" dt="2023-03-28T16:06:24.351" v="25427" actId="115"/>
        <pc:sldMkLst>
          <pc:docMk/>
          <pc:sldMk cId="717210841" sldId="286"/>
        </pc:sldMkLst>
      </pc:sldChg>
      <pc:sldChg chg="modSp new mod">
        <pc:chgData name="MARIA KARAMPELIA" userId="9dfcc2cac66bf474" providerId="LiveId" clId="{358EEB7C-6B08-4343-A97F-3BA78C206326}" dt="2023-03-28T17:02:14.978" v="27939" actId="20577"/>
        <pc:sldMkLst>
          <pc:docMk/>
          <pc:sldMk cId="3567053845" sldId="287"/>
        </pc:sldMkLst>
      </pc:sldChg>
      <pc:sldChg chg="modSp new mod">
        <pc:chgData name="MARIA KARAMPELIA" userId="9dfcc2cac66bf474" providerId="LiveId" clId="{358EEB7C-6B08-4343-A97F-3BA78C206326}" dt="2023-03-28T17:26:36.660" v="29754" actId="115"/>
        <pc:sldMkLst>
          <pc:docMk/>
          <pc:sldMk cId="3815581069" sldId="288"/>
        </pc:sldMkLst>
      </pc:sldChg>
      <pc:sldChg chg="modSp new mod">
        <pc:chgData name="MARIA KARAMPELIA" userId="9dfcc2cac66bf474" providerId="LiveId" clId="{358EEB7C-6B08-4343-A97F-3BA78C206326}" dt="2023-03-28T17:28:58.189" v="29778" actId="20577"/>
        <pc:sldMkLst>
          <pc:docMk/>
          <pc:sldMk cId="1462427832" sldId="289"/>
        </pc:sldMkLst>
      </pc:sldChg>
    </pc:docChg>
  </pc:docChgLst>
  <pc:docChgLst>
    <pc:chgData name="MARIA KARAMPELIA" userId="9dfcc2cac66bf474" providerId="LiveId" clId="{48025E9D-6054-4E83-8276-C536E67727A1}"/>
    <pc:docChg chg="modSld">
      <pc:chgData name="MARIA KARAMPELIA" userId="9dfcc2cac66bf474" providerId="LiveId" clId="{48025E9D-6054-4E83-8276-C536E67727A1}" dt="2025-03-20T13:29:18.208" v="0" actId="20577"/>
      <pc:docMkLst>
        <pc:docMk/>
      </pc:docMkLst>
      <pc:sldChg chg="modSp mod">
        <pc:chgData name="MARIA KARAMPELIA" userId="9dfcc2cac66bf474" providerId="LiveId" clId="{48025E9D-6054-4E83-8276-C536E67727A1}" dt="2025-03-20T13:29:18.208" v="0" actId="20577"/>
        <pc:sldMkLst>
          <pc:docMk/>
          <pc:sldMk cId="197179944" sldId="284"/>
        </pc:sldMkLst>
        <pc:spChg chg="mod">
          <ac:chgData name="MARIA KARAMPELIA" userId="9dfcc2cac66bf474" providerId="LiveId" clId="{48025E9D-6054-4E83-8276-C536E67727A1}" dt="2025-03-20T13:29:18.208" v="0" actId="20577"/>
          <ac:spMkLst>
            <pc:docMk/>
            <pc:sldMk cId="197179944" sldId="284"/>
            <ac:spMk id="3" creationId="{8A99AB0C-7EBB-D7B7-1D34-1416B95709E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E32A72-C00C-0ED0-636B-6760EA41191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2B68E48-16A2-B597-5BCC-09E5B10EF1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0B78622-5A3E-CF9A-E003-AA2928FDB7DC}"/>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30CE67F0-27F9-B0CA-06A4-DEAB9B5BBE5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80A0EE1-548F-4D3F-BE5E-B0AA7E1F4697}"/>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62707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14F663-696B-A5FF-07C0-0C9729E8C8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8A9E7FA-970F-EF8F-62CB-DD212744651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63FA4D5-2659-721E-A201-FC1181B2ACAC}"/>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8038C436-19D9-B766-8C5A-AED2B70CED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7F6F95-0781-FD9C-B46C-7C1CAC0B5062}"/>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3844126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8C04433-C5A5-154C-9987-74DD6373349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B5B3F0-756F-B44B-DB15-D874055236C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43E391-F7AE-EFD8-5E05-0F7A0E884ECD}"/>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370D506C-A965-DB21-51F3-A6643C9DBB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7D131C5-4B49-4D28-FE7C-F03153FB27FF}"/>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322866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D22E82-39A8-49AE-74A5-C58EF83909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B51A17A-82C6-6568-6CF4-279BA6144E8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94A032E-132B-B9DD-750B-E7E06265F93A}"/>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76A8B1EB-FADF-0CD5-44B8-B06191724B7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87E73BB-8F7D-B41A-7971-DDC2AD24C0AC}"/>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20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778B85-2181-26F5-83EB-3A22FBE53DD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7D3C301-D9C1-108A-BDAA-72901CC93E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08A4835-73C6-BF09-9C36-A3A223C82F02}"/>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4C5A1A99-4A0F-3E1D-0034-F9BBD736B6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B6FB58-66EE-3B8C-B52C-8507F3FF3CB8}"/>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4224162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A4E19E-3DB3-4D4B-C57E-C8B89F1E306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B163E3B-2E03-F7A6-17BC-74C29938893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A567B0C-07DE-E9F7-5A8A-CAC39FBC00D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A1A8ED5-1FD7-93BE-1C79-E86B06D8C63B}"/>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6" name="Θέση υποσέλιδου 5">
            <a:extLst>
              <a:ext uri="{FF2B5EF4-FFF2-40B4-BE49-F238E27FC236}">
                <a16:creationId xmlns:a16="http://schemas.microsoft.com/office/drawing/2014/main" id="{8BC25DB3-34E6-E29A-8BC8-813265FC137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16785EC-1EE4-42DC-5835-BBC4A00D4BDE}"/>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299371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5F6C99-6449-FA6C-F8E6-555309EDF24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7B177E9-D6F3-19CD-97E9-1A59B97CD4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8F7D6B6-30F6-B7F7-539E-5889A551F9D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A732188-00C3-F663-4067-E52F6E695E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5F6D1B4-C587-A3A9-8076-BC1B4508671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4617F72-DD59-4B88-F8C7-5B4A29DD1D47}"/>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8" name="Θέση υποσέλιδου 7">
            <a:extLst>
              <a:ext uri="{FF2B5EF4-FFF2-40B4-BE49-F238E27FC236}">
                <a16:creationId xmlns:a16="http://schemas.microsoft.com/office/drawing/2014/main" id="{FB7F4F09-AB50-214B-35E7-BAEC21CDC7C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DA14603-59E1-D909-E06B-1A043FEE6B19}"/>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11254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095039-2622-CEBD-A71A-F1B7FC700FD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AFECC5E-9F7F-8380-CDEB-5E8F6FD1484E}"/>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4" name="Θέση υποσέλιδου 3">
            <a:extLst>
              <a:ext uri="{FF2B5EF4-FFF2-40B4-BE49-F238E27FC236}">
                <a16:creationId xmlns:a16="http://schemas.microsoft.com/office/drawing/2014/main" id="{30AF477B-42B1-3641-4BBF-7D841BEBD5B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D854F79-4B05-A072-EBE6-4C9738D477D6}"/>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389096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903D01D-6FF1-1767-2662-1ED78278E60C}"/>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3" name="Θέση υποσέλιδου 2">
            <a:extLst>
              <a:ext uri="{FF2B5EF4-FFF2-40B4-BE49-F238E27FC236}">
                <a16:creationId xmlns:a16="http://schemas.microsoft.com/office/drawing/2014/main" id="{B25BFA3E-1EB9-38C0-7031-E5631171C28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B23C7FD-2EAF-1303-DF5F-2260F7F0E97C}"/>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903341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1AC7E3-ED9F-14DC-E004-A79F948BBAF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FFA5E9A-1616-3E16-0474-0707CA26B8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4E5262B-5219-818C-A600-782EC7A8D5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37DDE61-BA83-22D0-A598-899652A2D2A3}"/>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6" name="Θέση υποσέλιδου 5">
            <a:extLst>
              <a:ext uri="{FF2B5EF4-FFF2-40B4-BE49-F238E27FC236}">
                <a16:creationId xmlns:a16="http://schemas.microsoft.com/office/drawing/2014/main" id="{0B627620-D3A3-5B5E-E6CD-E8A835162D4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30146B0-C68D-59E8-18F4-FD1E014D93FB}"/>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2581099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158FCB-5904-C001-6476-1CB19674670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2C6859C-BB20-D9EF-BB56-D41D9BC3C2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37DACC7-F31A-87C9-272F-D219191E91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9CEA2E1-3303-95AD-A229-48A29C31F74E}"/>
              </a:ext>
            </a:extLst>
          </p:cNvPr>
          <p:cNvSpPr>
            <a:spLocks noGrp="1"/>
          </p:cNvSpPr>
          <p:nvPr>
            <p:ph type="dt" sz="half" idx="10"/>
          </p:nvPr>
        </p:nvSpPr>
        <p:spPr/>
        <p:txBody>
          <a:bodyPr/>
          <a:lstStyle/>
          <a:p>
            <a:fld id="{FF4DB3E0-16BD-4DFC-B075-1B6D27057C9A}" type="datetimeFigureOut">
              <a:rPr lang="el-GR" smtClean="0"/>
              <a:t>20/3/2025</a:t>
            </a:fld>
            <a:endParaRPr lang="el-GR"/>
          </a:p>
        </p:txBody>
      </p:sp>
      <p:sp>
        <p:nvSpPr>
          <p:cNvPr id="6" name="Θέση υποσέλιδου 5">
            <a:extLst>
              <a:ext uri="{FF2B5EF4-FFF2-40B4-BE49-F238E27FC236}">
                <a16:creationId xmlns:a16="http://schemas.microsoft.com/office/drawing/2014/main" id="{E4F5550C-87D4-C77F-04E0-4E318BD833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ADE11EA-39F9-D9EF-7A0E-B9BF256F55B5}"/>
              </a:ext>
            </a:extLst>
          </p:cNvPr>
          <p:cNvSpPr>
            <a:spLocks noGrp="1"/>
          </p:cNvSpPr>
          <p:nvPr>
            <p:ph type="sldNum" sz="quarter" idx="12"/>
          </p:nvPr>
        </p:nvSpPr>
        <p:spPr/>
        <p:txBody>
          <a:bodyPr/>
          <a:lstStyle/>
          <a:p>
            <a:fld id="{84647138-21A8-4EB1-895F-5F8829BE0E2F}" type="slidenum">
              <a:rPr lang="el-GR" smtClean="0"/>
              <a:t>‹#›</a:t>
            </a:fld>
            <a:endParaRPr lang="el-GR"/>
          </a:p>
        </p:txBody>
      </p:sp>
    </p:spTree>
    <p:extLst>
      <p:ext uri="{BB962C8B-B14F-4D97-AF65-F5344CB8AC3E}">
        <p14:creationId xmlns:p14="http://schemas.microsoft.com/office/powerpoint/2010/main" val="323901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8C602E2-F565-F862-287E-7C4C891510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B8271A7-C208-5566-DB5B-54CC8C76A7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27DE505-CD93-6BB8-759A-D26B23B049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DB3E0-16BD-4DFC-B075-1B6D27057C9A}" type="datetimeFigureOut">
              <a:rPr lang="el-GR" smtClean="0"/>
              <a:t>20/3/2025</a:t>
            </a:fld>
            <a:endParaRPr lang="el-GR"/>
          </a:p>
        </p:txBody>
      </p:sp>
      <p:sp>
        <p:nvSpPr>
          <p:cNvPr id="5" name="Θέση υποσέλιδου 4">
            <a:extLst>
              <a:ext uri="{FF2B5EF4-FFF2-40B4-BE49-F238E27FC236}">
                <a16:creationId xmlns:a16="http://schemas.microsoft.com/office/drawing/2014/main" id="{674D73FF-EDDA-3B44-1069-065C740094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148A2B7-9014-75AF-9B73-B74334EBB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47138-21A8-4EB1-895F-5F8829BE0E2F}" type="slidenum">
              <a:rPr lang="el-GR" smtClean="0"/>
              <a:t>‹#›</a:t>
            </a:fld>
            <a:endParaRPr lang="el-GR"/>
          </a:p>
        </p:txBody>
      </p:sp>
    </p:spTree>
    <p:extLst>
      <p:ext uri="{BB962C8B-B14F-4D97-AF65-F5344CB8AC3E}">
        <p14:creationId xmlns:p14="http://schemas.microsoft.com/office/powerpoint/2010/main" val="2548515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BCDDA-A748-AE78-1D08-9C7494A2281B}"/>
              </a:ext>
            </a:extLst>
          </p:cNvPr>
          <p:cNvSpPr>
            <a:spLocks noGrp="1"/>
          </p:cNvSpPr>
          <p:nvPr>
            <p:ph type="ctrTitle"/>
          </p:nvPr>
        </p:nvSpPr>
        <p:spPr>
          <a:xfrm>
            <a:off x="1" y="77638"/>
            <a:ext cx="12192000" cy="4188634"/>
          </a:xfrm>
        </p:spPr>
        <p:txBody>
          <a:bodyPr>
            <a:normAutofit/>
          </a:bodyPr>
          <a:lstStyle/>
          <a:p>
            <a:r>
              <a:rPr lang="el-GR" sz="5300" b="1" dirty="0"/>
              <a:t>ΔΙΑΚΟΝΙΑ ΤΟΥ ΛΟΓΟΥ</a:t>
            </a:r>
            <a:br>
              <a:rPr lang="el-GR" sz="5300" b="1" dirty="0"/>
            </a:br>
            <a:r>
              <a:rPr lang="el-GR" sz="5300" dirty="0"/>
              <a:t>ΕΝΟΤΗΤΑ 4</a:t>
            </a:r>
            <a:r>
              <a:rPr lang="el-GR" sz="5300" baseline="30000" dirty="0"/>
              <a:t>Η</a:t>
            </a:r>
            <a:r>
              <a:rPr lang="el-GR" sz="5300" dirty="0"/>
              <a:t> </a:t>
            </a:r>
            <a:br>
              <a:rPr lang="el-GR" sz="5300" dirty="0"/>
            </a:br>
            <a:r>
              <a:rPr lang="el-GR" sz="5300" dirty="0"/>
              <a:t>Η ΙΣΤΟΡΙΑ ΤΟΥ ΚΗΡΥΓΜΑΤΟΣ </a:t>
            </a:r>
            <a:br>
              <a:rPr lang="el-GR" sz="5300" dirty="0"/>
            </a:br>
            <a:r>
              <a:rPr lang="el-GR" sz="5300" dirty="0"/>
              <a:t>ΑΠΟ ΤΟΝ ΣΤ΄ ΑΙΩΝΑ ΜΕΧΡΙ ΣΗΜΕΡΑ</a:t>
            </a:r>
            <a:br>
              <a:rPr lang="el-GR" sz="6000" baseline="30000" dirty="0"/>
            </a:br>
            <a:endParaRPr lang="el-GR" dirty="0"/>
          </a:p>
        </p:txBody>
      </p:sp>
      <p:sp>
        <p:nvSpPr>
          <p:cNvPr id="3" name="Υπότιτλος 2">
            <a:extLst>
              <a:ext uri="{FF2B5EF4-FFF2-40B4-BE49-F238E27FC236}">
                <a16:creationId xmlns:a16="http://schemas.microsoft.com/office/drawing/2014/main" id="{B19D6C11-EFA0-9968-595D-13C9D76E6F74}"/>
              </a:ext>
            </a:extLst>
          </p:cNvPr>
          <p:cNvSpPr>
            <a:spLocks noGrp="1"/>
          </p:cNvSpPr>
          <p:nvPr>
            <p:ph type="subTitle" idx="1"/>
          </p:nvPr>
        </p:nvSpPr>
        <p:spPr>
          <a:xfrm>
            <a:off x="1524000" y="4542317"/>
            <a:ext cx="9144000" cy="1655762"/>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889973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337A3B-AABA-1C21-D33E-593AAC6A1AA0}"/>
              </a:ext>
            </a:extLst>
          </p:cNvPr>
          <p:cNvSpPr>
            <a:spLocks noGrp="1"/>
          </p:cNvSpPr>
          <p:nvPr>
            <p:ph type="title"/>
          </p:nvPr>
        </p:nvSpPr>
        <p:spPr>
          <a:xfrm>
            <a:off x="0" y="0"/>
            <a:ext cx="12192000" cy="581025"/>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CD83F339-DC0C-2F9E-84B3-3D00BE39025D}"/>
              </a:ext>
            </a:extLst>
          </p:cNvPr>
          <p:cNvSpPr>
            <a:spLocks noGrp="1"/>
          </p:cNvSpPr>
          <p:nvPr>
            <p:ph idx="1"/>
          </p:nvPr>
        </p:nvSpPr>
        <p:spPr>
          <a:xfrm>
            <a:off x="0" y="581024"/>
            <a:ext cx="12192000" cy="6276975"/>
          </a:xfrm>
        </p:spPr>
        <p:txBody>
          <a:bodyPr>
            <a:normAutofit fontScale="92500" lnSpcReduction="10000"/>
          </a:bodyPr>
          <a:lstStyle/>
          <a:p>
            <a:r>
              <a:rPr lang="el-GR" dirty="0"/>
              <a:t>Με πολύ ζήλο και με μεγάλη επιτυχία κήρυξαν το ευαγγέλιο και καλλιέργησαν κυρίως </a:t>
            </a:r>
            <a:r>
              <a:rPr lang="el-GR" b="1" dirty="0"/>
              <a:t>το λαϊκό κήρυγμα </a:t>
            </a:r>
            <a:r>
              <a:rPr lang="el-GR" dirty="0"/>
              <a:t>οι «επαίτες μοναχοί» του τάγματος των Φραγκισκανών, με κύριους εκπροσώπους τον ιδρυτή του τάγματος </a:t>
            </a:r>
            <a:r>
              <a:rPr lang="el-GR" u="sng" dirty="0"/>
              <a:t>Φραγκίσκο της Ασίζης</a:t>
            </a:r>
            <a:r>
              <a:rPr lang="el-GR" dirty="0"/>
              <a:t>, τον Αντώνιο της </a:t>
            </a:r>
            <a:r>
              <a:rPr lang="el-GR" dirty="0" err="1"/>
              <a:t>Παδούης</a:t>
            </a:r>
            <a:r>
              <a:rPr lang="el-GR" dirty="0"/>
              <a:t> και τον </a:t>
            </a:r>
            <a:r>
              <a:rPr lang="el-GR" dirty="0" err="1"/>
              <a:t>Βοναβεντούρα</a:t>
            </a:r>
            <a:r>
              <a:rPr lang="el-GR" dirty="0"/>
              <a:t>, τον «σεραφικό δάσκαλο», που συνδυάζει το σχολαστικό με το μυστικό κήρυγμα. Ο </a:t>
            </a:r>
            <a:r>
              <a:rPr lang="el-GR" dirty="0" err="1"/>
              <a:t>Βοναβεντούρα</a:t>
            </a:r>
            <a:r>
              <a:rPr lang="el-GR" dirty="0"/>
              <a:t> τ</a:t>
            </a:r>
            <a:r>
              <a:rPr lang="en-GB" dirty="0"/>
              <a:t>o 1250 </a:t>
            </a:r>
            <a:r>
              <a:rPr lang="el-GR" dirty="0"/>
              <a:t>έγραψε το έργο </a:t>
            </a:r>
            <a:r>
              <a:rPr lang="en-GB" i="1" dirty="0"/>
              <a:t>De </a:t>
            </a:r>
            <a:r>
              <a:rPr lang="en-GB" i="1" dirty="0" err="1"/>
              <a:t>arte</a:t>
            </a:r>
            <a:r>
              <a:rPr lang="en-GB" i="1" dirty="0"/>
              <a:t> </a:t>
            </a:r>
            <a:r>
              <a:rPr lang="en-GB" i="1" dirty="0" err="1"/>
              <a:t>concionandi</a:t>
            </a:r>
            <a:r>
              <a:rPr lang="en-GB" i="1" dirty="0"/>
              <a:t> </a:t>
            </a:r>
            <a:r>
              <a:rPr lang="en-GB" dirty="0"/>
              <a:t>(= </a:t>
            </a:r>
            <a:r>
              <a:rPr lang="el-GR" dirty="0"/>
              <a:t>Περί της τέχνης του κηρύγματος), στο οποίο παρουσιάζεται η σχολαστική τριμερής διαίρεση του ομιλητικού έργου σε </a:t>
            </a:r>
            <a:r>
              <a:rPr lang="en-GB" dirty="0" err="1"/>
              <a:t>divisio</a:t>
            </a:r>
            <a:r>
              <a:rPr lang="en-GB" dirty="0"/>
              <a:t> </a:t>
            </a:r>
            <a:r>
              <a:rPr lang="el-GR" dirty="0"/>
              <a:t>(=διαίρεση),</a:t>
            </a:r>
            <a:r>
              <a:rPr lang="en-GB" dirty="0" err="1"/>
              <a:t>distinctio</a:t>
            </a:r>
            <a:r>
              <a:rPr lang="el-GR" dirty="0"/>
              <a:t> (=εναλλαγή, κίνηση) και </a:t>
            </a:r>
            <a:r>
              <a:rPr lang="en-GB" dirty="0"/>
              <a:t>dilatation </a:t>
            </a:r>
            <a:r>
              <a:rPr lang="el-GR" dirty="0"/>
              <a:t>(=επεξεργασία, διαμόρφωση).</a:t>
            </a:r>
          </a:p>
          <a:p>
            <a:r>
              <a:rPr lang="el-GR" dirty="0"/>
              <a:t>Στο λαϊκό δογματικό-</a:t>
            </a:r>
            <a:r>
              <a:rPr lang="el-GR" dirty="0" err="1"/>
              <a:t>αντιαιρετικό</a:t>
            </a:r>
            <a:r>
              <a:rPr lang="el-GR" dirty="0"/>
              <a:t> κήρυγμα αφοσιώθηκε κυριολεκτικά το τάγμα των Δομινικανών. Για τη θεωρία του κηρύγματος των Δομινικανών χαρακτηριστικό είναι το έργο του </a:t>
            </a:r>
            <a:r>
              <a:rPr lang="en-GB" dirty="0"/>
              <a:t>Humbert de </a:t>
            </a:r>
            <a:r>
              <a:rPr lang="en-GB" dirty="0" err="1"/>
              <a:t>Romanis</a:t>
            </a:r>
            <a:r>
              <a:rPr lang="en-GB" dirty="0"/>
              <a:t> (+ 1277) </a:t>
            </a:r>
            <a:r>
              <a:rPr lang="en-GB" i="1" dirty="0"/>
              <a:t>De erudition </a:t>
            </a:r>
            <a:r>
              <a:rPr lang="en-GB" i="1" dirty="0" err="1"/>
              <a:t>religiosorum</a:t>
            </a:r>
            <a:r>
              <a:rPr lang="en-GB" i="1" dirty="0"/>
              <a:t> </a:t>
            </a:r>
            <a:r>
              <a:rPr lang="en-GB" i="1" dirty="0" err="1"/>
              <a:t>praedicatorum</a:t>
            </a:r>
            <a:r>
              <a:rPr lang="en-GB" i="1" dirty="0"/>
              <a:t> </a:t>
            </a:r>
            <a:r>
              <a:rPr lang="en-GB" dirty="0"/>
              <a:t>(= </a:t>
            </a:r>
            <a:r>
              <a:rPr lang="el-GR" i="1" dirty="0"/>
              <a:t>Περί παιδείας θρησκευτικών ιεροκηρύκων</a:t>
            </a:r>
            <a:r>
              <a:rPr lang="el-GR" dirty="0"/>
              <a:t>)</a:t>
            </a:r>
            <a:r>
              <a:rPr lang="en-GB" dirty="0"/>
              <a:t>.</a:t>
            </a:r>
            <a:endParaRPr lang="el-GR" dirty="0"/>
          </a:p>
          <a:p>
            <a:r>
              <a:rPr lang="el-GR" dirty="0"/>
              <a:t>Τέλος, «πρόδρομοι της μεταρρυθμίσεως» ονομάστηκαν διακεκριμένοι φλογεροί ιεροκήρυκες, που παράλληλα για την οικοδομή του λαού αγωνίστηκαν με τον λόγο για τη θεραπεία κοινωνικών και εκκλησιαστικών πληγών, προπαρασκευάζοντας έτσι το έργο της μεταρρυθμίσεως του ΙΕ΄ αιώνα. Τέτοιοι θα μπορούσαν να μνημονευτούν ο </a:t>
            </a:r>
            <a:r>
              <a:rPr lang="el-GR" dirty="0" err="1"/>
              <a:t>Βερθόλδος</a:t>
            </a:r>
            <a:r>
              <a:rPr lang="el-GR" dirty="0"/>
              <a:t>, ο Πέτρος </a:t>
            </a:r>
            <a:r>
              <a:rPr lang="el-GR" dirty="0" err="1"/>
              <a:t>Βάλδος</a:t>
            </a:r>
            <a:r>
              <a:rPr lang="el-GR" dirty="0"/>
              <a:t> και οι οπαδοί του (</a:t>
            </a:r>
            <a:r>
              <a:rPr lang="el-GR" dirty="0" err="1"/>
              <a:t>Βάλδιοι</a:t>
            </a:r>
            <a:r>
              <a:rPr lang="el-GR" dirty="0"/>
              <a:t>), οι «αδελφοί της κοινής ζωής», ο </a:t>
            </a:r>
            <a:r>
              <a:rPr lang="el-GR" dirty="0" err="1"/>
              <a:t>Ουΐκλιφ</a:t>
            </a:r>
            <a:r>
              <a:rPr lang="el-GR" dirty="0"/>
              <a:t>, ο </a:t>
            </a:r>
            <a:r>
              <a:rPr lang="el-GR" dirty="0" err="1"/>
              <a:t>Χους</a:t>
            </a:r>
            <a:r>
              <a:rPr lang="el-GR" dirty="0"/>
              <a:t>, ο </a:t>
            </a:r>
            <a:r>
              <a:rPr lang="el-GR" dirty="0" err="1"/>
              <a:t>Σαβοναρόλα</a:t>
            </a:r>
            <a:r>
              <a:rPr lang="el-GR" dirty="0"/>
              <a:t> και άλλοι. </a:t>
            </a:r>
          </a:p>
        </p:txBody>
      </p:sp>
    </p:spTree>
    <p:extLst>
      <p:ext uri="{BB962C8B-B14F-4D97-AF65-F5344CB8AC3E}">
        <p14:creationId xmlns:p14="http://schemas.microsoft.com/office/powerpoint/2010/main" val="309598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631568-83E7-BD95-26E3-AF4C26E21E55}"/>
              </a:ext>
            </a:extLst>
          </p:cNvPr>
          <p:cNvSpPr>
            <a:spLocks noGrp="1"/>
          </p:cNvSpPr>
          <p:nvPr>
            <p:ph type="title"/>
          </p:nvPr>
        </p:nvSpPr>
        <p:spPr>
          <a:xfrm>
            <a:off x="0" y="0"/>
            <a:ext cx="12192000" cy="681037"/>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C0B41F30-2726-6174-C8BD-1EC397E07B65}"/>
              </a:ext>
            </a:extLst>
          </p:cNvPr>
          <p:cNvSpPr>
            <a:spLocks noGrp="1"/>
          </p:cNvSpPr>
          <p:nvPr>
            <p:ph idx="1"/>
          </p:nvPr>
        </p:nvSpPr>
        <p:spPr>
          <a:xfrm>
            <a:off x="0" y="568324"/>
            <a:ext cx="12192000" cy="6289675"/>
          </a:xfrm>
        </p:spPr>
        <p:txBody>
          <a:bodyPr>
            <a:normAutofit fontScale="92500" lnSpcReduction="10000"/>
          </a:bodyPr>
          <a:lstStyle/>
          <a:p>
            <a:r>
              <a:rPr lang="el-GR" dirty="0"/>
              <a:t>Κατά την </a:t>
            </a:r>
            <a:r>
              <a:rPr lang="el-GR" b="1" dirty="0"/>
              <a:t>περίοδο της Τουρκοκρατίας</a:t>
            </a:r>
            <a:r>
              <a:rPr lang="el-GR" dirty="0"/>
              <a:t>, παρά τις δύσκολες εξωτερικές συνθήκες, δεν έπαψε να ακούγεται το θείο κήρυγμα και να καλλιεργείται ακόμη και η θεωρία του κηρύγματος. Οι ιεροκήρυκες ήταν συνήθως </a:t>
            </a:r>
            <a:r>
              <a:rPr lang="el-GR" u="sng" dirty="0"/>
              <a:t>επίσκοποι</a:t>
            </a:r>
            <a:r>
              <a:rPr lang="el-GR" dirty="0"/>
              <a:t>, </a:t>
            </a:r>
            <a:r>
              <a:rPr lang="el-GR" u="sng" dirty="0"/>
              <a:t>κληρικοί</a:t>
            </a:r>
            <a:r>
              <a:rPr lang="el-GR" dirty="0"/>
              <a:t> ή </a:t>
            </a:r>
            <a:r>
              <a:rPr lang="el-GR" u="sng" dirty="0"/>
              <a:t>μοναχοί</a:t>
            </a:r>
            <a:r>
              <a:rPr lang="el-GR" dirty="0"/>
              <a:t>, που προσπάθησαν να κρατήσουν άσβεστη τη φλόγα της πίστεως στον υπόδουλο λαό.</a:t>
            </a:r>
          </a:p>
          <a:p>
            <a:r>
              <a:rPr lang="el-GR" dirty="0"/>
              <a:t>Κήρυτταν είτε τακτικά σε μεγάλες πόλεις ή αναλάμβαναν περιοδείες στα χωριά και στην ύπαιθρο, προσαρμόζοντας το κήρυγμά τους προς τη μορφωτική στάθμη και τις πνευματικές δυνατότητες του ακροατηρίου τους. </a:t>
            </a:r>
          </a:p>
          <a:p>
            <a:r>
              <a:rPr lang="el-GR" dirty="0"/>
              <a:t>Δημοσιεύθηκαν και </a:t>
            </a:r>
            <a:r>
              <a:rPr lang="el-GR" b="1" dirty="0"/>
              <a:t>συλλογές λόγων</a:t>
            </a:r>
            <a:r>
              <a:rPr lang="el-GR" dirty="0"/>
              <a:t>, που διαβάστηκαν από τον πολύ λαό, όπως φαίνεται και από τις επανειλημμένες εκδόσεις τους.</a:t>
            </a:r>
          </a:p>
          <a:p>
            <a:r>
              <a:rPr lang="el-GR" dirty="0"/>
              <a:t>Ωστόσο, σε χειρόγραφα βρίσκονται και ανέκδοτες ομιλίες.</a:t>
            </a:r>
          </a:p>
          <a:p>
            <a:r>
              <a:rPr lang="el-GR" dirty="0"/>
              <a:t>Βασικά το κήρυγμα και στο περιεχόμενο και στη μορφή του δεν ξεφεύγει από τις παραδοσιακές του γραμμές, δηλαδή: </a:t>
            </a:r>
          </a:p>
          <a:p>
            <a:pPr marL="1028700" lvl="1" indent="-571500">
              <a:buFont typeface="+mj-lt"/>
              <a:buAutoNum type="romanLcPeriod"/>
            </a:pPr>
            <a:r>
              <a:rPr lang="el-GR" dirty="0"/>
              <a:t>στηρίζεται στη Γραφή, στους Πατέρες και στα Συναξάρια και </a:t>
            </a:r>
          </a:p>
          <a:p>
            <a:pPr marL="1028700" lvl="1" indent="-571500">
              <a:buFont typeface="+mj-lt"/>
              <a:buAutoNum type="romanLcPeriod"/>
            </a:pPr>
            <a:r>
              <a:rPr lang="el-GR" dirty="0"/>
              <a:t>χρησιμοποιεί άλλοτε λογιότερη και άλλοτε λαϊκότερη γλώσσα.</a:t>
            </a:r>
          </a:p>
          <a:p>
            <a:r>
              <a:rPr lang="el-GR" dirty="0"/>
              <a:t>Δεν λείπουν και οι επιδράσεις από τη Δύση, ιδιαίτερα από τους μεγάλους ιεροκήρυκες της περιόδου αυτής, που είχαν σπουδάσει ή ήλθαν σε κάποια επαφή με τη Δύση ή με τις ελληνικές κοινότητες του εξωτερικού ή έζησαν στα Επτάνησα. </a:t>
            </a:r>
          </a:p>
        </p:txBody>
      </p:sp>
    </p:spTree>
    <p:extLst>
      <p:ext uri="{BB962C8B-B14F-4D97-AF65-F5344CB8AC3E}">
        <p14:creationId xmlns:p14="http://schemas.microsoft.com/office/powerpoint/2010/main" val="1375565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7EC271-B36E-C76E-5BF8-7613CB58BD22}"/>
              </a:ext>
            </a:extLst>
          </p:cNvPr>
          <p:cNvSpPr>
            <a:spLocks noGrp="1"/>
          </p:cNvSpPr>
          <p:nvPr>
            <p:ph type="title"/>
          </p:nvPr>
        </p:nvSpPr>
        <p:spPr>
          <a:xfrm>
            <a:off x="0" y="1"/>
            <a:ext cx="12192000" cy="577850"/>
          </a:xfrm>
        </p:spPr>
        <p:txBody>
          <a:bodyPr>
            <a:normAutofit fontScale="90000"/>
          </a:bodyPr>
          <a:lstStyle/>
          <a:p>
            <a:pPr algn="ctr"/>
            <a:r>
              <a:rPr lang="el-GR" dirty="0"/>
              <a:t> ΤΟ ΚΗΡΥΓΜΑ ΑΠΟ ΤΟΝ ΙΣΤ΄ ΜΕΧΡΙ ΤΟΝ ΙΗ΄ ΑΙΩΝΑ</a:t>
            </a:r>
          </a:p>
        </p:txBody>
      </p:sp>
      <p:sp>
        <p:nvSpPr>
          <p:cNvPr id="3" name="Θέση περιεχομένου 2">
            <a:extLst>
              <a:ext uri="{FF2B5EF4-FFF2-40B4-BE49-F238E27FC236}">
                <a16:creationId xmlns:a16="http://schemas.microsoft.com/office/drawing/2014/main" id="{C71A97E2-41CB-2425-5466-FF65394B5D50}"/>
              </a:ext>
            </a:extLst>
          </p:cNvPr>
          <p:cNvSpPr>
            <a:spLocks noGrp="1"/>
          </p:cNvSpPr>
          <p:nvPr>
            <p:ph idx="1"/>
          </p:nvPr>
        </p:nvSpPr>
        <p:spPr>
          <a:xfrm>
            <a:off x="-1" y="428625"/>
            <a:ext cx="12191999" cy="6429375"/>
          </a:xfrm>
        </p:spPr>
        <p:txBody>
          <a:bodyPr>
            <a:normAutofit/>
          </a:bodyPr>
          <a:lstStyle/>
          <a:p>
            <a:r>
              <a:rPr lang="el-GR" dirty="0"/>
              <a:t>Όσο και αν τα πολλά από </a:t>
            </a:r>
            <a:r>
              <a:rPr lang="el-GR" b="1" dirty="0"/>
              <a:t>τα </a:t>
            </a:r>
            <a:r>
              <a:rPr lang="el-GR" b="1" dirty="0" err="1"/>
              <a:t>κηρυκτικά</a:t>
            </a:r>
            <a:r>
              <a:rPr lang="el-GR" b="1" dirty="0"/>
              <a:t> προϊόντα της περιόδου αυτής </a:t>
            </a:r>
            <a:r>
              <a:rPr lang="el-GR" dirty="0"/>
              <a:t>δεν μπορούν να συγκριθούν με τα παλιότερα, </a:t>
            </a:r>
            <a:r>
              <a:rPr lang="el-GR" b="1" dirty="0"/>
              <a:t>είναι άξια ιδιαίτερης προσοχής </a:t>
            </a:r>
            <a:r>
              <a:rPr lang="el-GR" dirty="0"/>
              <a:t>γιατί μ’ αυτά: </a:t>
            </a:r>
          </a:p>
          <a:p>
            <a:pPr marL="1028700" lvl="1" indent="-571500">
              <a:buFont typeface="+mj-lt"/>
              <a:buAutoNum type="romanLcPeriod"/>
            </a:pPr>
            <a:r>
              <a:rPr lang="el-GR" dirty="0"/>
              <a:t>συντηρήθηκε η πίστη του λαού και </a:t>
            </a:r>
          </a:p>
          <a:p>
            <a:pPr marL="1028700" lvl="1" indent="-571500">
              <a:buFont typeface="+mj-lt"/>
              <a:buAutoNum type="romanLcPeriod"/>
            </a:pPr>
            <a:r>
              <a:rPr lang="el-GR" dirty="0"/>
              <a:t>κρατήθηκε το ορθόδοξο και εθνικό φρόνημα στον κατακλυσμό του ισλαμισμού.</a:t>
            </a:r>
          </a:p>
          <a:p>
            <a:pPr marL="1028700" lvl="1" indent="-571500">
              <a:buFont typeface="+mj-lt"/>
              <a:buAutoNum type="romanLcPeriod"/>
            </a:pPr>
            <a:r>
              <a:rPr lang="el-GR" dirty="0"/>
              <a:t>Οι υπηρεσίες που πρόσφεραν τα απλά αυτά κηρύγματα στον αγράμματο και ακατήχητο λαό ήταν ίσως πολύ σημαντικότερες από εκείνες των λαμπρών ρητορικών λόγων της προηγούμενης περιόδου.</a:t>
            </a:r>
          </a:p>
          <a:p>
            <a:r>
              <a:rPr lang="el-GR" dirty="0"/>
              <a:t>Από τις πολλές συλλογές ομιλιών, που είδαν το φως της δημοσιότητας, θα μπορούσε κανείς να ξεχωρίσει: </a:t>
            </a:r>
          </a:p>
          <a:p>
            <a:pPr lvl="1">
              <a:buFont typeface="Wingdings" panose="05000000000000000000" pitchFamily="2" charset="2"/>
              <a:buChar char="v"/>
            </a:pPr>
            <a:r>
              <a:rPr lang="el-GR" dirty="0"/>
              <a:t>τον «</a:t>
            </a:r>
            <a:r>
              <a:rPr lang="el-GR" i="1" dirty="0" err="1"/>
              <a:t>Θησαυρὸ</a:t>
            </a:r>
            <a:r>
              <a:rPr lang="el-GR" dirty="0"/>
              <a:t>» του Δαμασκηνού του </a:t>
            </a:r>
            <a:r>
              <a:rPr lang="el-GR" dirty="0" err="1"/>
              <a:t>Στουδίτου</a:t>
            </a:r>
            <a:r>
              <a:rPr lang="el-GR" dirty="0"/>
              <a:t> (1528), </a:t>
            </a:r>
          </a:p>
          <a:p>
            <a:pPr lvl="1">
              <a:buFont typeface="Wingdings" panose="05000000000000000000" pitchFamily="2" charset="2"/>
              <a:buChar char="v"/>
            </a:pPr>
            <a:r>
              <a:rPr lang="el-GR" dirty="0"/>
              <a:t>τις «</a:t>
            </a:r>
            <a:r>
              <a:rPr lang="el-GR" i="1" dirty="0" err="1"/>
              <a:t>Διδαχὲς</a:t>
            </a:r>
            <a:r>
              <a:rPr lang="el-GR" dirty="0"/>
              <a:t>» του Αλεξίου </a:t>
            </a:r>
            <a:r>
              <a:rPr lang="el-GR" dirty="0" err="1"/>
              <a:t>Ραρτούρου</a:t>
            </a:r>
            <a:r>
              <a:rPr lang="el-GR" dirty="0"/>
              <a:t> (1560),</a:t>
            </a:r>
          </a:p>
          <a:p>
            <a:pPr lvl="1">
              <a:buFont typeface="Wingdings" panose="05000000000000000000" pitchFamily="2" charset="2"/>
              <a:buChar char="v"/>
            </a:pPr>
            <a:r>
              <a:rPr lang="el-GR" dirty="0"/>
              <a:t>το «</a:t>
            </a:r>
            <a:r>
              <a:rPr lang="el-GR" i="1" dirty="0" err="1"/>
              <a:t>Ἀποστολικὸ</a:t>
            </a:r>
            <a:r>
              <a:rPr lang="el-GR" i="1" dirty="0"/>
              <a:t> Δίκτυο</a:t>
            </a:r>
            <a:r>
              <a:rPr lang="el-GR" dirty="0"/>
              <a:t>» του Νικολάου Μαυροειδή του </a:t>
            </a:r>
            <a:r>
              <a:rPr lang="el-GR" dirty="0" err="1"/>
              <a:t>Κεφαλληνέως</a:t>
            </a:r>
            <a:r>
              <a:rPr lang="el-GR" dirty="0"/>
              <a:t> (1756),</a:t>
            </a:r>
          </a:p>
          <a:p>
            <a:pPr lvl="1">
              <a:buFont typeface="Wingdings" panose="05000000000000000000" pitchFamily="2" charset="2"/>
              <a:buChar char="v"/>
            </a:pPr>
            <a:r>
              <a:rPr lang="el-GR" dirty="0"/>
              <a:t>τα «</a:t>
            </a:r>
            <a:r>
              <a:rPr lang="el-GR" i="1" dirty="0"/>
              <a:t>Κυριακοδρόμια</a:t>
            </a:r>
            <a:r>
              <a:rPr lang="el-GR" dirty="0"/>
              <a:t>» του Αγαπίου </a:t>
            </a:r>
            <a:r>
              <a:rPr lang="el-GR" dirty="0" err="1"/>
              <a:t>Κρητός</a:t>
            </a:r>
            <a:r>
              <a:rPr lang="el-GR" dirty="0"/>
              <a:t> (1766) και του </a:t>
            </a:r>
            <a:r>
              <a:rPr lang="el-GR" dirty="0" err="1"/>
              <a:t>Ιωάσαφ</a:t>
            </a:r>
            <a:r>
              <a:rPr lang="el-GR" dirty="0"/>
              <a:t> </a:t>
            </a:r>
            <a:r>
              <a:rPr lang="el-GR" dirty="0" err="1"/>
              <a:t>Κορνηλίου</a:t>
            </a:r>
            <a:r>
              <a:rPr lang="el-GR" dirty="0"/>
              <a:t> (1788),</a:t>
            </a:r>
          </a:p>
          <a:p>
            <a:pPr lvl="1">
              <a:buFont typeface="Wingdings" panose="05000000000000000000" pitchFamily="2" charset="2"/>
              <a:buChar char="v"/>
            </a:pPr>
            <a:r>
              <a:rPr lang="el-GR" dirty="0"/>
              <a:t> τον «</a:t>
            </a:r>
            <a:r>
              <a:rPr lang="el-GR" i="1" dirty="0" err="1"/>
              <a:t>Ποιμενικὸ</a:t>
            </a:r>
            <a:r>
              <a:rPr lang="el-GR" i="1" dirty="0"/>
              <a:t> </a:t>
            </a:r>
            <a:r>
              <a:rPr lang="el-GR" i="1" dirty="0" err="1"/>
              <a:t>αὐλὸ</a:t>
            </a:r>
            <a:r>
              <a:rPr lang="el-GR" dirty="0"/>
              <a:t>» του Προκοπίου </a:t>
            </a:r>
            <a:r>
              <a:rPr lang="el-GR" dirty="0" err="1"/>
              <a:t>Πελοποννησίου</a:t>
            </a:r>
            <a:r>
              <a:rPr lang="el-GR" dirty="0"/>
              <a:t> του </a:t>
            </a:r>
            <a:r>
              <a:rPr lang="el-GR" dirty="0" err="1"/>
              <a:t>Μεγαλοσπηλιώτου</a:t>
            </a:r>
            <a:r>
              <a:rPr lang="el-GR" dirty="0"/>
              <a:t> (1780), και</a:t>
            </a:r>
          </a:p>
          <a:p>
            <a:pPr lvl="1">
              <a:buFont typeface="Wingdings" panose="05000000000000000000" pitchFamily="2" charset="2"/>
              <a:buChar char="v"/>
            </a:pPr>
            <a:r>
              <a:rPr lang="el-GR" dirty="0"/>
              <a:t>την «</a:t>
            </a:r>
            <a:r>
              <a:rPr lang="el-GR" i="1" dirty="0" err="1"/>
              <a:t>Ἀποστολικὴ</a:t>
            </a:r>
            <a:r>
              <a:rPr lang="el-GR" i="1" dirty="0"/>
              <a:t> σαγήνη</a:t>
            </a:r>
            <a:r>
              <a:rPr lang="el-GR" dirty="0"/>
              <a:t>» του Ιωάννου του εκ Λίνδου (1875).</a:t>
            </a:r>
          </a:p>
        </p:txBody>
      </p:sp>
    </p:spTree>
    <p:extLst>
      <p:ext uri="{BB962C8B-B14F-4D97-AF65-F5344CB8AC3E}">
        <p14:creationId xmlns:p14="http://schemas.microsoft.com/office/powerpoint/2010/main" val="218730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3529DF-D0F0-BC15-8D1A-9CDD86958A60}"/>
              </a:ext>
            </a:extLst>
          </p:cNvPr>
          <p:cNvSpPr>
            <a:spLocks noGrp="1"/>
          </p:cNvSpPr>
          <p:nvPr>
            <p:ph type="title"/>
          </p:nvPr>
        </p:nvSpPr>
        <p:spPr>
          <a:xfrm>
            <a:off x="0" y="1"/>
            <a:ext cx="12192000" cy="587374"/>
          </a:xfrm>
        </p:spPr>
        <p:txBody>
          <a:bodyPr>
            <a:normAutofit fontScale="90000"/>
          </a:bodyPr>
          <a:lstStyle/>
          <a:p>
            <a:pPr algn="ctr"/>
            <a:r>
              <a:rPr lang="el-GR" dirty="0"/>
              <a:t> ΤΟ ΚΗΡΥΓΜΑ ΑΠΟ ΤΟΝ ΙΣΤ΄ ΜΕΧΡΙ ΤΟΝ ΙΗ΄ ΑΙΩΝΑ</a:t>
            </a:r>
          </a:p>
        </p:txBody>
      </p:sp>
      <p:sp>
        <p:nvSpPr>
          <p:cNvPr id="3" name="Θέση περιεχομένου 2">
            <a:extLst>
              <a:ext uri="{FF2B5EF4-FFF2-40B4-BE49-F238E27FC236}">
                <a16:creationId xmlns:a16="http://schemas.microsoft.com/office/drawing/2014/main" id="{1DA0DB4B-B7F3-8FF3-C26D-52732A5A6CDA}"/>
              </a:ext>
            </a:extLst>
          </p:cNvPr>
          <p:cNvSpPr>
            <a:spLocks noGrp="1"/>
          </p:cNvSpPr>
          <p:nvPr>
            <p:ph idx="1"/>
          </p:nvPr>
        </p:nvSpPr>
        <p:spPr>
          <a:xfrm>
            <a:off x="-1" y="587374"/>
            <a:ext cx="12191999" cy="6270625"/>
          </a:xfrm>
        </p:spPr>
        <p:txBody>
          <a:bodyPr>
            <a:normAutofit lnSpcReduction="10000"/>
          </a:bodyPr>
          <a:lstStyle/>
          <a:p>
            <a:r>
              <a:rPr lang="el-GR" dirty="0"/>
              <a:t>Δύο επτανήσιοι εκκλησιαστικοί ρήτορες, ο </a:t>
            </a:r>
            <a:r>
              <a:rPr lang="el-GR" b="1" dirty="0"/>
              <a:t>Ηλίας </a:t>
            </a:r>
            <a:r>
              <a:rPr lang="el-GR" b="1" dirty="0" err="1"/>
              <a:t>Μηνιάτης</a:t>
            </a:r>
            <a:r>
              <a:rPr lang="el-GR" b="1" dirty="0"/>
              <a:t> </a:t>
            </a:r>
            <a:r>
              <a:rPr lang="el-GR" dirty="0"/>
              <a:t>(1669-1714) και ο </a:t>
            </a:r>
            <a:r>
              <a:rPr lang="el-GR" b="1" dirty="0"/>
              <a:t>Νικηφόρος Θεοτόκης </a:t>
            </a:r>
            <a:r>
              <a:rPr lang="el-GR" dirty="0"/>
              <a:t>(1731-1800), με εμφανή την επίδραση της Δύσης, με κοσμική σοφία και ρητορικό τάλαντο, είναι οι σημαντικότεροι κατά την περίοδο του 17</a:t>
            </a:r>
            <a:r>
              <a:rPr lang="el-GR" baseline="30000" dirty="0"/>
              <a:t>ου</a:t>
            </a:r>
            <a:r>
              <a:rPr lang="el-GR" dirty="0"/>
              <a:t> – 18</a:t>
            </a:r>
            <a:r>
              <a:rPr lang="el-GR" baseline="30000" dirty="0"/>
              <a:t>ου</a:t>
            </a:r>
            <a:r>
              <a:rPr lang="el-GR" dirty="0"/>
              <a:t> αιώνα. Τους οφείλουμε κάποιες σημαντικές συλλογές κηρυγμάτων, όπως: </a:t>
            </a:r>
          </a:p>
          <a:p>
            <a:pPr>
              <a:buFont typeface="Wingdings" panose="05000000000000000000" pitchFamily="2" charset="2"/>
              <a:buChar char="v"/>
            </a:pPr>
            <a:r>
              <a:rPr lang="el-GR" dirty="0"/>
              <a:t>Η συλλογή «</a:t>
            </a:r>
            <a:r>
              <a:rPr lang="el-GR" i="1" dirty="0" err="1"/>
              <a:t>Διδαχὲς</a:t>
            </a:r>
            <a:r>
              <a:rPr lang="el-GR" i="1" dirty="0"/>
              <a:t> </a:t>
            </a:r>
            <a:r>
              <a:rPr lang="el-GR" i="1" dirty="0" err="1"/>
              <a:t>καὶ</a:t>
            </a:r>
            <a:r>
              <a:rPr lang="el-GR" i="1" dirty="0"/>
              <a:t> λόγοι</a:t>
            </a:r>
            <a:r>
              <a:rPr lang="el-GR" dirty="0"/>
              <a:t>» του Ηλία </a:t>
            </a:r>
            <a:r>
              <a:rPr lang="el-GR" dirty="0" err="1"/>
              <a:t>Μηνιάτη</a:t>
            </a:r>
            <a:r>
              <a:rPr lang="el-GR" dirty="0"/>
              <a:t> (α΄ έκδοση 1720). Οι </a:t>
            </a:r>
            <a:r>
              <a:rPr lang="el-GR" i="1" dirty="0" err="1"/>
              <a:t>Διδαχὲς</a:t>
            </a:r>
            <a:r>
              <a:rPr lang="el-GR" i="1" dirty="0"/>
              <a:t> </a:t>
            </a:r>
            <a:r>
              <a:rPr lang="el-GR" dirty="0"/>
              <a:t>αποτέλεσαν το προσφιλέστερο ανάγνωσμα του Ελληνικού λαού κατά τον 18</a:t>
            </a:r>
            <a:r>
              <a:rPr lang="el-GR" baseline="30000" dirty="0"/>
              <a:t>ο</a:t>
            </a:r>
            <a:r>
              <a:rPr lang="el-GR" dirty="0"/>
              <a:t> και 19</a:t>
            </a:r>
            <a:r>
              <a:rPr lang="el-GR" baseline="30000" dirty="0"/>
              <a:t>ο</a:t>
            </a:r>
            <a:r>
              <a:rPr lang="el-GR" dirty="0"/>
              <a:t> αιώνα. </a:t>
            </a:r>
          </a:p>
          <a:p>
            <a:pPr>
              <a:buFont typeface="Wingdings" panose="05000000000000000000" pitchFamily="2" charset="2"/>
              <a:buChar char="v"/>
            </a:pPr>
            <a:r>
              <a:rPr lang="el-GR" dirty="0"/>
              <a:t>Επίσης, το «</a:t>
            </a:r>
            <a:r>
              <a:rPr lang="el-GR" i="1" dirty="0" err="1"/>
              <a:t>Κυριακοδρόμιον</a:t>
            </a:r>
            <a:r>
              <a:rPr lang="el-GR" dirty="0"/>
              <a:t>» (ά έκδοση 1796) και οι «</a:t>
            </a:r>
            <a:r>
              <a:rPr lang="el-GR" i="1" dirty="0"/>
              <a:t>Λόγοι </a:t>
            </a:r>
            <a:r>
              <a:rPr lang="el-GR" i="1" dirty="0" err="1"/>
              <a:t>εἰς</a:t>
            </a:r>
            <a:r>
              <a:rPr lang="el-GR" i="1" dirty="0"/>
              <a:t> </a:t>
            </a:r>
            <a:r>
              <a:rPr lang="el-GR" i="1" dirty="0" err="1"/>
              <a:t>τὴν</a:t>
            </a:r>
            <a:r>
              <a:rPr lang="el-GR" i="1" dirty="0"/>
              <a:t> </a:t>
            </a:r>
            <a:r>
              <a:rPr lang="el-GR" i="1" dirty="0" err="1"/>
              <a:t>ἁγίαν</a:t>
            </a:r>
            <a:r>
              <a:rPr lang="el-GR" i="1" dirty="0"/>
              <a:t> </a:t>
            </a:r>
            <a:r>
              <a:rPr lang="el-GR" i="1" dirty="0" err="1"/>
              <a:t>καὶ</a:t>
            </a:r>
            <a:r>
              <a:rPr lang="el-GR" i="1" dirty="0"/>
              <a:t> </a:t>
            </a:r>
            <a:r>
              <a:rPr lang="el-GR" i="1" dirty="0" err="1"/>
              <a:t>μεγάλην</a:t>
            </a:r>
            <a:r>
              <a:rPr lang="el-GR" i="1" dirty="0"/>
              <a:t> </a:t>
            </a:r>
            <a:r>
              <a:rPr lang="el-GR" i="1" dirty="0" err="1"/>
              <a:t>Τεσσαρακοστὴν</a:t>
            </a:r>
            <a:r>
              <a:rPr lang="el-GR" dirty="0"/>
              <a:t>» (1796) του Νικηφόρου Θεοτόκη. Ως βιβλία, που συμβάλλουν στην προαγωγή του κηρύγματος, τα «</a:t>
            </a:r>
            <a:r>
              <a:rPr lang="el-GR" i="1" dirty="0"/>
              <a:t>Κυριακοδρόμια</a:t>
            </a:r>
            <a:r>
              <a:rPr lang="el-GR" dirty="0"/>
              <a:t>» καλλιεργήθηκαν κυρίως μέσω των τυπογραφικών εκδόσεων της Βενετίας. </a:t>
            </a:r>
          </a:p>
          <a:p>
            <a:r>
              <a:rPr lang="el-GR" dirty="0"/>
              <a:t>Οι παραπάνω συλλογές διαβάστηκαν πολύ και επηρέασαν πολλούς ιεροκήρυκες. Ιδίως τα </a:t>
            </a:r>
            <a:r>
              <a:rPr lang="el-GR" i="1" dirty="0"/>
              <a:t>Κυριακοδρόμια </a:t>
            </a:r>
            <a:r>
              <a:rPr lang="el-GR" dirty="0"/>
              <a:t>του Θεοτόκη αποτέλεσαν σοβαρή πηγή για το κήρυγμα μέχρι σήμερα. Τα κηρύγματα του </a:t>
            </a:r>
            <a:r>
              <a:rPr lang="el-GR" dirty="0" err="1"/>
              <a:t>Μηνιάτη</a:t>
            </a:r>
            <a:r>
              <a:rPr lang="el-GR" dirty="0"/>
              <a:t> είναι </a:t>
            </a:r>
            <a:r>
              <a:rPr lang="el-GR" dirty="0" err="1"/>
              <a:t>ρητορικότερα</a:t>
            </a:r>
            <a:r>
              <a:rPr lang="el-GR" dirty="0"/>
              <a:t> και συναισθηματικότερα, ενώ του Θεοτόκη </a:t>
            </a:r>
            <a:r>
              <a:rPr lang="el-GR" dirty="0" err="1"/>
              <a:t>νοησιαρχικότερα</a:t>
            </a:r>
            <a:r>
              <a:rPr lang="el-GR" dirty="0"/>
              <a:t> και </a:t>
            </a:r>
            <a:r>
              <a:rPr lang="el-GR" dirty="0" err="1"/>
              <a:t>βιβλικότερα</a:t>
            </a:r>
            <a:r>
              <a:rPr lang="el-GR" dirty="0"/>
              <a:t>. </a:t>
            </a:r>
          </a:p>
        </p:txBody>
      </p:sp>
    </p:spTree>
    <p:extLst>
      <p:ext uri="{BB962C8B-B14F-4D97-AF65-F5344CB8AC3E}">
        <p14:creationId xmlns:p14="http://schemas.microsoft.com/office/powerpoint/2010/main" val="1329979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825DBB-740D-6670-87AA-3B68FC3AD3CE}"/>
              </a:ext>
            </a:extLst>
          </p:cNvPr>
          <p:cNvSpPr>
            <a:spLocks noGrp="1"/>
          </p:cNvSpPr>
          <p:nvPr>
            <p:ph type="title"/>
          </p:nvPr>
        </p:nvSpPr>
        <p:spPr>
          <a:xfrm>
            <a:off x="0" y="0"/>
            <a:ext cx="12192000" cy="517585"/>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86EE86DD-2D29-AED7-F0DC-90C27D9C4EA7}"/>
              </a:ext>
            </a:extLst>
          </p:cNvPr>
          <p:cNvSpPr>
            <a:spLocks noGrp="1"/>
          </p:cNvSpPr>
          <p:nvPr>
            <p:ph idx="1"/>
          </p:nvPr>
        </p:nvSpPr>
        <p:spPr>
          <a:xfrm>
            <a:off x="0" y="436772"/>
            <a:ext cx="12192000" cy="6421228"/>
          </a:xfrm>
        </p:spPr>
        <p:txBody>
          <a:bodyPr>
            <a:normAutofit fontScale="92500" lnSpcReduction="10000"/>
          </a:bodyPr>
          <a:lstStyle/>
          <a:p>
            <a:r>
              <a:rPr lang="el-GR" dirty="0"/>
              <a:t>Κατά τα μέσα του 18</a:t>
            </a:r>
            <a:r>
              <a:rPr lang="el-GR" baseline="30000" dirty="0"/>
              <a:t>ου</a:t>
            </a:r>
            <a:r>
              <a:rPr lang="el-GR" dirty="0"/>
              <a:t> αιώνα εμφανίστηκε η μεγάλη μορφή του ιεραποστόλου και νεομάρτυρα </a:t>
            </a:r>
            <a:r>
              <a:rPr lang="el-GR" b="1" dirty="0"/>
              <a:t>Κοσμά του Αιτωλού</a:t>
            </a:r>
            <a:r>
              <a:rPr lang="el-GR" dirty="0"/>
              <a:t>, που υπήρξε μαθητής του Ευγένιου Βούλγαρη και έδρασε </a:t>
            </a:r>
            <a:r>
              <a:rPr lang="el-GR" dirty="0" err="1"/>
              <a:t>κηρυγματικά</a:t>
            </a:r>
            <a:r>
              <a:rPr lang="el-GR" dirty="0"/>
              <a:t> περιοδεύοντας επί είκοσι χρόνια, με έγκριση και ευλογία του Οικουμενικού Πατριαρχείου. </a:t>
            </a:r>
          </a:p>
          <a:p>
            <a:r>
              <a:rPr lang="el-GR" dirty="0"/>
              <a:t>Σώθηκαν αρκετές ομιλίες του, που δείχνουν και </a:t>
            </a:r>
            <a:r>
              <a:rPr lang="el-GR" dirty="0">
                <a:effectLst>
                  <a:outerShdw blurRad="38100" dist="38100" dir="2700000" algn="tl">
                    <a:srgbClr val="000000">
                      <a:alpha val="43137"/>
                    </a:srgbClr>
                  </a:outerShdw>
                </a:effectLst>
              </a:rPr>
              <a:t>τον τρόπο της διδαχής του</a:t>
            </a:r>
            <a:r>
              <a:rPr lang="el-GR" dirty="0"/>
              <a:t>. Αν και αρκετά μορφωμένος ο ίδιος, κατεβαίνει στη στάθμη του λαού και διδάσκει:</a:t>
            </a:r>
          </a:p>
          <a:p>
            <a:pPr lvl="1">
              <a:buFont typeface="Wingdings" panose="05000000000000000000" pitchFamily="2" charset="2"/>
              <a:buChar char="v"/>
            </a:pPr>
            <a:r>
              <a:rPr lang="el-GR" dirty="0"/>
              <a:t>με απλή γλώσσα και επαγωγικό τρόπο, </a:t>
            </a:r>
          </a:p>
          <a:p>
            <a:pPr lvl="1">
              <a:buFont typeface="Wingdings" panose="05000000000000000000" pitchFamily="2" charset="2"/>
              <a:buChar char="v"/>
            </a:pPr>
            <a:r>
              <a:rPr lang="el-GR" dirty="0"/>
              <a:t>με δύναμη πίστεως και παραστατικότητα, </a:t>
            </a:r>
          </a:p>
          <a:p>
            <a:pPr lvl="1">
              <a:buFont typeface="Wingdings" panose="05000000000000000000" pitchFamily="2" charset="2"/>
              <a:buChar char="v"/>
            </a:pPr>
            <a:r>
              <a:rPr lang="el-GR" dirty="0"/>
              <a:t>χωρίς ρητορισμούς και επιδείξεις γνώσεων, </a:t>
            </a:r>
          </a:p>
          <a:p>
            <a:pPr lvl="1">
              <a:buFont typeface="Wingdings" panose="05000000000000000000" pitchFamily="2" charset="2"/>
              <a:buChar char="v"/>
            </a:pPr>
            <a:r>
              <a:rPr lang="el-GR" dirty="0"/>
              <a:t>με σαφήνεια και λιτότητα. </a:t>
            </a:r>
          </a:p>
          <a:p>
            <a:r>
              <a:rPr lang="el-GR" dirty="0"/>
              <a:t>Αφυπνίζει, στηρίζει την πίστη και κατηχεί, προτρέπει στη χριστιανική ζωή και με διακριτική αγάπη διορθώνει τα σφάλματα των αδελφών. </a:t>
            </a:r>
          </a:p>
          <a:p>
            <a:r>
              <a:rPr lang="el-GR" b="1" dirty="0"/>
              <a:t>Χρησιμοποιεί και τον διάλογο</a:t>
            </a:r>
            <a:r>
              <a:rPr lang="el-GR" dirty="0"/>
              <a:t>, διεγείροντας έτσι το ενδιαφέρον και προκαλώντας τη συμμετοχή και την έκφραση γνώμης του ακροατηρίου του. </a:t>
            </a:r>
          </a:p>
          <a:p>
            <a:r>
              <a:rPr lang="el-GR" dirty="0"/>
              <a:t>Οι λόγοι του και ο τρόπος </a:t>
            </a:r>
            <a:r>
              <a:rPr lang="el-GR" dirty="0" err="1"/>
              <a:t>δράσεώς</a:t>
            </a:r>
            <a:r>
              <a:rPr lang="el-GR" dirty="0"/>
              <a:t> του θυμίζουν το κήρυγμα της αποστολικής περιόδου και μάλιστα τον τρόπο διδασκαλίας του ίδιου του Χριστού. </a:t>
            </a:r>
          </a:p>
          <a:p>
            <a:r>
              <a:rPr lang="el-GR" dirty="0"/>
              <a:t>Η επίδραση που άσκησε στον λαό η μορφή και η διδαχή του ήταν εξαιρετικά μεγάλη.  </a:t>
            </a:r>
          </a:p>
        </p:txBody>
      </p:sp>
    </p:spTree>
    <p:extLst>
      <p:ext uri="{BB962C8B-B14F-4D97-AF65-F5344CB8AC3E}">
        <p14:creationId xmlns:p14="http://schemas.microsoft.com/office/powerpoint/2010/main" val="262619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3EA75D-663C-66D5-9457-CE151ACE2023}"/>
              </a:ext>
            </a:extLst>
          </p:cNvPr>
          <p:cNvSpPr>
            <a:spLocks noGrp="1"/>
          </p:cNvSpPr>
          <p:nvPr>
            <p:ph type="title"/>
          </p:nvPr>
        </p:nvSpPr>
        <p:spPr>
          <a:xfrm>
            <a:off x="0" y="1"/>
            <a:ext cx="12192000" cy="409574"/>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DF6AB615-E0F7-3022-2701-F32944B0033E}"/>
              </a:ext>
            </a:extLst>
          </p:cNvPr>
          <p:cNvSpPr>
            <a:spLocks noGrp="1"/>
          </p:cNvSpPr>
          <p:nvPr>
            <p:ph idx="1"/>
          </p:nvPr>
        </p:nvSpPr>
        <p:spPr>
          <a:xfrm>
            <a:off x="0" y="314325"/>
            <a:ext cx="12192000" cy="6543675"/>
          </a:xfrm>
        </p:spPr>
        <p:txBody>
          <a:bodyPr>
            <a:normAutofit lnSpcReduction="10000"/>
          </a:bodyPr>
          <a:lstStyle/>
          <a:p>
            <a:r>
              <a:rPr lang="el-GR" dirty="0"/>
              <a:t>Κατά την περίοδο της Τουρκοκρατίας γράφηκαν κάποια εγχειρίδια θεωρίας του κηρύγματος, οι λεγόμενες </a:t>
            </a:r>
            <a:r>
              <a:rPr lang="el-GR" b="1" dirty="0"/>
              <a:t>«</a:t>
            </a:r>
            <a:r>
              <a:rPr lang="el-GR" b="1" i="1" dirty="0"/>
              <a:t>Ρητορικές</a:t>
            </a:r>
            <a:r>
              <a:rPr lang="el-GR" b="1" dirty="0"/>
              <a:t>». </a:t>
            </a:r>
            <a:r>
              <a:rPr lang="el-GR" dirty="0"/>
              <a:t>Από αυτές άλλες έχουν εκδοθεί και άλλες παραμένουν ανέκδοτες. Οι σημαντικότερες είναι: </a:t>
            </a:r>
          </a:p>
          <a:p>
            <a:pPr lvl="1">
              <a:buFont typeface="Wingdings" panose="05000000000000000000" pitchFamily="2" charset="2"/>
              <a:buChar char="v"/>
            </a:pPr>
            <a:r>
              <a:rPr lang="el-GR" dirty="0"/>
              <a:t>του Θεοφίλου </a:t>
            </a:r>
            <a:r>
              <a:rPr lang="el-GR" dirty="0" err="1"/>
              <a:t>Κορυδαλλέως</a:t>
            </a:r>
            <a:r>
              <a:rPr lang="el-GR" dirty="0"/>
              <a:t>, </a:t>
            </a:r>
          </a:p>
          <a:p>
            <a:pPr lvl="1">
              <a:buFont typeface="Wingdings" panose="05000000000000000000" pitchFamily="2" charset="2"/>
              <a:buChar char="v"/>
            </a:pPr>
            <a:r>
              <a:rPr lang="el-GR" dirty="0"/>
              <a:t>Φραγκίσκου Σκούφου, </a:t>
            </a:r>
          </a:p>
          <a:p>
            <a:pPr lvl="1">
              <a:buFont typeface="Wingdings" panose="05000000000000000000" pitchFamily="2" charset="2"/>
              <a:buChar char="v"/>
            </a:pPr>
            <a:r>
              <a:rPr lang="el-GR" dirty="0"/>
              <a:t>Μακαρίου Καλογερά, </a:t>
            </a:r>
          </a:p>
          <a:p>
            <a:pPr lvl="1">
              <a:buFont typeface="Wingdings" panose="05000000000000000000" pitchFamily="2" charset="2"/>
              <a:buChar char="v"/>
            </a:pPr>
            <a:r>
              <a:rPr lang="el-GR" dirty="0" err="1"/>
              <a:t>Κορνηλίου</a:t>
            </a:r>
            <a:r>
              <a:rPr lang="el-GR" dirty="0"/>
              <a:t> </a:t>
            </a:r>
            <a:r>
              <a:rPr lang="el-GR" dirty="0" err="1"/>
              <a:t>Ιωάσαφ</a:t>
            </a:r>
            <a:r>
              <a:rPr lang="el-GR" dirty="0"/>
              <a:t> και </a:t>
            </a:r>
          </a:p>
          <a:p>
            <a:pPr lvl="1">
              <a:buFont typeface="Wingdings" panose="05000000000000000000" pitchFamily="2" charset="2"/>
              <a:buChar char="v"/>
            </a:pPr>
            <a:r>
              <a:rPr lang="el-GR" dirty="0"/>
              <a:t>Αθανασίου του </a:t>
            </a:r>
            <a:r>
              <a:rPr lang="el-GR" dirty="0" err="1"/>
              <a:t>Παρίου</a:t>
            </a:r>
            <a:r>
              <a:rPr lang="el-GR" dirty="0"/>
              <a:t>. </a:t>
            </a:r>
          </a:p>
          <a:p>
            <a:r>
              <a:rPr lang="el-GR" dirty="0"/>
              <a:t>Στις «Ρητορικές» αυτές γίνεται </a:t>
            </a:r>
            <a:r>
              <a:rPr lang="el-GR" u="sng" dirty="0"/>
              <a:t>προσπάθεια να προσαρμοστούν οι κανόνες της κλασικής ρητορικής στο κήρυγμα της εποχής</a:t>
            </a:r>
            <a:r>
              <a:rPr lang="el-GR" dirty="0"/>
              <a:t>. Τα εγχειρίδια αυτά περιέχουν και στοιχεία δυτικού σχολαστικισμού, επειδή έχουν δημιουργηθεί κατά τα πρότυπα των ρωμαιοκαθολικών εγχειριδίων. </a:t>
            </a:r>
          </a:p>
          <a:p>
            <a:r>
              <a:rPr lang="el-GR" dirty="0"/>
              <a:t>Από τον 16</a:t>
            </a:r>
            <a:r>
              <a:rPr lang="el-GR" baseline="30000" dirty="0"/>
              <a:t>ο</a:t>
            </a:r>
            <a:r>
              <a:rPr lang="el-GR" dirty="0"/>
              <a:t> αιώνα και εξής εισέρχεται στον ελληνόφωνο χώρο και η </a:t>
            </a:r>
            <a:r>
              <a:rPr lang="el-GR" b="1" dirty="0" err="1"/>
              <a:t>λατινόφωνη</a:t>
            </a:r>
            <a:r>
              <a:rPr lang="el-GR" b="1" dirty="0"/>
              <a:t> ρητορική παράδοση</a:t>
            </a:r>
            <a:r>
              <a:rPr lang="el-GR" dirty="0"/>
              <a:t>, η οποία αντικατοπτρίζεται: </a:t>
            </a:r>
          </a:p>
          <a:p>
            <a:pPr lvl="1">
              <a:buFont typeface="Wingdings" panose="05000000000000000000" pitchFamily="2" charset="2"/>
              <a:buChar char="v"/>
            </a:pPr>
            <a:r>
              <a:rPr lang="el-GR" dirty="0"/>
              <a:t>στα εγχειρίδια ρητορικής που κυκλοφόρησαν, </a:t>
            </a:r>
          </a:p>
          <a:p>
            <a:pPr lvl="1">
              <a:buFont typeface="Wingdings" panose="05000000000000000000" pitchFamily="2" charset="2"/>
              <a:buChar char="v"/>
            </a:pPr>
            <a:r>
              <a:rPr lang="el-GR" dirty="0"/>
              <a:t>στις γραπτές υποδείξεις για τη σύνθεση κηρύγματος, αλλά και </a:t>
            </a:r>
          </a:p>
          <a:p>
            <a:pPr lvl="1">
              <a:buFont typeface="Wingdings" panose="05000000000000000000" pitchFamily="2" charset="2"/>
              <a:buChar char="v"/>
            </a:pPr>
            <a:r>
              <a:rPr lang="el-GR" dirty="0"/>
              <a:t>στους λόγους, τις διδαχές και τις ομιλίες των κηρύκων που καταγράφηκαν.  </a:t>
            </a:r>
          </a:p>
        </p:txBody>
      </p:sp>
    </p:spTree>
    <p:extLst>
      <p:ext uri="{BB962C8B-B14F-4D97-AF65-F5344CB8AC3E}">
        <p14:creationId xmlns:p14="http://schemas.microsoft.com/office/powerpoint/2010/main" val="2465003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245573-D799-3AC5-8C90-6CE978E7BE10}"/>
              </a:ext>
            </a:extLst>
          </p:cNvPr>
          <p:cNvSpPr>
            <a:spLocks noGrp="1"/>
          </p:cNvSpPr>
          <p:nvPr>
            <p:ph type="title"/>
          </p:nvPr>
        </p:nvSpPr>
        <p:spPr>
          <a:xfrm>
            <a:off x="0" y="18256"/>
            <a:ext cx="12192000" cy="361306"/>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03F6DBC9-7D13-4D01-070A-2C674B55E5C1}"/>
              </a:ext>
            </a:extLst>
          </p:cNvPr>
          <p:cNvSpPr>
            <a:spLocks noGrp="1"/>
          </p:cNvSpPr>
          <p:nvPr>
            <p:ph idx="1"/>
          </p:nvPr>
        </p:nvSpPr>
        <p:spPr>
          <a:xfrm>
            <a:off x="0" y="379562"/>
            <a:ext cx="12192000" cy="6460182"/>
          </a:xfrm>
        </p:spPr>
        <p:txBody>
          <a:bodyPr>
            <a:normAutofit/>
          </a:bodyPr>
          <a:lstStyle/>
          <a:p>
            <a:r>
              <a:rPr lang="el-GR" dirty="0"/>
              <a:t>Μετά τον 16</a:t>
            </a:r>
            <a:r>
              <a:rPr lang="el-GR" baseline="30000" dirty="0"/>
              <a:t>ο</a:t>
            </a:r>
            <a:r>
              <a:rPr lang="el-GR" dirty="0"/>
              <a:t> αιώνα </a:t>
            </a:r>
            <a:r>
              <a:rPr lang="el-GR" b="1" dirty="0"/>
              <a:t>τα εγχειρίδια της θύραθεν ρητορείας </a:t>
            </a:r>
            <a:r>
              <a:rPr lang="el-GR" dirty="0"/>
              <a:t>είναι άφθονα και φέρουν τα περισσότερα ως τίτλο </a:t>
            </a:r>
            <a:r>
              <a:rPr lang="el-GR" b="1" dirty="0"/>
              <a:t>«</a:t>
            </a:r>
            <a:r>
              <a:rPr lang="el-GR" b="1" i="1" dirty="0"/>
              <a:t>Τέχνη </a:t>
            </a:r>
            <a:r>
              <a:rPr lang="el-GR" b="1" i="1" dirty="0" err="1"/>
              <a:t>Ρητορικὴ</a:t>
            </a:r>
            <a:r>
              <a:rPr lang="el-GR" b="1" dirty="0"/>
              <a:t>» </a:t>
            </a:r>
            <a:r>
              <a:rPr lang="el-GR" dirty="0"/>
              <a:t>ή παρόμοιους τίτλους. Τα εγχειρίδια αυτά περιέχουν κυρίως θεωρητική διδασκαλία για το κήρυγμα με παραδείγματα υποδειγματικών εκκλησιαστικών λόγων. </a:t>
            </a:r>
          </a:p>
          <a:p>
            <a:r>
              <a:rPr lang="el-GR" dirty="0"/>
              <a:t>Όπως προκύπτει από τους καταλόγους με τα ανέκδοτα χειρόγραφα διαφόρων βιβλιοθηκών, κατά τον 17</a:t>
            </a:r>
            <a:r>
              <a:rPr lang="el-GR" baseline="30000" dirty="0"/>
              <a:t>ο</a:t>
            </a:r>
            <a:r>
              <a:rPr lang="el-GR" dirty="0"/>
              <a:t> αιώνα κυκλοφόρησαν αρκετά ρητορικά εγχειρίδια:</a:t>
            </a:r>
          </a:p>
          <a:p>
            <a:pPr lvl="1">
              <a:buFont typeface="Wingdings" panose="05000000000000000000" pitchFamily="2" charset="2"/>
              <a:buChar char="v"/>
            </a:pPr>
            <a:r>
              <a:rPr lang="el-GR" dirty="0"/>
              <a:t>Μελετίου </a:t>
            </a:r>
            <a:r>
              <a:rPr lang="el-GR" dirty="0" err="1"/>
              <a:t>Πηγά</a:t>
            </a:r>
            <a:r>
              <a:rPr lang="el-GR" dirty="0"/>
              <a:t> </a:t>
            </a:r>
            <a:r>
              <a:rPr lang="el-GR" i="1" dirty="0" err="1"/>
              <a:t>Περὶ</a:t>
            </a:r>
            <a:r>
              <a:rPr lang="el-GR" i="1" dirty="0"/>
              <a:t> </a:t>
            </a:r>
            <a:r>
              <a:rPr lang="el-GR" i="1" dirty="0" err="1"/>
              <a:t>ρητορικῆς</a:t>
            </a:r>
            <a:r>
              <a:rPr lang="el-GR" i="1" dirty="0"/>
              <a:t> τέχνης</a:t>
            </a:r>
            <a:r>
              <a:rPr lang="el-GR" dirty="0"/>
              <a:t>, </a:t>
            </a:r>
          </a:p>
          <a:p>
            <a:pPr lvl="1">
              <a:buFont typeface="Wingdings" panose="05000000000000000000" pitchFamily="2" charset="2"/>
              <a:buChar char="v"/>
            </a:pPr>
            <a:r>
              <a:rPr lang="el-GR" dirty="0"/>
              <a:t>Γεωργίου </a:t>
            </a:r>
            <a:r>
              <a:rPr lang="el-GR" dirty="0" err="1"/>
              <a:t>Κορεσίου</a:t>
            </a:r>
            <a:r>
              <a:rPr lang="el-GR" dirty="0"/>
              <a:t> </a:t>
            </a:r>
            <a:r>
              <a:rPr lang="el-GR" i="1" dirty="0"/>
              <a:t>Τέχνη ρητορική</a:t>
            </a:r>
            <a:r>
              <a:rPr lang="el-GR" dirty="0"/>
              <a:t>, </a:t>
            </a:r>
          </a:p>
          <a:p>
            <a:pPr lvl="1">
              <a:buFont typeface="Wingdings" panose="05000000000000000000" pitchFamily="2" charset="2"/>
              <a:buChar char="v"/>
            </a:pPr>
            <a:r>
              <a:rPr lang="el-GR" dirty="0"/>
              <a:t>Θεοφίλου </a:t>
            </a:r>
            <a:r>
              <a:rPr lang="el-GR" dirty="0" err="1"/>
              <a:t>Κορυδαλλαίως</a:t>
            </a:r>
            <a:r>
              <a:rPr lang="el-GR" dirty="0"/>
              <a:t> </a:t>
            </a:r>
            <a:r>
              <a:rPr lang="el-GR" i="1" dirty="0" err="1"/>
              <a:t>Ἔκθεσις</a:t>
            </a:r>
            <a:r>
              <a:rPr lang="el-GR" i="1" dirty="0"/>
              <a:t> </a:t>
            </a:r>
            <a:r>
              <a:rPr lang="el-GR" i="1" dirty="0" err="1"/>
              <a:t>περὶ</a:t>
            </a:r>
            <a:r>
              <a:rPr lang="el-GR" i="1" dirty="0"/>
              <a:t> </a:t>
            </a:r>
            <a:r>
              <a:rPr lang="el-GR" i="1" dirty="0" err="1"/>
              <a:t>ρητορικῆς</a:t>
            </a:r>
            <a:r>
              <a:rPr lang="el-GR" dirty="0"/>
              <a:t>, </a:t>
            </a:r>
          </a:p>
          <a:p>
            <a:pPr lvl="1">
              <a:buFont typeface="Wingdings" panose="05000000000000000000" pitchFamily="2" charset="2"/>
              <a:buChar char="v"/>
            </a:pPr>
            <a:r>
              <a:rPr lang="el-GR" dirty="0"/>
              <a:t>Γερασίμου Βλάχου </a:t>
            </a:r>
            <a:r>
              <a:rPr lang="el-GR" i="1" dirty="0"/>
              <a:t>Διδασκαλία </a:t>
            </a:r>
            <a:r>
              <a:rPr lang="el-GR" i="1" dirty="0" err="1"/>
              <a:t>περὶ</a:t>
            </a:r>
            <a:r>
              <a:rPr lang="el-GR" i="1" dirty="0"/>
              <a:t> </a:t>
            </a:r>
            <a:r>
              <a:rPr lang="el-GR" i="1" dirty="0" err="1"/>
              <a:t>τοῦ</a:t>
            </a:r>
            <a:r>
              <a:rPr lang="el-GR" i="1" dirty="0"/>
              <a:t> τρόπου </a:t>
            </a:r>
            <a:r>
              <a:rPr lang="el-GR" i="1" dirty="0" err="1"/>
              <a:t>τοῦ</a:t>
            </a:r>
            <a:r>
              <a:rPr lang="el-GR" i="1" dirty="0"/>
              <a:t> </a:t>
            </a:r>
            <a:r>
              <a:rPr lang="el-GR" i="1" dirty="0" err="1"/>
              <a:t>διδάσκειν</a:t>
            </a:r>
            <a:r>
              <a:rPr lang="el-GR" i="1" dirty="0"/>
              <a:t> </a:t>
            </a:r>
            <a:r>
              <a:rPr lang="el-GR" i="1" dirty="0" err="1"/>
              <a:t>τὸ</a:t>
            </a:r>
            <a:r>
              <a:rPr lang="el-GR" i="1" dirty="0"/>
              <a:t> </a:t>
            </a:r>
            <a:r>
              <a:rPr lang="el-GR" i="1" dirty="0" err="1"/>
              <a:t>ἱερὸν</a:t>
            </a:r>
            <a:r>
              <a:rPr lang="el-GR" i="1" dirty="0"/>
              <a:t> </a:t>
            </a:r>
            <a:r>
              <a:rPr lang="el-GR" i="1" dirty="0" err="1"/>
              <a:t>Εὐαγγέλιον</a:t>
            </a:r>
            <a:r>
              <a:rPr lang="el-GR" dirty="0"/>
              <a:t>, </a:t>
            </a:r>
          </a:p>
          <a:p>
            <a:pPr lvl="1">
              <a:buFont typeface="Wingdings" panose="05000000000000000000" pitchFamily="2" charset="2"/>
              <a:buChar char="v"/>
            </a:pPr>
            <a:r>
              <a:rPr lang="el-GR" dirty="0"/>
              <a:t>Αθανασίου του </a:t>
            </a:r>
            <a:r>
              <a:rPr lang="el-GR" dirty="0" err="1"/>
              <a:t>Ρήτορος</a:t>
            </a:r>
            <a:r>
              <a:rPr lang="el-GR" dirty="0"/>
              <a:t> </a:t>
            </a:r>
            <a:r>
              <a:rPr lang="el-GR" i="1" dirty="0" err="1"/>
              <a:t>Ρητορικὴν</a:t>
            </a:r>
            <a:r>
              <a:rPr lang="el-GR" i="1" dirty="0"/>
              <a:t> </a:t>
            </a:r>
            <a:r>
              <a:rPr lang="el-GR" i="1" dirty="0" err="1"/>
              <a:t>κάτ</a:t>
            </a:r>
            <a:r>
              <a:rPr lang="el-GR" i="1" dirty="0"/>
              <a:t>’ </a:t>
            </a:r>
            <a:r>
              <a:rPr lang="el-GR" i="1" dirty="0" err="1"/>
              <a:t>ἐρωταπόκρισιν</a:t>
            </a:r>
            <a:r>
              <a:rPr lang="el-GR" dirty="0"/>
              <a:t>, </a:t>
            </a:r>
          </a:p>
          <a:p>
            <a:pPr lvl="1">
              <a:buFont typeface="Wingdings" panose="05000000000000000000" pitchFamily="2" charset="2"/>
              <a:buChar char="v"/>
            </a:pPr>
            <a:r>
              <a:rPr lang="el-GR" dirty="0"/>
              <a:t>Λέοντος </a:t>
            </a:r>
            <a:r>
              <a:rPr lang="el-GR" dirty="0" err="1"/>
              <a:t>Αλλατίου</a:t>
            </a:r>
            <a:r>
              <a:rPr lang="el-GR" dirty="0"/>
              <a:t> </a:t>
            </a:r>
            <a:r>
              <a:rPr lang="el-GR" i="1" dirty="0"/>
              <a:t>Ρητορικά</a:t>
            </a:r>
            <a:r>
              <a:rPr lang="el-GR" dirty="0"/>
              <a:t>, </a:t>
            </a:r>
          </a:p>
          <a:p>
            <a:pPr lvl="1">
              <a:buFont typeface="Wingdings" panose="05000000000000000000" pitchFamily="2" charset="2"/>
              <a:buChar char="v"/>
            </a:pPr>
            <a:r>
              <a:rPr lang="el-GR" dirty="0"/>
              <a:t>Αλεξάνδρου Μαυροκορδάτου </a:t>
            </a:r>
            <a:r>
              <a:rPr lang="el-GR" i="1" dirty="0" err="1"/>
              <a:t>Τέχνην</a:t>
            </a:r>
            <a:r>
              <a:rPr lang="el-GR" i="1" dirty="0"/>
              <a:t> </a:t>
            </a:r>
            <a:r>
              <a:rPr lang="el-GR" i="1" dirty="0" err="1"/>
              <a:t>ρητορικὴν</a:t>
            </a:r>
            <a:r>
              <a:rPr lang="el-GR" i="1" dirty="0"/>
              <a:t> </a:t>
            </a:r>
            <a:r>
              <a:rPr lang="el-GR" i="1" dirty="0" err="1"/>
              <a:t>κατὰ</a:t>
            </a:r>
            <a:r>
              <a:rPr lang="el-GR" i="1" dirty="0"/>
              <a:t> </a:t>
            </a:r>
            <a:r>
              <a:rPr lang="el-GR" i="1" dirty="0" err="1"/>
              <a:t>πεῦσιν</a:t>
            </a:r>
            <a:r>
              <a:rPr lang="el-GR" i="1" dirty="0"/>
              <a:t> </a:t>
            </a:r>
            <a:r>
              <a:rPr lang="el-GR" i="1" dirty="0" err="1"/>
              <a:t>καὶ</a:t>
            </a:r>
            <a:r>
              <a:rPr lang="el-GR" i="1" dirty="0"/>
              <a:t> </a:t>
            </a:r>
            <a:r>
              <a:rPr lang="el-GR" i="1" dirty="0" err="1"/>
              <a:t>ἀπόκρισιν</a:t>
            </a:r>
            <a:r>
              <a:rPr lang="el-GR" dirty="0"/>
              <a:t>,</a:t>
            </a:r>
          </a:p>
          <a:p>
            <a:pPr lvl="1">
              <a:buFont typeface="Wingdings" panose="05000000000000000000" pitchFamily="2" charset="2"/>
              <a:buChar char="v"/>
            </a:pPr>
            <a:r>
              <a:rPr lang="el-GR" dirty="0"/>
              <a:t>Φραγκίσκου Σκούφου </a:t>
            </a:r>
            <a:r>
              <a:rPr lang="el-GR" i="1" dirty="0"/>
              <a:t>Τέχνη </a:t>
            </a:r>
            <a:r>
              <a:rPr lang="el-GR" i="1" dirty="0" err="1"/>
              <a:t>ρητορικῆς</a:t>
            </a:r>
            <a:r>
              <a:rPr lang="el-GR" dirty="0"/>
              <a:t>, </a:t>
            </a:r>
          </a:p>
          <a:p>
            <a:pPr lvl="1">
              <a:buFont typeface="Wingdings" panose="05000000000000000000" pitchFamily="2" charset="2"/>
              <a:buChar char="v"/>
            </a:pPr>
            <a:r>
              <a:rPr lang="el-GR" dirty="0"/>
              <a:t>Αναστασίου </a:t>
            </a:r>
            <a:r>
              <a:rPr lang="el-GR" dirty="0" err="1"/>
              <a:t>Γορδίου</a:t>
            </a:r>
            <a:r>
              <a:rPr lang="el-GR" dirty="0"/>
              <a:t> </a:t>
            </a:r>
            <a:r>
              <a:rPr lang="el-GR" i="1" dirty="0"/>
              <a:t>Τέχνης </a:t>
            </a:r>
            <a:r>
              <a:rPr lang="el-GR" i="1" dirty="0" err="1"/>
              <a:t>ρητορικῆς</a:t>
            </a:r>
            <a:r>
              <a:rPr lang="el-GR" i="1" dirty="0"/>
              <a:t> </a:t>
            </a:r>
            <a:r>
              <a:rPr lang="el-GR" i="1" dirty="0" err="1"/>
              <a:t>εἰσαγωγικὴ</a:t>
            </a:r>
            <a:r>
              <a:rPr lang="el-GR" i="1" dirty="0"/>
              <a:t> διδασκαλία </a:t>
            </a:r>
            <a:r>
              <a:rPr lang="el-GR" i="1" dirty="0" err="1"/>
              <a:t>μετὰ</a:t>
            </a:r>
            <a:r>
              <a:rPr lang="el-GR" i="1" dirty="0"/>
              <a:t> πράξεως </a:t>
            </a:r>
            <a:r>
              <a:rPr lang="el-GR" i="1" dirty="0" err="1"/>
              <a:t>ἐν</a:t>
            </a:r>
            <a:r>
              <a:rPr lang="el-GR" i="1" dirty="0"/>
              <a:t> δέκα </a:t>
            </a:r>
            <a:r>
              <a:rPr lang="el-GR" i="1" dirty="0" err="1"/>
              <a:t>τμήμασι</a:t>
            </a:r>
            <a:r>
              <a:rPr lang="el-GR" i="1" dirty="0"/>
              <a:t> διηρημένη</a:t>
            </a:r>
            <a:r>
              <a:rPr lang="el-GR" dirty="0"/>
              <a:t>.   </a:t>
            </a:r>
          </a:p>
        </p:txBody>
      </p:sp>
    </p:spTree>
    <p:extLst>
      <p:ext uri="{BB962C8B-B14F-4D97-AF65-F5344CB8AC3E}">
        <p14:creationId xmlns:p14="http://schemas.microsoft.com/office/powerpoint/2010/main" val="1823846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69DC4A-CABD-F2FA-EFC5-AA6C8BCD9E29}"/>
              </a:ext>
            </a:extLst>
          </p:cNvPr>
          <p:cNvSpPr>
            <a:spLocks noGrp="1"/>
          </p:cNvSpPr>
          <p:nvPr>
            <p:ph type="title"/>
          </p:nvPr>
        </p:nvSpPr>
        <p:spPr>
          <a:xfrm>
            <a:off x="0" y="1"/>
            <a:ext cx="12192000" cy="514350"/>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AEAF3CC1-0093-2CF7-CFBA-7877142F6C69}"/>
              </a:ext>
            </a:extLst>
          </p:cNvPr>
          <p:cNvSpPr>
            <a:spLocks noGrp="1"/>
          </p:cNvSpPr>
          <p:nvPr>
            <p:ph idx="1"/>
          </p:nvPr>
        </p:nvSpPr>
        <p:spPr>
          <a:xfrm>
            <a:off x="0" y="434975"/>
            <a:ext cx="12192000" cy="6423024"/>
          </a:xfrm>
        </p:spPr>
        <p:txBody>
          <a:bodyPr>
            <a:normAutofit fontScale="92500" lnSpcReduction="10000"/>
          </a:bodyPr>
          <a:lstStyle/>
          <a:p>
            <a:r>
              <a:rPr lang="el-GR" dirty="0"/>
              <a:t>Άφθονη υπήρξε και η παραγωγή ρητορικών εγχειριδίων κατά τον 18</a:t>
            </a:r>
            <a:r>
              <a:rPr lang="el-GR" baseline="30000" dirty="0"/>
              <a:t>ο</a:t>
            </a:r>
            <a:r>
              <a:rPr lang="el-GR" dirty="0"/>
              <a:t> αιώνα, τα σημαντικότερα από τα οποία είναι: </a:t>
            </a:r>
          </a:p>
          <a:p>
            <a:pPr lvl="1">
              <a:buFont typeface="Wingdings" panose="05000000000000000000" pitchFamily="2" charset="2"/>
              <a:buChar char="v"/>
            </a:pPr>
            <a:r>
              <a:rPr lang="el-GR" dirty="0"/>
              <a:t>Αναστασίου </a:t>
            </a:r>
            <a:r>
              <a:rPr lang="el-GR" dirty="0" err="1"/>
              <a:t>Παπαβασιλοπούλου</a:t>
            </a:r>
            <a:r>
              <a:rPr lang="el-GR" dirty="0"/>
              <a:t> </a:t>
            </a:r>
            <a:r>
              <a:rPr lang="el-GR" i="1" dirty="0" err="1"/>
              <a:t>Λευχειμονοῦσα</a:t>
            </a:r>
            <a:r>
              <a:rPr lang="el-GR" i="1" dirty="0"/>
              <a:t> Ρητορική</a:t>
            </a:r>
            <a:r>
              <a:rPr lang="el-GR" dirty="0"/>
              <a:t>, </a:t>
            </a:r>
          </a:p>
          <a:p>
            <a:pPr lvl="1">
              <a:buFont typeface="Wingdings" panose="05000000000000000000" pitchFamily="2" charset="2"/>
              <a:buChar char="v"/>
            </a:pPr>
            <a:r>
              <a:rPr lang="el-GR" dirty="0"/>
              <a:t>Μακαρίου Καλογερά </a:t>
            </a:r>
            <a:r>
              <a:rPr lang="el-GR" i="1" dirty="0"/>
              <a:t>Τέχνη ρητορική</a:t>
            </a:r>
            <a:r>
              <a:rPr lang="el-GR" dirty="0"/>
              <a:t>, </a:t>
            </a:r>
          </a:p>
          <a:p>
            <a:pPr lvl="1">
              <a:buFont typeface="Wingdings" panose="05000000000000000000" pitchFamily="2" charset="2"/>
              <a:buChar char="v"/>
            </a:pPr>
            <a:r>
              <a:rPr lang="el-GR" dirty="0"/>
              <a:t>Κωνσταντίνου </a:t>
            </a:r>
            <a:r>
              <a:rPr lang="el-GR" dirty="0" err="1"/>
              <a:t>Γορδίου</a:t>
            </a:r>
            <a:r>
              <a:rPr lang="el-GR" dirty="0"/>
              <a:t> </a:t>
            </a:r>
            <a:r>
              <a:rPr lang="el-GR" i="1" dirty="0"/>
              <a:t>Τέχνη ρητορική</a:t>
            </a:r>
            <a:r>
              <a:rPr lang="el-GR" dirty="0"/>
              <a:t>, </a:t>
            </a:r>
          </a:p>
          <a:p>
            <a:pPr lvl="1">
              <a:buFont typeface="Wingdings" panose="05000000000000000000" pitchFamily="2" charset="2"/>
              <a:buChar char="v"/>
            </a:pPr>
            <a:r>
              <a:rPr lang="el-GR" dirty="0"/>
              <a:t>Βικεντίου </a:t>
            </a:r>
            <a:r>
              <a:rPr lang="el-GR" dirty="0" err="1"/>
              <a:t>Δαμωδού</a:t>
            </a:r>
            <a:r>
              <a:rPr lang="el-GR" dirty="0"/>
              <a:t> </a:t>
            </a:r>
            <a:r>
              <a:rPr lang="el-GR" i="1" dirty="0"/>
              <a:t>Τέχνη ρητορική </a:t>
            </a:r>
            <a:r>
              <a:rPr lang="el-GR" i="1" dirty="0" err="1"/>
              <a:t>κοινὴ</a:t>
            </a:r>
            <a:r>
              <a:rPr lang="el-GR" i="1" dirty="0"/>
              <a:t> φράση </a:t>
            </a:r>
            <a:r>
              <a:rPr lang="el-GR" i="1" dirty="0" err="1"/>
              <a:t>συντεθεῖσα</a:t>
            </a:r>
            <a:r>
              <a:rPr lang="el-GR" dirty="0"/>
              <a:t>, </a:t>
            </a:r>
          </a:p>
          <a:p>
            <a:pPr lvl="1">
              <a:buFont typeface="Wingdings" panose="05000000000000000000" pitchFamily="2" charset="2"/>
              <a:buChar char="v"/>
            </a:pPr>
            <a:r>
              <a:rPr lang="el-GR" dirty="0"/>
              <a:t>Αθανασίου </a:t>
            </a:r>
            <a:r>
              <a:rPr lang="el-GR" dirty="0" err="1"/>
              <a:t>Παρίου</a:t>
            </a:r>
            <a:r>
              <a:rPr lang="el-GR" dirty="0"/>
              <a:t> </a:t>
            </a:r>
            <a:r>
              <a:rPr lang="el-GR" i="1" dirty="0" err="1"/>
              <a:t>Ρητορικὴ</a:t>
            </a:r>
            <a:r>
              <a:rPr lang="el-GR" i="1" dirty="0"/>
              <a:t> πραγματεία</a:t>
            </a:r>
            <a:r>
              <a:rPr lang="el-GR" dirty="0"/>
              <a:t>, </a:t>
            </a:r>
          </a:p>
          <a:p>
            <a:pPr lvl="1">
              <a:buFont typeface="Wingdings" panose="05000000000000000000" pitchFamily="2" charset="2"/>
              <a:buChar char="v"/>
            </a:pPr>
            <a:r>
              <a:rPr lang="el-GR" dirty="0"/>
              <a:t>Αθανασίου Ψαλίδα </a:t>
            </a:r>
            <a:r>
              <a:rPr lang="el-GR" i="1" dirty="0"/>
              <a:t>Ρητορική</a:t>
            </a:r>
            <a:r>
              <a:rPr lang="el-GR" dirty="0"/>
              <a:t>.</a:t>
            </a:r>
          </a:p>
          <a:p>
            <a:r>
              <a:rPr lang="el-GR" dirty="0"/>
              <a:t>Η περίοδος αυτή για τη </a:t>
            </a:r>
            <a:r>
              <a:rPr lang="el-GR" b="1" dirty="0"/>
              <a:t>Δύση</a:t>
            </a:r>
            <a:r>
              <a:rPr lang="el-GR" dirty="0"/>
              <a:t>, μετά τον 15</a:t>
            </a:r>
            <a:r>
              <a:rPr lang="el-GR" baseline="30000" dirty="0"/>
              <a:t>ο</a:t>
            </a:r>
            <a:r>
              <a:rPr lang="el-GR" dirty="0"/>
              <a:t> αιώνα, είναι περίοδος μεγάλων πνευματικών και θρησκευτικών ανακατατάξεων, που άμεσα επηρέασαν και τη θεωρία και την πράξη του κηρύγματος. </a:t>
            </a:r>
          </a:p>
          <a:p>
            <a:r>
              <a:rPr lang="el-GR" dirty="0"/>
              <a:t>Ο </a:t>
            </a:r>
            <a:r>
              <a:rPr lang="el-GR" u="sng" dirty="0"/>
              <a:t>Προτεσταντισμός</a:t>
            </a:r>
            <a:r>
              <a:rPr lang="el-GR" dirty="0"/>
              <a:t> μετατόπισε το κέντρο βάρους της εκκλησιαστικής ζωής από τη λατρεία στο κήρυγμα του λόγου του Θεού και τόνισε τη βασική του σπουδαιότητα για τη σωτηρία του ανθρώπου. Αποτέλεσμα αυτού ήταν η θεωρητική καλλιέργεια της τέχνης του κηρύγματος και η άνθησή του στην πράξη. </a:t>
            </a:r>
          </a:p>
          <a:p>
            <a:r>
              <a:rPr lang="el-GR" dirty="0"/>
              <a:t>Οι μεγάλοι μεταρρυθμιστές Λούθηρος, </a:t>
            </a:r>
            <a:r>
              <a:rPr lang="el-GR" dirty="0" err="1"/>
              <a:t>Σβίγγλιος</a:t>
            </a:r>
            <a:r>
              <a:rPr lang="el-GR" dirty="0"/>
              <a:t>, Καλβίνος και </a:t>
            </a:r>
            <a:r>
              <a:rPr lang="en-GB" dirty="0"/>
              <a:t>John Knox</a:t>
            </a:r>
            <a:r>
              <a:rPr lang="el-GR" dirty="0"/>
              <a:t> διακρίθηκαν σαν μεγάλοι ιεροκήρυκες. Το κήρυγμα γίνεται έντονα βιβλικό και </a:t>
            </a:r>
            <a:r>
              <a:rPr lang="el-GR" dirty="0" err="1"/>
              <a:t>χριστοκεντρικό</a:t>
            </a:r>
            <a:r>
              <a:rPr lang="el-GR" dirty="0"/>
              <a:t> και παράλληλα δογματικό και πολεμικό. </a:t>
            </a:r>
          </a:p>
        </p:txBody>
      </p:sp>
    </p:spTree>
    <p:extLst>
      <p:ext uri="{BB962C8B-B14F-4D97-AF65-F5344CB8AC3E}">
        <p14:creationId xmlns:p14="http://schemas.microsoft.com/office/powerpoint/2010/main" val="1162670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0A87C0-DDC8-DA79-92CB-0D5082318EFD}"/>
              </a:ext>
            </a:extLst>
          </p:cNvPr>
          <p:cNvSpPr>
            <a:spLocks noGrp="1"/>
          </p:cNvSpPr>
          <p:nvPr>
            <p:ph type="title"/>
          </p:nvPr>
        </p:nvSpPr>
        <p:spPr>
          <a:xfrm>
            <a:off x="0" y="1"/>
            <a:ext cx="12192000" cy="514350"/>
          </a:xfrm>
        </p:spPr>
        <p:txBody>
          <a:bodyPr>
            <a:normAutofit fontScale="90000"/>
          </a:bodyPr>
          <a:lstStyle/>
          <a:p>
            <a:pPr algn="ctr"/>
            <a:r>
              <a:rPr lang="el-GR"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FF6F1D58-AFDA-1A46-8FB2-D4CA64533083}"/>
              </a:ext>
            </a:extLst>
          </p:cNvPr>
          <p:cNvSpPr>
            <a:spLocks noGrp="1"/>
          </p:cNvSpPr>
          <p:nvPr>
            <p:ph idx="1"/>
          </p:nvPr>
        </p:nvSpPr>
        <p:spPr>
          <a:xfrm>
            <a:off x="-1" y="514350"/>
            <a:ext cx="12191999" cy="6343649"/>
          </a:xfrm>
        </p:spPr>
        <p:txBody>
          <a:bodyPr>
            <a:normAutofit fontScale="92500" lnSpcReduction="20000"/>
          </a:bodyPr>
          <a:lstStyle/>
          <a:p>
            <a:r>
              <a:rPr lang="el-GR" dirty="0"/>
              <a:t>Οι θεωρητικοί του προτεσταντικού κηρύγματος </a:t>
            </a:r>
            <a:r>
              <a:rPr lang="el-GR" b="1" dirty="0"/>
              <a:t>Έρασμος</a:t>
            </a:r>
            <a:r>
              <a:rPr lang="el-GR" dirty="0"/>
              <a:t>, </a:t>
            </a:r>
            <a:r>
              <a:rPr lang="el-GR" b="1" dirty="0" err="1"/>
              <a:t>Μελάχθων</a:t>
            </a:r>
            <a:r>
              <a:rPr lang="el-GR" dirty="0"/>
              <a:t> και </a:t>
            </a:r>
            <a:r>
              <a:rPr lang="el-GR" b="1" dirty="0" err="1"/>
              <a:t>Υπέριος</a:t>
            </a:r>
            <a:r>
              <a:rPr lang="el-GR" dirty="0"/>
              <a:t>, ουμανιστές οι ίδιοι </a:t>
            </a:r>
            <a:r>
              <a:rPr lang="el-GR" u="sng" dirty="0"/>
              <a:t>έθεσαν τις βάσεις της επιστημονικής Ομιλητικής</a:t>
            </a:r>
            <a:r>
              <a:rPr lang="el-GR" dirty="0"/>
              <a:t>, επωφελούμενοι κυρίως από τα θεωρητικά έργα και το ρητορικό παράδειγμα των αρχαίων κλασικών ρητόρων. </a:t>
            </a:r>
          </a:p>
          <a:p>
            <a:r>
              <a:rPr lang="el-GR" dirty="0"/>
              <a:t>Το έργο του </a:t>
            </a:r>
            <a:r>
              <a:rPr lang="el-GR" b="1" dirty="0"/>
              <a:t>Εράσμου</a:t>
            </a:r>
            <a:r>
              <a:rPr lang="el-GR" dirty="0"/>
              <a:t> </a:t>
            </a:r>
            <a:r>
              <a:rPr lang="en-GB" i="1" dirty="0"/>
              <a:t>Ecclesiastes </a:t>
            </a:r>
            <a:r>
              <a:rPr lang="en-GB" i="1" dirty="0" err="1"/>
              <a:t>seu</a:t>
            </a:r>
            <a:r>
              <a:rPr lang="en-GB" i="1" dirty="0"/>
              <a:t> de </a:t>
            </a:r>
            <a:r>
              <a:rPr lang="en-GB" i="1" dirty="0" err="1"/>
              <a:t>ratione</a:t>
            </a:r>
            <a:r>
              <a:rPr lang="en-GB" i="1" dirty="0"/>
              <a:t> </a:t>
            </a:r>
            <a:r>
              <a:rPr lang="en-GB" i="1" dirty="0" err="1"/>
              <a:t>concionandi</a:t>
            </a:r>
            <a:r>
              <a:rPr lang="en-GB" i="1" dirty="0"/>
              <a:t> libri </a:t>
            </a:r>
            <a:r>
              <a:rPr lang="en-GB" i="1" dirty="0" err="1"/>
              <a:t>quatour</a:t>
            </a:r>
            <a:r>
              <a:rPr lang="el-GR" i="1" dirty="0"/>
              <a:t> </a:t>
            </a:r>
            <a:r>
              <a:rPr lang="el-GR" dirty="0"/>
              <a:t>(=</a:t>
            </a:r>
            <a:r>
              <a:rPr lang="el-GR" i="1" dirty="0"/>
              <a:t>Εκκλησιαστής ή τέσσερα βιβλία του κηρύγματος</a:t>
            </a:r>
            <a:r>
              <a:rPr lang="el-GR" dirty="0"/>
              <a:t>)</a:t>
            </a:r>
            <a:r>
              <a:rPr lang="en-GB" i="1" dirty="0"/>
              <a:t> </a:t>
            </a:r>
            <a:r>
              <a:rPr lang="el-GR" u="sng" dirty="0"/>
              <a:t>θεωρείται ως επιστημονικώς συντεταγμένη Ομιλητική</a:t>
            </a:r>
            <a:r>
              <a:rPr lang="el-GR" dirty="0"/>
              <a:t> και έχει σχέση με την μεγάλη προσοχή που έδωσε η Μεταρρύθμιση στο κήρυγμα. Το γεγονός αυτό έδωσε ώθηση στις ομιλητικές σπουδές και παρουσίασε την ανάγκη συστηματοποίησης της θεωρίας του κηρύγματος σε ιδιαίτερη επιστήμη. </a:t>
            </a:r>
          </a:p>
          <a:p>
            <a:r>
              <a:rPr lang="el-GR" dirty="0"/>
              <a:t>Επίσης, ο </a:t>
            </a:r>
            <a:r>
              <a:rPr lang="el-GR" b="1" dirty="0" err="1"/>
              <a:t>Μελάχθων</a:t>
            </a:r>
            <a:r>
              <a:rPr lang="el-GR" dirty="0"/>
              <a:t> με το έργο του </a:t>
            </a:r>
            <a:r>
              <a:rPr lang="en-GB" i="1" dirty="0"/>
              <a:t>De </a:t>
            </a:r>
            <a:r>
              <a:rPr lang="en-GB" i="1" dirty="0" err="1"/>
              <a:t>rhetorica</a:t>
            </a:r>
            <a:r>
              <a:rPr lang="en-GB" i="1" dirty="0"/>
              <a:t> libri </a:t>
            </a:r>
            <a:r>
              <a:rPr lang="en-GB" i="1" dirty="0" err="1"/>
              <a:t>tres</a:t>
            </a:r>
            <a:r>
              <a:rPr lang="el-GR" i="1" dirty="0"/>
              <a:t> </a:t>
            </a:r>
            <a:r>
              <a:rPr lang="el-GR" dirty="0"/>
              <a:t>(=</a:t>
            </a:r>
            <a:r>
              <a:rPr lang="el-GR" i="1" dirty="0"/>
              <a:t>Περί ρητορικής βιβλία τρία</a:t>
            </a:r>
            <a:r>
              <a:rPr lang="el-GR" dirty="0"/>
              <a:t>), το οποίο αργότερα υπέστη επεξεργασία και κυκλοφόρησε με τον τίτλο</a:t>
            </a:r>
            <a:r>
              <a:rPr lang="en-GB" dirty="0"/>
              <a:t> </a:t>
            </a:r>
            <a:r>
              <a:rPr lang="en-GB" i="1" dirty="0" err="1"/>
              <a:t>Elementorum</a:t>
            </a:r>
            <a:r>
              <a:rPr lang="en-GB" i="1" dirty="0"/>
              <a:t> </a:t>
            </a:r>
            <a:r>
              <a:rPr lang="en-GB" i="1" dirty="0" err="1"/>
              <a:t>Rhetorices</a:t>
            </a:r>
            <a:r>
              <a:rPr lang="en-GB" i="1" dirty="0"/>
              <a:t> libri III</a:t>
            </a:r>
            <a:r>
              <a:rPr lang="el-GR" i="1" dirty="0"/>
              <a:t> </a:t>
            </a:r>
            <a:r>
              <a:rPr lang="el-GR" dirty="0"/>
              <a:t>(=</a:t>
            </a:r>
            <a:r>
              <a:rPr lang="el-GR" i="1" dirty="0"/>
              <a:t>Στοιχεία ρητορικής βιβλία τρία</a:t>
            </a:r>
            <a:r>
              <a:rPr lang="el-GR" dirty="0"/>
              <a:t>), άσκησε μεγάλη επίδραση στις προτεσταντικές Εκκλησίες. Το έργο αυτό είναι περισσότερο Ρητορική παρά Ομιλητική. Και αυτό γιατί στο σύγγραμμά του ο ρήτορας καθοδηγεί τον ιεροκήρυκα, ο ουμανιστής τον θεολόγο, ώστε ο ιεροκήρυκας να μεταβληθεί σε ρήτορα και ο θεολόγος σε ουμανιστή, ο οποίος μιλάει από τον άμβωνα. Στη συνέχεια ο </a:t>
            </a:r>
            <a:r>
              <a:rPr lang="el-GR" dirty="0" err="1"/>
              <a:t>Μελάχθων</a:t>
            </a:r>
            <a:r>
              <a:rPr lang="el-GR" dirty="0"/>
              <a:t> στο έργο του</a:t>
            </a:r>
            <a:r>
              <a:rPr lang="en-GB" dirty="0"/>
              <a:t> </a:t>
            </a:r>
            <a:r>
              <a:rPr lang="en-GB" i="1" dirty="0"/>
              <a:t>De </a:t>
            </a:r>
            <a:r>
              <a:rPr lang="en-GB" i="1" dirty="0" err="1"/>
              <a:t>officiis</a:t>
            </a:r>
            <a:r>
              <a:rPr lang="en-GB" i="1" dirty="0"/>
              <a:t> </a:t>
            </a:r>
            <a:r>
              <a:rPr lang="en-GB" i="1" dirty="0" err="1"/>
              <a:t>concionatoris</a:t>
            </a:r>
            <a:r>
              <a:rPr lang="el-GR" i="1" dirty="0"/>
              <a:t> </a:t>
            </a:r>
            <a:r>
              <a:rPr lang="el-GR" dirty="0"/>
              <a:t>(= </a:t>
            </a:r>
            <a:r>
              <a:rPr lang="el-GR" i="1" dirty="0"/>
              <a:t>Σχετικά με τις υπηρεσίες του ιεροκήρυκα</a:t>
            </a:r>
            <a:r>
              <a:rPr lang="el-GR" dirty="0"/>
              <a:t>)</a:t>
            </a:r>
            <a:r>
              <a:rPr lang="en-GB" i="1" dirty="0"/>
              <a:t> </a:t>
            </a:r>
            <a:r>
              <a:rPr lang="el-GR" dirty="0"/>
              <a:t>διακρίνει σαφέστατα τη Ρητορική από την Ομιλητική, αν και θεωρεί την Ομιλητική ως ένα τμήμα της. </a:t>
            </a:r>
          </a:p>
        </p:txBody>
      </p:sp>
    </p:spTree>
    <p:extLst>
      <p:ext uri="{BB962C8B-B14F-4D97-AF65-F5344CB8AC3E}">
        <p14:creationId xmlns:p14="http://schemas.microsoft.com/office/powerpoint/2010/main" val="2307161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80084F-9E34-1AB3-E1A6-4A4D2EA62CEC}"/>
              </a:ext>
            </a:extLst>
          </p:cNvPr>
          <p:cNvSpPr>
            <a:spLocks noGrp="1"/>
          </p:cNvSpPr>
          <p:nvPr>
            <p:ph type="title"/>
          </p:nvPr>
        </p:nvSpPr>
        <p:spPr>
          <a:xfrm>
            <a:off x="0" y="2"/>
            <a:ext cx="12192000" cy="526210"/>
          </a:xfrm>
        </p:spPr>
        <p:txBody>
          <a:bodyPr>
            <a:noAutofit/>
          </a:bodyPr>
          <a:lstStyle/>
          <a:p>
            <a:pPr algn="ctr"/>
            <a:r>
              <a:rPr lang="el-GR" sz="3600" dirty="0"/>
              <a:t>ΤΟ ΚΗΡΥΓΜΑ ΑΠΟ ΤΟΝ ΙΣΤ΄ ΜΕΧΡΙ ΤΟΝ ΙΗ΄ ΑΙΩΝΑ</a:t>
            </a:r>
          </a:p>
        </p:txBody>
      </p:sp>
      <p:sp>
        <p:nvSpPr>
          <p:cNvPr id="3" name="Θέση περιεχομένου 2">
            <a:extLst>
              <a:ext uri="{FF2B5EF4-FFF2-40B4-BE49-F238E27FC236}">
                <a16:creationId xmlns:a16="http://schemas.microsoft.com/office/drawing/2014/main" id="{349EA0FD-142E-5318-1103-29B98E258AAE}"/>
              </a:ext>
            </a:extLst>
          </p:cNvPr>
          <p:cNvSpPr>
            <a:spLocks noGrp="1"/>
          </p:cNvSpPr>
          <p:nvPr>
            <p:ph idx="1"/>
          </p:nvPr>
        </p:nvSpPr>
        <p:spPr>
          <a:xfrm>
            <a:off x="0" y="389106"/>
            <a:ext cx="12192000" cy="6468893"/>
          </a:xfrm>
        </p:spPr>
        <p:txBody>
          <a:bodyPr>
            <a:normAutofit fontScale="92500" lnSpcReduction="10000"/>
          </a:bodyPr>
          <a:lstStyle/>
          <a:p>
            <a:r>
              <a:rPr lang="el-GR" dirty="0"/>
              <a:t>Ωστόσο, θεμελιωτής της επιστήμης της Ομιλητικής θεωρείται ο </a:t>
            </a:r>
            <a:r>
              <a:rPr lang="el-GR" b="1" dirty="0"/>
              <a:t>Ανδρέας </a:t>
            </a:r>
            <a:r>
              <a:rPr lang="el-GR" b="1" dirty="0" err="1"/>
              <a:t>Υπέριος</a:t>
            </a:r>
            <a:r>
              <a:rPr lang="el-GR" dirty="0"/>
              <a:t>, ο οποίος </a:t>
            </a:r>
            <a:r>
              <a:rPr lang="el-GR" dirty="0" err="1"/>
              <a:t>έργαψε</a:t>
            </a:r>
            <a:r>
              <a:rPr lang="el-GR" dirty="0"/>
              <a:t> το έργο </a:t>
            </a:r>
            <a:r>
              <a:rPr lang="en-GB" i="1" dirty="0"/>
              <a:t>De </a:t>
            </a:r>
            <a:r>
              <a:rPr lang="en-GB" i="1" dirty="0" err="1"/>
              <a:t>formandis</a:t>
            </a:r>
            <a:r>
              <a:rPr lang="en-GB" i="1" dirty="0"/>
              <a:t> </a:t>
            </a:r>
            <a:r>
              <a:rPr lang="en-GB" i="1" dirty="0" err="1"/>
              <a:t>concionibus</a:t>
            </a:r>
            <a:r>
              <a:rPr lang="en-GB" i="1" dirty="0"/>
              <a:t> </a:t>
            </a:r>
            <a:r>
              <a:rPr lang="en-GB" i="1" dirty="0" err="1"/>
              <a:t>sacris</a:t>
            </a:r>
            <a:r>
              <a:rPr lang="en-GB" i="1" dirty="0"/>
              <a:t> </a:t>
            </a:r>
            <a:r>
              <a:rPr lang="en-GB" i="1" dirty="0" err="1"/>
              <a:t>seu</a:t>
            </a:r>
            <a:r>
              <a:rPr lang="en-GB" i="1" dirty="0"/>
              <a:t> de interpretation </a:t>
            </a:r>
            <a:r>
              <a:rPr lang="en-GB" i="1" dirty="0" err="1"/>
              <a:t>scrorturarum</a:t>
            </a:r>
            <a:r>
              <a:rPr lang="en-GB" i="1" dirty="0"/>
              <a:t> </a:t>
            </a:r>
            <a:r>
              <a:rPr lang="en-GB" i="1" dirty="0" err="1"/>
              <a:t>populari</a:t>
            </a:r>
            <a:r>
              <a:rPr lang="en-GB" i="1" dirty="0"/>
              <a:t> libri duo</a:t>
            </a:r>
            <a:r>
              <a:rPr lang="el-GR" i="1" dirty="0"/>
              <a:t> </a:t>
            </a:r>
            <a:r>
              <a:rPr lang="el-GR" dirty="0"/>
              <a:t>(=</a:t>
            </a:r>
            <a:r>
              <a:rPr lang="el-GR" i="1" dirty="0"/>
              <a:t>Δύο βιβλία για τη διαμόρφωση ιερών κηρυγμάτων ή για την ερμηνεία δημοφιλών αποσπασμάτων</a:t>
            </a:r>
            <a:r>
              <a:rPr lang="el-GR" dirty="0"/>
              <a:t>)</a:t>
            </a:r>
            <a:r>
              <a:rPr lang="en-GB" dirty="0"/>
              <a:t>. </a:t>
            </a:r>
            <a:r>
              <a:rPr lang="el-GR" dirty="0"/>
              <a:t>Ο </a:t>
            </a:r>
            <a:r>
              <a:rPr lang="el-GR" dirty="0" err="1"/>
              <a:t>Υπέριος</a:t>
            </a:r>
            <a:r>
              <a:rPr lang="el-GR" dirty="0"/>
              <a:t> θεωρεί ότι το σπουδαιότερο μέρος της Ομιλητικής αφορά στην εύρεση της ύλης και στο περιεχόμενο του κηρύγματος. Έτσι, αποκρούεται η θεμελιώδης τάση της Ρητορικής, που εξαίρει τη μορφή πιο πολύ από το περιεχόμενο. </a:t>
            </a:r>
          </a:p>
          <a:p>
            <a:r>
              <a:rPr lang="el-GR" dirty="0"/>
              <a:t>Η κίνηση του πιετισμού (=ευσεβισμού) έδωσε πρακτικότερη και εποικοδομητικότερη μορφή στο προτεσταντικό κήρυγμα. </a:t>
            </a:r>
          </a:p>
          <a:p>
            <a:r>
              <a:rPr lang="el-GR" dirty="0"/>
              <a:t>Η </a:t>
            </a:r>
            <a:r>
              <a:rPr lang="el-GR" b="1" dirty="0"/>
              <a:t>αντίδραση της Ρωμαιοκαθολικής θεολογίας</a:t>
            </a:r>
            <a:r>
              <a:rPr lang="el-GR" dirty="0"/>
              <a:t>, κυρίως μετά την Σύνοδο του </a:t>
            </a:r>
            <a:r>
              <a:rPr lang="el-GR" dirty="0" err="1"/>
              <a:t>Τριδέντου</a:t>
            </a:r>
            <a:r>
              <a:rPr lang="el-GR" dirty="0"/>
              <a:t>, απέφερε άνθιση του κηρύγματος στους κόλπους της Ρωμαιοκαθολικής Εκκλησίας. Η σημασία του κηρύγματος ενθαρρύνθηκε σαν αντιπερισπασμός προς την προτεσταντική </a:t>
            </a:r>
            <a:r>
              <a:rPr lang="el-GR" dirty="0" err="1"/>
              <a:t>κηρυγματική</a:t>
            </a:r>
            <a:r>
              <a:rPr lang="el-GR" dirty="0"/>
              <a:t> δραστηριότητα. Το άσκησαν επίσκοποι και κληρικοί και ιδιαιτέρως τα μοναχικά τάγματα. Από τους θεωρητικούς του κηρύγματος αξιολογότεροι είναι ο Κάρολος </a:t>
            </a:r>
            <a:r>
              <a:rPr lang="en-GB" dirty="0"/>
              <a:t>Borromeo</a:t>
            </a:r>
            <a:r>
              <a:rPr lang="el-GR" dirty="0"/>
              <a:t> επίσκοπος Μιλάνου και ο Φραγκίσκος </a:t>
            </a:r>
            <a:r>
              <a:rPr lang="el-GR" dirty="0" err="1"/>
              <a:t>Φενελών</a:t>
            </a:r>
            <a:r>
              <a:rPr lang="el-GR" dirty="0"/>
              <a:t>. Οι πιο φημισμένοι ιεροκήρυκες της εποχής αυτής είναι οι δημιουργοί της χρυσής εποχής του γαλλικού κηρύγματος</a:t>
            </a:r>
            <a:r>
              <a:rPr lang="en-GB" dirty="0"/>
              <a:t> Bossuet, </a:t>
            </a:r>
            <a:r>
              <a:rPr lang="en-GB" dirty="0" err="1"/>
              <a:t>Bourdaloue</a:t>
            </a:r>
            <a:r>
              <a:rPr lang="en-GB" dirty="0"/>
              <a:t> </a:t>
            </a:r>
            <a:r>
              <a:rPr lang="el-GR" dirty="0"/>
              <a:t>και </a:t>
            </a:r>
            <a:r>
              <a:rPr lang="en-GB" dirty="0"/>
              <a:t>Massillon</a:t>
            </a:r>
            <a:r>
              <a:rPr lang="el-GR" dirty="0"/>
              <a:t>, που δίκαια κατατάσσεται στους σπουδαιότερους εκκλησιαστικούς ρήτορες όλων των εποχών. </a:t>
            </a:r>
          </a:p>
          <a:p>
            <a:endParaRPr lang="el-GR" dirty="0"/>
          </a:p>
        </p:txBody>
      </p:sp>
    </p:spTree>
    <p:extLst>
      <p:ext uri="{BB962C8B-B14F-4D97-AF65-F5344CB8AC3E}">
        <p14:creationId xmlns:p14="http://schemas.microsoft.com/office/powerpoint/2010/main" val="3847673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88F28-382A-09DA-A957-32EF0B124A7D}"/>
              </a:ext>
            </a:extLst>
          </p:cNvPr>
          <p:cNvSpPr>
            <a:spLocks noGrp="1"/>
          </p:cNvSpPr>
          <p:nvPr>
            <p:ph type="title"/>
          </p:nvPr>
        </p:nvSpPr>
        <p:spPr>
          <a:xfrm>
            <a:off x="0" y="18256"/>
            <a:ext cx="12192000" cy="531018"/>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150F4562-CC20-F807-E551-21CD9925A2FB}"/>
              </a:ext>
            </a:extLst>
          </p:cNvPr>
          <p:cNvSpPr>
            <a:spLocks noGrp="1"/>
          </p:cNvSpPr>
          <p:nvPr>
            <p:ph idx="1"/>
          </p:nvPr>
        </p:nvSpPr>
        <p:spPr>
          <a:xfrm>
            <a:off x="0" y="447676"/>
            <a:ext cx="12192000" cy="6392068"/>
          </a:xfrm>
        </p:spPr>
        <p:txBody>
          <a:bodyPr>
            <a:normAutofit fontScale="77500" lnSpcReduction="20000"/>
          </a:bodyPr>
          <a:lstStyle/>
          <a:p>
            <a:r>
              <a:rPr lang="el-GR" dirty="0"/>
              <a:t>Μετά την μεγάλη ακμή του κηρύγματος κατά την περίοδο του χρυσού αιώνα (Δ΄ και Ε΄), ήταν επόμενο να ακολουθήσει περίοδος υφέσεως και σχετικής παρακμής. Μεγάλες δημιουργικές μορφές, όπως αυτές των Πατέρων της προηγούμενης περιόδου είναι σπάνιες.</a:t>
            </a:r>
          </a:p>
          <a:p>
            <a:r>
              <a:rPr lang="el-GR" dirty="0"/>
              <a:t>Το κήρυγμα βαθμηδόν τυποποιείται, στηρίζεται όλο και περισσότερο στα ομιλητικά έργα της περιόδου της ακμής, χάνει την πηγαία πρωτοτυπία του και ιδίως στους εγκωμιαστικούς λόγους δεν κρατείται πια το μέτρο στις σχέσεις ρητορικής και κηρύγματος, εις βάρος του κηρύγματος.</a:t>
            </a:r>
          </a:p>
          <a:p>
            <a:r>
              <a:rPr lang="el-GR" dirty="0"/>
              <a:t>Ο μεγάλος αριθμός των σωζόμενων ομιλιών, που αποτελεί μικρό μέρος της ομιλητικής παραγωγής, δείχνει πόση σημασία έδινε η Εκκλησία στη διδασκαλία του λαού του Θεού. Σύμφωνα με τους ιερούς Κανόνες:</a:t>
            </a:r>
          </a:p>
          <a:p>
            <a:pPr marL="0" lvl="0" indent="0">
              <a:buNone/>
            </a:pPr>
            <a:r>
              <a:rPr lang="el-GR" b="1" dirty="0"/>
              <a:t>1</a:t>
            </a:r>
            <a:r>
              <a:rPr lang="el-GR" b="1" baseline="30000" dirty="0"/>
              <a:t>ον</a:t>
            </a:r>
            <a:r>
              <a:rPr lang="el-GR" dirty="0"/>
              <a:t> Υπεύθυνοι για τη διακονία του λόγου είναι οι </a:t>
            </a:r>
            <a:r>
              <a:rPr lang="el-GR" b="1" dirty="0" err="1"/>
              <a:t>προεστώτες</a:t>
            </a:r>
            <a:r>
              <a:rPr lang="el-GR" dirty="0"/>
              <a:t>, δηλαδή οι </a:t>
            </a:r>
            <a:r>
              <a:rPr lang="el-GR" b="1" dirty="0"/>
              <a:t>επίσκοποι</a:t>
            </a:r>
            <a:r>
              <a:rPr lang="el-GR" dirty="0"/>
              <a:t>, και εν συνεχεία οι </a:t>
            </a:r>
            <a:r>
              <a:rPr lang="el-GR" u="sng" dirty="0"/>
              <a:t>πρεσβύτεροι</a:t>
            </a:r>
            <a:r>
              <a:rPr lang="el-GR" dirty="0"/>
              <a:t> (</a:t>
            </a:r>
            <a:r>
              <a:rPr lang="el-GR" i="1" dirty="0"/>
              <a:t>Κανόνας </a:t>
            </a:r>
            <a:r>
              <a:rPr lang="el-GR" i="1" dirty="0" err="1"/>
              <a:t>ιθ</a:t>
            </a:r>
            <a:r>
              <a:rPr lang="el-GR" i="1" dirty="0"/>
              <a:t>΄, </a:t>
            </a:r>
            <a:r>
              <a:rPr lang="el-GR" i="1" dirty="0" err="1"/>
              <a:t>Πενθέκτης</a:t>
            </a:r>
            <a:r>
              <a:rPr lang="el-GR" i="1" dirty="0"/>
              <a:t> Οικουμενικής Συνόδου</a:t>
            </a:r>
            <a:r>
              <a:rPr lang="el-GR" dirty="0"/>
              <a:t> του 692), οι οποίοι δεν μπορούν να διδάξουν έξω από τα όρια της επαρχίας ή ενορίας τους, εκτός </a:t>
            </a:r>
            <a:r>
              <a:rPr lang="el-GR"/>
              <a:t>αν τους </a:t>
            </a:r>
            <a:r>
              <a:rPr lang="el-GR" dirty="0"/>
              <a:t>χορηγηθεί άδεια. </a:t>
            </a:r>
          </a:p>
          <a:p>
            <a:pPr marL="0" lvl="0" indent="0">
              <a:buNone/>
            </a:pPr>
            <a:r>
              <a:rPr lang="el-GR" b="1" dirty="0"/>
              <a:t>2</a:t>
            </a:r>
            <a:r>
              <a:rPr lang="el-GR" b="1" baseline="30000" dirty="0"/>
              <a:t>ον</a:t>
            </a:r>
            <a:r>
              <a:rPr lang="el-GR" dirty="0"/>
              <a:t> Οι </a:t>
            </a:r>
            <a:r>
              <a:rPr lang="el-GR" dirty="0" err="1"/>
              <a:t>προεστώτες</a:t>
            </a:r>
            <a:r>
              <a:rPr lang="el-GR" dirty="0"/>
              <a:t> έχουν ευθύνη να διδάσκουν «</a:t>
            </a:r>
            <a:r>
              <a:rPr lang="el-GR" i="1" dirty="0" err="1"/>
              <a:t>ἐν</a:t>
            </a:r>
            <a:r>
              <a:rPr lang="el-GR" i="1" dirty="0"/>
              <a:t> </a:t>
            </a:r>
            <a:r>
              <a:rPr lang="el-GR" i="1" dirty="0" err="1"/>
              <a:t>πάσῃ</a:t>
            </a:r>
            <a:r>
              <a:rPr lang="el-GR" i="1" dirty="0"/>
              <a:t> </a:t>
            </a:r>
            <a:r>
              <a:rPr lang="el-GR" i="1" dirty="0" err="1"/>
              <a:t>μὲν</a:t>
            </a:r>
            <a:r>
              <a:rPr lang="el-GR" i="1" dirty="0"/>
              <a:t> </a:t>
            </a:r>
            <a:r>
              <a:rPr lang="el-GR" i="1" dirty="0" err="1"/>
              <a:t>ἡμέρᾳ</a:t>
            </a:r>
            <a:r>
              <a:rPr lang="el-GR" i="1" dirty="0"/>
              <a:t>, </a:t>
            </a:r>
            <a:r>
              <a:rPr lang="el-GR" i="1" dirty="0" err="1"/>
              <a:t>ἐξαιρέτως</a:t>
            </a:r>
            <a:r>
              <a:rPr lang="el-GR" i="1" dirty="0"/>
              <a:t> </a:t>
            </a:r>
            <a:r>
              <a:rPr lang="el-GR" i="1" dirty="0" err="1"/>
              <a:t>δὲ</a:t>
            </a:r>
            <a:r>
              <a:rPr lang="el-GR" i="1" dirty="0"/>
              <a:t> </a:t>
            </a:r>
            <a:r>
              <a:rPr lang="el-GR" i="1" dirty="0" err="1"/>
              <a:t>ἐν</a:t>
            </a:r>
            <a:r>
              <a:rPr lang="el-GR" i="1" dirty="0"/>
              <a:t> </a:t>
            </a:r>
            <a:r>
              <a:rPr lang="el-GR" i="1" dirty="0" err="1"/>
              <a:t>ταῖς</a:t>
            </a:r>
            <a:r>
              <a:rPr lang="el-GR" i="1" dirty="0"/>
              <a:t> </a:t>
            </a:r>
            <a:r>
              <a:rPr lang="el-GR" i="1" dirty="0" err="1"/>
              <a:t>Κυριακαῖς</a:t>
            </a:r>
            <a:r>
              <a:rPr lang="el-GR" i="1" dirty="0"/>
              <a:t> πάντα </a:t>
            </a:r>
            <a:r>
              <a:rPr lang="el-GR" i="1" dirty="0" err="1"/>
              <a:t>τὸν</a:t>
            </a:r>
            <a:r>
              <a:rPr lang="el-GR" i="1" dirty="0"/>
              <a:t> </a:t>
            </a:r>
            <a:r>
              <a:rPr lang="el-GR" i="1" dirty="0" err="1"/>
              <a:t>κλῆρον</a:t>
            </a:r>
            <a:r>
              <a:rPr lang="el-GR" i="1" dirty="0"/>
              <a:t> </a:t>
            </a:r>
            <a:r>
              <a:rPr lang="el-GR" i="1" dirty="0" err="1"/>
              <a:t>καὶ</a:t>
            </a:r>
            <a:r>
              <a:rPr lang="el-GR" i="1" dirty="0"/>
              <a:t> </a:t>
            </a:r>
            <a:r>
              <a:rPr lang="el-GR" i="1" dirty="0" err="1"/>
              <a:t>τὸν</a:t>
            </a:r>
            <a:r>
              <a:rPr lang="el-GR" i="1" dirty="0"/>
              <a:t> </a:t>
            </a:r>
            <a:r>
              <a:rPr lang="el-GR" i="1" dirty="0" err="1"/>
              <a:t>λαὸν</a:t>
            </a:r>
            <a:r>
              <a:rPr lang="el-GR" i="1" dirty="0"/>
              <a:t>… </a:t>
            </a:r>
            <a:r>
              <a:rPr lang="el-GR" i="1" dirty="0" err="1"/>
              <a:t>τοὺς</a:t>
            </a:r>
            <a:r>
              <a:rPr lang="el-GR" i="1" dirty="0"/>
              <a:t> </a:t>
            </a:r>
            <a:r>
              <a:rPr lang="el-GR" i="1" dirty="0" err="1"/>
              <a:t>τῆς</a:t>
            </a:r>
            <a:r>
              <a:rPr lang="el-GR" i="1" dirty="0"/>
              <a:t> </a:t>
            </a:r>
            <a:r>
              <a:rPr lang="el-GR" i="1" dirty="0" err="1"/>
              <a:t>εὐσεβείας</a:t>
            </a:r>
            <a:r>
              <a:rPr lang="el-GR" i="1" dirty="0"/>
              <a:t> λόγους </a:t>
            </a:r>
            <a:r>
              <a:rPr lang="el-GR" i="1" dirty="0" err="1"/>
              <a:t>ἐκ</a:t>
            </a:r>
            <a:r>
              <a:rPr lang="el-GR" i="1" dirty="0"/>
              <a:t> </a:t>
            </a:r>
            <a:r>
              <a:rPr lang="el-GR" i="1" dirty="0" err="1"/>
              <a:t>τῆς</a:t>
            </a:r>
            <a:r>
              <a:rPr lang="el-GR" i="1" dirty="0"/>
              <a:t> θείας </a:t>
            </a:r>
            <a:r>
              <a:rPr lang="el-GR" i="1" dirty="0" err="1"/>
              <a:t>Γραφῆς</a:t>
            </a:r>
            <a:r>
              <a:rPr lang="el-GR" i="1" dirty="0"/>
              <a:t> </a:t>
            </a:r>
            <a:r>
              <a:rPr lang="el-GR" i="1" dirty="0" err="1"/>
              <a:t>ἀναλεγομένους</a:t>
            </a:r>
            <a:r>
              <a:rPr lang="el-GR" dirty="0"/>
              <a:t>». (</a:t>
            </a:r>
            <a:r>
              <a:rPr lang="el-GR" i="1" dirty="0"/>
              <a:t>Κανόνας </a:t>
            </a:r>
            <a:r>
              <a:rPr lang="el-GR" i="1" dirty="0" err="1"/>
              <a:t>ιθ</a:t>
            </a:r>
            <a:r>
              <a:rPr lang="el-GR" i="1" dirty="0"/>
              <a:t>΄,  </a:t>
            </a:r>
            <a:r>
              <a:rPr lang="el-GR" i="1" dirty="0" err="1"/>
              <a:t>Πενθέκτης</a:t>
            </a:r>
            <a:r>
              <a:rPr lang="el-GR" i="1" dirty="0"/>
              <a:t> Οικουμενικής Συνόδου</a:t>
            </a:r>
            <a:r>
              <a:rPr lang="el-GR" dirty="0"/>
              <a:t>)</a:t>
            </a:r>
          </a:p>
          <a:p>
            <a:pPr marL="0" lvl="0" indent="0">
              <a:buNone/>
            </a:pPr>
            <a:r>
              <a:rPr lang="el-GR" b="1" dirty="0"/>
              <a:t>3</a:t>
            </a:r>
            <a:r>
              <a:rPr lang="el-GR" b="1" baseline="30000" dirty="0"/>
              <a:t>ον</a:t>
            </a:r>
            <a:r>
              <a:rPr lang="el-GR" dirty="0"/>
              <a:t> Η ερμηνεία των Γραφών ακολουθεί την ερμηνευτική παράδοση των θεοφόρων Πατέρων και βρίσκεται σε συμφωνία με τη δογματική διδασκαλία της Εκκλησίας.</a:t>
            </a:r>
          </a:p>
          <a:p>
            <a:pPr marL="0" lvl="0" indent="0">
              <a:buNone/>
            </a:pPr>
            <a:r>
              <a:rPr lang="el-GR" b="1" dirty="0"/>
              <a:t>4</a:t>
            </a:r>
            <a:r>
              <a:rPr lang="el-GR" b="1" baseline="30000" dirty="0"/>
              <a:t>ον</a:t>
            </a:r>
            <a:r>
              <a:rPr lang="el-GR" dirty="0"/>
              <a:t> Η διδασκαλία αποβλέπει στη ρύθμιση του χριστιανικού βίου και γενικότερα στη σωτηρία του λαού του Θεού. </a:t>
            </a:r>
          </a:p>
          <a:p>
            <a:pPr marL="0" indent="0">
              <a:buNone/>
            </a:pPr>
            <a:r>
              <a:rPr lang="el-GR" b="1" dirty="0"/>
              <a:t>5</a:t>
            </a:r>
            <a:r>
              <a:rPr lang="el-GR" b="1" baseline="30000" dirty="0"/>
              <a:t>ον</a:t>
            </a:r>
            <a:r>
              <a:rPr lang="el-GR" dirty="0"/>
              <a:t> Θεωρείται κώλυμα για το επισκοπικό αξίωμα η άγνοια όχι μόνο του Ψαλτηρίου αλλά και όλων των βιβλικών κειμένων, καθώς και η απροθυμία του υποψηφίου να τα γνωρίσει και να τα εφαρμόσει στη ζωή του. (</a:t>
            </a:r>
            <a:r>
              <a:rPr lang="el-GR" i="1" dirty="0"/>
              <a:t>Κανόνας β΄, Ζ΄ Οικουμενικής Συνόδου</a:t>
            </a:r>
            <a:r>
              <a:rPr lang="el-GR" dirty="0"/>
              <a:t>)   </a:t>
            </a:r>
          </a:p>
        </p:txBody>
      </p:sp>
    </p:spTree>
    <p:extLst>
      <p:ext uri="{BB962C8B-B14F-4D97-AF65-F5344CB8AC3E}">
        <p14:creationId xmlns:p14="http://schemas.microsoft.com/office/powerpoint/2010/main" val="112670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8FD84-E54F-14C3-3B87-479E61C3779C}"/>
              </a:ext>
            </a:extLst>
          </p:cNvPr>
          <p:cNvSpPr>
            <a:spLocks noGrp="1"/>
          </p:cNvSpPr>
          <p:nvPr>
            <p:ph type="title"/>
          </p:nvPr>
        </p:nvSpPr>
        <p:spPr>
          <a:xfrm>
            <a:off x="0" y="18255"/>
            <a:ext cx="12192000" cy="581820"/>
          </a:xfrm>
        </p:spPr>
        <p:txBody>
          <a:bodyPr>
            <a:normAutofit fontScale="90000"/>
          </a:bodyPr>
          <a:lstStyle/>
          <a:p>
            <a:pPr algn="ctr"/>
            <a:r>
              <a:rPr lang="el-GR" sz="3600" dirty="0"/>
              <a:t>ΤΟ ΚΗΡΥΓΜΑ ΑΠΟ ΤΟΝ ΙΘ΄ΑΙΩΝΑ ΜΕΧΡΙ ΣΗΜΕΡΑ - ΣΤΗ ΔΥΣΗ</a:t>
            </a:r>
          </a:p>
        </p:txBody>
      </p:sp>
      <p:sp>
        <p:nvSpPr>
          <p:cNvPr id="3" name="Θέση περιεχομένου 2">
            <a:extLst>
              <a:ext uri="{FF2B5EF4-FFF2-40B4-BE49-F238E27FC236}">
                <a16:creationId xmlns:a16="http://schemas.microsoft.com/office/drawing/2014/main" id="{901FEA43-52EC-94F0-375E-EFB180A92698}"/>
              </a:ext>
            </a:extLst>
          </p:cNvPr>
          <p:cNvSpPr>
            <a:spLocks noGrp="1"/>
          </p:cNvSpPr>
          <p:nvPr>
            <p:ph idx="1"/>
          </p:nvPr>
        </p:nvSpPr>
        <p:spPr>
          <a:xfrm>
            <a:off x="0" y="600075"/>
            <a:ext cx="12191999" cy="6239671"/>
          </a:xfrm>
        </p:spPr>
        <p:txBody>
          <a:bodyPr>
            <a:normAutofit fontScale="92500" lnSpcReduction="20000"/>
          </a:bodyPr>
          <a:lstStyle/>
          <a:p>
            <a:r>
              <a:rPr lang="el-GR" dirty="0"/>
              <a:t>Στους νεότερους χρόνους το κήρυγμα καλλιεργήθηκε με την ίδια ένταση στη </a:t>
            </a:r>
            <a:r>
              <a:rPr lang="el-GR" b="1" dirty="0"/>
              <a:t>Δύση</a:t>
            </a:r>
            <a:r>
              <a:rPr lang="el-GR" dirty="0"/>
              <a:t>, ακολουθώντας άλλοτε πρακτικότερες και άλλοτε θεωρητικότερες κατευθύνσεις. Τα πνευματικά ρεύματα του ορθολογισμού και του φιλελευθερισμού είχαν τις επιπτώσεις τους και στο κήρυγμα. Αντίθετα η βιβλική, πατερική και λειτουργική θεολογική κίνηση συντέλεσαν στον εμπλουτισμό του και στην αναζήτηση πλουσιότερων μορφών για την προσφορά του. </a:t>
            </a:r>
          </a:p>
          <a:p>
            <a:r>
              <a:rPr lang="el-GR" dirty="0"/>
              <a:t>Από τους καλλιεργητές του και τους θεωρητικούς του μπορούν να ξεχωρίσουν:</a:t>
            </a:r>
          </a:p>
          <a:p>
            <a:pPr lvl="1">
              <a:buFont typeface="Wingdings" panose="05000000000000000000" pitchFamily="2" charset="2"/>
              <a:buChar char="v"/>
            </a:pPr>
            <a:r>
              <a:rPr lang="el-GR" dirty="0"/>
              <a:t>στον προτεσταντικό χώρο ο </a:t>
            </a:r>
            <a:r>
              <a:rPr lang="en-GB" dirty="0"/>
              <a:t>Schleiermacher</a:t>
            </a:r>
            <a:r>
              <a:rPr lang="el-GR" dirty="0"/>
              <a:t>, ο </a:t>
            </a:r>
            <a:r>
              <a:rPr lang="en-GB" dirty="0"/>
              <a:t>Karl Barth</a:t>
            </a:r>
            <a:r>
              <a:rPr lang="el-GR" dirty="0"/>
              <a:t>,</a:t>
            </a:r>
            <a:r>
              <a:rPr lang="en-GB" dirty="0"/>
              <a:t> </a:t>
            </a:r>
            <a:r>
              <a:rPr lang="el-GR" dirty="0"/>
              <a:t>ο </a:t>
            </a:r>
            <a:r>
              <a:rPr lang="en-GB" dirty="0"/>
              <a:t>R. Bultmann, </a:t>
            </a:r>
            <a:r>
              <a:rPr lang="el-GR" dirty="0"/>
              <a:t>ο </a:t>
            </a:r>
            <a:r>
              <a:rPr lang="en-GB" dirty="0" err="1"/>
              <a:t>Sören</a:t>
            </a:r>
            <a:r>
              <a:rPr lang="en-GB" dirty="0"/>
              <a:t> Kierkegaard, </a:t>
            </a:r>
            <a:r>
              <a:rPr lang="el-GR" dirty="0"/>
              <a:t>ο </a:t>
            </a:r>
            <a:r>
              <a:rPr lang="en-GB" dirty="0"/>
              <a:t>Dodd, </a:t>
            </a:r>
            <a:r>
              <a:rPr lang="el-GR" dirty="0"/>
              <a:t>ο </a:t>
            </a:r>
            <a:r>
              <a:rPr lang="en-GB" dirty="0"/>
              <a:t>Tillich </a:t>
            </a:r>
            <a:r>
              <a:rPr lang="el-GR" dirty="0"/>
              <a:t>και ο </a:t>
            </a:r>
            <a:r>
              <a:rPr lang="en-GB" dirty="0"/>
              <a:t>Cox.</a:t>
            </a:r>
            <a:endParaRPr lang="el-GR" dirty="0"/>
          </a:p>
          <a:p>
            <a:pPr lvl="1">
              <a:buFont typeface="Wingdings" panose="05000000000000000000" pitchFamily="2" charset="2"/>
              <a:buChar char="v"/>
            </a:pPr>
            <a:r>
              <a:rPr lang="el-GR" dirty="0"/>
              <a:t>στον ρωμαιοκαθολικό χώρο οι</a:t>
            </a:r>
            <a:r>
              <a:rPr lang="en-GB" dirty="0"/>
              <a:t> </a:t>
            </a:r>
            <a:r>
              <a:rPr lang="en-GB" dirty="0" err="1"/>
              <a:t>Sailer</a:t>
            </a:r>
            <a:r>
              <a:rPr lang="en-GB" dirty="0"/>
              <a:t>, Newman </a:t>
            </a:r>
            <a:r>
              <a:rPr lang="el-GR" dirty="0"/>
              <a:t>και </a:t>
            </a:r>
            <a:r>
              <a:rPr lang="en-GB" dirty="0"/>
              <a:t>Jungmann</a:t>
            </a:r>
            <a:r>
              <a:rPr lang="el-GR" dirty="0"/>
              <a:t>.</a:t>
            </a:r>
          </a:p>
          <a:p>
            <a:r>
              <a:rPr lang="el-GR" dirty="0"/>
              <a:t>Ο </a:t>
            </a:r>
            <a:r>
              <a:rPr lang="en-GB" b="1" dirty="0"/>
              <a:t>Schleiermacher</a:t>
            </a:r>
            <a:r>
              <a:rPr lang="el-GR" dirty="0"/>
              <a:t> (1768-1834) αναγνωρίζοντας την Ομιλητική ως επιστήμη της Πρακτικής Θεολογίας συντέλεσε σημαντικά στην ανάπτυξη του ομιλητικού ενδιαφέροντος και </a:t>
            </a:r>
            <a:r>
              <a:rPr lang="el-GR"/>
              <a:t>τη θεωρητική </a:t>
            </a:r>
            <a:r>
              <a:rPr lang="el-GR" dirty="0"/>
              <a:t>εξέταση του ομιλητικού έργου. Θεωρείται ο «πατέρας του μοντέρνου κηρύγματος», καθώς απαιτούσε το κήρυγμα να αναπτύσσεται σύμφωνα με την εποχή του και να προορίζεται στην εποχή του. Υποστήριξε ότι με το κήρυγμα πρέπει να δημιουργείται νέα πρόσβαση για τον Χριστιανισμό και την Εκκλησία. Σκοπός του είναι να αφυπνίσει και να μεταβάλλει το αίσθημα της κοινωνίας του ανθρώπου με τον Θεό. Έτσι, το κήρυγμα, σύμφωνα με τη διδασκαλία του </a:t>
            </a:r>
            <a:r>
              <a:rPr lang="en-GB" dirty="0"/>
              <a:t>Schleiermacher</a:t>
            </a:r>
            <a:r>
              <a:rPr lang="el-GR" dirty="0"/>
              <a:t>, οφείλει να καθιστά συνειδητή τη μυστική χριστιανική υφή της ύπαρξής μας. </a:t>
            </a:r>
          </a:p>
        </p:txBody>
      </p:sp>
    </p:spTree>
    <p:extLst>
      <p:ext uri="{BB962C8B-B14F-4D97-AF65-F5344CB8AC3E}">
        <p14:creationId xmlns:p14="http://schemas.microsoft.com/office/powerpoint/2010/main" val="4028749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299CEA-9104-D875-5EEE-B1F7E64C9728}"/>
              </a:ext>
            </a:extLst>
          </p:cNvPr>
          <p:cNvSpPr>
            <a:spLocks noGrp="1"/>
          </p:cNvSpPr>
          <p:nvPr>
            <p:ph type="title"/>
          </p:nvPr>
        </p:nvSpPr>
        <p:spPr>
          <a:xfrm>
            <a:off x="0" y="18256"/>
            <a:ext cx="12192000" cy="400844"/>
          </a:xfrm>
        </p:spPr>
        <p:txBody>
          <a:bodyPr>
            <a:noAutofit/>
          </a:bodyPr>
          <a:lstStyle/>
          <a:p>
            <a:pPr algn="ctr"/>
            <a:r>
              <a:rPr lang="el-GR" sz="2800" dirty="0"/>
              <a:t>ΤΟ ΚΗΡΥΓΜΑ ΑΠΟ ΤΟΝ ΙΘ΄ΑΙΩΝΑ ΜΕΧΡΙ ΣΗΜΕΡΑ – ΣΤΟΥΣ ΠΡΟΤΕΣΤΑΝΤΕΣ </a:t>
            </a:r>
          </a:p>
        </p:txBody>
      </p:sp>
      <p:sp>
        <p:nvSpPr>
          <p:cNvPr id="3" name="Θέση περιεχομένου 2">
            <a:extLst>
              <a:ext uri="{FF2B5EF4-FFF2-40B4-BE49-F238E27FC236}">
                <a16:creationId xmlns:a16="http://schemas.microsoft.com/office/drawing/2014/main" id="{AEF63F8E-AE71-B05E-6761-A2F18BFD33C0}"/>
              </a:ext>
            </a:extLst>
          </p:cNvPr>
          <p:cNvSpPr>
            <a:spLocks noGrp="1"/>
          </p:cNvSpPr>
          <p:nvPr>
            <p:ph idx="1"/>
          </p:nvPr>
        </p:nvSpPr>
        <p:spPr>
          <a:xfrm>
            <a:off x="-1" y="437746"/>
            <a:ext cx="12191999" cy="6420254"/>
          </a:xfrm>
        </p:spPr>
        <p:txBody>
          <a:bodyPr>
            <a:normAutofit lnSpcReduction="10000"/>
          </a:bodyPr>
          <a:lstStyle/>
          <a:p>
            <a:r>
              <a:rPr lang="el-GR" dirty="0"/>
              <a:t>Κατά την υπόλοιπη περίοδο του 19</a:t>
            </a:r>
            <a:r>
              <a:rPr lang="el-GR" baseline="30000" dirty="0"/>
              <a:t>ου</a:t>
            </a:r>
            <a:r>
              <a:rPr lang="el-GR" dirty="0"/>
              <a:t> αιώνα κυριαρχεί ο Ορθολογισμός (</a:t>
            </a:r>
            <a:r>
              <a:rPr lang="en-GB" dirty="0" err="1"/>
              <a:t>Rationalismus</a:t>
            </a:r>
            <a:r>
              <a:rPr lang="en-GB" dirty="0"/>
              <a:t>) </a:t>
            </a:r>
            <a:r>
              <a:rPr lang="el-GR" dirty="0"/>
              <a:t>και αναπτύσσεται ο Φιλελευθερισμός </a:t>
            </a:r>
            <a:r>
              <a:rPr lang="en-GB" dirty="0"/>
              <a:t>(</a:t>
            </a:r>
            <a:r>
              <a:rPr lang="en-GB" dirty="0" err="1"/>
              <a:t>Liberalismus</a:t>
            </a:r>
            <a:r>
              <a:rPr lang="en-GB" dirty="0"/>
              <a:t>)</a:t>
            </a:r>
            <a:r>
              <a:rPr lang="el-GR" dirty="0"/>
              <a:t> μέχρι την εποχή του Α΄ παγκοσμίου πολέμου. Είναι η περίοδος του λεγομένου «μοντέρνου κηρύγματος», το οποίο επιχειρεί να αξιοποιήσει τα δεδομένα της Βιβλικής επιστήμης, τις γνώσεις της Κοινωνιολογίας και Ψυχολογίας, το πολιτιστικό προτεσταντισμό και την </a:t>
            </a:r>
            <a:r>
              <a:rPr lang="el-GR" dirty="0" err="1"/>
              <a:t>θρησκευτικο</a:t>
            </a:r>
            <a:r>
              <a:rPr lang="el-GR" dirty="0"/>
              <a:t>-ηθική προσωπικότητα. </a:t>
            </a:r>
          </a:p>
          <a:p>
            <a:r>
              <a:rPr lang="el-GR" dirty="0"/>
              <a:t>Στην εποχή μετά τον Α΄ παγκόσμιο πόλεμο (1918 και εξής) έγινε μία σημαντική μεταβολή με την </a:t>
            </a:r>
            <a:r>
              <a:rPr lang="el-GR" u="sng" dirty="0"/>
              <a:t>επίδραση της Διαλεκτικής Θεολογίας</a:t>
            </a:r>
            <a:r>
              <a:rPr lang="el-GR" dirty="0"/>
              <a:t>, η οποία προέκυψε από την ανησυχία των εκκλησιαστικών ποιμένων μπροστά στο ερώτημα: «</a:t>
            </a:r>
            <a:r>
              <a:rPr lang="el-GR" i="1" dirty="0"/>
              <a:t>Πώς είναι δυνατόν ο ανθρώπινος λόγος του Κηρύγματος να ταυτιστεί με τον θείο </a:t>
            </a:r>
            <a:r>
              <a:rPr lang="el-GR" i="1" dirty="0" err="1"/>
              <a:t>Αυτολόγο</a:t>
            </a:r>
            <a:r>
              <a:rPr lang="el-GR" dirty="0"/>
              <a:t>;». Ο </a:t>
            </a:r>
            <a:r>
              <a:rPr lang="en-GB" b="1" dirty="0"/>
              <a:t>Karl Barth</a:t>
            </a:r>
            <a:r>
              <a:rPr lang="el-GR" b="1" dirty="0"/>
              <a:t> </a:t>
            </a:r>
            <a:r>
              <a:rPr lang="el-GR" dirty="0"/>
              <a:t>(1886-1968), παραμερίζοντας κάθε σύνδεση του κηρύγματος με την Ψυχολογία, τη Ρητορική, την Απολογητική αλλά και κάθε αίτημα για πολιτιστική πρόοδο, </a:t>
            </a:r>
            <a:r>
              <a:rPr lang="el-GR" u="sng" dirty="0">
                <a:effectLst>
                  <a:outerShdw blurRad="38100" dist="38100" dir="2700000" algn="tl">
                    <a:srgbClr val="000000">
                      <a:alpha val="43137"/>
                    </a:srgbClr>
                  </a:outerShdw>
                </a:effectLst>
              </a:rPr>
              <a:t>παρουσίασε με οξύτητα το «</a:t>
            </a:r>
            <a:r>
              <a:rPr lang="en-GB" u="sng" dirty="0">
                <a:effectLst>
                  <a:outerShdw blurRad="38100" dist="38100" dir="2700000" algn="tl">
                    <a:srgbClr val="000000">
                      <a:alpha val="43137"/>
                    </a:srgbClr>
                  </a:outerShdw>
                </a:effectLst>
              </a:rPr>
              <a:t>Deus dixit</a:t>
            </a:r>
            <a:r>
              <a:rPr lang="el-GR" u="sng" dirty="0">
                <a:effectLst>
                  <a:outerShdw blurRad="38100" dist="38100" dir="2700000" algn="tl">
                    <a:srgbClr val="000000">
                      <a:alpha val="43137"/>
                    </a:srgbClr>
                  </a:outerShdw>
                </a:effectLst>
              </a:rPr>
              <a:t>» </a:t>
            </a:r>
            <a:r>
              <a:rPr lang="el-GR" dirty="0"/>
              <a:t>ως απόλυτο μέγεθος, ως την αρχή και το τέρμα της Θεολογίας και της Ομιλητικής. Τώρα το κήρυγμα κυβερνάται από το κείμενο της Γραφής. Δεν είναι απλώς λόγος περί Θεού ή στο όνομα του Θεού, αλλά ο ίδιος ο Θεός μιλάει δια του Χριστού για την κοινότητα χρησιμοποιώντας τον ανθρώπινο λόγο ώστε να θέσει τον άνθρωπο ενώπιον του Θεού. </a:t>
            </a:r>
          </a:p>
        </p:txBody>
      </p:sp>
    </p:spTree>
    <p:extLst>
      <p:ext uri="{BB962C8B-B14F-4D97-AF65-F5344CB8AC3E}">
        <p14:creationId xmlns:p14="http://schemas.microsoft.com/office/powerpoint/2010/main" val="1792626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DF1817-2C42-73E9-2134-C0A8E1012399}"/>
              </a:ext>
            </a:extLst>
          </p:cNvPr>
          <p:cNvSpPr>
            <a:spLocks noGrp="1"/>
          </p:cNvSpPr>
          <p:nvPr>
            <p:ph type="title"/>
          </p:nvPr>
        </p:nvSpPr>
        <p:spPr>
          <a:xfrm>
            <a:off x="0" y="0"/>
            <a:ext cx="12192000" cy="560717"/>
          </a:xfrm>
        </p:spPr>
        <p:txBody>
          <a:bodyPr>
            <a:normAutofit fontScale="90000"/>
          </a:bodyPr>
          <a:lstStyle/>
          <a:p>
            <a:pPr algn="ctr"/>
            <a:r>
              <a:rPr lang="el-GR" dirty="0"/>
              <a:t> </a:t>
            </a:r>
            <a:r>
              <a:rPr lang="el-GR" sz="3100" dirty="0"/>
              <a:t>ΤΟ ΚΗΡΥΓΜΑ ΑΠΟ ΤΟΝ ΙΘ΄ΑΙΩΝΑ ΜΕΧΡΙ ΣΗΜΕΡΑ – ΣΤΟΥΣ ΠΡΟΤΕΣΤΑΝΤΕΣ </a:t>
            </a:r>
          </a:p>
        </p:txBody>
      </p:sp>
      <p:sp>
        <p:nvSpPr>
          <p:cNvPr id="3" name="Θέση περιεχομένου 2">
            <a:extLst>
              <a:ext uri="{FF2B5EF4-FFF2-40B4-BE49-F238E27FC236}">
                <a16:creationId xmlns:a16="http://schemas.microsoft.com/office/drawing/2014/main" id="{4598672C-B87E-56DB-4000-0813C1A80C0A}"/>
              </a:ext>
            </a:extLst>
          </p:cNvPr>
          <p:cNvSpPr>
            <a:spLocks noGrp="1"/>
          </p:cNvSpPr>
          <p:nvPr>
            <p:ph idx="1"/>
          </p:nvPr>
        </p:nvSpPr>
        <p:spPr>
          <a:xfrm>
            <a:off x="0" y="560717"/>
            <a:ext cx="12192000" cy="6297282"/>
          </a:xfrm>
        </p:spPr>
        <p:txBody>
          <a:bodyPr>
            <a:normAutofit fontScale="92500"/>
          </a:bodyPr>
          <a:lstStyle/>
          <a:p>
            <a:r>
              <a:rPr lang="el-GR" dirty="0"/>
              <a:t>Μετά τον Β΄ παγκόσμιο πόλεμο (1945 και εξής) παρουσιάζεται μία κρίση σε σχέση με το κήρυγμα, η οποία δημιουργείται από το γεγονός ότι στον νέο κόσμο που προέκυψε χρησιμοποιούνται παλιά κείμενα. Επίσης, το κείμενο της Γραφής κλονίζεται από την Εξηγητική (Ερμηνευτική) επιστήμη. Προκύπτουν ερωτήματα όπως: </a:t>
            </a:r>
          </a:p>
          <a:p>
            <a:pPr lvl="1">
              <a:buFont typeface="Wingdings" panose="05000000000000000000" pitchFamily="2" charset="2"/>
              <a:buChar char="v"/>
            </a:pPr>
            <a:r>
              <a:rPr lang="el-GR" dirty="0"/>
              <a:t>ποιο είναι το χριστιανικό μήνυμα του κειμένου και πώς μπορεί αυτό να ερμηνευτεί; </a:t>
            </a:r>
          </a:p>
          <a:p>
            <a:pPr lvl="1">
              <a:buFont typeface="Wingdings" panose="05000000000000000000" pitchFamily="2" charset="2"/>
              <a:buChar char="v"/>
            </a:pPr>
            <a:r>
              <a:rPr lang="el-GR" dirty="0"/>
              <a:t>άραγε το Ευαγγέλιο που έχει φθάσει μέχρι τις ημέρες μας και ανήκει σε ένα διαφορετικό κόσμο του μακρινού παρελθόντος, ισχύει ακόμη σε έναν εξολοκλήρου μεταβαλλόμενο κόσμο;</a:t>
            </a:r>
          </a:p>
          <a:p>
            <a:r>
              <a:rPr lang="el-GR" dirty="0"/>
              <a:t>Ο </a:t>
            </a:r>
            <a:r>
              <a:rPr lang="en-GB" b="1" dirty="0"/>
              <a:t>R. Bultmann</a:t>
            </a:r>
            <a:r>
              <a:rPr lang="el-GR" b="1" dirty="0"/>
              <a:t> </a:t>
            </a:r>
            <a:r>
              <a:rPr lang="el-GR" dirty="0"/>
              <a:t>(1884-1976) επιχείρησε να δώσει μία απάντηση. Η Αγία γραφή πρέπει να </a:t>
            </a:r>
            <a:r>
              <a:rPr lang="el-GR" dirty="0" err="1"/>
              <a:t>απομυθευτεί</a:t>
            </a:r>
            <a:r>
              <a:rPr lang="el-GR" dirty="0"/>
              <a:t> και να </a:t>
            </a:r>
            <a:r>
              <a:rPr lang="el-GR" dirty="0" err="1"/>
              <a:t>αποϊστορικοποιηθεί</a:t>
            </a:r>
            <a:r>
              <a:rPr lang="el-GR" dirty="0"/>
              <a:t>. Το σπουδαίο και ουσιώδες δεν είναι ο τότε βίος του Ιησού, αλλά το </a:t>
            </a:r>
            <a:r>
              <a:rPr lang="el-GR" dirty="0" err="1"/>
              <a:t>σωτηριώδες</a:t>
            </a:r>
            <a:r>
              <a:rPr lang="el-GR" dirty="0"/>
              <a:t> γεγονός για την ανθρωπότητα, το οποίο το κήρυγμα το παρουσιάζει ως «ιστορία του Χριστού» και έτσι οδηγεί τον σημερινό ακροατή στην αληθινή </a:t>
            </a:r>
            <a:r>
              <a:rPr lang="el-GR" dirty="0" err="1"/>
              <a:t>αυτοκατανόησή</a:t>
            </a:r>
            <a:r>
              <a:rPr lang="el-GR" dirty="0"/>
              <a:t> του (υπαρξιακή ερμηνεία). Σύμφωνα με τον </a:t>
            </a:r>
            <a:r>
              <a:rPr lang="en-GB" dirty="0"/>
              <a:t>Bultmann</a:t>
            </a:r>
            <a:r>
              <a:rPr lang="el-GR" dirty="0"/>
              <a:t> οφείλει να κηρυχθεί η </a:t>
            </a:r>
            <a:r>
              <a:rPr lang="el-GR" dirty="0" err="1"/>
              <a:t>σωτηριώδης</a:t>
            </a:r>
            <a:r>
              <a:rPr lang="el-GR" dirty="0"/>
              <a:t> ενέργεια του Θεού ως ένα ανθρωπολογικό στοιχείο, που αφορά στην ανθρώπινη ύπαρξη. Έτσι, η αντικειμενικότητα διαλύεται στην ανίχνευση της σημασίας. Ο </a:t>
            </a:r>
            <a:r>
              <a:rPr lang="el-GR" dirty="0" err="1"/>
              <a:t>Θεοκεντρισμός</a:t>
            </a:r>
            <a:r>
              <a:rPr lang="el-GR" dirty="0"/>
              <a:t> του </a:t>
            </a:r>
            <a:r>
              <a:rPr lang="en-GB" dirty="0"/>
              <a:t>Barth</a:t>
            </a:r>
            <a:r>
              <a:rPr lang="el-GR" dirty="0"/>
              <a:t> μεταβάλλεται σε ανθρωποκεντρισμό. Το να μιλήσει κάποιος απευθείας για τον Θεό είναι αδύνατον. </a:t>
            </a:r>
          </a:p>
        </p:txBody>
      </p:sp>
    </p:spTree>
    <p:extLst>
      <p:ext uri="{BB962C8B-B14F-4D97-AF65-F5344CB8AC3E}">
        <p14:creationId xmlns:p14="http://schemas.microsoft.com/office/powerpoint/2010/main" val="4120709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A11D00-067A-8684-00E4-3703F8B275B1}"/>
              </a:ext>
            </a:extLst>
          </p:cNvPr>
          <p:cNvSpPr>
            <a:spLocks noGrp="1"/>
          </p:cNvSpPr>
          <p:nvPr>
            <p:ph type="title"/>
          </p:nvPr>
        </p:nvSpPr>
        <p:spPr>
          <a:xfrm>
            <a:off x="0" y="0"/>
            <a:ext cx="12192000" cy="681037"/>
          </a:xfrm>
        </p:spPr>
        <p:txBody>
          <a:bodyPr>
            <a:normAutofit fontScale="90000"/>
          </a:bodyPr>
          <a:lstStyle/>
          <a:p>
            <a:pPr algn="ctr"/>
            <a:r>
              <a:rPr lang="el-GR" dirty="0"/>
              <a:t> </a:t>
            </a:r>
            <a:r>
              <a:rPr lang="el-GR" sz="3100" dirty="0"/>
              <a:t>ΤΟ ΚΗΡΥΓΜΑ ΑΠΟ ΤΟΝ ΙΘ΄ΑΙΩΝΑ ΜΕΧΡΙ ΣΗΜΕΡΑ – ΣΤΟΥΣ ΠΡΟΤΕΣΤΑΝΤΕΣ </a:t>
            </a:r>
          </a:p>
        </p:txBody>
      </p:sp>
      <p:sp>
        <p:nvSpPr>
          <p:cNvPr id="3" name="Θέση περιεχομένου 2">
            <a:extLst>
              <a:ext uri="{FF2B5EF4-FFF2-40B4-BE49-F238E27FC236}">
                <a16:creationId xmlns:a16="http://schemas.microsoft.com/office/drawing/2014/main" id="{D64455AC-56DF-2F12-BBA9-6DA648FDB232}"/>
              </a:ext>
            </a:extLst>
          </p:cNvPr>
          <p:cNvSpPr>
            <a:spLocks noGrp="1"/>
          </p:cNvSpPr>
          <p:nvPr>
            <p:ph idx="1"/>
          </p:nvPr>
        </p:nvSpPr>
        <p:spPr>
          <a:xfrm>
            <a:off x="0" y="617926"/>
            <a:ext cx="12192000" cy="6240073"/>
          </a:xfrm>
        </p:spPr>
        <p:txBody>
          <a:bodyPr>
            <a:normAutofit fontScale="92500" lnSpcReduction="10000"/>
          </a:bodyPr>
          <a:lstStyle/>
          <a:p>
            <a:r>
              <a:rPr lang="el-GR" dirty="0"/>
              <a:t>Στις </a:t>
            </a:r>
            <a:r>
              <a:rPr lang="el-GR" dirty="0" err="1"/>
              <a:t>αγγλοσαξωνικές</a:t>
            </a:r>
            <a:r>
              <a:rPr lang="el-GR" dirty="0"/>
              <a:t> χώρες (Αγγλία, Η.Π.Α.), όπως και στις σκανδιναβικές περιοχές, το κήρυγμα δεν είναι τόσο δογματικό ή θεολογικό, αλλά έχει πρακτική και ηθική κατεύθυνση. Οι ελεύθερες προτεσταντικές Εκκλησίες εκτιμούν το κήρυγμα των λαϊκών και των γυναικών, όπως και το κήρυγμα στους δρόμους. </a:t>
            </a:r>
          </a:p>
          <a:p>
            <a:r>
              <a:rPr lang="el-GR" dirty="0"/>
              <a:t>Σε σχέση με την πολλαπλότητα των ομιλητικών κατευθύνσεων στον προτεσταντικό κόσμο, αξιομνημόνευτες είναι και οι ομιλητικές ιδέες του μεγάλου Δανού θεολόγου </a:t>
            </a:r>
            <a:r>
              <a:rPr lang="en-GB" dirty="0" err="1"/>
              <a:t>Sören</a:t>
            </a:r>
            <a:r>
              <a:rPr lang="en-GB" dirty="0"/>
              <a:t> Kierkegaard</a:t>
            </a:r>
            <a:r>
              <a:rPr lang="el-GR" dirty="0"/>
              <a:t> (1813-1855), οι οποίες πλέον λαμβάνονται σοβαρά υπόψιν. </a:t>
            </a:r>
          </a:p>
          <a:p>
            <a:r>
              <a:rPr lang="el-GR" dirty="0"/>
              <a:t>Στην Αγγλία ο </a:t>
            </a:r>
            <a:r>
              <a:rPr lang="en-GB" dirty="0"/>
              <a:t>Dodd</a:t>
            </a:r>
            <a:r>
              <a:rPr lang="el-GR" dirty="0"/>
              <a:t> (1893-1979) με τις εξηγητικές μελέτες του στο αποστολικό κήρυγμα οδήγησε σε μία βιβλική-ομιλητική εμβάθυνση. Στις Η.Π.Α. ο </a:t>
            </a:r>
            <a:r>
              <a:rPr lang="en-GB" dirty="0"/>
              <a:t>Tillich </a:t>
            </a:r>
            <a:r>
              <a:rPr lang="el-GR" dirty="0"/>
              <a:t>(1886-1965) και ο </a:t>
            </a:r>
            <a:r>
              <a:rPr lang="en-GB" dirty="0"/>
              <a:t>Cox</a:t>
            </a:r>
            <a:r>
              <a:rPr lang="el-GR" dirty="0"/>
              <a:t> ανέπτυξαν διεθνώς αναγνωρισμένη θεολογική δράση. Επίσης, στην Αμερική εργάστηκαν για την ανανέωση του κηρύγματος ευαγγελικοί οργανισμοί, όπως: </a:t>
            </a:r>
          </a:p>
          <a:p>
            <a:pPr lvl="1">
              <a:buFont typeface="Wingdings" panose="05000000000000000000" pitchFamily="2" charset="2"/>
              <a:buChar char="v"/>
            </a:pPr>
            <a:r>
              <a:rPr lang="el-GR" dirty="0"/>
              <a:t>το «Εθνικό Συμβούλιο της Εκκλησίας του Χριστού στις Η.Π.Α.» και </a:t>
            </a:r>
          </a:p>
          <a:p>
            <a:pPr lvl="1">
              <a:buFont typeface="Wingdings" panose="05000000000000000000" pitchFamily="2" charset="2"/>
              <a:buChar char="v"/>
            </a:pPr>
            <a:r>
              <a:rPr lang="el-GR" dirty="0"/>
              <a:t>η «Ευαγγελική λατινοαμερικάνικη σύνοδος», που ιδρύθηκε το 1949 στο Μπουένος Άιρες.</a:t>
            </a:r>
          </a:p>
          <a:p>
            <a:r>
              <a:rPr lang="el-GR" dirty="0"/>
              <a:t>Σήμερα είναι δύσκολο να διαπιστώσει κανείς ενιαία ομιλητική κατεύθυνση στον προτεσταντικό κόσμο. Πολλές φορές αντιμετωπίζεται με σκεπτικισμό και αυτός ακόμη ο θεσμός του κηρύγματος, που σε κάποιες περιπτώσεις ενδέχεται να αντικατασταθεί από τον διάλογο. </a:t>
            </a:r>
          </a:p>
        </p:txBody>
      </p:sp>
    </p:spTree>
    <p:extLst>
      <p:ext uri="{BB962C8B-B14F-4D97-AF65-F5344CB8AC3E}">
        <p14:creationId xmlns:p14="http://schemas.microsoft.com/office/powerpoint/2010/main" val="4129519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2216D7-39BD-3261-846E-0D363FBEA4C3}"/>
              </a:ext>
            </a:extLst>
          </p:cNvPr>
          <p:cNvSpPr>
            <a:spLocks noGrp="1"/>
          </p:cNvSpPr>
          <p:nvPr>
            <p:ph type="title"/>
          </p:nvPr>
        </p:nvSpPr>
        <p:spPr>
          <a:xfrm>
            <a:off x="0" y="18256"/>
            <a:ext cx="12192000" cy="662782"/>
          </a:xfrm>
        </p:spPr>
        <p:txBody>
          <a:bodyPr>
            <a:normAutofit/>
          </a:bodyPr>
          <a:lstStyle/>
          <a:p>
            <a:pPr algn="ctr"/>
            <a:r>
              <a:rPr lang="el-GR" sz="2800" dirty="0"/>
              <a:t>ΤΟ ΚΗΡΥΓΜΑ ΑΠΟ ΤΟΝ ΙΘ΄ΑΙΩΝΑ ΜΕΧΡΙ ΣΗΜΕΡΑ – ΣΤΟΥΣ ΡΩΜΑΙΟΚΑΘΟΛΙΚΟΥΣ</a:t>
            </a:r>
          </a:p>
        </p:txBody>
      </p:sp>
      <p:sp>
        <p:nvSpPr>
          <p:cNvPr id="3" name="Θέση περιεχομένου 2">
            <a:extLst>
              <a:ext uri="{FF2B5EF4-FFF2-40B4-BE49-F238E27FC236}">
                <a16:creationId xmlns:a16="http://schemas.microsoft.com/office/drawing/2014/main" id="{2336141B-96AF-3DB8-2D96-CDEB57A03A6A}"/>
              </a:ext>
            </a:extLst>
          </p:cNvPr>
          <p:cNvSpPr>
            <a:spLocks noGrp="1"/>
          </p:cNvSpPr>
          <p:nvPr>
            <p:ph idx="1"/>
          </p:nvPr>
        </p:nvSpPr>
        <p:spPr>
          <a:xfrm>
            <a:off x="0" y="681038"/>
            <a:ext cx="12192000" cy="6176962"/>
          </a:xfrm>
        </p:spPr>
        <p:txBody>
          <a:bodyPr>
            <a:normAutofit lnSpcReduction="10000"/>
          </a:bodyPr>
          <a:lstStyle/>
          <a:p>
            <a:r>
              <a:rPr lang="el-GR" dirty="0"/>
              <a:t>Κατά τα χρόνια του Διαφωτισμού ο </a:t>
            </a:r>
            <a:r>
              <a:rPr lang="en-GB" b="1" dirty="0" err="1"/>
              <a:t>Sailer</a:t>
            </a:r>
            <a:r>
              <a:rPr lang="el-GR" dirty="0"/>
              <a:t> συνδέει στενά το κήρυγμα με τη Βίβλο, επηρεάζοντας άμεσα το περιεχόμενο του κηρύγματος. </a:t>
            </a:r>
            <a:r>
              <a:rPr lang="en-GB" dirty="0"/>
              <a:t> </a:t>
            </a:r>
            <a:endParaRPr lang="el-GR" dirty="0"/>
          </a:p>
          <a:p>
            <a:r>
              <a:rPr lang="el-GR" dirty="0"/>
              <a:t>Ως κορυφαία προσπάθεια θεωρείται αυτή που έγινε από τον </a:t>
            </a:r>
            <a:r>
              <a:rPr lang="en-GB" b="1" dirty="0"/>
              <a:t>Newman</a:t>
            </a:r>
            <a:r>
              <a:rPr lang="el-GR" b="1" dirty="0"/>
              <a:t> </a:t>
            </a:r>
            <a:r>
              <a:rPr lang="el-GR" dirty="0"/>
              <a:t>(1801-1891). Ο </a:t>
            </a:r>
            <a:r>
              <a:rPr lang="en-GB" dirty="0"/>
              <a:t>Newman</a:t>
            </a:r>
            <a:r>
              <a:rPr lang="el-GR" dirty="0"/>
              <a:t> θεωρεί την Αποκάλυψη ως ζωντανή πραγματικότητα, με την οποία ο κάθε χριστιανός έρχεται σε συνάντηση διαμέσου της πίστεως που αναγνωρίζεται ως αποφασιστική πράξη της ύπαρξής του. Η αξία του </a:t>
            </a:r>
            <a:r>
              <a:rPr lang="en-GB" dirty="0"/>
              <a:t>Newman</a:t>
            </a:r>
            <a:r>
              <a:rPr lang="el-GR" dirty="0"/>
              <a:t>  κατανοήθηκε τον 20</a:t>
            </a:r>
            <a:r>
              <a:rPr lang="el-GR" baseline="30000" dirty="0"/>
              <a:t>ο</a:t>
            </a:r>
            <a:r>
              <a:rPr lang="el-GR" dirty="0"/>
              <a:t> αιώνα. Στην εποχή του η διακονία του λόγου βρισκόταν σε κατάπτωση. Η ομιλητική μόρφωση ήταν κυρίως υπόθεση της ιδιωτικής μελέτης του ιερέα. </a:t>
            </a:r>
          </a:p>
          <a:p>
            <a:r>
              <a:rPr lang="el-GR" dirty="0"/>
              <a:t>Για την καταπολέμηση αυτής της κατάστασης αγωνίστηκε ο </a:t>
            </a:r>
            <a:r>
              <a:rPr lang="en-GB" b="1" dirty="0"/>
              <a:t>Jungmann</a:t>
            </a:r>
            <a:r>
              <a:rPr lang="el-GR" dirty="0"/>
              <a:t> (1830-1885) με: </a:t>
            </a:r>
          </a:p>
          <a:p>
            <a:pPr lvl="1">
              <a:buFont typeface="Wingdings" panose="05000000000000000000" pitchFamily="2" charset="2"/>
              <a:buChar char="v"/>
            </a:pPr>
            <a:r>
              <a:rPr lang="el-GR" dirty="0"/>
              <a:t>την προβολή </a:t>
            </a:r>
            <a:r>
              <a:rPr lang="el-GR" dirty="0" err="1"/>
              <a:t>κηρυκτικών</a:t>
            </a:r>
            <a:r>
              <a:rPr lang="el-GR" dirty="0"/>
              <a:t> προτύπων, </a:t>
            </a:r>
          </a:p>
          <a:p>
            <a:pPr lvl="1">
              <a:buFont typeface="Wingdings" panose="05000000000000000000" pitchFamily="2" charset="2"/>
              <a:buChar char="v"/>
            </a:pPr>
            <a:r>
              <a:rPr lang="el-GR" dirty="0"/>
              <a:t>τη χρήση ψυχολογικών και απολογητικών στοιχείων και </a:t>
            </a:r>
          </a:p>
          <a:p>
            <a:pPr lvl="1">
              <a:buFont typeface="Wingdings" panose="05000000000000000000" pitchFamily="2" charset="2"/>
              <a:buChar char="v"/>
            </a:pPr>
            <a:r>
              <a:rPr lang="el-GR" dirty="0"/>
              <a:t>τη φιλοσοφική υποδομή της «πνευματικής ευγλωττίας». </a:t>
            </a:r>
          </a:p>
          <a:p>
            <a:r>
              <a:rPr lang="el-GR" dirty="0"/>
              <a:t>Ωστόσο, παρόλο που αναγνώριζε την ιδιοτυπία του θείου κηρύγματος, περιορίστηκε στο μορφολογικό-ρητορικό στοιχείο. </a:t>
            </a:r>
          </a:p>
        </p:txBody>
      </p:sp>
    </p:spTree>
    <p:extLst>
      <p:ext uri="{BB962C8B-B14F-4D97-AF65-F5344CB8AC3E}">
        <p14:creationId xmlns:p14="http://schemas.microsoft.com/office/powerpoint/2010/main" val="1536179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8247E6-10E5-BF48-B615-6BB196B6456C}"/>
              </a:ext>
            </a:extLst>
          </p:cNvPr>
          <p:cNvSpPr>
            <a:spLocks noGrp="1"/>
          </p:cNvSpPr>
          <p:nvPr>
            <p:ph type="title"/>
          </p:nvPr>
        </p:nvSpPr>
        <p:spPr>
          <a:xfrm>
            <a:off x="0" y="1"/>
            <a:ext cx="12192000" cy="571500"/>
          </a:xfrm>
        </p:spPr>
        <p:txBody>
          <a:bodyPr>
            <a:normAutofit/>
          </a:bodyPr>
          <a:lstStyle/>
          <a:p>
            <a:pPr algn="ctr"/>
            <a:r>
              <a:rPr lang="el-GR" sz="2800" dirty="0"/>
              <a:t>ΤΟ ΚΗΡΥΓΜΑ ΑΠΟ ΤΟΝ ΙΘ΄ΑΙΩΝΑ ΜΕΧΡΙ ΣΗΜΕΡΑ – ΣΤΟΥΣ ΡΩΜΑΙΟΚΑΘΟΛΙΚΟΥΣ</a:t>
            </a:r>
          </a:p>
        </p:txBody>
      </p:sp>
      <p:sp>
        <p:nvSpPr>
          <p:cNvPr id="3" name="Θέση περιεχομένου 2">
            <a:extLst>
              <a:ext uri="{FF2B5EF4-FFF2-40B4-BE49-F238E27FC236}">
                <a16:creationId xmlns:a16="http://schemas.microsoft.com/office/drawing/2014/main" id="{B962E6A3-C186-4BC9-DDD8-DD216E8BC0EF}"/>
              </a:ext>
            </a:extLst>
          </p:cNvPr>
          <p:cNvSpPr>
            <a:spLocks noGrp="1"/>
          </p:cNvSpPr>
          <p:nvPr>
            <p:ph idx="1"/>
          </p:nvPr>
        </p:nvSpPr>
        <p:spPr>
          <a:xfrm>
            <a:off x="1" y="419100"/>
            <a:ext cx="12192000" cy="6438899"/>
          </a:xfrm>
        </p:spPr>
        <p:txBody>
          <a:bodyPr>
            <a:normAutofit fontScale="92500" lnSpcReduction="20000"/>
          </a:bodyPr>
          <a:lstStyle/>
          <a:p>
            <a:r>
              <a:rPr lang="el-GR" dirty="0"/>
              <a:t>Κατά τον εικοστό αιώνα, την ανατολή της «ομιλητικής εποχής» ώθηση έδωσαν στο κήρυγμα οι </a:t>
            </a:r>
            <a:r>
              <a:rPr lang="en-GB" u="sng" dirty="0"/>
              <a:t>Keppler</a:t>
            </a:r>
            <a:r>
              <a:rPr lang="en-GB" dirty="0"/>
              <a:t> (1852-1926), </a:t>
            </a:r>
            <a:r>
              <a:rPr lang="en-GB" u="sng" dirty="0" err="1"/>
              <a:t>Tillmann</a:t>
            </a:r>
            <a:r>
              <a:rPr lang="en-GB" u="sng" dirty="0"/>
              <a:t> </a:t>
            </a:r>
            <a:r>
              <a:rPr lang="en-GB" dirty="0"/>
              <a:t>(1874-1953), </a:t>
            </a:r>
            <a:r>
              <a:rPr lang="en-GB" u="sng" dirty="0"/>
              <a:t>Donders </a:t>
            </a:r>
            <a:r>
              <a:rPr lang="en-GB" dirty="0"/>
              <a:t>(1877-1944), </a:t>
            </a:r>
            <a:r>
              <a:rPr lang="en-GB" u="sng" dirty="0" err="1"/>
              <a:t>Faulhaber</a:t>
            </a:r>
            <a:r>
              <a:rPr lang="en-GB" dirty="0"/>
              <a:t> (1869-1952). </a:t>
            </a:r>
            <a:r>
              <a:rPr lang="el-GR" dirty="0"/>
              <a:t>Αυτοί συντέλεσαν ώστε ως κλασική μορφή του κηρύγματος να θεωρείται η ομιλία, η οποία έχει ως πηγή και κέντρο της την Αγία Γραφή. Μάλιστα, για την ομιλητική εξήγηση ζητούσαν και τη συνδρομή των εκπροσώπων της Βιβλικής Θεολογίας. </a:t>
            </a:r>
          </a:p>
          <a:p>
            <a:r>
              <a:rPr lang="el-GR" dirty="0"/>
              <a:t>Στη συνέχεια στην πιο ουσιαστική ανάπτυξη του κηρύγματος συνέβαλε η «κίνηση των νέων» και η «λειτουργική κίνηση». Μέχρι όμως τη δεκαετία 1930-1940 καταβάλλονταν υπερβολική φροντίδα για την ρητορική μορφή του κηρύγματος. Μέσα σ’ αυτά τα πλαίσια εντάσσεται και η εγκύκλιος του </a:t>
            </a:r>
            <a:r>
              <a:rPr lang="el-GR" dirty="0" err="1"/>
              <a:t>Βενεδίκτου</a:t>
            </a:r>
            <a:r>
              <a:rPr lang="en-GB" dirty="0"/>
              <a:t> XV</a:t>
            </a:r>
            <a:r>
              <a:rPr lang="el-GR" dirty="0"/>
              <a:t>, που αφορούσε στο κήρυγμα, «</a:t>
            </a:r>
            <a:r>
              <a:rPr lang="en-GB" dirty="0" err="1"/>
              <a:t>Humani</a:t>
            </a:r>
            <a:r>
              <a:rPr lang="en-GB" dirty="0"/>
              <a:t> generis </a:t>
            </a:r>
            <a:r>
              <a:rPr lang="en-GB" dirty="0" err="1"/>
              <a:t>redemptionem</a:t>
            </a:r>
            <a:r>
              <a:rPr lang="el-GR" dirty="0"/>
              <a:t>»</a:t>
            </a:r>
            <a:r>
              <a:rPr lang="en-GB" dirty="0"/>
              <a:t> (=</a:t>
            </a:r>
            <a:r>
              <a:rPr lang="el-GR" dirty="0"/>
              <a:t> «Η λύτρωση του ανθρώπινου γένους»)</a:t>
            </a:r>
            <a:r>
              <a:rPr lang="en-GB" dirty="0"/>
              <a:t> .</a:t>
            </a:r>
          </a:p>
          <a:p>
            <a:r>
              <a:rPr lang="el-GR" dirty="0"/>
              <a:t>Πριν από τον </a:t>
            </a:r>
            <a:r>
              <a:rPr lang="el-GR" dirty="0" err="1"/>
              <a:t>Β΄παγκόσμιο</a:t>
            </a:r>
            <a:r>
              <a:rPr lang="el-GR" dirty="0"/>
              <a:t> πόλεμο, αλλά και μετά από αυτόν, αξιόλογη υπήρξε η λεγόμενη «</a:t>
            </a:r>
            <a:r>
              <a:rPr lang="el-GR" b="1" dirty="0" err="1"/>
              <a:t>κηρυγματική</a:t>
            </a:r>
            <a:r>
              <a:rPr lang="el-GR" b="1" dirty="0"/>
              <a:t> κίνηση</a:t>
            </a:r>
            <a:r>
              <a:rPr lang="el-GR" dirty="0"/>
              <a:t>». «Κήρυγμα», σύμφωνα με την </a:t>
            </a:r>
            <a:r>
              <a:rPr lang="el-GR" dirty="0" err="1"/>
              <a:t>καινοδιαθηκική</a:t>
            </a:r>
            <a:r>
              <a:rPr lang="el-GR" dirty="0"/>
              <a:t> έννοια, σημαίνει την πηγαία, ιεραποστολική μετάδοση της Αγίας Γραφής με τέτοιο τρόπο ώστε να προκαλεί την υπαρξιακή απάντηση της πίστης. Τελικά  η κίνηση αυτή οδήγησε στην </a:t>
            </a:r>
            <a:r>
              <a:rPr lang="el-GR" u="sng" dirty="0"/>
              <a:t>ανανέωση της ύλης ή του περιεχομένου του κηρύγματος </a:t>
            </a:r>
            <a:r>
              <a:rPr lang="el-GR" dirty="0"/>
              <a:t>τονίζοντας: </a:t>
            </a:r>
          </a:p>
          <a:p>
            <a:pPr lvl="1">
              <a:buFont typeface="Wingdings" panose="05000000000000000000" pitchFamily="2" charset="2"/>
              <a:buChar char="v"/>
            </a:pPr>
            <a:r>
              <a:rPr lang="el-GR" dirty="0"/>
              <a:t>την ιστορία της σωτηρίας, </a:t>
            </a:r>
          </a:p>
          <a:p>
            <a:pPr lvl="1">
              <a:buFont typeface="Wingdings" panose="05000000000000000000" pitchFamily="2" charset="2"/>
              <a:buChar char="v"/>
            </a:pPr>
            <a:r>
              <a:rPr lang="el-GR" dirty="0"/>
              <a:t>τον </a:t>
            </a:r>
            <a:r>
              <a:rPr lang="el-GR" dirty="0" err="1"/>
              <a:t>σταυρώσιμο</a:t>
            </a:r>
            <a:r>
              <a:rPr lang="el-GR" dirty="0"/>
              <a:t> και αναστάσιμο χαρακτήρα του Πάσχα, </a:t>
            </a:r>
          </a:p>
          <a:p>
            <a:pPr lvl="1">
              <a:buFont typeface="Wingdings" panose="05000000000000000000" pitchFamily="2" charset="2"/>
              <a:buChar char="v"/>
            </a:pPr>
            <a:r>
              <a:rPr lang="el-GR" dirty="0"/>
              <a:t>τη χριστιανική εσχατολογία, την οικοδομή της Εκκλησίας, </a:t>
            </a:r>
          </a:p>
          <a:p>
            <a:pPr lvl="1">
              <a:buFont typeface="Wingdings" panose="05000000000000000000" pitchFamily="2" charset="2"/>
              <a:buChar char="v"/>
            </a:pPr>
            <a:r>
              <a:rPr lang="el-GR" dirty="0"/>
              <a:t>την αποστολή των μελών της, και </a:t>
            </a:r>
          </a:p>
          <a:p>
            <a:pPr lvl="1">
              <a:buFont typeface="Wingdings" panose="05000000000000000000" pitchFamily="2" charset="2"/>
              <a:buChar char="v"/>
            </a:pPr>
            <a:r>
              <a:rPr lang="el-GR" dirty="0"/>
              <a:t>τη σημασία του </a:t>
            </a:r>
            <a:r>
              <a:rPr lang="el-GR" dirty="0" err="1"/>
              <a:t>σωτηριολογικού</a:t>
            </a:r>
            <a:r>
              <a:rPr lang="el-GR" dirty="0"/>
              <a:t> και υπαρξιακού «Σήμερον».</a:t>
            </a:r>
          </a:p>
        </p:txBody>
      </p:sp>
    </p:spTree>
    <p:extLst>
      <p:ext uri="{BB962C8B-B14F-4D97-AF65-F5344CB8AC3E}">
        <p14:creationId xmlns:p14="http://schemas.microsoft.com/office/powerpoint/2010/main" val="2799569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656314-7C4F-D7AB-DC61-7FBDD5585BE6}"/>
              </a:ext>
            </a:extLst>
          </p:cNvPr>
          <p:cNvSpPr>
            <a:spLocks noGrp="1"/>
          </p:cNvSpPr>
          <p:nvPr>
            <p:ph type="title"/>
          </p:nvPr>
        </p:nvSpPr>
        <p:spPr>
          <a:xfrm>
            <a:off x="0" y="18256"/>
            <a:ext cx="12192000" cy="533836"/>
          </a:xfrm>
        </p:spPr>
        <p:txBody>
          <a:bodyPr>
            <a:normAutofit/>
          </a:bodyPr>
          <a:lstStyle/>
          <a:p>
            <a:pPr algn="ctr"/>
            <a:r>
              <a:rPr lang="el-GR" sz="2800" dirty="0"/>
              <a:t>ΤΟ ΚΗΡΥΓΜΑ ΑΠΟ ΤΟΝ ΙΘ΄ΑΙΩΝΑ ΜΕΧΡΙ ΣΗΜΕΡΑ – ΣΤΟΥΣ ΡΩΜΑΙΟΚΑΘΟΛΙΚΟΥΣ</a:t>
            </a:r>
          </a:p>
        </p:txBody>
      </p:sp>
      <p:sp>
        <p:nvSpPr>
          <p:cNvPr id="3" name="Θέση περιεχομένου 2">
            <a:extLst>
              <a:ext uri="{FF2B5EF4-FFF2-40B4-BE49-F238E27FC236}">
                <a16:creationId xmlns:a16="http://schemas.microsoft.com/office/drawing/2014/main" id="{8A99AB0C-7EBB-D7B7-1D34-1416B95709E2}"/>
              </a:ext>
            </a:extLst>
          </p:cNvPr>
          <p:cNvSpPr>
            <a:spLocks noGrp="1"/>
          </p:cNvSpPr>
          <p:nvPr>
            <p:ph idx="1"/>
          </p:nvPr>
        </p:nvSpPr>
        <p:spPr>
          <a:xfrm>
            <a:off x="0" y="479904"/>
            <a:ext cx="12192000" cy="6359840"/>
          </a:xfrm>
        </p:spPr>
        <p:txBody>
          <a:bodyPr>
            <a:normAutofit fontScale="85000" lnSpcReduction="20000"/>
          </a:bodyPr>
          <a:lstStyle/>
          <a:p>
            <a:r>
              <a:rPr lang="el-GR" dirty="0"/>
              <a:t>Η κοινωνιολογική δομή του λόγου σήμερα είναι περισσότερο διαλογική και λιγότερο μονολογική. Το κήρυγμα δεν εμφανίζεται πλέον ως κλήση, που απαιτεί την απάντηση της συμφωνίας ή της επιστροφής και της πίστεως, αλλά  ως  διάλογος και καθοδήγηση για την αναζήτηση της αλήθειας διαμέσου του λόγου και του αντίλογου, και ως μετάδοση των πνευματικών μηνυμάτων με τέτοιο τρόπο που να καλύπτονται και οι κοινωνικές ανάγκες των πιστών. </a:t>
            </a:r>
          </a:p>
          <a:p>
            <a:r>
              <a:rPr lang="el-GR" dirty="0"/>
              <a:t>Βεβαίως, στο επίσημο κήρυγμα ο σκοπός παραμένει πάντοτε η μαρτυρία της πίστεως. Αλλά και αυτό πρέπει να χρησιμοποιεί τη γλώσσα της εποχής για να γίνεται κατανοητό, σαφές και εύληπτο. </a:t>
            </a:r>
          </a:p>
          <a:p>
            <a:r>
              <a:rPr lang="el-GR" dirty="0"/>
              <a:t>Η </a:t>
            </a:r>
            <a:r>
              <a:rPr lang="el-GR" dirty="0" err="1"/>
              <a:t>κηρυγματική</a:t>
            </a:r>
            <a:r>
              <a:rPr lang="el-GR" dirty="0"/>
              <a:t> αυτή κατεύθυνση τονίστηκε και από τον </a:t>
            </a:r>
            <a:r>
              <a:rPr lang="en-GB" b="1" dirty="0"/>
              <a:t>Dreher</a:t>
            </a:r>
            <a:r>
              <a:rPr lang="el-GR" dirty="0"/>
              <a:t>, ο οποίος ίδρυσε από το 1966 το περιοδικό «Διακονία εις τον </a:t>
            </a:r>
            <a:r>
              <a:rPr lang="el-GR" dirty="0" err="1"/>
              <a:t>λόγον</a:t>
            </a:r>
            <a:r>
              <a:rPr lang="el-GR" dirty="0"/>
              <a:t>»</a:t>
            </a:r>
            <a:r>
              <a:rPr lang="en-GB" dirty="0"/>
              <a:t> (</a:t>
            </a:r>
            <a:r>
              <a:rPr lang="el-GR" dirty="0"/>
              <a:t>«</a:t>
            </a:r>
            <a:r>
              <a:rPr lang="en-GB" dirty="0" err="1"/>
              <a:t>Diest</a:t>
            </a:r>
            <a:r>
              <a:rPr lang="en-GB" dirty="0"/>
              <a:t> am Wort</a:t>
            </a:r>
            <a:r>
              <a:rPr lang="el-GR" dirty="0"/>
              <a:t>»</a:t>
            </a:r>
            <a:r>
              <a:rPr lang="en-GB" dirty="0"/>
              <a:t>)</a:t>
            </a:r>
            <a:r>
              <a:rPr lang="el-GR" dirty="0"/>
              <a:t> (</a:t>
            </a:r>
            <a:r>
              <a:rPr lang="en-GB" dirty="0"/>
              <a:t>Freiburg), </a:t>
            </a:r>
            <a:r>
              <a:rPr lang="el-GR" dirty="0"/>
              <a:t>το οποίο με το βιβλικό – λειτουργικό – </a:t>
            </a:r>
            <a:r>
              <a:rPr lang="el-GR" dirty="0" err="1"/>
              <a:t>κηρυκτικό</a:t>
            </a:r>
            <a:r>
              <a:rPr lang="el-GR" dirty="0"/>
              <a:t> περιεχόμενό του, είναι το πιο αντιπροσωπευτικό θεωρητικό όργανο του κηρύγματος στον Ρωμαιοκαθολικό κόσμο. </a:t>
            </a:r>
          </a:p>
          <a:p>
            <a:r>
              <a:rPr lang="el-GR" dirty="0"/>
              <a:t>Στις </a:t>
            </a:r>
            <a:r>
              <a:rPr lang="el-GR" dirty="0" err="1"/>
              <a:t>γερμανόγλωσσες</a:t>
            </a:r>
            <a:r>
              <a:rPr lang="el-GR" dirty="0"/>
              <a:t> περιοχές η φροντίδα για το θείο κήρυγμα καλλιεργήθηκε και από ειδικά ιδρύματα: </a:t>
            </a:r>
          </a:p>
          <a:p>
            <a:pPr lvl="1">
              <a:buFont typeface="Wingdings" panose="05000000000000000000" pitchFamily="2" charset="2"/>
              <a:buChar char="v"/>
            </a:pPr>
            <a:r>
              <a:rPr lang="el-GR" dirty="0"/>
              <a:t>στο </a:t>
            </a:r>
            <a:r>
              <a:rPr lang="en-GB" dirty="0"/>
              <a:t>Würzburg </a:t>
            </a:r>
            <a:r>
              <a:rPr lang="el-GR" dirty="0"/>
              <a:t>το 1957 ιδρύθηκε η «</a:t>
            </a:r>
            <a:r>
              <a:rPr lang="el-GR" b="1" dirty="0"/>
              <a:t>Κοινότητα εργασίας καθολικών θεραπόντων της Ομιλητικής στη Γερμανία</a:t>
            </a:r>
            <a:r>
              <a:rPr lang="el-GR" dirty="0"/>
              <a:t>», με την οποία συνεργάστηκαν από το 1966 οι ειδικοί επιστήμονες της Αυστρίας και Ελβετίας. Από το 1967 η οργάνωση αυτή εκδίδει την επετηρίδα «</a:t>
            </a:r>
            <a:r>
              <a:rPr lang="el-GR" dirty="0" err="1"/>
              <a:t>Κηρύττειν</a:t>
            </a:r>
            <a:r>
              <a:rPr lang="el-GR" dirty="0"/>
              <a:t>» («</a:t>
            </a:r>
            <a:r>
              <a:rPr lang="en-GB" dirty="0" err="1"/>
              <a:t>Werkündigen</a:t>
            </a:r>
            <a:r>
              <a:rPr lang="el-GR" dirty="0"/>
              <a:t>»).</a:t>
            </a:r>
            <a:r>
              <a:rPr lang="en-US" dirty="0"/>
              <a:t> </a:t>
            </a:r>
            <a:endParaRPr lang="el-GR" dirty="0"/>
          </a:p>
          <a:p>
            <a:pPr lvl="1">
              <a:buFont typeface="Wingdings" panose="05000000000000000000" pitchFamily="2" charset="2"/>
              <a:buChar char="v"/>
            </a:pPr>
            <a:r>
              <a:rPr lang="el-GR" dirty="0"/>
              <a:t>στο Μόναχο το «</a:t>
            </a:r>
            <a:r>
              <a:rPr lang="el-GR" b="1" dirty="0"/>
              <a:t>Ινστιτούτο για την Κατηχητική και (από το 1966) για την Ομιλητική</a:t>
            </a:r>
            <a:r>
              <a:rPr lang="el-GR" dirty="0"/>
              <a:t>» αποβλέπει και αυτό στην ανύψωση της στάθμης του κηρύγματος.</a:t>
            </a:r>
            <a:r>
              <a:rPr lang="en-GB" dirty="0"/>
              <a:t> </a:t>
            </a:r>
            <a:r>
              <a:rPr lang="el-GR" dirty="0"/>
              <a:t> </a:t>
            </a:r>
          </a:p>
          <a:p>
            <a:pPr lvl="1">
              <a:buFont typeface="Wingdings" panose="05000000000000000000" pitchFamily="2" charset="2"/>
              <a:buChar char="v"/>
            </a:pPr>
            <a:r>
              <a:rPr lang="el-GR" dirty="0"/>
              <a:t>στο Μόναχο το 1960, και τώρα στη Φρανκφούρτη, το «</a:t>
            </a:r>
            <a:r>
              <a:rPr lang="el-GR" b="1" dirty="0"/>
              <a:t>Ινστιτούτο ιεραποστολικής μέριμνας για την ψυχή</a:t>
            </a:r>
            <a:r>
              <a:rPr lang="el-GR" dirty="0"/>
              <a:t>», έχει μεταθέσει το κύριο ενδιαφέρον του στην </a:t>
            </a:r>
            <a:r>
              <a:rPr lang="el-GR" dirty="0" err="1"/>
              <a:t>Κηρυγματική</a:t>
            </a:r>
            <a:r>
              <a:rPr lang="el-GR" dirty="0"/>
              <a:t>, για την οποία οργανώνονται κάθε χρόνο συνέδρια και πολύμηνα σεμινάρια στο </a:t>
            </a:r>
            <a:r>
              <a:rPr lang="en-GB" dirty="0"/>
              <a:t>Mainz. </a:t>
            </a:r>
            <a:endParaRPr lang="el-GR" dirty="0"/>
          </a:p>
          <a:p>
            <a:pPr marL="0" indent="0">
              <a:buNone/>
            </a:pPr>
            <a:endParaRPr lang="el-GR" dirty="0"/>
          </a:p>
        </p:txBody>
      </p:sp>
    </p:spTree>
    <p:extLst>
      <p:ext uri="{BB962C8B-B14F-4D97-AF65-F5344CB8AC3E}">
        <p14:creationId xmlns:p14="http://schemas.microsoft.com/office/powerpoint/2010/main" val="1971799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97BD5B-8AC7-A018-DC68-FEDD34CAFA5E}"/>
              </a:ext>
            </a:extLst>
          </p:cNvPr>
          <p:cNvSpPr>
            <a:spLocks noGrp="1"/>
          </p:cNvSpPr>
          <p:nvPr>
            <p:ph type="title"/>
          </p:nvPr>
        </p:nvSpPr>
        <p:spPr>
          <a:xfrm>
            <a:off x="0" y="18255"/>
            <a:ext cx="12192000" cy="553245"/>
          </a:xfrm>
        </p:spPr>
        <p:txBody>
          <a:bodyPr>
            <a:normAutofit/>
          </a:bodyPr>
          <a:lstStyle/>
          <a:p>
            <a:pPr algn="ctr"/>
            <a:r>
              <a:rPr lang="el-GR" sz="2800" dirty="0"/>
              <a:t>ΤΟ ΚΗΡΥΓΜΑ ΑΠΟ ΤΟΝ ΙΘ΄ΑΙΩΝΑ ΜΕΧΡΙ ΣΗΜΕΡΑ – ΣΤΟΥΣ ΡΩΜΑΙΟΚΑΘΟΛΙΚΟΥΣ</a:t>
            </a:r>
          </a:p>
        </p:txBody>
      </p:sp>
      <p:sp>
        <p:nvSpPr>
          <p:cNvPr id="3" name="Θέση περιεχομένου 2">
            <a:extLst>
              <a:ext uri="{FF2B5EF4-FFF2-40B4-BE49-F238E27FC236}">
                <a16:creationId xmlns:a16="http://schemas.microsoft.com/office/drawing/2014/main" id="{9E2D5D23-90B8-CA70-5352-780EA67FB812}"/>
              </a:ext>
            </a:extLst>
          </p:cNvPr>
          <p:cNvSpPr>
            <a:spLocks noGrp="1"/>
          </p:cNvSpPr>
          <p:nvPr>
            <p:ph idx="1"/>
          </p:nvPr>
        </p:nvSpPr>
        <p:spPr>
          <a:xfrm>
            <a:off x="0" y="434975"/>
            <a:ext cx="12192000" cy="6404770"/>
          </a:xfrm>
        </p:spPr>
        <p:txBody>
          <a:bodyPr>
            <a:normAutofit fontScale="92500" lnSpcReduction="20000"/>
          </a:bodyPr>
          <a:lstStyle/>
          <a:p>
            <a:r>
              <a:rPr lang="el-GR" dirty="0"/>
              <a:t>Τόσο στον γερμανικό χώρο, όσο και στις άλλες χώρες και ηπείρους το κήρυγμα επηρεάζεται έμμεσα από τις κατευθυντήριες ιδέες της βιβλικής, λειτουργικής και πατερικής αναγέννησης. </a:t>
            </a:r>
          </a:p>
          <a:p>
            <a:r>
              <a:rPr lang="el-GR" dirty="0"/>
              <a:t>Η Β΄ Σύνοδος του Βατικανού δεν αναγνώρισε την «επιστήμη του λόγου» ως κύριο κλάδο, που συνεργάζεται με τη Λειτουργική. Ωστόσο, συνάξεις, συνέδρια, περιοδικά, επιτροπές χρησιμοποιούνται για την </a:t>
            </a:r>
            <a:r>
              <a:rPr lang="el-GR" dirty="0" err="1"/>
              <a:t>κηρυγματική</a:t>
            </a:r>
            <a:r>
              <a:rPr lang="el-GR" dirty="0"/>
              <a:t> ανανέωση σε διάφορες δυτικές περιοχές, όπως στην Γαλλία, Ιταλία, Ισπανία, ακόμη και στην Πολωνία, στην Αγγλία και στην Αμερική. </a:t>
            </a:r>
          </a:p>
          <a:p>
            <a:r>
              <a:rPr lang="el-GR" dirty="0"/>
              <a:t>Ιδίως καλλιεργείται το κήρυγμα ως ομιλία. Σε μερικές περιοχές οι ιερείς ετοιμάζουν το κήρυγμα από κοινού. Επίσης, αναγνωρίζεται και η ομιλητική αποστολή της εκκλησιαστικής κοινότητας, με αποτέλεσμα να οργανώνονται τοπικές ιεραποστολές. </a:t>
            </a:r>
          </a:p>
          <a:p>
            <a:r>
              <a:rPr lang="el-GR" dirty="0"/>
              <a:t>Αξιόλογα επίσης είναι τα κηρύγματα που γίνονται διαμέσου του ραδιοφώνου και της τηλεόρασης, ιδιαιτέρως στην Ολλανδία, την Βραζιλία, την Κολομβία και τις Η.Π.Α.</a:t>
            </a:r>
          </a:p>
          <a:p>
            <a:r>
              <a:rPr lang="el-GR" dirty="0"/>
              <a:t>Στο Ρωμαιοκαθολικό πανεπιστήμιο της </a:t>
            </a:r>
            <a:r>
              <a:rPr lang="en-GB" dirty="0"/>
              <a:t>Washington</a:t>
            </a:r>
            <a:r>
              <a:rPr lang="el-GR" dirty="0"/>
              <a:t> υπάρχει ειδικό ινστιτούτο για το κήρυγμα. Σημαντική είναι η ακτινοβολία της «</a:t>
            </a:r>
            <a:r>
              <a:rPr lang="el-GR" b="1" dirty="0"/>
              <a:t>Καθολικής Ομιλητικής Εταιρείας</a:t>
            </a:r>
            <a:r>
              <a:rPr lang="el-GR" dirty="0"/>
              <a:t>», η οποία ιδρύθηκε το 1957 στο </a:t>
            </a:r>
            <a:r>
              <a:rPr lang="en-GB" dirty="0"/>
              <a:t>St. Louis</a:t>
            </a:r>
            <a:r>
              <a:rPr lang="el-GR" dirty="0"/>
              <a:t>, και εκδίδει το περιοδικό «</a:t>
            </a:r>
            <a:r>
              <a:rPr lang="en-GB" dirty="0"/>
              <a:t>Preaching</a:t>
            </a:r>
            <a:r>
              <a:rPr lang="el-GR" dirty="0"/>
              <a:t>», το οποίο αποβλέπει στη θεωρητική και πρακτική καλλιέργεια της Ομιλητικής. Επίσης, η έκδοση του «</a:t>
            </a:r>
            <a:r>
              <a:rPr lang="en-GB" dirty="0"/>
              <a:t>Recent Homiletical Thought: A Bibliography, 1935-1965</a:t>
            </a:r>
            <a:r>
              <a:rPr lang="el-GR" dirty="0"/>
              <a:t>»</a:t>
            </a:r>
            <a:r>
              <a:rPr lang="en-GB" dirty="0"/>
              <a:t>, </a:t>
            </a:r>
            <a:r>
              <a:rPr lang="el-GR" dirty="0"/>
              <a:t>απέβλεπε στην επιστημονική ομιλητική έρευνα. Η Εταιρεία αυτή επέκτεινε την δράση της στον Καναδά ως «</a:t>
            </a:r>
            <a:r>
              <a:rPr lang="el-GR" b="1" dirty="0"/>
              <a:t>Ομιλητική Διακονία</a:t>
            </a:r>
            <a:r>
              <a:rPr lang="el-GR" dirty="0"/>
              <a:t>» (</a:t>
            </a:r>
            <a:r>
              <a:rPr lang="en-US" dirty="0"/>
              <a:t>Ottawa</a:t>
            </a:r>
            <a:r>
              <a:rPr lang="el-GR" dirty="0"/>
              <a:t>). </a:t>
            </a:r>
            <a:r>
              <a:rPr lang="en-GB" dirty="0"/>
              <a:t> </a:t>
            </a:r>
            <a:endParaRPr lang="el-GR" dirty="0"/>
          </a:p>
        </p:txBody>
      </p:sp>
    </p:spTree>
    <p:extLst>
      <p:ext uri="{BB962C8B-B14F-4D97-AF65-F5344CB8AC3E}">
        <p14:creationId xmlns:p14="http://schemas.microsoft.com/office/powerpoint/2010/main" val="3001970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258017-0782-290E-08FE-0566CB19A4C3}"/>
              </a:ext>
            </a:extLst>
          </p:cNvPr>
          <p:cNvSpPr>
            <a:spLocks noGrp="1"/>
          </p:cNvSpPr>
          <p:nvPr>
            <p:ph type="title"/>
          </p:nvPr>
        </p:nvSpPr>
        <p:spPr>
          <a:xfrm>
            <a:off x="0" y="18255"/>
            <a:ext cx="12192000" cy="591345"/>
          </a:xfrm>
        </p:spPr>
        <p:txBody>
          <a:bodyPr>
            <a:normAutofit/>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7D24DA22-CD2F-DE1E-F440-A015B99C7DBB}"/>
              </a:ext>
            </a:extLst>
          </p:cNvPr>
          <p:cNvSpPr>
            <a:spLocks noGrp="1"/>
          </p:cNvSpPr>
          <p:nvPr>
            <p:ph idx="1"/>
          </p:nvPr>
        </p:nvSpPr>
        <p:spPr>
          <a:xfrm>
            <a:off x="0" y="511175"/>
            <a:ext cx="12192000" cy="6328570"/>
          </a:xfrm>
        </p:spPr>
        <p:txBody>
          <a:bodyPr/>
          <a:lstStyle/>
          <a:p>
            <a:r>
              <a:rPr lang="el-GR" dirty="0"/>
              <a:t>Στην </a:t>
            </a:r>
            <a:r>
              <a:rPr lang="el-GR" b="1" dirty="0"/>
              <a:t>Ελλάδα</a:t>
            </a:r>
            <a:r>
              <a:rPr lang="el-GR" dirty="0"/>
              <a:t>, μετά την απελευθέρωση από τον τουρκικό ζυγό, σημειώνεται μία έντονη προσπάθεια για την καλλιέργεια της θεωρίας του κηρύγματος και την αναζωογόνησή του στην εκκλησιαστική πράξη. Τον ίδιο χρόνο, </a:t>
            </a:r>
            <a:r>
              <a:rPr lang="el-GR" b="1" dirty="0"/>
              <a:t>το 1813</a:t>
            </a:r>
            <a:r>
              <a:rPr lang="el-GR" dirty="0"/>
              <a:t>, εκδίδονται δύο εγχειρίδια ρητορικής:</a:t>
            </a:r>
          </a:p>
          <a:p>
            <a:pPr lvl="1">
              <a:buFont typeface="Wingdings" panose="05000000000000000000" pitchFamily="2" charset="2"/>
              <a:buChar char="v"/>
            </a:pPr>
            <a:r>
              <a:rPr lang="el-GR" dirty="0"/>
              <a:t>του Κωνσταντίνου Οικονόμου του εξ Οικονόμων </a:t>
            </a:r>
            <a:r>
              <a:rPr lang="el-GR" i="1" dirty="0"/>
              <a:t>Τέχνης </a:t>
            </a:r>
            <a:r>
              <a:rPr lang="el-GR" i="1" dirty="0" err="1"/>
              <a:t>ρητορικῆς</a:t>
            </a:r>
            <a:r>
              <a:rPr lang="el-GR" i="1" dirty="0"/>
              <a:t> βιβλία γ΄</a:t>
            </a:r>
            <a:r>
              <a:rPr lang="el-GR" dirty="0"/>
              <a:t>, και </a:t>
            </a:r>
          </a:p>
          <a:p>
            <a:pPr lvl="1">
              <a:buFont typeface="Wingdings" panose="05000000000000000000" pitchFamily="2" charset="2"/>
              <a:buChar char="v"/>
            </a:pPr>
            <a:r>
              <a:rPr lang="el-GR" dirty="0"/>
              <a:t>του Νεόφυτου </a:t>
            </a:r>
            <a:r>
              <a:rPr lang="el-GR" dirty="0" err="1"/>
              <a:t>Βάμβα</a:t>
            </a:r>
            <a:r>
              <a:rPr lang="el-GR" dirty="0"/>
              <a:t> </a:t>
            </a:r>
            <a:r>
              <a:rPr lang="el-GR" i="1" dirty="0" err="1"/>
              <a:t>Ρητορικὴ</a:t>
            </a:r>
            <a:r>
              <a:rPr lang="el-GR" i="1" dirty="0"/>
              <a:t> </a:t>
            </a:r>
            <a:r>
              <a:rPr lang="el-GR" i="1" dirty="0" err="1"/>
              <a:t>ἐκ</a:t>
            </a:r>
            <a:r>
              <a:rPr lang="el-GR" i="1" dirty="0"/>
              <a:t> </a:t>
            </a:r>
            <a:r>
              <a:rPr lang="el-GR" i="1" dirty="0" err="1"/>
              <a:t>τῶν</a:t>
            </a:r>
            <a:r>
              <a:rPr lang="el-GR" i="1" dirty="0"/>
              <a:t> </a:t>
            </a:r>
            <a:r>
              <a:rPr lang="el-GR" i="1" dirty="0" err="1"/>
              <a:t>ἐνδοξοτέρων</a:t>
            </a:r>
            <a:r>
              <a:rPr lang="el-GR" i="1" dirty="0"/>
              <a:t> </a:t>
            </a:r>
            <a:r>
              <a:rPr lang="el-GR" i="1" dirty="0" err="1"/>
              <a:t>τεχνογράφων</a:t>
            </a:r>
            <a:r>
              <a:rPr lang="el-GR" i="1" dirty="0"/>
              <a:t> </a:t>
            </a:r>
            <a:r>
              <a:rPr lang="el-GR" i="1" dirty="0" err="1"/>
              <a:t>παλαιῶν</a:t>
            </a:r>
            <a:r>
              <a:rPr lang="el-GR" i="1" dirty="0"/>
              <a:t> </a:t>
            </a:r>
            <a:r>
              <a:rPr lang="el-GR" i="1" dirty="0" err="1"/>
              <a:t>καὶ</a:t>
            </a:r>
            <a:r>
              <a:rPr lang="el-GR" i="1" dirty="0"/>
              <a:t> </a:t>
            </a:r>
            <a:r>
              <a:rPr lang="el-GR" i="1" dirty="0" err="1"/>
              <a:t>νεωτέρων</a:t>
            </a:r>
            <a:r>
              <a:rPr lang="el-GR" i="1" dirty="0"/>
              <a:t> </a:t>
            </a:r>
            <a:r>
              <a:rPr lang="el-GR" i="1" dirty="0" err="1"/>
              <a:t>ἐρανισθεῖσα</a:t>
            </a:r>
            <a:r>
              <a:rPr lang="el-GR" i="1" dirty="0"/>
              <a:t> </a:t>
            </a:r>
            <a:r>
              <a:rPr lang="el-GR" i="1" dirty="0" err="1"/>
              <a:t>καὶ</a:t>
            </a:r>
            <a:r>
              <a:rPr lang="el-GR" i="1" dirty="0"/>
              <a:t> </a:t>
            </a:r>
            <a:r>
              <a:rPr lang="el-GR" i="1" dirty="0" err="1"/>
              <a:t>συνταχθεῖσα</a:t>
            </a:r>
            <a:r>
              <a:rPr lang="el-GR" dirty="0"/>
              <a:t>.</a:t>
            </a:r>
          </a:p>
          <a:p>
            <a:r>
              <a:rPr lang="el-GR" dirty="0"/>
              <a:t>Και τα δύο, </a:t>
            </a:r>
            <a:r>
              <a:rPr lang="el-GR" u="sng" dirty="0"/>
              <a:t>επηρεασμένα από το πνεύμα του Διαφωτισμού</a:t>
            </a:r>
            <a:r>
              <a:rPr lang="el-GR" dirty="0"/>
              <a:t>, εξαρτώνται από κλασικά κυρίως πρότυπα, από τον Αριστοτέλη ο Οικονόμος και από τον Ερμογένη τον </a:t>
            </a:r>
            <a:r>
              <a:rPr lang="el-GR" dirty="0" err="1"/>
              <a:t>Ταρσέα</a:t>
            </a:r>
            <a:r>
              <a:rPr lang="el-GR" dirty="0"/>
              <a:t> ο </a:t>
            </a:r>
            <a:r>
              <a:rPr lang="el-GR" dirty="0" err="1"/>
              <a:t>Βάμβας</a:t>
            </a:r>
            <a:r>
              <a:rPr lang="el-GR" dirty="0"/>
              <a:t>. Εντάσσουν το κήρυγμα μέσα στα πλαίσια της ρητορικής, ρίχνουν το βάρος στη μορφή και υποκαθιστούν την ομιλητική με την ρητορική. </a:t>
            </a:r>
          </a:p>
          <a:p>
            <a:r>
              <a:rPr lang="el-GR" dirty="0"/>
              <a:t>Τις ίδιες γραμμές ακολουθούν και δύο έργα του Βικεντίου </a:t>
            </a:r>
            <a:r>
              <a:rPr lang="el-GR" dirty="0" err="1"/>
              <a:t>Δαμωδού</a:t>
            </a:r>
            <a:r>
              <a:rPr lang="el-GR" dirty="0"/>
              <a:t>:</a:t>
            </a:r>
          </a:p>
          <a:p>
            <a:pPr lvl="1">
              <a:buFont typeface="Wingdings" panose="05000000000000000000" pitchFamily="2" charset="2"/>
              <a:buChar char="v"/>
            </a:pPr>
            <a:r>
              <a:rPr lang="el-GR" i="1" dirty="0" err="1"/>
              <a:t>Πρᾶξις</a:t>
            </a:r>
            <a:r>
              <a:rPr lang="el-GR" i="1" dirty="0"/>
              <a:t> </a:t>
            </a:r>
            <a:r>
              <a:rPr lang="el-GR" i="1" dirty="0" err="1"/>
              <a:t>κατὰ</a:t>
            </a:r>
            <a:r>
              <a:rPr lang="el-GR" i="1" dirty="0"/>
              <a:t> </a:t>
            </a:r>
            <a:r>
              <a:rPr lang="el-GR" i="1" dirty="0" err="1"/>
              <a:t>συντομίαν</a:t>
            </a:r>
            <a:r>
              <a:rPr lang="el-GR" i="1" dirty="0"/>
              <a:t> </a:t>
            </a:r>
            <a:r>
              <a:rPr lang="el-GR" i="1" dirty="0" err="1"/>
              <a:t>εἰς</a:t>
            </a:r>
            <a:r>
              <a:rPr lang="el-GR" i="1" dirty="0"/>
              <a:t> </a:t>
            </a:r>
            <a:r>
              <a:rPr lang="el-GR" i="1" dirty="0" err="1"/>
              <a:t>τὰς</a:t>
            </a:r>
            <a:r>
              <a:rPr lang="el-GR" i="1" dirty="0"/>
              <a:t> </a:t>
            </a:r>
            <a:r>
              <a:rPr lang="el-GR" i="1" dirty="0" err="1"/>
              <a:t>ρητορικὰς</a:t>
            </a:r>
            <a:r>
              <a:rPr lang="el-GR" i="1" dirty="0"/>
              <a:t> </a:t>
            </a:r>
            <a:r>
              <a:rPr lang="el-GR" i="1" dirty="0" err="1"/>
              <a:t>ἑρμηνείας</a:t>
            </a:r>
            <a:r>
              <a:rPr lang="el-GR" i="1" dirty="0"/>
              <a:t> </a:t>
            </a:r>
            <a:r>
              <a:rPr lang="el-GR" dirty="0"/>
              <a:t>(1815) και </a:t>
            </a:r>
          </a:p>
          <a:p>
            <a:pPr lvl="1">
              <a:buFont typeface="Wingdings" panose="05000000000000000000" pitchFamily="2" charset="2"/>
              <a:buChar char="v"/>
            </a:pPr>
            <a:r>
              <a:rPr lang="el-GR" i="1" dirty="0" err="1"/>
              <a:t>Περὶ</a:t>
            </a:r>
            <a:r>
              <a:rPr lang="el-GR" i="1" dirty="0"/>
              <a:t> συνθέσεως </a:t>
            </a:r>
            <a:r>
              <a:rPr lang="el-GR" i="1" dirty="0" err="1"/>
              <a:t>διδαχῶν</a:t>
            </a:r>
            <a:r>
              <a:rPr lang="el-GR" dirty="0"/>
              <a:t>.</a:t>
            </a:r>
          </a:p>
          <a:p>
            <a:endParaRPr lang="el-GR" dirty="0"/>
          </a:p>
        </p:txBody>
      </p:sp>
    </p:spTree>
    <p:extLst>
      <p:ext uri="{BB962C8B-B14F-4D97-AF65-F5344CB8AC3E}">
        <p14:creationId xmlns:p14="http://schemas.microsoft.com/office/powerpoint/2010/main" val="3838767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9C52B-A76F-DA57-9E49-1D26C9EB48AD}"/>
              </a:ext>
            </a:extLst>
          </p:cNvPr>
          <p:cNvSpPr>
            <a:spLocks noGrp="1"/>
          </p:cNvSpPr>
          <p:nvPr>
            <p:ph type="title"/>
          </p:nvPr>
        </p:nvSpPr>
        <p:spPr>
          <a:xfrm>
            <a:off x="0" y="18256"/>
            <a:ext cx="12192000" cy="581820"/>
          </a:xfrm>
        </p:spPr>
        <p:txBody>
          <a:bodyPr>
            <a:normAutofit/>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5C8E7FB8-6883-EF4D-2F40-6FFAF40B0F4E}"/>
              </a:ext>
            </a:extLst>
          </p:cNvPr>
          <p:cNvSpPr>
            <a:spLocks noGrp="1"/>
          </p:cNvSpPr>
          <p:nvPr>
            <p:ph idx="1"/>
          </p:nvPr>
        </p:nvSpPr>
        <p:spPr>
          <a:xfrm>
            <a:off x="0" y="600076"/>
            <a:ext cx="12192000" cy="6239668"/>
          </a:xfrm>
        </p:spPr>
        <p:txBody>
          <a:bodyPr>
            <a:normAutofit fontScale="92500" lnSpcReduction="20000"/>
          </a:bodyPr>
          <a:lstStyle/>
          <a:p>
            <a:r>
              <a:rPr lang="el-GR" dirty="0"/>
              <a:t>Πιο σωστή τοποθέτηση της θεωρίας του κηρύγματος βρίσκουμε: </a:t>
            </a:r>
          </a:p>
          <a:p>
            <a:pPr lvl="1">
              <a:buFont typeface="Wingdings" panose="05000000000000000000" pitchFamily="2" charset="2"/>
              <a:buChar char="v"/>
            </a:pPr>
            <a:r>
              <a:rPr lang="el-GR" dirty="0"/>
              <a:t>στο </a:t>
            </a:r>
            <a:r>
              <a:rPr lang="el-GR" i="1" dirty="0" err="1"/>
              <a:t>Ἐγχειρίδιον</a:t>
            </a:r>
            <a:r>
              <a:rPr lang="el-GR" i="1" dirty="0"/>
              <a:t> </a:t>
            </a:r>
            <a:r>
              <a:rPr lang="el-GR" i="1" dirty="0" err="1"/>
              <a:t>τῆς</a:t>
            </a:r>
            <a:r>
              <a:rPr lang="el-GR" i="1" dirty="0"/>
              <a:t> </a:t>
            </a:r>
            <a:r>
              <a:rPr lang="el-GR" i="1" dirty="0" err="1"/>
              <a:t>τοῦ</a:t>
            </a:r>
            <a:r>
              <a:rPr lang="el-GR" i="1" dirty="0"/>
              <a:t> </a:t>
            </a:r>
            <a:r>
              <a:rPr lang="el-GR" i="1" dirty="0" err="1"/>
              <a:t>ἱερεοῦ</a:t>
            </a:r>
            <a:r>
              <a:rPr lang="el-GR" i="1" dirty="0"/>
              <a:t> </a:t>
            </a:r>
            <a:r>
              <a:rPr lang="el-GR" i="1" dirty="0" err="1"/>
              <a:t>ἄμβωνος</a:t>
            </a:r>
            <a:r>
              <a:rPr lang="el-GR" i="1" dirty="0"/>
              <a:t> </a:t>
            </a:r>
            <a:r>
              <a:rPr lang="el-GR" i="1" dirty="0" err="1"/>
              <a:t>ρητορικῆς</a:t>
            </a:r>
            <a:r>
              <a:rPr lang="el-GR" dirty="0"/>
              <a:t> του Νεόφυτου </a:t>
            </a:r>
            <a:r>
              <a:rPr lang="el-GR" dirty="0" err="1"/>
              <a:t>Βάμβα</a:t>
            </a:r>
            <a:r>
              <a:rPr lang="el-GR" dirty="0"/>
              <a:t> (1851),</a:t>
            </a:r>
          </a:p>
          <a:p>
            <a:pPr lvl="1">
              <a:buFont typeface="Wingdings" panose="05000000000000000000" pitchFamily="2" charset="2"/>
              <a:buChar char="v"/>
            </a:pPr>
            <a:r>
              <a:rPr lang="el-GR" dirty="0"/>
              <a:t>στη </a:t>
            </a:r>
            <a:r>
              <a:rPr lang="el-GR" i="1" dirty="0"/>
              <a:t>Ρητορεία </a:t>
            </a:r>
            <a:r>
              <a:rPr lang="el-GR" i="1" dirty="0" err="1"/>
              <a:t>τῶν</a:t>
            </a:r>
            <a:r>
              <a:rPr lang="el-GR" i="1" dirty="0"/>
              <a:t> </a:t>
            </a:r>
            <a:r>
              <a:rPr lang="el-GR" i="1" dirty="0" err="1"/>
              <a:t>Ἑλλήνων</a:t>
            </a:r>
            <a:r>
              <a:rPr lang="el-GR" i="1" dirty="0"/>
              <a:t> </a:t>
            </a:r>
            <a:r>
              <a:rPr lang="el-GR" i="1" dirty="0" err="1"/>
              <a:t>τῆς</a:t>
            </a:r>
            <a:r>
              <a:rPr lang="el-GR" i="1" dirty="0"/>
              <a:t> </a:t>
            </a:r>
            <a:r>
              <a:rPr lang="el-GR" i="1" dirty="0" err="1"/>
              <a:t>Ἐκκλησίας</a:t>
            </a:r>
            <a:r>
              <a:rPr lang="el-GR" i="1" dirty="0"/>
              <a:t> Πατέρων</a:t>
            </a:r>
            <a:r>
              <a:rPr lang="el-GR" dirty="0"/>
              <a:t> του Βενιαμίν Ιωαννίδου (1869) και </a:t>
            </a:r>
          </a:p>
          <a:p>
            <a:pPr lvl="1">
              <a:buFont typeface="Wingdings" panose="05000000000000000000" pitchFamily="2" charset="2"/>
              <a:buChar char="v"/>
            </a:pPr>
            <a:r>
              <a:rPr lang="el-GR" dirty="0"/>
              <a:t>στην </a:t>
            </a:r>
            <a:r>
              <a:rPr lang="el-GR" i="1" dirty="0" err="1"/>
              <a:t>Πεζογραφικὴ</a:t>
            </a:r>
            <a:r>
              <a:rPr lang="el-GR" i="1" dirty="0"/>
              <a:t> καλλιλογία ἤ </a:t>
            </a:r>
            <a:r>
              <a:rPr lang="el-GR" i="1" dirty="0" err="1"/>
              <a:t>ρητορικὴ</a:t>
            </a:r>
            <a:r>
              <a:rPr lang="el-GR" i="1" dirty="0"/>
              <a:t> ἤ ρητορεία </a:t>
            </a:r>
            <a:r>
              <a:rPr lang="el-GR" dirty="0"/>
              <a:t>του Χρήστου </a:t>
            </a:r>
            <a:r>
              <a:rPr lang="el-GR" dirty="0" err="1"/>
              <a:t>Παμπούκη</a:t>
            </a:r>
            <a:r>
              <a:rPr lang="el-GR" dirty="0"/>
              <a:t>. </a:t>
            </a:r>
          </a:p>
          <a:p>
            <a:r>
              <a:rPr lang="el-GR" dirty="0"/>
              <a:t>Και πάλι </a:t>
            </a:r>
            <a:r>
              <a:rPr lang="el-GR" u="sng" dirty="0"/>
              <a:t>η Ομιλητική είναι υποταγμένη στη ρητορική</a:t>
            </a:r>
            <a:r>
              <a:rPr lang="el-GR" dirty="0"/>
              <a:t>, κλασική ή δυτική, αλλά έχει και έναν ιδιαίτερο χαρακτήρα που περισσότερο εξαρτάται από τον ιδιόμορφο χαρακτήρα του περιεχομένου του κηρύγματος. Το πιο ενδιαφέρον παράδειγμα είναι η </a:t>
            </a:r>
            <a:r>
              <a:rPr lang="el-GR" i="1" dirty="0"/>
              <a:t>Ρητορεία… </a:t>
            </a:r>
            <a:r>
              <a:rPr lang="el-GR" dirty="0"/>
              <a:t>του Βενιαμίν Ιωαννίδη, όπου με βάσει τους κανόνες της ρητορικής ανθολογεί τα πατερικά παραδείγματα για να κάνει πιο εποπτική τη διδασκαλία της ρητορικής.</a:t>
            </a:r>
          </a:p>
          <a:p>
            <a:r>
              <a:rPr lang="el-GR" dirty="0"/>
              <a:t>Κατά τις αρχές του 19</a:t>
            </a:r>
            <a:r>
              <a:rPr lang="el-GR" baseline="30000" dirty="0"/>
              <a:t>ου</a:t>
            </a:r>
            <a:r>
              <a:rPr lang="el-GR" dirty="0"/>
              <a:t> αιώνα ζει και διδάσκει ο Γεράσιμος </a:t>
            </a:r>
            <a:r>
              <a:rPr lang="el-GR" dirty="0" err="1"/>
              <a:t>Ιαννούλης</a:t>
            </a:r>
            <a:r>
              <a:rPr lang="el-GR" dirty="0"/>
              <a:t>, ο </a:t>
            </a:r>
            <a:r>
              <a:rPr lang="el-GR" dirty="0" err="1"/>
              <a:t>Ζακύνθιος</a:t>
            </a:r>
            <a:r>
              <a:rPr lang="el-GR" dirty="0"/>
              <a:t>, ο οποίος εκδίδει το 1844 δικό του </a:t>
            </a:r>
            <a:r>
              <a:rPr lang="el-GR" i="1" dirty="0"/>
              <a:t>Κυριακοδρόμιο</a:t>
            </a:r>
            <a:r>
              <a:rPr lang="el-GR" dirty="0"/>
              <a:t>, ενώ στα 1825 κυκλοφορούν </a:t>
            </a:r>
            <a:r>
              <a:rPr lang="el-GR" i="1" dirty="0" err="1"/>
              <a:t>Αἱ</a:t>
            </a:r>
            <a:r>
              <a:rPr lang="el-GR" i="1" dirty="0"/>
              <a:t> </a:t>
            </a:r>
            <a:r>
              <a:rPr lang="el-GR" i="1" dirty="0" err="1"/>
              <a:t>ἠθικαὶ</a:t>
            </a:r>
            <a:r>
              <a:rPr lang="el-GR" i="1" dirty="0"/>
              <a:t> </a:t>
            </a:r>
            <a:r>
              <a:rPr lang="el-GR" i="1" dirty="0" err="1"/>
              <a:t>ὁμιλίαι</a:t>
            </a:r>
            <a:r>
              <a:rPr lang="el-GR" i="1" dirty="0"/>
              <a:t> </a:t>
            </a:r>
            <a:r>
              <a:rPr lang="el-GR" i="1" dirty="0" err="1"/>
              <a:t>ἐπὶ</a:t>
            </a:r>
            <a:r>
              <a:rPr lang="el-GR" i="1" dirty="0"/>
              <a:t> </a:t>
            </a:r>
            <a:r>
              <a:rPr lang="el-GR" i="1" dirty="0" err="1"/>
              <a:t>τῶν</a:t>
            </a:r>
            <a:r>
              <a:rPr lang="el-GR" i="1" dirty="0"/>
              <a:t> </a:t>
            </a:r>
            <a:r>
              <a:rPr lang="el-GR" i="1" dirty="0" err="1"/>
              <a:t>Κυριακῶν</a:t>
            </a:r>
            <a:r>
              <a:rPr lang="el-GR" i="1" dirty="0"/>
              <a:t> </a:t>
            </a:r>
            <a:r>
              <a:rPr lang="el-GR" i="1" dirty="0" err="1"/>
              <a:t>Εὐαγγελίων</a:t>
            </a:r>
            <a:r>
              <a:rPr lang="el-GR" i="1" dirty="0"/>
              <a:t> </a:t>
            </a:r>
            <a:r>
              <a:rPr lang="el-GR" dirty="0"/>
              <a:t>του Λ. Μελά.</a:t>
            </a:r>
          </a:p>
          <a:p>
            <a:r>
              <a:rPr lang="el-GR" dirty="0"/>
              <a:t>Στο δεύτερο μισό του 19</a:t>
            </a:r>
            <a:r>
              <a:rPr lang="el-GR" baseline="30000" dirty="0"/>
              <a:t>ου</a:t>
            </a:r>
            <a:r>
              <a:rPr lang="el-GR" dirty="0"/>
              <a:t> αιώνα δρα ο Κοσμάς </a:t>
            </a:r>
            <a:r>
              <a:rPr lang="el-GR" dirty="0" err="1"/>
              <a:t>Φλαμιάτος</a:t>
            </a:r>
            <a:r>
              <a:rPr lang="el-GR" dirty="0"/>
              <a:t> (+1852) και ο Ιγνάτιος Λαμπρόπουλος (+1869), μέλη της «</a:t>
            </a:r>
            <a:r>
              <a:rPr lang="el-GR" dirty="0" err="1"/>
              <a:t>Ἑταιρείας</a:t>
            </a:r>
            <a:r>
              <a:rPr lang="el-GR" dirty="0"/>
              <a:t> </a:t>
            </a:r>
            <a:r>
              <a:rPr lang="el-GR" dirty="0" err="1"/>
              <a:t>τῶν</a:t>
            </a:r>
            <a:r>
              <a:rPr lang="el-GR" dirty="0"/>
              <a:t> </a:t>
            </a:r>
            <a:r>
              <a:rPr lang="el-GR" dirty="0" err="1"/>
              <a:t>φιλορθοδόξων</a:t>
            </a:r>
            <a:r>
              <a:rPr lang="el-GR" dirty="0"/>
              <a:t>», που ασχολούνται με το κήρυγμα και με τη θρησκευτική αγωγή του λαού. Μαζί τους ξεκινά και ο Χριστόφορος </a:t>
            </a:r>
            <a:r>
              <a:rPr lang="el-GR" dirty="0" err="1"/>
              <a:t>Παπουλάκος</a:t>
            </a:r>
            <a:r>
              <a:rPr lang="el-GR" dirty="0"/>
              <a:t> (+1861), ο οποίος αν και ολιγογράμματος περιόδευσε στην Πελοπόννησο με άδεια της Ιεράς Συνόδου της Εκκλησίας και κήρυξε με ζέση Θεού.</a:t>
            </a:r>
          </a:p>
          <a:p>
            <a:r>
              <a:rPr lang="el-GR" dirty="0"/>
              <a:t>Μάλιστα, στις </a:t>
            </a:r>
            <a:r>
              <a:rPr lang="el-GR" b="1" dirty="0"/>
              <a:t>26 Ιουνίου 1958 </a:t>
            </a:r>
            <a:r>
              <a:rPr lang="el-GR" dirty="0"/>
              <a:t>προωθούνται νόμοι της Ελληνικής Πολιτείας και δημιουργούνται τακτικές θέσεις ιεροκηρύκων, αρχικά στις μεγάλες πόλεις και αργότερα σε όλες τις επισκοπές.</a:t>
            </a:r>
          </a:p>
        </p:txBody>
      </p:sp>
    </p:spTree>
    <p:extLst>
      <p:ext uri="{BB962C8B-B14F-4D97-AF65-F5344CB8AC3E}">
        <p14:creationId xmlns:p14="http://schemas.microsoft.com/office/powerpoint/2010/main" val="693203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CFE85E-F1B1-D771-FA12-0A3703233373}"/>
              </a:ext>
            </a:extLst>
          </p:cNvPr>
          <p:cNvSpPr>
            <a:spLocks noGrp="1"/>
          </p:cNvSpPr>
          <p:nvPr>
            <p:ph type="title"/>
          </p:nvPr>
        </p:nvSpPr>
        <p:spPr>
          <a:xfrm>
            <a:off x="0" y="0"/>
            <a:ext cx="12192000" cy="542925"/>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E963A1D1-FA08-CF1A-8833-C0AFF791BF58}"/>
              </a:ext>
            </a:extLst>
          </p:cNvPr>
          <p:cNvSpPr>
            <a:spLocks noGrp="1"/>
          </p:cNvSpPr>
          <p:nvPr>
            <p:ph idx="1"/>
          </p:nvPr>
        </p:nvSpPr>
        <p:spPr>
          <a:xfrm>
            <a:off x="0" y="542924"/>
            <a:ext cx="12192000" cy="6315075"/>
          </a:xfrm>
        </p:spPr>
        <p:txBody>
          <a:bodyPr/>
          <a:lstStyle/>
          <a:p>
            <a:r>
              <a:rPr lang="el-GR" dirty="0"/>
              <a:t>Συνεπώς, ο </a:t>
            </a:r>
            <a:r>
              <a:rPr lang="el-GR" b="1" i="1" dirty="0">
                <a:solidFill>
                  <a:srgbClr val="FF0000"/>
                </a:solidFill>
              </a:rPr>
              <a:t>Κανόνας </a:t>
            </a:r>
            <a:r>
              <a:rPr lang="el-GR" b="1" i="1" dirty="0" err="1">
                <a:solidFill>
                  <a:srgbClr val="FF0000"/>
                </a:solidFill>
              </a:rPr>
              <a:t>ιθ</a:t>
            </a:r>
            <a:r>
              <a:rPr lang="el-GR" b="1" i="1" dirty="0">
                <a:solidFill>
                  <a:srgbClr val="FF0000"/>
                </a:solidFill>
              </a:rPr>
              <a:t>΄ </a:t>
            </a:r>
            <a:r>
              <a:rPr lang="el-GR" b="1" dirty="0">
                <a:solidFill>
                  <a:srgbClr val="FF0000"/>
                </a:solidFill>
              </a:rPr>
              <a:t>της</a:t>
            </a:r>
            <a:r>
              <a:rPr lang="el-GR" b="1" i="1" dirty="0">
                <a:solidFill>
                  <a:srgbClr val="FF0000"/>
                </a:solidFill>
              </a:rPr>
              <a:t>  </a:t>
            </a:r>
            <a:r>
              <a:rPr lang="el-GR" b="1" i="1" dirty="0" err="1">
                <a:solidFill>
                  <a:srgbClr val="FF0000"/>
                </a:solidFill>
              </a:rPr>
              <a:t>Πενθέκτης</a:t>
            </a:r>
            <a:r>
              <a:rPr lang="el-GR" b="1" i="1" dirty="0">
                <a:solidFill>
                  <a:srgbClr val="FF0000"/>
                </a:solidFill>
              </a:rPr>
              <a:t> Οικουμενικής Συνόδου </a:t>
            </a:r>
            <a:r>
              <a:rPr lang="el-GR" dirty="0"/>
              <a:t>συνιστά τους ομιλητές να ερμηνεύουν τη Γραφή βάσει της πατερικής παραδόσεως και να μην εκτρέπονται σε δικές τους αυθαίρετες θεωρίες.</a:t>
            </a:r>
          </a:p>
          <a:p>
            <a:r>
              <a:rPr lang="el-GR" dirty="0"/>
              <a:t>Διάκειται με κάποια δυσπιστία προς τους «</a:t>
            </a:r>
            <a:r>
              <a:rPr lang="el-GR" i="1" dirty="0" err="1"/>
              <a:t>οἰκείους</a:t>
            </a:r>
            <a:r>
              <a:rPr lang="el-GR" i="1" dirty="0"/>
              <a:t> λόγους</a:t>
            </a:r>
            <a:r>
              <a:rPr lang="el-GR" dirty="0"/>
              <a:t>» που συντάσσουν οι νεότεροι κήρυκες και γι’ αυτό φαίνεται να συνιστά την ανάγνωση των πατερικών λόγων, των οποίων εξαίρει την ωφελιμότητα. </a:t>
            </a:r>
          </a:p>
          <a:p>
            <a:r>
              <a:rPr lang="el-GR" dirty="0"/>
              <a:t>Ο Κανόνας αυτός ρίχνει το βάρος τόσο στη </a:t>
            </a:r>
            <a:r>
              <a:rPr lang="el-GR" b="1" dirty="0"/>
              <a:t>συχνότητα του κηρύγματος</a:t>
            </a:r>
            <a:r>
              <a:rPr lang="el-GR" dirty="0"/>
              <a:t>, όσο και στην </a:t>
            </a:r>
            <a:r>
              <a:rPr lang="el-GR" b="1" dirty="0"/>
              <a:t>πατερική του βάση</a:t>
            </a:r>
            <a:r>
              <a:rPr lang="el-GR" dirty="0"/>
              <a:t>. </a:t>
            </a:r>
          </a:p>
          <a:p>
            <a:r>
              <a:rPr lang="el-GR" dirty="0"/>
              <a:t>Ο σκοπός ήταν να περικόψει τις αυθαιρεσίες και τις κοσμικές ρητορικές επιδείξεις, που άρχισαν να είναι ανησυχητικά πολλές, όχι και όμως και να αναχαιτίσει τον προσωπικό ζωντανό λόγο του ομιλητή.</a:t>
            </a:r>
          </a:p>
          <a:p>
            <a:r>
              <a:rPr lang="el-GR" dirty="0"/>
              <a:t>Η ίδια Σύνοδος με τον </a:t>
            </a:r>
            <a:r>
              <a:rPr lang="el-GR" i="1" dirty="0" err="1"/>
              <a:t>ξδ</a:t>
            </a:r>
            <a:r>
              <a:rPr lang="el-GR" i="1" dirty="0"/>
              <a:t>΄ Κανόνα</a:t>
            </a:r>
            <a:r>
              <a:rPr lang="el-GR" dirty="0"/>
              <a:t> της απαγορεύει το κήρυγμα στους λαϊκούς.</a:t>
            </a:r>
          </a:p>
          <a:p>
            <a:r>
              <a:rPr lang="el-GR" dirty="0"/>
              <a:t>Έτσι, η εξάρτηση των νεότερων ομιλητών από τους παλαιότερους Πατέρες γίνεται εμφανής.</a:t>
            </a:r>
          </a:p>
        </p:txBody>
      </p:sp>
    </p:spTree>
    <p:extLst>
      <p:ext uri="{BB962C8B-B14F-4D97-AF65-F5344CB8AC3E}">
        <p14:creationId xmlns:p14="http://schemas.microsoft.com/office/powerpoint/2010/main" val="3260636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0E46A8-F77A-BBF3-3079-87210C12499F}"/>
              </a:ext>
            </a:extLst>
          </p:cNvPr>
          <p:cNvSpPr>
            <a:spLocks noGrp="1"/>
          </p:cNvSpPr>
          <p:nvPr>
            <p:ph type="title"/>
          </p:nvPr>
        </p:nvSpPr>
        <p:spPr>
          <a:xfrm>
            <a:off x="0" y="18255"/>
            <a:ext cx="12192000" cy="553245"/>
          </a:xfrm>
        </p:spPr>
        <p:txBody>
          <a:bodyPr>
            <a:normAutofit/>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2E3ABC29-1724-B452-ED3C-500D16B14221}"/>
              </a:ext>
            </a:extLst>
          </p:cNvPr>
          <p:cNvSpPr>
            <a:spLocks noGrp="1"/>
          </p:cNvSpPr>
          <p:nvPr>
            <p:ph idx="1"/>
          </p:nvPr>
        </p:nvSpPr>
        <p:spPr>
          <a:xfrm>
            <a:off x="0" y="462337"/>
            <a:ext cx="12192000" cy="6377408"/>
          </a:xfrm>
        </p:spPr>
        <p:txBody>
          <a:bodyPr>
            <a:normAutofit fontScale="85000" lnSpcReduction="10000"/>
          </a:bodyPr>
          <a:lstStyle/>
          <a:p>
            <a:r>
              <a:rPr lang="el-GR" dirty="0"/>
              <a:t>Κατά το διάστημα αυτό δημοσιεύονται και οι </a:t>
            </a:r>
            <a:r>
              <a:rPr lang="el-GR" i="1" dirty="0"/>
              <a:t>Λόγοι συνταχθέντες </a:t>
            </a:r>
            <a:r>
              <a:rPr lang="el-GR" i="1" dirty="0" err="1"/>
              <a:t>καὶ</a:t>
            </a:r>
            <a:r>
              <a:rPr lang="el-GR" i="1" dirty="0"/>
              <a:t> </a:t>
            </a:r>
            <a:r>
              <a:rPr lang="el-GR" i="1" dirty="0" err="1"/>
              <a:t>ἐκφωνηθέντες</a:t>
            </a:r>
            <a:r>
              <a:rPr lang="el-GR" i="1" dirty="0"/>
              <a:t> </a:t>
            </a:r>
            <a:r>
              <a:rPr lang="el-GR" i="1" dirty="0" err="1"/>
              <a:t>ἐν</a:t>
            </a:r>
            <a:r>
              <a:rPr lang="el-GR" i="1" dirty="0"/>
              <a:t> </a:t>
            </a:r>
            <a:r>
              <a:rPr lang="el-GR" i="1" dirty="0" err="1"/>
              <a:t>Πατριαρχείοις</a:t>
            </a:r>
            <a:r>
              <a:rPr lang="el-GR" i="1" dirty="0"/>
              <a:t> </a:t>
            </a:r>
            <a:r>
              <a:rPr lang="el-GR" i="1" dirty="0" err="1"/>
              <a:t>καὶ</a:t>
            </a:r>
            <a:r>
              <a:rPr lang="el-GR" i="1" dirty="0"/>
              <a:t> </a:t>
            </a:r>
            <a:r>
              <a:rPr lang="el-GR" i="1" dirty="0" err="1"/>
              <a:t>ἀλλαχοῦ</a:t>
            </a:r>
            <a:r>
              <a:rPr lang="el-GR" i="1" dirty="0"/>
              <a:t> </a:t>
            </a:r>
            <a:r>
              <a:rPr lang="el-GR" i="1" dirty="0" err="1"/>
              <a:t>παρὰ</a:t>
            </a:r>
            <a:r>
              <a:rPr lang="el-GR" i="1" dirty="0"/>
              <a:t> </a:t>
            </a:r>
            <a:r>
              <a:rPr lang="el-GR" i="1" dirty="0" err="1"/>
              <a:t>τοῦ</a:t>
            </a:r>
            <a:r>
              <a:rPr lang="el-GR" i="1" dirty="0"/>
              <a:t> </a:t>
            </a:r>
            <a:r>
              <a:rPr lang="el-GR" i="1" dirty="0" err="1"/>
              <a:t>Ἱεροδιδασκάλου</a:t>
            </a:r>
            <a:r>
              <a:rPr lang="el-GR" i="1" dirty="0"/>
              <a:t> </a:t>
            </a:r>
            <a:r>
              <a:rPr lang="el-GR" i="1" dirty="0" err="1"/>
              <a:t>Εὐσεβίου</a:t>
            </a:r>
            <a:r>
              <a:rPr lang="el-GR" i="1" dirty="0"/>
              <a:t> </a:t>
            </a:r>
            <a:r>
              <a:rPr lang="el-GR" i="1" dirty="0" err="1"/>
              <a:t>τοῦ</a:t>
            </a:r>
            <a:r>
              <a:rPr lang="el-GR" i="1" dirty="0"/>
              <a:t> </a:t>
            </a:r>
            <a:r>
              <a:rPr lang="el-GR" i="1" dirty="0" err="1"/>
              <a:t>Πανᾶ</a:t>
            </a:r>
            <a:r>
              <a:rPr lang="el-GR" i="1" dirty="0"/>
              <a:t> </a:t>
            </a:r>
            <a:r>
              <a:rPr lang="el-GR" i="1" dirty="0" err="1"/>
              <a:t>τοῦ</a:t>
            </a:r>
            <a:r>
              <a:rPr lang="el-GR" i="1" dirty="0"/>
              <a:t> </a:t>
            </a:r>
            <a:r>
              <a:rPr lang="el-GR" i="1" dirty="0" err="1"/>
              <a:t>ἐκ</a:t>
            </a:r>
            <a:r>
              <a:rPr lang="el-GR" i="1" dirty="0"/>
              <a:t> </a:t>
            </a:r>
            <a:r>
              <a:rPr lang="el-GR" i="1" dirty="0" err="1"/>
              <a:t>Κεφαληννίας</a:t>
            </a:r>
            <a:r>
              <a:rPr lang="el-GR" dirty="0"/>
              <a:t>, ο οποίος ήταν ιεροκήρυκας της Μεγάλης του Χριστού Εκκλησίας.</a:t>
            </a:r>
          </a:p>
          <a:p>
            <a:r>
              <a:rPr lang="el-GR" dirty="0"/>
              <a:t>Ένα όνομα που συχνά ακούγεται το διάστημα αυτό είναι του </a:t>
            </a:r>
            <a:r>
              <a:rPr lang="el-GR" b="1" dirty="0"/>
              <a:t>Αποστόλου </a:t>
            </a:r>
            <a:r>
              <a:rPr lang="el-GR" b="1" dirty="0" err="1"/>
              <a:t>Μακράκη</a:t>
            </a:r>
            <a:r>
              <a:rPr lang="el-GR" dirty="0"/>
              <a:t>, ενός λαϊκού ιεροκήρυκα, του οποίου το κήρυγμα είχε βιβλικό χαρακτήρα, ύφος ανεπιτήδευτο και διακρίνονταν από θεωρητικό και φιλοσοφικό στοχασμό. Η κίνηση του </a:t>
            </a:r>
            <a:r>
              <a:rPr lang="el-GR" dirty="0" err="1"/>
              <a:t>Μακράκη</a:t>
            </a:r>
            <a:r>
              <a:rPr lang="el-GR" dirty="0"/>
              <a:t> δημιούργησε πολλές συζητήσεις, διότι προωθούσε ένα πνεύμα φιλοσοφικής θεώρησης του Χριστιανισμού αναμεμιγμένο με πολλά στοιχεία λαϊκής ευσέβειας. Συνεργάτες του </a:t>
            </a:r>
            <a:r>
              <a:rPr lang="el-GR" dirty="0" err="1"/>
              <a:t>Μακράκη</a:t>
            </a:r>
            <a:r>
              <a:rPr lang="el-GR" dirty="0"/>
              <a:t>, οι οποίοι αργότερα έγιναν κληρικοί και συνέχισαν τον δικό τους δρόμο ήταν </a:t>
            </a:r>
          </a:p>
          <a:p>
            <a:pPr lvl="1">
              <a:buFont typeface="Wingdings" panose="05000000000000000000" pitchFamily="2" charset="2"/>
              <a:buChar char="v"/>
            </a:pPr>
            <a:r>
              <a:rPr lang="el-GR" dirty="0"/>
              <a:t>ο Ιερόθεος Μητρόπουλος, </a:t>
            </a:r>
          </a:p>
          <a:p>
            <a:pPr lvl="1">
              <a:buFont typeface="Wingdings" panose="05000000000000000000" pitchFamily="2" charset="2"/>
              <a:buChar char="v"/>
            </a:pPr>
            <a:r>
              <a:rPr lang="el-GR" dirty="0"/>
              <a:t>ο Ηλίας Βλαχόπουλος, </a:t>
            </a:r>
          </a:p>
          <a:p>
            <a:pPr lvl="1">
              <a:buFont typeface="Wingdings" panose="05000000000000000000" pitchFamily="2" charset="2"/>
              <a:buChar char="v"/>
            </a:pPr>
            <a:r>
              <a:rPr lang="el-GR" dirty="0"/>
              <a:t>ο Ευσέβιος </a:t>
            </a:r>
            <a:r>
              <a:rPr lang="el-GR" dirty="0" err="1"/>
              <a:t>Ματθόπουλος</a:t>
            </a:r>
            <a:r>
              <a:rPr lang="el-GR" dirty="0"/>
              <a:t> και </a:t>
            </a:r>
          </a:p>
          <a:p>
            <a:pPr lvl="1">
              <a:buFont typeface="Wingdings" panose="05000000000000000000" pitchFamily="2" charset="2"/>
              <a:buChar char="v"/>
            </a:pPr>
            <a:r>
              <a:rPr lang="el-GR" dirty="0"/>
              <a:t>οι συνεργάτες της «Αναπλάσεως», οι λαϊκοί Κωνσταντίνος </a:t>
            </a:r>
            <a:r>
              <a:rPr lang="el-GR" dirty="0" err="1"/>
              <a:t>Διαλησμάς</a:t>
            </a:r>
            <a:r>
              <a:rPr lang="el-GR" dirty="0"/>
              <a:t> και Μιχαήλ Γαλανός.  </a:t>
            </a:r>
          </a:p>
          <a:p>
            <a:pPr>
              <a:buFont typeface="Wingdings" panose="05000000000000000000" pitchFamily="2" charset="2"/>
              <a:buChar char="v"/>
            </a:pPr>
            <a:r>
              <a:rPr lang="el-GR" dirty="0"/>
              <a:t>Κατά τον 20</a:t>
            </a:r>
            <a:r>
              <a:rPr lang="el-GR" baseline="30000" dirty="0"/>
              <a:t>ο</a:t>
            </a:r>
            <a:r>
              <a:rPr lang="el-GR" dirty="0"/>
              <a:t> αιώνα, ο σύλλογος της «Αναπλάσεως» ενισχύθηκε με αρκετά στελέχη, που διακόνησαν το κήρυγμα, και το γραπτό και το προφορικό. Στο τέλος της πρώτης δεκαετίας του αιώνα εμφανίζεται </a:t>
            </a:r>
            <a:r>
              <a:rPr lang="el-GR" b="1" dirty="0"/>
              <a:t>η πρώτη «Χριστιανική αδελφότης θεολόγων Ζωή», </a:t>
            </a:r>
            <a:r>
              <a:rPr lang="el-GR" dirty="0"/>
              <a:t>ιδρυτής της οποίας είναι ο </a:t>
            </a:r>
            <a:r>
              <a:rPr lang="el-GR" u="sng" dirty="0"/>
              <a:t>Ευσέβιος </a:t>
            </a:r>
            <a:r>
              <a:rPr lang="el-GR" u="sng" dirty="0" err="1"/>
              <a:t>Ματθόπουλος</a:t>
            </a:r>
            <a:r>
              <a:rPr lang="el-GR" dirty="0"/>
              <a:t>. Επίλεκτα στελέχη της κινήσεως αυτής υπήρξαν ο Διονύσιος </a:t>
            </a:r>
            <a:r>
              <a:rPr lang="el-GR" dirty="0" err="1"/>
              <a:t>Φαραζουλής</a:t>
            </a:r>
            <a:r>
              <a:rPr lang="el-GR" dirty="0"/>
              <a:t> και ο Σεραφείμ Παπακώστας. Το κήρυγμά τους ήταν κυρίως βιβλικό, απλοϊκό, στηριγμένο πολλές φορές στη δυτική ερμηνευτική σκέψη, χωρίς να χρησιμοποιείται αρκετά ο πατερικός λόγος. Η επίδρασή τους πάνω στις λαϊκές μάζες ήταν μεγάλη. </a:t>
            </a:r>
          </a:p>
        </p:txBody>
      </p:sp>
    </p:spTree>
    <p:extLst>
      <p:ext uri="{BB962C8B-B14F-4D97-AF65-F5344CB8AC3E}">
        <p14:creationId xmlns:p14="http://schemas.microsoft.com/office/powerpoint/2010/main" val="717210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AB1807-EDE2-4FBA-E90D-C8981C2F7FD4}"/>
              </a:ext>
            </a:extLst>
          </p:cNvPr>
          <p:cNvSpPr>
            <a:spLocks noGrp="1"/>
          </p:cNvSpPr>
          <p:nvPr>
            <p:ph type="title"/>
          </p:nvPr>
        </p:nvSpPr>
        <p:spPr>
          <a:xfrm>
            <a:off x="0" y="1"/>
            <a:ext cx="12192000" cy="577850"/>
          </a:xfrm>
        </p:spPr>
        <p:txBody>
          <a:bodyPr>
            <a:normAutofit/>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981C0639-E07F-FA49-34C8-552E905C698D}"/>
              </a:ext>
            </a:extLst>
          </p:cNvPr>
          <p:cNvSpPr>
            <a:spLocks noGrp="1"/>
          </p:cNvSpPr>
          <p:nvPr>
            <p:ph idx="1"/>
          </p:nvPr>
        </p:nvSpPr>
        <p:spPr>
          <a:xfrm>
            <a:off x="0" y="418289"/>
            <a:ext cx="12192000" cy="6439711"/>
          </a:xfrm>
        </p:spPr>
        <p:txBody>
          <a:bodyPr>
            <a:normAutofit fontScale="92500" lnSpcReduction="20000"/>
          </a:bodyPr>
          <a:lstStyle/>
          <a:p>
            <a:r>
              <a:rPr lang="el-GR" dirty="0"/>
              <a:t>Η αδελφότητα των θεολόγων «Ζωή» θα διασπαστεί και ένα μέρος των μελών της, με ηγέτη τον καθηγητή Παναγιώτη </a:t>
            </a:r>
            <a:r>
              <a:rPr lang="el-GR" dirty="0" err="1"/>
              <a:t>Τρεμπέλα</a:t>
            </a:r>
            <a:r>
              <a:rPr lang="el-GR" dirty="0"/>
              <a:t>, θα δημιουργήσουν τη </a:t>
            </a:r>
            <a:r>
              <a:rPr lang="el-GR" b="1" dirty="0"/>
              <a:t>δεύτερη θεολογική αδελφότητα «Ο </a:t>
            </a:r>
            <a:r>
              <a:rPr lang="el-GR" b="1" dirty="0" err="1"/>
              <a:t>Σωτήρ</a:t>
            </a:r>
            <a:r>
              <a:rPr lang="el-GR" b="1" dirty="0"/>
              <a:t>» </a:t>
            </a:r>
            <a:r>
              <a:rPr lang="el-GR" dirty="0"/>
              <a:t>με τις ίδιες καταστατικές αρχές. Στα ίδια πλαίσια κινούνται και οι αδελφότητες που δημιουργήθηκαν τα νεότερα χρόνια «Σταυρός», «</a:t>
            </a:r>
            <a:r>
              <a:rPr lang="el-GR" dirty="0" err="1"/>
              <a:t>Απολύτρωσις</a:t>
            </a:r>
            <a:r>
              <a:rPr lang="el-GR" dirty="0"/>
              <a:t>» και «Λυδία», με βασικό πάντα έργο τους την κατήχηση και το κήρυγμα, ενταγμένο στο έργο των κατά τόπους μητροπόλεων. </a:t>
            </a:r>
          </a:p>
          <a:p>
            <a:r>
              <a:rPr lang="el-GR" dirty="0"/>
              <a:t>Την εποχή αυτή ονόματα που άφησαν πλούσιο συγγραφικό και </a:t>
            </a:r>
            <a:r>
              <a:rPr lang="el-GR" dirty="0" err="1"/>
              <a:t>κηρυκτικό</a:t>
            </a:r>
            <a:r>
              <a:rPr lang="el-GR" dirty="0"/>
              <a:t> έργο είναι: </a:t>
            </a:r>
          </a:p>
          <a:p>
            <a:pPr lvl="1">
              <a:buFont typeface="Wingdings" panose="05000000000000000000" pitchFamily="2" charset="2"/>
              <a:buChar char="v"/>
            </a:pPr>
            <a:r>
              <a:rPr lang="el-GR" dirty="0"/>
              <a:t>του Μελετίου </a:t>
            </a:r>
            <a:r>
              <a:rPr lang="el-GR" dirty="0" err="1"/>
              <a:t>Μεταξάκη</a:t>
            </a:r>
            <a:r>
              <a:rPr lang="el-GR" dirty="0"/>
              <a:t>, </a:t>
            </a:r>
          </a:p>
          <a:p>
            <a:pPr lvl="1">
              <a:buFont typeface="Wingdings" panose="05000000000000000000" pitchFamily="2" charset="2"/>
              <a:buChar char="v"/>
            </a:pPr>
            <a:r>
              <a:rPr lang="el-GR" dirty="0"/>
              <a:t>του αρχιεπισκόπου Χρυσοστόμου Παπαδοπούλου, </a:t>
            </a:r>
          </a:p>
          <a:p>
            <a:pPr lvl="1">
              <a:buFont typeface="Wingdings" panose="05000000000000000000" pitchFamily="2" charset="2"/>
              <a:buChar char="v"/>
            </a:pPr>
            <a:r>
              <a:rPr lang="el-GR" dirty="0"/>
              <a:t>του </a:t>
            </a:r>
            <a:r>
              <a:rPr lang="el-GR" dirty="0" err="1"/>
              <a:t>Γόρτυνος</a:t>
            </a:r>
            <a:r>
              <a:rPr lang="el-GR" dirty="0"/>
              <a:t> και Μεγαλουπόλεως Ιωάννη, </a:t>
            </a:r>
          </a:p>
          <a:p>
            <a:pPr lvl="1">
              <a:buFont typeface="Wingdings" panose="05000000000000000000" pitchFamily="2" charset="2"/>
              <a:buChar char="v"/>
            </a:pPr>
            <a:r>
              <a:rPr lang="el-GR" dirty="0"/>
              <a:t>του </a:t>
            </a:r>
            <a:r>
              <a:rPr lang="el-GR" dirty="0" err="1"/>
              <a:t>Τρίκκης</a:t>
            </a:r>
            <a:r>
              <a:rPr lang="el-GR" dirty="0"/>
              <a:t> και </a:t>
            </a:r>
            <a:r>
              <a:rPr lang="el-GR" dirty="0" err="1"/>
              <a:t>Σταγών</a:t>
            </a:r>
            <a:r>
              <a:rPr lang="el-GR" dirty="0"/>
              <a:t> Πολυκάρπου, </a:t>
            </a:r>
          </a:p>
          <a:p>
            <a:pPr lvl="1">
              <a:buFont typeface="Wingdings" panose="05000000000000000000" pitchFamily="2" charset="2"/>
              <a:buChar char="v"/>
            </a:pPr>
            <a:r>
              <a:rPr lang="el-GR" dirty="0"/>
              <a:t>του Θεσσαλονίκης Γενναδίου, </a:t>
            </a:r>
          </a:p>
          <a:p>
            <a:pPr lvl="1">
              <a:buFont typeface="Wingdings" panose="05000000000000000000" pitchFamily="2" charset="2"/>
              <a:buChar char="v"/>
            </a:pPr>
            <a:r>
              <a:rPr lang="el-GR" dirty="0"/>
              <a:t>του Χίου </a:t>
            </a:r>
            <a:r>
              <a:rPr lang="el-GR" dirty="0" err="1"/>
              <a:t>Παντελεήμονος</a:t>
            </a:r>
            <a:r>
              <a:rPr lang="el-GR" dirty="0"/>
              <a:t>, </a:t>
            </a:r>
          </a:p>
          <a:p>
            <a:pPr lvl="1">
              <a:buFont typeface="Wingdings" panose="05000000000000000000" pitchFamily="2" charset="2"/>
              <a:buChar char="v"/>
            </a:pPr>
            <a:r>
              <a:rPr lang="el-GR" dirty="0"/>
              <a:t>του Αμερικής Μιχαήλ, </a:t>
            </a:r>
          </a:p>
          <a:p>
            <a:pPr lvl="1">
              <a:buFont typeface="Wingdings" panose="05000000000000000000" pitchFamily="2" charset="2"/>
              <a:buChar char="v"/>
            </a:pPr>
            <a:r>
              <a:rPr lang="el-GR" dirty="0"/>
              <a:t>του </a:t>
            </a:r>
            <a:r>
              <a:rPr lang="el-GR" dirty="0" err="1"/>
              <a:t>Τρίκκης</a:t>
            </a:r>
            <a:r>
              <a:rPr lang="el-GR" dirty="0"/>
              <a:t> και </a:t>
            </a:r>
            <a:r>
              <a:rPr lang="el-GR" dirty="0" err="1"/>
              <a:t>Σταγών</a:t>
            </a:r>
            <a:r>
              <a:rPr lang="el-GR" dirty="0"/>
              <a:t> Διονυσίου.</a:t>
            </a:r>
          </a:p>
          <a:p>
            <a:r>
              <a:rPr lang="el-GR" dirty="0"/>
              <a:t>Ταυτόχρονα, δημοσιεύονται: </a:t>
            </a:r>
          </a:p>
          <a:p>
            <a:pPr lvl="1">
              <a:buFont typeface="Wingdings" panose="05000000000000000000" pitchFamily="2" charset="2"/>
              <a:buChar char="v"/>
            </a:pPr>
            <a:r>
              <a:rPr lang="el-GR" dirty="0"/>
              <a:t>συλλογές Λόγων του Κωνσταντίνου </a:t>
            </a:r>
            <a:r>
              <a:rPr lang="el-GR" dirty="0" err="1"/>
              <a:t>Κοϊδάκη</a:t>
            </a:r>
            <a:r>
              <a:rPr lang="el-GR" dirty="0"/>
              <a:t>, </a:t>
            </a:r>
          </a:p>
          <a:p>
            <a:pPr lvl="1">
              <a:buFont typeface="Wingdings" panose="05000000000000000000" pitchFamily="2" charset="2"/>
              <a:buChar char="v"/>
            </a:pPr>
            <a:r>
              <a:rPr lang="el-GR" dirty="0"/>
              <a:t>του Κωνσταντίνου Καλλινίκου οι </a:t>
            </a:r>
            <a:r>
              <a:rPr lang="el-GR" i="1" dirty="0" err="1"/>
              <a:t>Πρακτικὲς</a:t>
            </a:r>
            <a:r>
              <a:rPr lang="el-GR" i="1" dirty="0"/>
              <a:t> </a:t>
            </a:r>
            <a:r>
              <a:rPr lang="el-GR" i="1" dirty="0" err="1"/>
              <a:t>Ὁμιλίες</a:t>
            </a:r>
            <a:r>
              <a:rPr lang="el-GR" i="1" dirty="0"/>
              <a:t> </a:t>
            </a:r>
            <a:r>
              <a:rPr lang="el-GR" dirty="0"/>
              <a:t>και οι </a:t>
            </a:r>
            <a:r>
              <a:rPr lang="el-GR" i="1" dirty="0"/>
              <a:t>52 </a:t>
            </a:r>
            <a:r>
              <a:rPr lang="el-GR" i="1" dirty="0" err="1"/>
              <a:t>ὁμιλίες</a:t>
            </a:r>
            <a:r>
              <a:rPr lang="el-GR" i="1" dirty="0"/>
              <a:t> </a:t>
            </a:r>
            <a:r>
              <a:rPr lang="el-GR" dirty="0"/>
              <a:t>(1927),</a:t>
            </a:r>
          </a:p>
          <a:p>
            <a:pPr lvl="1">
              <a:buFont typeface="Wingdings" panose="05000000000000000000" pitchFamily="2" charset="2"/>
              <a:buChar char="v"/>
            </a:pPr>
            <a:r>
              <a:rPr lang="el-GR" dirty="0"/>
              <a:t>οι </a:t>
            </a:r>
            <a:r>
              <a:rPr lang="el-GR" i="1" dirty="0" err="1"/>
              <a:t>Ἀντίλαλοι</a:t>
            </a:r>
            <a:r>
              <a:rPr lang="el-GR" i="1" dirty="0"/>
              <a:t>  </a:t>
            </a:r>
            <a:r>
              <a:rPr lang="el-GR" i="1" dirty="0" err="1"/>
              <a:t>ἀπὸ</a:t>
            </a:r>
            <a:r>
              <a:rPr lang="el-GR" i="1" dirty="0"/>
              <a:t> </a:t>
            </a:r>
            <a:r>
              <a:rPr lang="el-GR" i="1" dirty="0" err="1"/>
              <a:t>τὸν</a:t>
            </a:r>
            <a:r>
              <a:rPr lang="el-GR" i="1" dirty="0"/>
              <a:t> </a:t>
            </a:r>
            <a:r>
              <a:rPr lang="el-GR" i="1" dirty="0" err="1"/>
              <a:t>ἄμβωνα</a:t>
            </a:r>
            <a:r>
              <a:rPr lang="el-GR" i="1" dirty="0"/>
              <a:t> </a:t>
            </a:r>
            <a:r>
              <a:rPr lang="el-GR" dirty="0"/>
              <a:t>του Καθηγητή της Θεολογικής Σχολής της Χάλκης </a:t>
            </a:r>
            <a:r>
              <a:rPr lang="el-GR" dirty="0" err="1"/>
              <a:t>Ιω</a:t>
            </a:r>
            <a:r>
              <a:rPr lang="el-GR" dirty="0"/>
              <a:t>. Παναγιωτίδη, </a:t>
            </a:r>
          </a:p>
          <a:p>
            <a:pPr lvl="1">
              <a:buFont typeface="Wingdings" panose="05000000000000000000" pitchFamily="2" charset="2"/>
              <a:buChar char="v"/>
            </a:pPr>
            <a:r>
              <a:rPr lang="el-GR" dirty="0"/>
              <a:t>καθώς και πολλοί </a:t>
            </a:r>
            <a:r>
              <a:rPr lang="el-GR" i="1" dirty="0"/>
              <a:t>Λόγοι</a:t>
            </a:r>
            <a:r>
              <a:rPr lang="el-GR" dirty="0"/>
              <a:t> Μητροπολιτών.</a:t>
            </a:r>
          </a:p>
        </p:txBody>
      </p:sp>
    </p:spTree>
    <p:extLst>
      <p:ext uri="{BB962C8B-B14F-4D97-AF65-F5344CB8AC3E}">
        <p14:creationId xmlns:p14="http://schemas.microsoft.com/office/powerpoint/2010/main" val="1286138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9D66FA-662D-B06E-BD98-880583C6B310}"/>
              </a:ext>
            </a:extLst>
          </p:cNvPr>
          <p:cNvSpPr>
            <a:spLocks noGrp="1"/>
          </p:cNvSpPr>
          <p:nvPr>
            <p:ph type="title"/>
          </p:nvPr>
        </p:nvSpPr>
        <p:spPr>
          <a:xfrm>
            <a:off x="0" y="18255"/>
            <a:ext cx="12192000" cy="487583"/>
          </a:xfrm>
        </p:spPr>
        <p:txBody>
          <a:bodyPr>
            <a:normAutofit fontScale="90000"/>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E8CDB955-3EA2-6D2E-759A-8F95E10696A9}"/>
              </a:ext>
            </a:extLst>
          </p:cNvPr>
          <p:cNvSpPr>
            <a:spLocks noGrp="1"/>
          </p:cNvSpPr>
          <p:nvPr>
            <p:ph idx="1"/>
          </p:nvPr>
        </p:nvSpPr>
        <p:spPr>
          <a:xfrm>
            <a:off x="0" y="505837"/>
            <a:ext cx="12192000" cy="6333907"/>
          </a:xfrm>
        </p:spPr>
        <p:txBody>
          <a:bodyPr>
            <a:normAutofit fontScale="92500" lnSpcReduction="10000"/>
          </a:bodyPr>
          <a:lstStyle/>
          <a:p>
            <a:r>
              <a:rPr lang="el-GR" dirty="0"/>
              <a:t>Αυτό που πρέπει να υπογραμμίσουμε είναι ότι με τη σύσταση του νέου Ελληνικού κράτους και τη σύσταση των Θεολογικών Σχολών η διδασκαλία της Ομιλητικής έχει μία σημαίνουσα θέση ανάμεσα στα μαθήματα του πρακτικού κλάδου της θεολογίας. Ο </a:t>
            </a:r>
            <a:r>
              <a:rPr lang="el-GR" u="sng" dirty="0"/>
              <a:t>θεωρητικός καταρτισμός </a:t>
            </a:r>
            <a:r>
              <a:rPr lang="el-GR" dirty="0"/>
              <a:t>και η </a:t>
            </a:r>
            <a:r>
              <a:rPr lang="el-GR" u="sng" dirty="0"/>
              <a:t>πρακτική άσκηση </a:t>
            </a:r>
            <a:r>
              <a:rPr lang="el-GR" dirty="0"/>
              <a:t>στη διακονία του λόγου έδωσε και δίνει άλλες προοπτικές στη διακονία του κηρύγματος. </a:t>
            </a:r>
          </a:p>
          <a:p>
            <a:r>
              <a:rPr lang="el-GR" dirty="0"/>
              <a:t>Στη </a:t>
            </a:r>
            <a:r>
              <a:rPr lang="el-GR" b="1" dirty="0"/>
              <a:t>Θεολογική Σχολή Αθηνών </a:t>
            </a:r>
            <a:r>
              <a:rPr lang="el-GR" dirty="0"/>
              <a:t>η θεωρία του κηρύγματος διδάχθηκε από τον Αλέξανδρο Λυκούργο (1827-1875), ενώ μεγάλη ώθηση στο κήρυγμα έδωσε ο Απόστολος </a:t>
            </a:r>
            <a:r>
              <a:rPr lang="el-GR" dirty="0" err="1"/>
              <a:t>Μακράκης</a:t>
            </a:r>
            <a:r>
              <a:rPr lang="el-GR" dirty="0"/>
              <a:t> (1831-1905). Σημαντικές για την ιστορία της εκκλησιαστικής ρητορικής είναι και οι παρουσίες άλλων δύο Καθηγητών: του Ιγνατίου </a:t>
            </a:r>
            <a:r>
              <a:rPr lang="el-GR" dirty="0" err="1"/>
              <a:t>Μοσχάκη</a:t>
            </a:r>
            <a:r>
              <a:rPr lang="el-GR" dirty="0"/>
              <a:t> (1847-1903) και του Ιωάννη </a:t>
            </a:r>
            <a:r>
              <a:rPr lang="el-GR" dirty="0" err="1"/>
              <a:t>Μεσολωρά</a:t>
            </a:r>
            <a:r>
              <a:rPr lang="el-GR" dirty="0"/>
              <a:t> (1851-1942). Ιδιαίτερα πρέπει να </a:t>
            </a:r>
            <a:r>
              <a:rPr lang="el-GR" dirty="0" err="1"/>
              <a:t>εξαρθεί</a:t>
            </a:r>
            <a:r>
              <a:rPr lang="el-GR" dirty="0"/>
              <a:t> η συμβολή του Καθηγητή Παναγιώτη </a:t>
            </a:r>
            <a:r>
              <a:rPr lang="el-GR" dirty="0" err="1"/>
              <a:t>Τρεμπέλα</a:t>
            </a:r>
            <a:r>
              <a:rPr lang="el-GR" dirty="0"/>
              <a:t> (1939-1957) στην ανάπτυξη της θεωρίας και της πράξης της Ομιλητικής. Σ’ αυτόν οφείλονται δύο βασικά ομιλητικά έργα η </a:t>
            </a:r>
            <a:r>
              <a:rPr lang="el-GR" i="1" dirty="0" err="1"/>
              <a:t>Ὁμιλητική</a:t>
            </a:r>
            <a:r>
              <a:rPr lang="el-GR" dirty="0"/>
              <a:t> (1950) και </a:t>
            </a:r>
            <a:r>
              <a:rPr lang="el-GR" i="1" dirty="0" err="1"/>
              <a:t>Ὁμιλητικῆς</a:t>
            </a:r>
            <a:r>
              <a:rPr lang="el-GR" i="1" dirty="0"/>
              <a:t> πρόχειρα </a:t>
            </a:r>
            <a:r>
              <a:rPr lang="el-GR" i="1" dirty="0" err="1"/>
              <a:t>ὑποδείγματα</a:t>
            </a:r>
            <a:r>
              <a:rPr lang="el-GR" i="1" dirty="0"/>
              <a:t> </a:t>
            </a:r>
            <a:r>
              <a:rPr lang="el-GR" dirty="0"/>
              <a:t>(1933), όπου δείχνει τους τρόπους εφαρμογής των αρχών του κηρύγματος για τη δημιουργία ομιλιών και λόγων όλων των τύπων. </a:t>
            </a:r>
          </a:p>
          <a:p>
            <a:r>
              <a:rPr lang="el-GR" dirty="0"/>
              <a:t>Στη </a:t>
            </a:r>
            <a:r>
              <a:rPr lang="el-GR" b="1" dirty="0"/>
              <a:t>Θεολογική Σχολή Θεσσαλονίκης</a:t>
            </a:r>
            <a:r>
              <a:rPr lang="el-GR" dirty="0"/>
              <a:t> η Ομιλητική διδάχθηκε από τους κατά καιρούς Καθηγητές Δημήτριο </a:t>
            </a:r>
            <a:r>
              <a:rPr lang="el-GR" dirty="0" err="1"/>
              <a:t>Κουϊμτσόπουλο</a:t>
            </a:r>
            <a:r>
              <a:rPr lang="el-GR" dirty="0"/>
              <a:t>, Δημήτριο Μωραΐτη, Ευάγγελο Θεοδώρου και Ιωάννη </a:t>
            </a:r>
            <a:r>
              <a:rPr lang="el-GR" dirty="0" err="1"/>
              <a:t>Φουντούλη</a:t>
            </a:r>
            <a:r>
              <a:rPr lang="el-GR" dirty="0"/>
              <a:t>.   </a:t>
            </a:r>
          </a:p>
        </p:txBody>
      </p:sp>
    </p:spTree>
    <p:extLst>
      <p:ext uri="{BB962C8B-B14F-4D97-AF65-F5344CB8AC3E}">
        <p14:creationId xmlns:p14="http://schemas.microsoft.com/office/powerpoint/2010/main" val="3567053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99BA51-E4FA-AD2B-C948-119434BD3F0E}"/>
              </a:ext>
            </a:extLst>
          </p:cNvPr>
          <p:cNvSpPr>
            <a:spLocks noGrp="1"/>
          </p:cNvSpPr>
          <p:nvPr>
            <p:ph type="title"/>
          </p:nvPr>
        </p:nvSpPr>
        <p:spPr>
          <a:xfrm>
            <a:off x="0" y="18255"/>
            <a:ext cx="12192000" cy="553245"/>
          </a:xfrm>
        </p:spPr>
        <p:txBody>
          <a:bodyPr>
            <a:normAutofit/>
          </a:bodyPr>
          <a:lstStyle/>
          <a:p>
            <a:pPr algn="ctr"/>
            <a:r>
              <a:rPr lang="el-GR" sz="3200" dirty="0"/>
              <a:t>ΤΟ ΚΗΡΥΓΜΑ ΑΠΟ ΤΟΝ ΙΘ΄ΑΙΩΝΑ ΜΕΧΡΙ ΣΗΜΕΡΑ – ΣΤΟΥΣ ΟΡΘΟΔΟΞΟΥΣ</a:t>
            </a:r>
          </a:p>
        </p:txBody>
      </p:sp>
      <p:sp>
        <p:nvSpPr>
          <p:cNvPr id="3" name="Θέση περιεχομένου 2">
            <a:extLst>
              <a:ext uri="{FF2B5EF4-FFF2-40B4-BE49-F238E27FC236}">
                <a16:creationId xmlns:a16="http://schemas.microsoft.com/office/drawing/2014/main" id="{5784CC5C-2F6D-B231-8F09-1F5559BDDEE6}"/>
              </a:ext>
            </a:extLst>
          </p:cNvPr>
          <p:cNvSpPr>
            <a:spLocks noGrp="1"/>
          </p:cNvSpPr>
          <p:nvPr>
            <p:ph idx="1"/>
          </p:nvPr>
        </p:nvSpPr>
        <p:spPr>
          <a:xfrm>
            <a:off x="0" y="476250"/>
            <a:ext cx="12192000" cy="6381750"/>
          </a:xfrm>
        </p:spPr>
        <p:txBody>
          <a:bodyPr>
            <a:normAutofit fontScale="85000" lnSpcReduction="20000"/>
          </a:bodyPr>
          <a:lstStyle/>
          <a:p>
            <a:r>
              <a:rPr lang="el-GR" dirty="0"/>
              <a:t>Ιδιαίτερης μνείας αξίζει η αξιόλογη προσπάθεια που έγινε επί έξη χρόνια (1968-1974) από την έδρα της Ομιλητικής σε συνεργασία με την Ι. Μητρόπολη Θεσσαλονίκης, το «Φροντιστήριο Ιεροκηρύκων». Αυτή απέβλεπε στον καταρτισμό, θεωρητικό και πρακτικό, και στη συστηματική προετοιμασία των ομιλητών, θεολόγων κληρικών και λαϊκών, για την αποτελεσματικότερη άσκηση του </a:t>
            </a:r>
            <a:r>
              <a:rPr lang="el-GR" dirty="0" err="1"/>
              <a:t>κηρυγματικού</a:t>
            </a:r>
            <a:r>
              <a:rPr lang="el-GR" dirty="0"/>
              <a:t> έργου. Καρπός αυτών των προσπαθειών ήταν η έκδοση </a:t>
            </a:r>
            <a:r>
              <a:rPr lang="el-GR" u="sng" dirty="0"/>
              <a:t>δύο τόμων των ερμηνειών των Ευαγγελικών Περικοπών των Κυριακών</a:t>
            </a:r>
            <a:r>
              <a:rPr lang="el-GR" dirty="0"/>
              <a:t> και </a:t>
            </a:r>
            <a:r>
              <a:rPr lang="el-GR" u="sng" dirty="0"/>
              <a:t>δύο τόμων για τα εσπερινά κηρύγματα</a:t>
            </a:r>
            <a:r>
              <a:rPr lang="el-GR" dirty="0"/>
              <a:t>, με ερμηνεία της Α΄ Πέτρου («</a:t>
            </a:r>
            <a:r>
              <a:rPr lang="el-GR" dirty="0" err="1"/>
              <a:t>Ἐλπὶς</a:t>
            </a:r>
            <a:r>
              <a:rPr lang="el-GR" dirty="0"/>
              <a:t> </a:t>
            </a:r>
            <a:r>
              <a:rPr lang="el-GR" dirty="0" err="1"/>
              <a:t>ζῶσα</a:t>
            </a:r>
            <a:r>
              <a:rPr lang="el-GR" dirty="0"/>
              <a:t>» 1973) και των κεφαλαίων </a:t>
            </a:r>
            <a:r>
              <a:rPr lang="el-GR" dirty="0" err="1"/>
              <a:t>κβ</a:t>
            </a:r>
            <a:r>
              <a:rPr lang="el-GR" dirty="0"/>
              <a:t>΄ και </a:t>
            </a:r>
            <a:r>
              <a:rPr lang="el-GR" dirty="0" err="1"/>
              <a:t>κγ</a:t>
            </a:r>
            <a:r>
              <a:rPr lang="el-GR" dirty="0"/>
              <a:t>΄ του κατά </a:t>
            </a:r>
            <a:r>
              <a:rPr lang="el-GR" dirty="0" err="1"/>
              <a:t>Λουκάν</a:t>
            </a:r>
            <a:r>
              <a:rPr lang="el-GR" dirty="0"/>
              <a:t> Ευαγγελίου («</a:t>
            </a:r>
            <a:r>
              <a:rPr lang="el-GR" dirty="0" err="1"/>
              <a:t>Τὸ</a:t>
            </a:r>
            <a:r>
              <a:rPr lang="el-GR" dirty="0"/>
              <a:t> σωτήριον πάθος» 1974). </a:t>
            </a:r>
          </a:p>
          <a:p>
            <a:r>
              <a:rPr lang="el-GR" dirty="0"/>
              <a:t>Οι σχολές ή τα σεμινάρια ιεροκηρύκων που οργανώνουν οι κατά τόπους Ι. Μητροπόλεις βοηθούν στην εξέταση των προβλημάτων και στην επίλυσή τους, καθώς και στην αντιμετώπιση του κύριου προβλήματος, να ακούγεται ο λόγος του ευαγγελίου σε όλους τους ναούς και σε κάθε λατρευτική σύναξη. </a:t>
            </a:r>
          </a:p>
          <a:p>
            <a:r>
              <a:rPr lang="el-GR" dirty="0"/>
              <a:t>Τα εκκλησιαστικά περιοδικά των Ι. Μητροπόλεων, τα επίσημα δημοσιογραφικά όργανα και εκκλησιαστικά έντυπα της Εκκλησίας της Ελλάδος που εκδίδονται από την «Αποστολική Διακονία», τροφοδοτούν τους κληρικούς με αρκετό υλικό για την υποβοήθηση του έργου τους. </a:t>
            </a:r>
          </a:p>
          <a:p>
            <a:r>
              <a:rPr lang="el-GR" dirty="0"/>
              <a:t>Το γραπτό κήρυγμα που αποστέλλεται σε απομακρυσμένες ενορίες, είναι ένας αρκετά καλός και αποδοτικός τρόπος, αρκεί το κήρυγμα αυτό να είναι γραμμένο με πολύ αγάπη και διάκριση, για τις ανάγκες, τις απαιτήσεις και τους προβληματισμούς των ακροατών του.</a:t>
            </a:r>
          </a:p>
          <a:p>
            <a:r>
              <a:rPr lang="el-GR" dirty="0"/>
              <a:t>Το θέμα είναι ένα. Η κάθε εποχή έχει τα προβλήματά της, έχει την κρίση της και έργο του άμβωνα είναι να δώσει απάντηση στα προβλήματα και να ξεπεράσει την κρίση και όχι να αναπαράγει το πρόβλημα και την κρίση του ανθρώπινου προσώπου και της κοινωνίας.  </a:t>
            </a:r>
          </a:p>
        </p:txBody>
      </p:sp>
    </p:spTree>
    <p:extLst>
      <p:ext uri="{BB962C8B-B14F-4D97-AF65-F5344CB8AC3E}">
        <p14:creationId xmlns:p14="http://schemas.microsoft.com/office/powerpoint/2010/main" val="38155810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690FA6-963B-341B-DEE9-76C671DE67A7}"/>
              </a:ext>
            </a:extLst>
          </p:cNvPr>
          <p:cNvSpPr>
            <a:spLocks noGrp="1"/>
          </p:cNvSpPr>
          <p:nvPr>
            <p:ph type="title"/>
          </p:nvPr>
        </p:nvSpPr>
        <p:spPr>
          <a:xfrm>
            <a:off x="838200" y="18256"/>
            <a:ext cx="10515600" cy="662782"/>
          </a:xfrm>
        </p:spPr>
        <p:txBody>
          <a:bodyPr>
            <a:normAutofit fontScale="90000"/>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D3D9864E-18CF-2A04-A399-74CD6EB041BB}"/>
              </a:ext>
            </a:extLst>
          </p:cNvPr>
          <p:cNvSpPr>
            <a:spLocks noGrp="1"/>
          </p:cNvSpPr>
          <p:nvPr>
            <p:ph idx="1"/>
          </p:nvPr>
        </p:nvSpPr>
        <p:spPr>
          <a:xfrm>
            <a:off x="0" y="681038"/>
            <a:ext cx="12192000" cy="6158706"/>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a:t>
            </a:r>
            <a:r>
              <a:rPr lang="el-GR">
                <a:latin typeface="Palatino Linotype" panose="02040502050505030304" pitchFamily="18" charset="0"/>
              </a:rPr>
              <a:t>Ιωάννης, </a:t>
            </a:r>
            <a:r>
              <a:rPr lang="el-GR" i="1">
                <a:latin typeface="Palatino Linotype" panose="02040502050505030304" pitchFamily="18" charset="0"/>
              </a:rPr>
              <a:t>Ομιλητική</a:t>
            </a:r>
            <a:r>
              <a:rPr lang="el-GR">
                <a:latin typeface="Palatino Linotype" panose="02040502050505030304" pitchFamily="18" charset="0"/>
              </a:rPr>
              <a:t>, Εκδόσεις Μέλισσα, Θεσσαλονίκη 1985.</a:t>
            </a:r>
          </a:p>
        </p:txBody>
      </p:sp>
    </p:spTree>
    <p:extLst>
      <p:ext uri="{BB962C8B-B14F-4D97-AF65-F5344CB8AC3E}">
        <p14:creationId xmlns:p14="http://schemas.microsoft.com/office/powerpoint/2010/main" val="146242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28C66A-3CBE-F625-1509-7C1AD1626789}"/>
              </a:ext>
            </a:extLst>
          </p:cNvPr>
          <p:cNvSpPr>
            <a:spLocks noGrp="1"/>
          </p:cNvSpPr>
          <p:nvPr>
            <p:ph type="title"/>
          </p:nvPr>
        </p:nvSpPr>
        <p:spPr>
          <a:xfrm>
            <a:off x="0" y="1"/>
            <a:ext cx="12192000" cy="609600"/>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6C9719CF-12F4-E2EC-B4B8-55738A163E74}"/>
              </a:ext>
            </a:extLst>
          </p:cNvPr>
          <p:cNvSpPr>
            <a:spLocks noGrp="1"/>
          </p:cNvSpPr>
          <p:nvPr>
            <p:ph idx="1"/>
          </p:nvPr>
        </p:nvSpPr>
        <p:spPr>
          <a:xfrm>
            <a:off x="-1" y="609601"/>
            <a:ext cx="12191999" cy="6248398"/>
          </a:xfrm>
        </p:spPr>
        <p:txBody>
          <a:bodyPr>
            <a:normAutofit fontScale="92500" lnSpcReduction="20000"/>
          </a:bodyPr>
          <a:lstStyle/>
          <a:p>
            <a:r>
              <a:rPr lang="el-GR" dirty="0"/>
              <a:t>Και το αναλυτικό-ερμηνευτικό κήρυγμα, αλλά και το συνθετικό σε μορφή λόγων κήρυγμα, εμπνέεται όχι μόνο από τις Γραφές, αλλά και από τα έργα των Πατέρων: </a:t>
            </a:r>
          </a:p>
          <a:p>
            <a:pPr lvl="1">
              <a:buFont typeface="Wingdings" panose="05000000000000000000" pitchFamily="2" charset="2"/>
              <a:buChar char="v"/>
            </a:pPr>
            <a:r>
              <a:rPr lang="el-GR" dirty="0"/>
              <a:t>πολλές φορές γίνονται άμεσες αναφορές σ’ αυτούς, </a:t>
            </a:r>
          </a:p>
          <a:p>
            <a:pPr lvl="1">
              <a:buFont typeface="Wingdings" panose="05000000000000000000" pitchFamily="2" charset="2"/>
              <a:buChar char="v"/>
            </a:pPr>
            <a:r>
              <a:rPr lang="el-GR" dirty="0"/>
              <a:t>άλλοτε η επίδραση είναι έμμεση, </a:t>
            </a:r>
          </a:p>
          <a:p>
            <a:pPr lvl="1">
              <a:buFont typeface="Wingdings" panose="05000000000000000000" pitchFamily="2" charset="2"/>
              <a:buChar char="v"/>
            </a:pPr>
            <a:r>
              <a:rPr lang="el-GR" dirty="0"/>
              <a:t>άλλοτε φτάνει μέχρι τη διασκευή παλαιότερων λόγων ή μιμείται το ύφος και τη δομή του λόγου τους. </a:t>
            </a:r>
          </a:p>
          <a:p>
            <a:r>
              <a:rPr lang="el-GR" dirty="0"/>
              <a:t>Σ’ αυτό βοήθησαν και οι </a:t>
            </a:r>
            <a:r>
              <a:rPr lang="el-GR" b="1" dirty="0"/>
              <a:t>ερμηνευτικές σειρές </a:t>
            </a:r>
            <a:r>
              <a:rPr lang="el-GR" dirty="0"/>
              <a:t>και </a:t>
            </a:r>
            <a:r>
              <a:rPr lang="el-GR" b="1" dirty="0"/>
              <a:t>ανθολογίες</a:t>
            </a:r>
            <a:r>
              <a:rPr lang="el-GR" dirty="0"/>
              <a:t> που κυκλοφόρησαν αυτή την εποχή, και που άμεσα επηρέασαν το κήρυγμα, για το οποίο είχαν μάλιστα  συνταχθεί. </a:t>
            </a:r>
          </a:p>
          <a:p>
            <a:r>
              <a:rPr lang="el-GR" dirty="0"/>
              <a:t>Χαρακτηριστικό της περιόδου αυτής (μετά τον 7</a:t>
            </a:r>
            <a:r>
              <a:rPr lang="el-GR" baseline="30000" dirty="0"/>
              <a:t>ο</a:t>
            </a:r>
            <a:r>
              <a:rPr lang="el-GR" dirty="0"/>
              <a:t> αιώνα) είναι και η εμφάνιση των </a:t>
            </a:r>
            <a:r>
              <a:rPr lang="el-GR" b="1" dirty="0"/>
              <a:t>«Κυριακοδρομίων» ή «</a:t>
            </a:r>
            <a:r>
              <a:rPr lang="el-GR" b="1" dirty="0" err="1"/>
              <a:t>Ὁμιλιαρίων</a:t>
            </a:r>
            <a:r>
              <a:rPr lang="el-GR" b="1" dirty="0"/>
              <a:t>»</a:t>
            </a:r>
            <a:r>
              <a:rPr lang="el-GR" dirty="0"/>
              <a:t>, ομιλιών δηλαδή στις περικοπές του παγιωμένου ήδη συστήματος βιβλικών αναγνωσμάτων των Κυριακών του έτους (Βασίλειος </a:t>
            </a:r>
            <a:r>
              <a:rPr lang="el-GR" dirty="0" err="1"/>
              <a:t>Σελευκείας</a:t>
            </a:r>
            <a:r>
              <a:rPr lang="el-GR" dirty="0"/>
              <a:t>, Θεοφάνης </a:t>
            </a:r>
            <a:r>
              <a:rPr lang="el-GR" dirty="0" err="1"/>
              <a:t>Κεραμεύς</a:t>
            </a:r>
            <a:r>
              <a:rPr lang="el-GR" dirty="0"/>
              <a:t>, Ιωάννης </a:t>
            </a:r>
            <a:r>
              <a:rPr lang="el-GR" dirty="0" err="1"/>
              <a:t>Καλέκας</a:t>
            </a:r>
            <a:r>
              <a:rPr lang="el-GR" dirty="0"/>
              <a:t>, Φιλόθεος Κόκκινος, Γρηγόριος Παλαμάς κ.ά.).</a:t>
            </a:r>
          </a:p>
          <a:p>
            <a:r>
              <a:rPr lang="el-GR" dirty="0"/>
              <a:t>Παράλληλα ανθίζει και το είδος των </a:t>
            </a:r>
            <a:r>
              <a:rPr lang="el-GR" b="1" dirty="0"/>
              <a:t>πανηγυρικών λόγων </a:t>
            </a:r>
            <a:r>
              <a:rPr lang="el-GR" dirty="0"/>
              <a:t>σε εορτές και αγίους. Οι ομιλητές πολλές φορές επηρεάζονται ισχυρότερα από τη ρητορική, μεταβάλλοντας το κήρυγμα σε «εγκώμιο», που λίγο διαφέρει από τον ύμνο. Η επίδραση στις περιπτώσεις αυτές από την υμνογραφία ή από τα συναξάρια και τα απόκρυφα ευαγγέλια είναι εμφανέστερη. </a:t>
            </a:r>
          </a:p>
          <a:p>
            <a:endParaRPr lang="el-GR" dirty="0"/>
          </a:p>
        </p:txBody>
      </p:sp>
    </p:spTree>
    <p:extLst>
      <p:ext uri="{BB962C8B-B14F-4D97-AF65-F5344CB8AC3E}">
        <p14:creationId xmlns:p14="http://schemas.microsoft.com/office/powerpoint/2010/main" val="404564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80BD71-5AD2-7707-505A-471979B95DAE}"/>
              </a:ext>
            </a:extLst>
          </p:cNvPr>
          <p:cNvSpPr>
            <a:spLocks noGrp="1"/>
          </p:cNvSpPr>
          <p:nvPr>
            <p:ph type="title"/>
          </p:nvPr>
        </p:nvSpPr>
        <p:spPr>
          <a:xfrm>
            <a:off x="0" y="0"/>
            <a:ext cx="12192000" cy="485775"/>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B664F234-C40C-0018-1033-89C417273094}"/>
              </a:ext>
            </a:extLst>
          </p:cNvPr>
          <p:cNvSpPr>
            <a:spLocks noGrp="1"/>
          </p:cNvSpPr>
          <p:nvPr>
            <p:ph idx="1"/>
          </p:nvPr>
        </p:nvSpPr>
        <p:spPr>
          <a:xfrm>
            <a:off x="0" y="381001"/>
            <a:ext cx="12192000" cy="6477000"/>
          </a:xfrm>
        </p:spPr>
        <p:txBody>
          <a:bodyPr>
            <a:normAutofit fontScale="92500"/>
          </a:bodyPr>
          <a:lstStyle/>
          <a:p>
            <a:r>
              <a:rPr lang="el-GR" dirty="0"/>
              <a:t>Τα παλαιότερα «Κυριακοδρόμια», τα οποία προέρχονται από την ομιλητική παράδοση της Εκκλησίας της Κωνσταντινούπολης, κατατάσσονται σε τρεις ομάδες:</a:t>
            </a:r>
          </a:p>
          <a:p>
            <a:pPr marL="1028700" lvl="1" indent="-571500">
              <a:buFont typeface="+mj-lt"/>
              <a:buAutoNum type="romanUcPeriod"/>
            </a:pPr>
            <a:r>
              <a:rPr lang="el-GR" dirty="0"/>
              <a:t>Το </a:t>
            </a:r>
            <a:r>
              <a:rPr lang="el-GR" b="1" dirty="0"/>
              <a:t>«Πατριαρχικό </a:t>
            </a:r>
            <a:r>
              <a:rPr lang="el-GR" b="1" dirty="0" err="1"/>
              <a:t>Ὁμιλιάριο</a:t>
            </a:r>
            <a:r>
              <a:rPr lang="el-GR" b="1" dirty="0"/>
              <a:t> Ι», </a:t>
            </a:r>
            <a:r>
              <a:rPr lang="el-GR" dirty="0"/>
              <a:t>το οποίο αντιπροσωπεύει </a:t>
            </a:r>
            <a:r>
              <a:rPr lang="el-GR" u="sng" dirty="0"/>
              <a:t>τη λόγια ομιλητική παράδοση </a:t>
            </a:r>
            <a:r>
              <a:rPr lang="el-GR" dirty="0"/>
              <a:t>και περιέχει ομιλίες των Κυριακών του έτους. Η συλλογή των ομιλιών αποδίδεται στον </a:t>
            </a:r>
            <a:r>
              <a:rPr lang="el-GR" dirty="0">
                <a:effectLst>
                  <a:outerShdw blurRad="38100" dist="38100" dir="2700000" algn="tl">
                    <a:srgbClr val="000000">
                      <a:alpha val="43137"/>
                    </a:srgbClr>
                  </a:outerShdw>
                </a:effectLst>
              </a:rPr>
              <a:t>Ιωάννη </a:t>
            </a:r>
            <a:r>
              <a:rPr lang="el-GR" dirty="0" err="1">
                <a:effectLst>
                  <a:outerShdw blurRad="38100" dist="38100" dir="2700000" algn="tl">
                    <a:srgbClr val="000000">
                      <a:alpha val="43137"/>
                    </a:srgbClr>
                  </a:outerShdw>
                </a:effectLst>
              </a:rPr>
              <a:t>Ξιφιλίνο</a:t>
            </a:r>
            <a:r>
              <a:rPr lang="el-GR" dirty="0"/>
              <a:t> (11</a:t>
            </a:r>
            <a:r>
              <a:rPr lang="el-GR" baseline="30000" dirty="0"/>
              <a:t>ος</a:t>
            </a:r>
            <a:r>
              <a:rPr lang="el-GR" dirty="0"/>
              <a:t> αιώνας).</a:t>
            </a:r>
          </a:p>
          <a:p>
            <a:pPr marL="1028700" lvl="1" indent="-571500">
              <a:buFont typeface="+mj-lt"/>
              <a:buAutoNum type="romanUcPeriod"/>
            </a:pPr>
            <a:r>
              <a:rPr lang="el-GR" dirty="0"/>
              <a:t>Το </a:t>
            </a:r>
            <a:r>
              <a:rPr lang="el-GR" b="1" dirty="0"/>
              <a:t>«</a:t>
            </a:r>
            <a:r>
              <a:rPr lang="el-GR" b="1" dirty="0" err="1"/>
              <a:t>Ὁμιλιάριο</a:t>
            </a:r>
            <a:r>
              <a:rPr lang="el-GR" b="1" dirty="0"/>
              <a:t> ΙΙ», </a:t>
            </a:r>
            <a:r>
              <a:rPr lang="el-GR" dirty="0"/>
              <a:t>το οποίο είναι </a:t>
            </a:r>
            <a:r>
              <a:rPr lang="el-GR" u="sng" dirty="0"/>
              <a:t>συντομότερο</a:t>
            </a:r>
            <a:r>
              <a:rPr lang="el-GR" dirty="0"/>
              <a:t> από το προηγούμενο, έχει </a:t>
            </a:r>
            <a:r>
              <a:rPr lang="el-GR" u="sng" dirty="0"/>
              <a:t>απλούστερη γλώσσα </a:t>
            </a:r>
            <a:r>
              <a:rPr lang="el-GR" dirty="0"/>
              <a:t>και αποδίδεται σε </a:t>
            </a:r>
            <a:r>
              <a:rPr lang="el-GR" dirty="0">
                <a:effectLst>
                  <a:outerShdw blurRad="38100" dist="38100" dir="2700000" algn="tl">
                    <a:srgbClr val="000000">
                      <a:alpha val="43137"/>
                    </a:srgbClr>
                  </a:outerShdw>
                </a:effectLst>
              </a:rPr>
              <a:t>ποικίλους συγγραφείς</a:t>
            </a:r>
            <a:r>
              <a:rPr lang="el-GR" dirty="0"/>
              <a:t>.</a:t>
            </a:r>
          </a:p>
          <a:p>
            <a:pPr marL="1028700" lvl="1" indent="-571500">
              <a:buFont typeface="+mj-lt"/>
              <a:buAutoNum type="romanUcPeriod"/>
            </a:pPr>
            <a:r>
              <a:rPr lang="el-GR" dirty="0"/>
              <a:t>Το </a:t>
            </a:r>
            <a:r>
              <a:rPr lang="el-GR" b="1" dirty="0"/>
              <a:t>«</a:t>
            </a:r>
            <a:r>
              <a:rPr lang="el-GR" b="1" dirty="0" err="1"/>
              <a:t>Ὁμιλιάριο</a:t>
            </a:r>
            <a:r>
              <a:rPr lang="el-GR" b="1" dirty="0"/>
              <a:t> ΙΙΙ»</a:t>
            </a:r>
            <a:r>
              <a:rPr lang="el-GR" dirty="0"/>
              <a:t>, το οποίο περιέχει ομιλίες σε </a:t>
            </a:r>
            <a:r>
              <a:rPr lang="el-GR" u="sng" dirty="0"/>
              <a:t>εωθινά ευαγγέλια</a:t>
            </a:r>
            <a:r>
              <a:rPr lang="el-GR" dirty="0"/>
              <a:t>, </a:t>
            </a:r>
            <a:r>
              <a:rPr lang="el-GR" u="sng" dirty="0"/>
              <a:t>εορτές αγίων </a:t>
            </a:r>
            <a:r>
              <a:rPr lang="el-GR" dirty="0"/>
              <a:t>και στην </a:t>
            </a:r>
            <a:r>
              <a:rPr lang="el-GR" u="sng" dirty="0"/>
              <a:t>κοίμηση της Θεοτόκου </a:t>
            </a:r>
            <a:r>
              <a:rPr lang="el-GR" dirty="0"/>
              <a:t>και αποδίδεται στο </a:t>
            </a:r>
            <a:r>
              <a:rPr lang="el-GR" dirty="0">
                <a:effectLst>
                  <a:outerShdw blurRad="38100" dist="38100" dir="2700000" algn="tl">
                    <a:srgbClr val="000000">
                      <a:alpha val="43137"/>
                    </a:srgbClr>
                  </a:outerShdw>
                </a:effectLst>
              </a:rPr>
              <a:t>Θεοφάνη Κεραμέα</a:t>
            </a:r>
            <a:r>
              <a:rPr lang="el-GR" dirty="0"/>
              <a:t>, ο οποίος θεωρείται ως ο σπουδαιότερος εκπρόσωπος του </a:t>
            </a:r>
            <a:r>
              <a:rPr lang="el-GR" dirty="0" err="1"/>
              <a:t>κηρυκτικού</a:t>
            </a:r>
            <a:r>
              <a:rPr lang="el-GR" dirty="0"/>
              <a:t> λειτουργήματος κατά τον δέκατο αιώνα. </a:t>
            </a:r>
          </a:p>
          <a:p>
            <a:r>
              <a:rPr lang="el-GR" dirty="0"/>
              <a:t>Από τους κυριότερους ομιλητές της περιόδου από τον ΣΤ΄ μέχρι τον ΙΕ΄ αιώνα είναι οι Σωφρόνιος Ιεροσολύμων, Ανδρέας Κρήτης, Ιωάννης Δαμασκηνός, Γερμανός Κωνσταντινουπόλεως, Θεόδωρος </a:t>
            </a:r>
            <a:r>
              <a:rPr lang="el-GR" dirty="0" err="1"/>
              <a:t>Στουδίτης</a:t>
            </a:r>
            <a:r>
              <a:rPr lang="el-GR" dirty="0"/>
              <a:t>, Μέγας Φώτιος, Γεώργιος </a:t>
            </a:r>
            <a:r>
              <a:rPr lang="el-GR" dirty="0" err="1"/>
              <a:t>Νικομηδείας</a:t>
            </a:r>
            <a:r>
              <a:rPr lang="el-GR" dirty="0"/>
              <a:t>, Λέων ο Σοφός, Ιωάννης </a:t>
            </a:r>
            <a:r>
              <a:rPr lang="el-GR" dirty="0" err="1"/>
              <a:t>Ξιφιλίνος</a:t>
            </a:r>
            <a:r>
              <a:rPr lang="el-GR" dirty="0"/>
              <a:t>, Συμεών ο Νέος Θεολόγος, Συμεών ο Μεταφραστής, Θεοφύλακτος Βουλγαρίας, Ισίδωρος Θεσσαλονίκης, Ιωσήφ Βρυέννιος και Νικόλαος </a:t>
            </a:r>
            <a:r>
              <a:rPr lang="el-GR" dirty="0" err="1"/>
              <a:t>Καβάσιλας</a:t>
            </a:r>
            <a:r>
              <a:rPr lang="el-GR" dirty="0"/>
              <a:t>. Ιδιαίτερη για την οργάνωση της εκκλησιαστικής ρητορικής υπήρξε η συμβολή του Ισιδώρου </a:t>
            </a:r>
            <a:r>
              <a:rPr lang="el-GR" dirty="0" err="1"/>
              <a:t>Γλαβά</a:t>
            </a:r>
            <a:r>
              <a:rPr lang="el-GR" dirty="0"/>
              <a:t>, </a:t>
            </a:r>
            <a:r>
              <a:rPr lang="el-GR" dirty="0" err="1"/>
              <a:t>Μητροπολίτου</a:t>
            </a:r>
            <a:r>
              <a:rPr lang="el-GR" dirty="0"/>
              <a:t> Θεσσαλονίκης (1380-1396), καθώς και του Γαβριήλ Θεσσαλονίκης (+ 1429).</a:t>
            </a:r>
          </a:p>
        </p:txBody>
      </p:sp>
    </p:spTree>
    <p:extLst>
      <p:ext uri="{BB962C8B-B14F-4D97-AF65-F5344CB8AC3E}">
        <p14:creationId xmlns:p14="http://schemas.microsoft.com/office/powerpoint/2010/main" val="2693918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E0C9E8-6A74-5EA7-91A4-C12677E3563A}"/>
              </a:ext>
            </a:extLst>
          </p:cNvPr>
          <p:cNvSpPr>
            <a:spLocks noGrp="1"/>
          </p:cNvSpPr>
          <p:nvPr>
            <p:ph type="title"/>
          </p:nvPr>
        </p:nvSpPr>
        <p:spPr>
          <a:xfrm>
            <a:off x="0" y="18256"/>
            <a:ext cx="12192000" cy="524670"/>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E790D7AD-555B-7A50-3C97-28CBE5CC356A}"/>
              </a:ext>
            </a:extLst>
          </p:cNvPr>
          <p:cNvSpPr>
            <a:spLocks noGrp="1"/>
          </p:cNvSpPr>
          <p:nvPr>
            <p:ph idx="1"/>
          </p:nvPr>
        </p:nvSpPr>
        <p:spPr>
          <a:xfrm>
            <a:off x="-1" y="463550"/>
            <a:ext cx="12191999" cy="6394450"/>
          </a:xfrm>
        </p:spPr>
        <p:txBody>
          <a:bodyPr>
            <a:normAutofit lnSpcReduction="10000"/>
          </a:bodyPr>
          <a:lstStyle/>
          <a:p>
            <a:r>
              <a:rPr lang="el-GR" dirty="0"/>
              <a:t>Την περίοδο αυτή το κέντρο της εκκλησιαστικής ρητορικής υπήρξε η </a:t>
            </a:r>
            <a:r>
              <a:rPr lang="el-GR" b="1" dirty="0"/>
              <a:t>Κωνσταντινούπολη</a:t>
            </a:r>
            <a:r>
              <a:rPr lang="el-GR" dirty="0"/>
              <a:t>. Στο γεγονός αυτό συντέλεσαν κάποιοι παράγοντες: </a:t>
            </a:r>
          </a:p>
          <a:p>
            <a:pPr marL="1028700" lvl="1" indent="-571500">
              <a:buFont typeface="+mj-lt"/>
              <a:buAutoNum type="romanLcPeriod"/>
            </a:pPr>
            <a:r>
              <a:rPr lang="el-GR" dirty="0"/>
              <a:t>Οι δύο μεγάλες προσωπικότητες στην Κωνσταντινούπολη, ο Θεόδωρος </a:t>
            </a:r>
            <a:r>
              <a:rPr lang="el-GR" dirty="0" err="1"/>
              <a:t>Στουδίτης</a:t>
            </a:r>
            <a:r>
              <a:rPr lang="el-GR" dirty="0"/>
              <a:t> και ο Μ. Φώτιος. </a:t>
            </a:r>
          </a:p>
          <a:p>
            <a:pPr marL="1028700" lvl="1" indent="-571500">
              <a:buFont typeface="+mj-lt"/>
              <a:buAutoNum type="romanLcPeriod"/>
            </a:pPr>
            <a:r>
              <a:rPr lang="el-GR" dirty="0"/>
              <a:t>Η ανάπτυξη της υμνογραφίας. </a:t>
            </a:r>
          </a:p>
          <a:p>
            <a:pPr marL="1028700" lvl="1" indent="-571500">
              <a:buFont typeface="+mj-lt"/>
              <a:buAutoNum type="romanLcPeriod"/>
            </a:pPr>
            <a:r>
              <a:rPr lang="el-GR" dirty="0"/>
              <a:t>Η συστηματοποίηση της σπουδής της Πατερικής Γραμματείας. </a:t>
            </a:r>
          </a:p>
          <a:p>
            <a:pPr marL="1028700" lvl="1" indent="-571500">
              <a:buFont typeface="+mj-lt"/>
              <a:buAutoNum type="romanLcPeriod"/>
            </a:pPr>
            <a:r>
              <a:rPr lang="el-GR" dirty="0"/>
              <a:t>Η στροφή των Βυζαντινών στις κλασικές σπουδές. </a:t>
            </a:r>
          </a:p>
          <a:p>
            <a:r>
              <a:rPr lang="el-GR" dirty="0"/>
              <a:t>Έτσι, το εκκλησιαστικό κήρυγμα συντηρήθηκε σε μία κατάσταση σχετικής ακμής μέχρι την Άλωση της Κωνσταντινούπολης.</a:t>
            </a:r>
          </a:p>
          <a:p>
            <a:r>
              <a:rPr lang="el-GR" dirty="0"/>
              <a:t>Όπως αποδεικνύεται από τα άφθονα βυζαντινά χειρόγραφα </a:t>
            </a:r>
            <a:r>
              <a:rPr lang="el-GR" b="1" i="1" dirty="0" err="1"/>
              <a:t>Περὶ</a:t>
            </a:r>
            <a:r>
              <a:rPr lang="el-GR" b="1" i="1" dirty="0"/>
              <a:t> τρόπων </a:t>
            </a:r>
            <a:r>
              <a:rPr lang="el-GR" dirty="0"/>
              <a:t>και </a:t>
            </a:r>
            <a:r>
              <a:rPr lang="el-GR" b="1" i="1" dirty="0" err="1"/>
              <a:t>Περὶ</a:t>
            </a:r>
            <a:r>
              <a:rPr lang="el-GR" b="1" i="1" dirty="0"/>
              <a:t> σχημάτων</a:t>
            </a:r>
            <a:r>
              <a:rPr lang="el-GR" dirty="0"/>
              <a:t>, τα οποία εκτείνονται από τον 6</a:t>
            </a:r>
            <a:r>
              <a:rPr lang="el-GR" baseline="30000" dirty="0"/>
              <a:t>ο</a:t>
            </a:r>
            <a:r>
              <a:rPr lang="el-GR" dirty="0"/>
              <a:t> αιώνα μέχρι τον 15</a:t>
            </a:r>
            <a:r>
              <a:rPr lang="el-GR" baseline="30000" dirty="0"/>
              <a:t>ο</a:t>
            </a:r>
            <a:r>
              <a:rPr lang="el-GR" dirty="0"/>
              <a:t> αιώνα και βρέθηκαν μετά την Άλωση σε βιβλιοθήκες κυρίως της Ιταλίας, </a:t>
            </a:r>
            <a:r>
              <a:rPr lang="el-GR" u="sng" dirty="0"/>
              <a:t>τα ρητορικά σχήματα </a:t>
            </a:r>
            <a:r>
              <a:rPr lang="el-GR" dirty="0"/>
              <a:t>αποτελούσαν θεμελιώδες κεφάλαιο της γλωσσικής και ρητορικής εκπαίδευσης των νέων κατά τη συγκεκριμένη εποχή. </a:t>
            </a:r>
          </a:p>
          <a:p>
            <a:r>
              <a:rPr lang="el-GR" dirty="0"/>
              <a:t>Και επειδή στην πρωτεύουσα του Βυζαντίου συνυπήρξαν παραδόσεις από ποικίλες ρητορικές Σχολές, η κατάταξη των ρητορικών σχημάτων παρουσιάζει κάποια σύγχυση.  </a:t>
            </a:r>
          </a:p>
        </p:txBody>
      </p:sp>
    </p:spTree>
    <p:extLst>
      <p:ext uri="{BB962C8B-B14F-4D97-AF65-F5344CB8AC3E}">
        <p14:creationId xmlns:p14="http://schemas.microsoft.com/office/powerpoint/2010/main" val="835538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EB610C-0310-D285-5D3A-57467D6E762D}"/>
              </a:ext>
            </a:extLst>
          </p:cNvPr>
          <p:cNvSpPr>
            <a:spLocks noGrp="1"/>
          </p:cNvSpPr>
          <p:nvPr>
            <p:ph type="title"/>
          </p:nvPr>
        </p:nvSpPr>
        <p:spPr>
          <a:xfrm>
            <a:off x="0" y="0"/>
            <a:ext cx="12192000" cy="681037"/>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C3180A8D-16F4-AF12-6D73-45D1D4B0FAA5}"/>
              </a:ext>
            </a:extLst>
          </p:cNvPr>
          <p:cNvSpPr>
            <a:spLocks noGrp="1"/>
          </p:cNvSpPr>
          <p:nvPr>
            <p:ph idx="1"/>
          </p:nvPr>
        </p:nvSpPr>
        <p:spPr>
          <a:xfrm>
            <a:off x="0" y="520700"/>
            <a:ext cx="12192000" cy="6337300"/>
          </a:xfrm>
        </p:spPr>
        <p:txBody>
          <a:bodyPr>
            <a:normAutofit lnSpcReduction="10000"/>
          </a:bodyPr>
          <a:lstStyle/>
          <a:p>
            <a:r>
              <a:rPr lang="el-GR" dirty="0"/>
              <a:t>Ο πρώτος που μετέφερε την ελληνόφωνη ρητορική παράδοση στη Δύση ήταν ο μεγάλος </a:t>
            </a:r>
            <a:r>
              <a:rPr lang="el-GR" dirty="0" err="1"/>
              <a:t>ρητοροδιδάσκαλος</a:t>
            </a:r>
            <a:r>
              <a:rPr lang="el-GR" dirty="0"/>
              <a:t> </a:t>
            </a:r>
            <a:r>
              <a:rPr lang="el-GR" b="1" dirty="0"/>
              <a:t>Γεώργιος Τραπεζούντιος</a:t>
            </a:r>
            <a:r>
              <a:rPr lang="el-GR" dirty="0"/>
              <a:t>, ο οποίος λίγο πριν από την Άλωση, το 1416 διέφυγε στη </a:t>
            </a:r>
            <a:r>
              <a:rPr lang="el-GR" u="sng" dirty="0"/>
              <a:t>Βενετία</a:t>
            </a:r>
            <a:r>
              <a:rPr lang="el-GR" dirty="0"/>
              <a:t>. </a:t>
            </a:r>
          </a:p>
          <a:p>
            <a:pPr marL="1028700" lvl="1" indent="-571500">
              <a:buFont typeface="+mj-lt"/>
              <a:buAutoNum type="romanLcPeriod"/>
            </a:pPr>
            <a:r>
              <a:rPr lang="el-GR" dirty="0"/>
              <a:t>Δίδαξε την αρχαία ελληνική γλώσσα και τη ρητορική και </a:t>
            </a:r>
          </a:p>
          <a:p>
            <a:pPr marL="1028700" lvl="1" indent="-571500">
              <a:buFont typeface="+mj-lt"/>
              <a:buAutoNum type="romanLcPeriod"/>
            </a:pPr>
            <a:r>
              <a:rPr lang="el-GR" dirty="0"/>
              <a:t>μετέφρασε έργα της κλασικής και πατερικής γραμματείας στα λατινικά. </a:t>
            </a:r>
          </a:p>
          <a:p>
            <a:r>
              <a:rPr lang="el-GR" dirty="0"/>
              <a:t>Μ’ αυτόν τον τρόπο, από μία πλειάδα βυζαντινών λογίων, έπαιξε πρώτος τον κύριο ρόλο για τη διάδοση της κλασικής κληρονομιάς στη Δύση.</a:t>
            </a:r>
          </a:p>
          <a:p>
            <a:r>
              <a:rPr lang="el-GR" dirty="0"/>
              <a:t>Εκτός όμως από τους σημαντικούς «γραμματικούς» και «ρήτορες», μετά την Άλωση κατέφυγαν στην Ιταλία  και πολλοί </a:t>
            </a:r>
            <a:r>
              <a:rPr lang="el-GR" b="1" dirty="0"/>
              <a:t>μαθητές</a:t>
            </a:r>
            <a:r>
              <a:rPr lang="el-GR" dirty="0"/>
              <a:t> από τον υπόδουλο Ελληνισμό, προκειμένου να φοιτήσουν κυρίως σε σχολεία της </a:t>
            </a:r>
            <a:r>
              <a:rPr lang="el-GR" u="sng" dirty="0"/>
              <a:t>Βενετίας</a:t>
            </a:r>
            <a:r>
              <a:rPr lang="el-GR" dirty="0"/>
              <a:t> και της </a:t>
            </a:r>
            <a:r>
              <a:rPr lang="el-GR" u="sng" dirty="0"/>
              <a:t>Ρώμης</a:t>
            </a:r>
            <a:r>
              <a:rPr lang="el-GR" dirty="0"/>
              <a:t>, αλλά και σε άλλα εκπαιδευτικά ιδρύματα της Ευρώπης. </a:t>
            </a:r>
          </a:p>
          <a:p>
            <a:r>
              <a:rPr lang="el-GR" dirty="0"/>
              <a:t>Οι περισσότεροι από αυτούς ήταν </a:t>
            </a:r>
            <a:r>
              <a:rPr lang="el-GR" b="1" dirty="0"/>
              <a:t>κληρικοί</a:t>
            </a:r>
            <a:r>
              <a:rPr lang="el-GR" dirty="0"/>
              <a:t> και όταν επέστρεψαν στην πατρίδα τους:</a:t>
            </a:r>
          </a:p>
          <a:p>
            <a:pPr marL="1028700" lvl="1" indent="-571500">
              <a:buFont typeface="+mj-lt"/>
              <a:buAutoNum type="romanLcPeriod"/>
            </a:pPr>
            <a:r>
              <a:rPr lang="el-GR" dirty="0"/>
              <a:t>δίδαξαν τα θύραθεν και τα ιερά γράμματα, αλλά και </a:t>
            </a:r>
          </a:p>
          <a:p>
            <a:pPr marL="1028700" lvl="1" indent="-571500">
              <a:buFont typeface="+mj-lt"/>
              <a:buAutoNum type="romanLcPeriod"/>
            </a:pPr>
            <a:r>
              <a:rPr lang="el-GR" dirty="0"/>
              <a:t>διακρίθηκαν ως </a:t>
            </a:r>
            <a:r>
              <a:rPr lang="el-GR" u="sng" dirty="0"/>
              <a:t>κήρυκες του ευαγγελίου </a:t>
            </a:r>
            <a:r>
              <a:rPr lang="el-GR" dirty="0"/>
              <a:t>και ως </a:t>
            </a:r>
            <a:r>
              <a:rPr lang="el-GR" u="sng" dirty="0"/>
              <a:t>συγγραφείς εγχειριδίων ρητορικής </a:t>
            </a:r>
            <a:r>
              <a:rPr lang="el-GR" dirty="0"/>
              <a:t>για την μόρφωση των υποψήφιων κληρικών. </a:t>
            </a:r>
          </a:p>
        </p:txBody>
      </p:sp>
    </p:spTree>
    <p:extLst>
      <p:ext uri="{BB962C8B-B14F-4D97-AF65-F5344CB8AC3E}">
        <p14:creationId xmlns:p14="http://schemas.microsoft.com/office/powerpoint/2010/main" val="114744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DF58EB-D656-631B-E427-10C9F82F96D8}"/>
              </a:ext>
            </a:extLst>
          </p:cNvPr>
          <p:cNvSpPr>
            <a:spLocks noGrp="1"/>
          </p:cNvSpPr>
          <p:nvPr>
            <p:ph type="title"/>
          </p:nvPr>
        </p:nvSpPr>
        <p:spPr>
          <a:xfrm>
            <a:off x="0" y="1"/>
            <a:ext cx="12192000" cy="438149"/>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F282D45C-05B6-E3C7-071D-BFC95097B9AE}"/>
              </a:ext>
            </a:extLst>
          </p:cNvPr>
          <p:cNvSpPr>
            <a:spLocks noGrp="1"/>
          </p:cNvSpPr>
          <p:nvPr>
            <p:ph idx="1"/>
          </p:nvPr>
        </p:nvSpPr>
        <p:spPr>
          <a:xfrm>
            <a:off x="0" y="342900"/>
            <a:ext cx="12192000" cy="6515099"/>
          </a:xfrm>
        </p:spPr>
        <p:txBody>
          <a:bodyPr>
            <a:normAutofit fontScale="92500" lnSpcReduction="10000"/>
          </a:bodyPr>
          <a:lstStyle/>
          <a:p>
            <a:r>
              <a:rPr lang="el-GR" dirty="0"/>
              <a:t>Την περίοδο αυτή το κήρυγμα στη </a:t>
            </a:r>
            <a:r>
              <a:rPr lang="el-GR" b="1" dirty="0"/>
              <a:t>Δύση</a:t>
            </a:r>
            <a:r>
              <a:rPr lang="el-GR" dirty="0"/>
              <a:t> πέρασε από πολλές φάσεις. Μέχρι τον ΙΑ΄ αιώνα ακολουθεί παράλληλο δρόμο με το κήρυγμα της Ανατολής. Η </a:t>
            </a:r>
            <a:r>
              <a:rPr lang="el-GR" b="1" dirty="0"/>
              <a:t>εξάρτηση από τους Πατέρες της προηγούμενης περιόδου </a:t>
            </a:r>
            <a:r>
              <a:rPr lang="el-GR" dirty="0"/>
              <a:t>είναι πολύ μεγάλη, ιδίως από τον </a:t>
            </a:r>
            <a:r>
              <a:rPr lang="el-GR" u="sng" dirty="0"/>
              <a:t>Αυγουστίνο</a:t>
            </a:r>
            <a:r>
              <a:rPr lang="el-GR" dirty="0"/>
              <a:t>, τον </a:t>
            </a:r>
            <a:r>
              <a:rPr lang="el-GR" u="sng" dirty="0"/>
              <a:t>Λέοντα τον Μέγα </a:t>
            </a:r>
            <a:r>
              <a:rPr lang="el-GR" dirty="0"/>
              <a:t>και τον </a:t>
            </a:r>
            <a:r>
              <a:rPr lang="el-GR" u="sng" dirty="0"/>
              <a:t>Γρηγόριο τον Μέγα</a:t>
            </a:r>
            <a:r>
              <a:rPr lang="el-GR" dirty="0"/>
              <a:t>. Ο Γρηγόριος ο Μέγας στο τρίτο βιβλίο του έργου του </a:t>
            </a:r>
            <a:r>
              <a:rPr lang="en-GB" i="1" dirty="0"/>
              <a:t>Liber </a:t>
            </a:r>
            <a:r>
              <a:rPr lang="en-GB" i="1" dirty="0" err="1"/>
              <a:t>regulae</a:t>
            </a:r>
            <a:r>
              <a:rPr lang="en-GB" i="1" dirty="0"/>
              <a:t> </a:t>
            </a:r>
            <a:r>
              <a:rPr lang="en-GB" i="1" dirty="0" err="1"/>
              <a:t>pastoralis</a:t>
            </a:r>
            <a:r>
              <a:rPr lang="el-GR" dirty="0"/>
              <a:t> (=</a:t>
            </a:r>
            <a:r>
              <a:rPr lang="el-GR" i="1" dirty="0"/>
              <a:t>Βιβλίο Ποιμαντικών Κανόνων</a:t>
            </a:r>
            <a:r>
              <a:rPr lang="el-GR" dirty="0"/>
              <a:t>)</a:t>
            </a:r>
            <a:r>
              <a:rPr lang="en-GB" i="1" dirty="0"/>
              <a:t> </a:t>
            </a:r>
            <a:r>
              <a:rPr lang="el-GR" dirty="0"/>
              <a:t>πραγματεύεται ομιλητικά ζητήματα και ιδίως το ζήτημα της διαμόρφωσης του κηρύγματος αναλόγως με την πνευματική δυνατότητα των ακροατών. Οι λόγοι τους όχι μόνο αποτελούν πηγή για τους ομιλητές αλλά και διαβάζονται αυτούσιοι από τους άμβωνες.</a:t>
            </a:r>
          </a:p>
          <a:p>
            <a:r>
              <a:rPr lang="el-GR" dirty="0"/>
              <a:t>Από την εποχή του Καρόλου του Μεγάλου συντάσσονται και </a:t>
            </a:r>
            <a:r>
              <a:rPr lang="el-GR" b="1" dirty="0"/>
              <a:t>συλλογές ομιλιών </a:t>
            </a:r>
            <a:r>
              <a:rPr lang="el-GR" dirty="0"/>
              <a:t>για τις Κυριακές και τις εορτές του έτους, οι οποίες βασίζονται στα πατερικά συγγράμματα, με σκοπό να χρησιμοποιούνται από τους ιεροκήρυκες και τον λαό· είναι τα λεγόμενα «</a:t>
            </a:r>
            <a:r>
              <a:rPr lang="el-GR" i="1" dirty="0" err="1"/>
              <a:t>Ὁμιλιάρια</a:t>
            </a:r>
            <a:r>
              <a:rPr lang="el-GR" dirty="0"/>
              <a:t>» (</a:t>
            </a:r>
            <a:r>
              <a:rPr lang="en-GB" i="1" dirty="0" err="1"/>
              <a:t>Homiliaria</a:t>
            </a:r>
            <a:r>
              <a:rPr lang="en-GB" dirty="0"/>
              <a:t>).</a:t>
            </a:r>
            <a:r>
              <a:rPr lang="el-GR" dirty="0"/>
              <a:t> </a:t>
            </a:r>
          </a:p>
          <a:p>
            <a:r>
              <a:rPr lang="el-GR" dirty="0"/>
              <a:t>Από Συνόδους καταβάλλονται προσπάθειες για την πυκνότερη διδασκαλία του λαού. Το κήρυγμα αποτελεί υποχρέωση των επισκόπων και όλων των κληρικών, αλλά και των απλών μοναχών που έχουν επωμιστεί το βάρος του ιεραποστολικού κηρύγματος μεταξύ των βαρβάρων.</a:t>
            </a:r>
          </a:p>
          <a:p>
            <a:r>
              <a:rPr lang="el-GR" dirty="0"/>
              <a:t>Κυριότεροι εκπρόσωποι της περιόδου αυτής είναι ο </a:t>
            </a:r>
            <a:r>
              <a:rPr lang="el-GR" dirty="0" err="1"/>
              <a:t>Ραβανός</a:t>
            </a:r>
            <a:r>
              <a:rPr lang="el-GR" dirty="0"/>
              <a:t> Μαύρος, ο </a:t>
            </a:r>
            <a:r>
              <a:rPr lang="el-GR" dirty="0" err="1"/>
              <a:t>Αλκουΐνος</a:t>
            </a:r>
            <a:r>
              <a:rPr lang="el-GR" dirty="0"/>
              <a:t>, ο </a:t>
            </a:r>
            <a:r>
              <a:rPr lang="el-GR" dirty="0" err="1"/>
              <a:t>Ιδελφόνσος</a:t>
            </a:r>
            <a:r>
              <a:rPr lang="el-GR" dirty="0"/>
              <a:t> Τολέδου, ο Φήλιξ </a:t>
            </a:r>
            <a:r>
              <a:rPr lang="el-GR" dirty="0" err="1"/>
              <a:t>Ραβέννης</a:t>
            </a:r>
            <a:r>
              <a:rPr lang="el-GR" dirty="0"/>
              <a:t>, </a:t>
            </a:r>
            <a:r>
              <a:rPr lang="el-GR" dirty="0" err="1"/>
              <a:t>Βέδας</a:t>
            </a:r>
            <a:r>
              <a:rPr lang="el-GR" dirty="0"/>
              <a:t> ο </a:t>
            </a:r>
            <a:r>
              <a:rPr lang="el-GR" dirty="0" err="1"/>
              <a:t>Αιδέσιμος</a:t>
            </a:r>
            <a:r>
              <a:rPr lang="el-GR" dirty="0"/>
              <a:t> και ο </a:t>
            </a:r>
            <a:r>
              <a:rPr lang="el-GR" dirty="0" err="1"/>
              <a:t>Βονιφάτιος</a:t>
            </a:r>
            <a:r>
              <a:rPr lang="el-GR" dirty="0"/>
              <a:t>.   </a:t>
            </a:r>
          </a:p>
        </p:txBody>
      </p:sp>
    </p:spTree>
    <p:extLst>
      <p:ext uri="{BB962C8B-B14F-4D97-AF65-F5344CB8AC3E}">
        <p14:creationId xmlns:p14="http://schemas.microsoft.com/office/powerpoint/2010/main" val="3397501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AC1E62-74EF-7006-0892-49C440282DA3}"/>
              </a:ext>
            </a:extLst>
          </p:cNvPr>
          <p:cNvSpPr>
            <a:spLocks noGrp="1"/>
          </p:cNvSpPr>
          <p:nvPr>
            <p:ph type="title"/>
          </p:nvPr>
        </p:nvSpPr>
        <p:spPr>
          <a:xfrm>
            <a:off x="0" y="1"/>
            <a:ext cx="12192000" cy="552450"/>
          </a:xfrm>
        </p:spPr>
        <p:txBody>
          <a:bodyPr>
            <a:normAutofit fontScale="90000"/>
          </a:bodyPr>
          <a:lstStyle/>
          <a:p>
            <a:pPr algn="ctr"/>
            <a:r>
              <a:rPr lang="el-GR" dirty="0"/>
              <a:t>ΤΟ ΚΗΡΥΓΜΑ ΑΠΟ ΤΟΝ ΣΤ΄ ΜΕΧΡΙ ΤΟΝ ΙΕ΄ ΑΙΩΝΑ</a:t>
            </a:r>
          </a:p>
        </p:txBody>
      </p:sp>
      <p:sp>
        <p:nvSpPr>
          <p:cNvPr id="3" name="Θέση περιεχομένου 2">
            <a:extLst>
              <a:ext uri="{FF2B5EF4-FFF2-40B4-BE49-F238E27FC236}">
                <a16:creationId xmlns:a16="http://schemas.microsoft.com/office/drawing/2014/main" id="{1BBF4E5B-4A3F-EF95-5D4A-451DF83125D2}"/>
              </a:ext>
            </a:extLst>
          </p:cNvPr>
          <p:cNvSpPr>
            <a:spLocks noGrp="1"/>
          </p:cNvSpPr>
          <p:nvPr>
            <p:ph idx="1"/>
          </p:nvPr>
        </p:nvSpPr>
        <p:spPr>
          <a:xfrm>
            <a:off x="0" y="454025"/>
            <a:ext cx="12192000" cy="6403974"/>
          </a:xfrm>
        </p:spPr>
        <p:txBody>
          <a:bodyPr/>
          <a:lstStyle/>
          <a:p>
            <a:r>
              <a:rPr lang="el-GR" dirty="0"/>
              <a:t>Από τον </a:t>
            </a:r>
            <a:r>
              <a:rPr lang="el-GR" b="1" dirty="0"/>
              <a:t>ΙΒ΄ αιώνα </a:t>
            </a:r>
            <a:r>
              <a:rPr lang="el-GR" dirty="0"/>
              <a:t>το αναλυτικό ομιλητικό είδος αρχίζει να εγκαταλείπεται και να προτιμάται ο </a:t>
            </a:r>
            <a:r>
              <a:rPr lang="el-GR" b="1" dirty="0"/>
              <a:t>συνθετικός λόγος </a:t>
            </a:r>
            <a:r>
              <a:rPr lang="el-GR" dirty="0"/>
              <a:t>(«θέμα»). Αναπτύσσονται θέματα θεωρητικά ή του πρακτικού χριστιανικού βίου, χωρίς άμεση σύνδεση με τις βιβλικές περικοπές, με περισσότερη αυτοτέλεια και ελευθερία σε σχέση με την πατερική ομιλητική παράδοση. Γράφηκαν και αρκετά </a:t>
            </a:r>
            <a:r>
              <a:rPr lang="el-GR" b="1" dirty="0"/>
              <a:t>θεωρητικά έργα για τον καταρτισμό των ιεροκηρύκων</a:t>
            </a:r>
            <a:r>
              <a:rPr lang="el-GR" dirty="0"/>
              <a:t>, γεγονός που φανερώνει και το γενικότερο ενδιαφέρον για τη συστηματικότερη καλλιέργεια του κηρύγματος. </a:t>
            </a:r>
          </a:p>
          <a:p>
            <a:r>
              <a:rPr lang="el-GR" dirty="0"/>
              <a:t>Διακρίνεται το </a:t>
            </a:r>
            <a:r>
              <a:rPr lang="el-GR" b="1" dirty="0"/>
              <a:t>κήρυγμα των Σχολαστικών</a:t>
            </a:r>
            <a:r>
              <a:rPr lang="el-GR" dirty="0"/>
              <a:t>, που εκπροσωπείται από τον </a:t>
            </a:r>
            <a:r>
              <a:rPr lang="el-GR" u="sng" dirty="0"/>
              <a:t>Θωμά </a:t>
            </a:r>
            <a:r>
              <a:rPr lang="el-GR" u="sng" dirty="0" err="1"/>
              <a:t>Ακινάτη</a:t>
            </a:r>
            <a:r>
              <a:rPr lang="el-GR" dirty="0"/>
              <a:t>, και απευθύνεται κυρίως στη διάνοια. Είναι σύντομο, σαφές, γραμμένο με πολύ επιμέλεια, με συμμετρικές διαιρέσεις και υποδιαιρέσεις στην ανάπτυξη του θέματος. </a:t>
            </a:r>
          </a:p>
          <a:p>
            <a:r>
              <a:rPr lang="el-GR" dirty="0"/>
              <a:t>Αντιθέτως, το </a:t>
            </a:r>
            <a:r>
              <a:rPr lang="el-GR" b="1" dirty="0"/>
              <a:t>κήρυγμα των μυστικών</a:t>
            </a:r>
            <a:r>
              <a:rPr lang="el-GR" dirty="0"/>
              <a:t>, που καλλιεργήθηκε κυρίως στις μονές, προσπαθεί να μετατοπίσει το κέντρο βάρους στην προσωπική πνευματική πείρα και στην εσωτερική βεβαιότητα του πιστού στα θέματα της πίστης και της πνευματικής ζωής. Κύριος εκπρόσωπός του είναι ο </a:t>
            </a:r>
            <a:r>
              <a:rPr lang="el-GR" u="sng" dirty="0"/>
              <a:t>Βερνάρδος του </a:t>
            </a:r>
            <a:r>
              <a:rPr lang="el-GR" u="sng" dirty="0" err="1"/>
              <a:t>Κλαιρβώ</a:t>
            </a:r>
            <a:r>
              <a:rPr lang="el-GR" dirty="0"/>
              <a:t>.  </a:t>
            </a:r>
          </a:p>
        </p:txBody>
      </p:sp>
    </p:spTree>
    <p:extLst>
      <p:ext uri="{BB962C8B-B14F-4D97-AF65-F5344CB8AC3E}">
        <p14:creationId xmlns:p14="http://schemas.microsoft.com/office/powerpoint/2010/main" val="218895888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1376</TotalTime>
  <Words>6920</Words>
  <Application>Microsoft Office PowerPoint</Application>
  <PresentationFormat>Ευρεία οθόνη</PresentationFormat>
  <Paragraphs>254</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Calibri</vt:lpstr>
      <vt:lpstr>Calibri Light</vt:lpstr>
      <vt:lpstr>Palatino Linotype</vt:lpstr>
      <vt:lpstr>Wingdings</vt:lpstr>
      <vt:lpstr>Θέμα του Office</vt:lpstr>
      <vt:lpstr>ΔΙΑΚΟΝΙΑ ΤΟΥ ΛΟΓΟΥ ΕΝΟΤΗΤΑ 4Η  Η ΙΣΤΟΡΙΑ ΤΟΥ ΚΗΡΥΓΜΑΤΟΣ  ΑΠΟ ΤΟΝ ΣΤ΄ ΑΙΩΝΑ ΜΕΧΡΙ ΣΗΜΕΡΑ </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ΣΤ΄ ΜΕΧΡΙ ΤΟΝ ΙΕ΄ ΑΙΩΝΑ</vt:lpstr>
      <vt:lpstr>ΤΟ ΚΗΡΥΓΜΑ ΑΠΟ ΤΟΝ ΙΣΤ΄ ΜΕΧΡΙ ΤΟΝ ΙΗ΄ ΑΙΩΝΑ</vt:lpstr>
      <vt:lpstr> ΤΟ ΚΗΡΥΓΜΑ ΑΠΟ ΤΟΝ ΙΣΤ΄ ΜΕΧΡΙ ΤΟΝ ΙΗ΄ ΑΙΩΝΑ</vt:lpstr>
      <vt:lpstr> ΤΟ ΚΗΡΥΓΜΑ ΑΠΟ ΤΟΝ ΙΣΤ΄ ΜΕΧΡΙ ΤΟΝ ΙΗ΄ ΑΙΩΝΑ</vt:lpstr>
      <vt:lpstr>ΤΟ ΚΗΡΥΓΜΑ ΑΠΟ ΤΟΝ ΙΣΤ΄ ΜΕΧΡΙ ΤΟΝ ΙΗ΄ ΑΙΩΝΑ</vt:lpstr>
      <vt:lpstr>ΤΟ ΚΗΡΥΓΜΑ ΑΠΟ ΤΟΝ ΙΣΤ΄ ΜΕΧΡΙ ΤΟΝ ΙΗ΄ ΑΙΩΝΑ</vt:lpstr>
      <vt:lpstr>ΤΟ ΚΗΡΥΓΜΑ ΑΠΟ ΤΟΝ ΙΣΤ΄ ΜΕΧΡΙ ΤΟΝ ΙΗ΄ ΑΙΩΝΑ</vt:lpstr>
      <vt:lpstr>ΤΟ ΚΗΡΥΓΜΑ ΑΠΟ ΤΟΝ ΙΣΤ΄ ΜΕΧΡΙ ΤΟΝ ΙΗ΄ ΑΙΩΝΑ</vt:lpstr>
      <vt:lpstr>ΤΟ ΚΗΡΥΓΜΑ ΑΠΟ ΤΟΝ ΙΣΤ΄ ΜΕΧΡΙ ΤΟΝ ΙΗ΄ ΑΙΩΝΑ</vt:lpstr>
      <vt:lpstr>ΤΟ ΚΗΡΥΓΜΑ ΑΠΟ ΤΟΝ ΙΣΤ΄ ΜΕΧΡΙ ΤΟΝ ΙΗ΄ ΑΙΩΝΑ</vt:lpstr>
      <vt:lpstr>ΤΟ ΚΗΡΥΓΜΑ ΑΠΟ ΤΟΝ ΙΘ΄ΑΙΩΝΑ ΜΕΧΡΙ ΣΗΜΕΡΑ - ΣΤΗ ΔΥΣΗ</vt:lpstr>
      <vt:lpstr>ΤΟ ΚΗΡΥΓΜΑ ΑΠΟ ΤΟΝ ΙΘ΄ΑΙΩΝΑ ΜΕΧΡΙ ΣΗΜΕΡΑ – ΣΤΟΥΣ ΠΡΟΤΕΣΤΑΝΤΕΣ </vt:lpstr>
      <vt:lpstr> ΤΟ ΚΗΡΥΓΜΑ ΑΠΟ ΤΟΝ ΙΘ΄ΑΙΩΝΑ ΜΕΧΡΙ ΣΗΜΕΡΑ – ΣΤΟΥΣ ΠΡΟΤΕΣΤΑΝΤΕΣ </vt:lpstr>
      <vt:lpstr> ΤΟ ΚΗΡΥΓΜΑ ΑΠΟ ΤΟΝ ΙΘ΄ΑΙΩΝΑ ΜΕΧΡΙ ΣΗΜΕΡΑ – ΣΤΟΥΣ ΠΡΟΤΕΣΤΑΝΤΕΣ </vt:lpstr>
      <vt:lpstr>ΤΟ ΚΗΡΥΓΜΑ ΑΠΟ ΤΟΝ ΙΘ΄ΑΙΩΝΑ ΜΕΧΡΙ ΣΗΜΕΡΑ – ΣΤΟΥΣ ΡΩΜΑΙΟΚΑΘΟΛΙΚΟΥΣ</vt:lpstr>
      <vt:lpstr>ΤΟ ΚΗΡΥΓΜΑ ΑΠΟ ΤΟΝ ΙΘ΄ΑΙΩΝΑ ΜΕΧΡΙ ΣΗΜΕΡΑ – ΣΤΟΥΣ ΡΩΜΑΙΟΚΑΘΟΛΙΚΟΥΣ</vt:lpstr>
      <vt:lpstr>ΤΟ ΚΗΡΥΓΜΑ ΑΠΟ ΤΟΝ ΙΘ΄ΑΙΩΝΑ ΜΕΧΡΙ ΣΗΜΕΡΑ – ΣΤΟΥΣ ΡΩΜΑΙΟΚΑΘΟΛΙΚΟΥΣ</vt:lpstr>
      <vt:lpstr>ΤΟ ΚΗΡΥΓΜΑ ΑΠΟ ΤΟΝ ΙΘ΄ΑΙΩΝΑ ΜΕΧΡΙ ΣΗΜΕΡΑ – ΣΤΟΥΣ ΡΩΜΑΙΟΚΑΘΟΛΙΚΟΥΣ</vt:lpstr>
      <vt:lpstr>ΤΟ ΚΗΡΥΓΜΑ ΑΠΟ ΤΟΝ ΙΘ΄ΑΙΩΝΑ ΜΕΧΡΙ ΣΗΜΕΡΑ – ΣΤΟΥΣ ΟΡΘΟΔΟΞΟΥΣ</vt:lpstr>
      <vt:lpstr>ΤΟ ΚΗΡΥΓΜΑ ΑΠΟ ΤΟΝ ΙΘ΄ΑΙΩΝΑ ΜΕΧΡΙ ΣΗΜΕΡΑ – ΣΤΟΥΣ ΟΡΘΟΔΟΞΟΥΣ</vt:lpstr>
      <vt:lpstr>ΤΟ ΚΗΡΥΓΜΑ ΑΠΟ ΤΟΝ ΙΘ΄ΑΙΩΝΑ ΜΕΧΡΙ ΣΗΜΕΡΑ – ΣΤΟΥΣ ΟΡΘΟΔΟΞΟΥΣ</vt:lpstr>
      <vt:lpstr>ΤΟ ΚΗΡΥΓΜΑ ΑΠΟ ΤΟΝ ΙΘ΄ΑΙΩΝΑ ΜΕΧΡΙ ΣΗΜΕΡΑ – ΣΤΟΥΣ ΟΡΘΟΔΟΞΟΥΣ</vt:lpstr>
      <vt:lpstr>ΤΟ ΚΗΡΥΓΜΑ ΑΠΟ ΤΟΝ ΙΘ΄ΑΙΩΝΑ ΜΕΧΡΙ ΣΗΜΕΡΑ – ΣΤΟΥΣ ΟΡΘΟΔΟΞΟΥΣ</vt:lpstr>
      <vt:lpstr>ΤΟ ΚΗΡΥΓΜΑ ΑΠΟ ΤΟΝ ΙΘ΄ΑΙΩΝΑ ΜΕΧΡΙ ΣΗΜΕΡΑ – ΣΤΟΥΣ ΟΡΘΟΔΟΞΟΥΣ</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4Η  Η ΙΣΤΟΡΙΑ ΤΟΥ ΚΗΡΥΓΜΑΤΟΣ  ΑΠΟ ΤΟΝ ΣΤ΄ ΑΙΩΝΑ ΜΕΧΡΙ ΣΗΜΕΡΑ </dc:title>
  <dc:creator>MARIA KARAMPELIA</dc:creator>
  <cp:lastModifiedBy>MARIA KARAMPELIA</cp:lastModifiedBy>
  <cp:revision>16</cp:revision>
  <dcterms:created xsi:type="dcterms:W3CDTF">2023-03-25T20:48:06Z</dcterms:created>
  <dcterms:modified xsi:type="dcterms:W3CDTF">2025-03-20T13:29:28Z</dcterms:modified>
</cp:coreProperties>
</file>