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14/11/2017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Ενόργανη Ανάλυση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Εισαγωγή</a:t>
            </a:r>
            <a:endParaRPr lang="el-GR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Ποιότητα  Ενόργανων Αναλύσεων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Ισχύς: </a:t>
            </a:r>
            <a:r>
              <a:rPr lang="el-GR" dirty="0" smtClean="0"/>
              <a:t>Μπορώ να το εφαρμόσω σε ένα δείγμα;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 Αξιοπιστία:</a:t>
            </a:r>
            <a:r>
              <a:rPr lang="el-GR" dirty="0" smtClean="0"/>
              <a:t> Ακρίβεια και </a:t>
            </a:r>
            <a:r>
              <a:rPr lang="el-GR" dirty="0" err="1" smtClean="0"/>
              <a:t>Επαναληψιμότητα</a:t>
            </a:r>
            <a:r>
              <a:rPr lang="el-GR" dirty="0" smtClean="0"/>
              <a:t>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 Ευαισθησία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 Όριο Ανιχνεύσεως</a:t>
            </a:r>
            <a:r>
              <a:rPr lang="el-GR" dirty="0" smtClean="0"/>
              <a:t>: Μικρότερη ανιχνευόμενη συγκέντρωση ή ποσότητα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Χρήσιμη Αναλυτική Περιοχή Συγκεντρώσεων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Εκλεκτικότητα</a:t>
            </a:r>
            <a:r>
              <a:rPr lang="el-GR" dirty="0" smtClean="0"/>
              <a:t>: υπάρχει </a:t>
            </a:r>
            <a:r>
              <a:rPr lang="el-GR" dirty="0" err="1" smtClean="0"/>
              <a:t>παρεμποδιστής</a:t>
            </a:r>
            <a:r>
              <a:rPr lang="el-GR" dirty="0" smtClean="0"/>
              <a:t>; 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ποσοτικοποίησης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14311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Π.χ. Καμπύλη Αναφοράς</a:t>
            </a:r>
            <a:endParaRPr lang="el-GR" dirty="0"/>
          </a:p>
        </p:txBody>
      </p:sp>
      <p:sp>
        <p:nvSpPr>
          <p:cNvPr id="4" name="3 - Καμπύλο δεξιό βέλος"/>
          <p:cNvSpPr/>
          <p:nvPr/>
        </p:nvSpPr>
        <p:spPr>
          <a:xfrm>
            <a:off x="142844" y="1285860"/>
            <a:ext cx="642942" cy="128588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Καμπύλη Αναφοράς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βαθμονόμηση με χρήση προτύπων διαλυμάτων (καθαρά διαλύματα </a:t>
            </a:r>
            <a:r>
              <a:rPr lang="el-GR" dirty="0" err="1" smtClean="0"/>
              <a:t>αναλύτη</a:t>
            </a:r>
            <a:r>
              <a:rPr lang="el-GR" dirty="0" smtClean="0"/>
              <a:t> στο χρησιμοποιούμενο διαλύτη ή παρασκευάζονται από το  ίδιο μητρικό υλικό, κατανεμημένα στη γραμμική περιοχή, περικλείουν τις αναμενόμενες συγκεντρώσεις αγνώστων, πραγματοποιούνται πριν και μετά τα άγνωστα ή μεταξύ των αγνώστων.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Χαράσσεται γραφικά η καμπύλη αναφοράς σε </a:t>
            </a:r>
            <a:r>
              <a:rPr lang="el-GR" dirty="0" err="1" smtClean="0"/>
              <a:t>χιλιοστομετρικό</a:t>
            </a:r>
            <a:r>
              <a:rPr lang="el-GR" dirty="0" smtClean="0"/>
              <a:t> χάρτη (γραφική χάραξη), ή  υπολογίζεται η εξίσωση της ευθείας παλινδρόμησης  με τη μέθοδο ελαχίστων τετραγώνων </a:t>
            </a:r>
          </a:p>
          <a:p>
            <a:pPr>
              <a:buFont typeface="Wingdings" pitchFamily="2" charset="2"/>
              <a:buChar char="v"/>
            </a:pPr>
            <a:r>
              <a:rPr lang="el-GR" dirty="0" smtClean="0"/>
              <a:t>Ο υπολογισμός του αγνώστου γίνεται είτε γραφικά ή υπολογιστικά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Μέθοδος ελαχίστων τετραγώνων</a:t>
            </a:r>
          </a:p>
          <a:p>
            <a:pPr>
              <a:buNone/>
            </a:pPr>
            <a:r>
              <a:rPr lang="el-GR" dirty="0" smtClean="0"/>
              <a:t>Για γραμμική σχέση που συνδέει δυο μεταβλητές</a:t>
            </a:r>
            <a:r>
              <a:rPr lang="en-US" dirty="0" smtClean="0"/>
              <a:t> </a:t>
            </a:r>
            <a:r>
              <a:rPr lang="en-US" dirty="0" smtClean="0"/>
              <a:t>x </a:t>
            </a:r>
            <a:r>
              <a:rPr lang="el-GR" dirty="0" smtClean="0"/>
              <a:t>και</a:t>
            </a:r>
            <a:r>
              <a:rPr lang="en-US" dirty="0" smtClean="0"/>
              <a:t> y</a:t>
            </a:r>
            <a:r>
              <a:rPr lang="el-GR" dirty="0" smtClean="0"/>
              <a:t>.</a:t>
            </a:r>
          </a:p>
          <a:p>
            <a:pPr>
              <a:buNone/>
            </a:pPr>
            <a:r>
              <a:rPr lang="en-US" dirty="0" smtClean="0"/>
              <a:t>y=</a:t>
            </a:r>
            <a:r>
              <a:rPr lang="el-GR" dirty="0" smtClean="0"/>
              <a:t>α</a:t>
            </a:r>
            <a:r>
              <a:rPr lang="en-US" dirty="0" smtClean="0"/>
              <a:t>x+</a:t>
            </a:r>
            <a:r>
              <a:rPr lang="el-GR" dirty="0" smtClean="0"/>
              <a:t>β</a:t>
            </a:r>
            <a:r>
              <a:rPr lang="en-US" dirty="0" smtClean="0"/>
              <a:t>, </a:t>
            </a:r>
            <a:r>
              <a:rPr lang="el-GR" dirty="0" smtClean="0"/>
              <a:t>με  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214686"/>
            <a:ext cx="3802565" cy="315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Άσκηση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3000" dirty="0" smtClean="0"/>
              <a:t>Να βρεθεί η εξίσωση(με γραφική παράσταση και με την χρήση της μεθόδου των ελαχίστων τετραγώνων) που προσαρμόζεται στα παρακάτω δεδομένα, τα οποία πάρθηκαν κατά την κατασκευή καμπύλης αναφοράς μιας φωτομετρικής ανάλυση, καθώς και η συγκέντρωση</a:t>
            </a:r>
            <a:r>
              <a:rPr lang="en-US" sz="3000" dirty="0" smtClean="0"/>
              <a:t> C </a:t>
            </a:r>
            <a:r>
              <a:rPr lang="el-GR" sz="3000" dirty="0" smtClean="0"/>
              <a:t>ενός αγνώστου δείγματος, που είχε απορρόφηση Α ίση με 0,325.</a:t>
            </a:r>
            <a:endParaRPr lang="el-GR" sz="3000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357290" y="450057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Χ</a:t>
                      </a:r>
                      <a:r>
                        <a:rPr lang="en-US" sz="1600" dirty="0" smtClean="0"/>
                        <a:t>(</a:t>
                      </a:r>
                      <a:r>
                        <a:rPr lang="el-GR" sz="1600" dirty="0" smtClean="0"/>
                        <a:t>συγκέντρωση,</a:t>
                      </a:r>
                      <a:r>
                        <a:rPr lang="el-GR" sz="1600" baseline="0" dirty="0" smtClean="0"/>
                        <a:t> </a:t>
                      </a:r>
                      <a:r>
                        <a:rPr lang="en-US" sz="1600" baseline="0" dirty="0" smtClean="0"/>
                        <a:t>C)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 (</a:t>
                      </a:r>
                      <a:r>
                        <a:rPr lang="el-GR" sz="1600" dirty="0" smtClean="0"/>
                        <a:t>απορρόφηση, Α)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1,00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0,124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2,00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0,240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3,00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0,348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4,00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0,516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5,00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0,612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600" b="1" dirty="0" smtClean="0">
                <a:solidFill>
                  <a:srgbClr val="FF0000"/>
                </a:solidFill>
              </a:rPr>
              <a:t>Κλασικές μέθοδοι</a:t>
            </a:r>
          </a:p>
          <a:p>
            <a:pPr>
              <a:buFont typeface="Wingdings" pitchFamily="2" charset="2"/>
              <a:buChar char="Ø"/>
            </a:pPr>
            <a:endParaRPr lang="el-GR" sz="3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l-GR" sz="3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3600" b="1" dirty="0" smtClean="0">
                <a:solidFill>
                  <a:srgbClr val="FF0000"/>
                </a:solidFill>
              </a:rPr>
              <a:t>Ενόργανες μέθοδοι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lnSpcReduction="10000"/>
          </a:bodyPr>
          <a:lstStyle/>
          <a:p>
            <a:r>
              <a:rPr lang="el-GR" sz="3600" b="1" dirty="0" smtClean="0">
                <a:solidFill>
                  <a:srgbClr val="FF0000"/>
                </a:solidFill>
              </a:rPr>
              <a:t>Κλασικές μέθοδοι (Σταθμικές και Ογκομετρικές Τεχνικές)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Διαχωρισμός (καθίζηση, εκχύλιση ή απόσταξη)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Ταυτοποίηση (χρώμα, </a:t>
            </a:r>
            <a:r>
              <a:rPr lang="el-GR" dirty="0" err="1" smtClean="0"/>
              <a:t>σ.τ</a:t>
            </a:r>
            <a:r>
              <a:rPr lang="el-GR" dirty="0" smtClean="0"/>
              <a:t>., </a:t>
            </a:r>
            <a:r>
              <a:rPr lang="el-GR" dirty="0" err="1" smtClean="0"/>
              <a:t>σ.π</a:t>
            </a:r>
            <a:r>
              <a:rPr lang="el-GR" dirty="0" smtClean="0"/>
              <a:t>., διαλυτότητα, οσμή, δείκτης διάθλασης κ.τ.λ.)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Βασίζονται σε χημικές αντιδράσεις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Ασχολούνται με τη μάζα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Χρησιμοποιούν ζυγό, </a:t>
            </a:r>
            <a:r>
              <a:rPr lang="el-GR" dirty="0" err="1" smtClean="0"/>
              <a:t>προχοϊδα</a:t>
            </a:r>
            <a:r>
              <a:rPr lang="el-GR" dirty="0" smtClean="0"/>
              <a:t> και απλά γυάλινα σκεύη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Ενόργανες μέθοδοι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Βασίζονται στη μέτρηση μιας φυσικής ιδιότητας που σχετίζεται με τη μάζα ή τη συγκέντρωση του συστατικού.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Μέτρηση με διάφορα όργανα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 smtClean="0">
                <a:solidFill>
                  <a:srgbClr val="FF0000"/>
                </a:solidFill>
              </a:rPr>
              <a:t>Γιατι</a:t>
            </a:r>
            <a:r>
              <a:rPr lang="el-GR" b="1" dirty="0" smtClean="0">
                <a:solidFill>
                  <a:srgbClr val="FF0000"/>
                </a:solidFill>
              </a:rPr>
              <a:t>;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Ανάπτυξη τεχνολογία;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Ανάγκη ταχέων και ευαίσθητων μεθόδων.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Ανάγκη συνεχούς ελέγχου (βελτίωση ποιότητας ζωής)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Ανάγκη μη καταστροφικών μεθόδων αναλύσεως (αρχαιολογικά δείγματα).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Αναλύσεις πολύπλοκων δειγμάτων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Πλεονεκτήματα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/>
              <a:t>Ταχύτητα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Ευαισθησία / </a:t>
            </a:r>
            <a:r>
              <a:rPr lang="el-GR" dirty="0" err="1" smtClean="0"/>
              <a:t>Ανιχνευσιμότητα</a:t>
            </a:r>
            <a:r>
              <a:rPr lang="el-GR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 Αυτοματοποίηση  μερικών ή όλων των σταδίων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Μειονεκτήματα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Κόστος μεγάλο </a:t>
            </a:r>
          </a:p>
          <a:p>
            <a:r>
              <a:rPr lang="el-GR" dirty="0" smtClean="0"/>
              <a:t>Μικρότερη ακρίβεια (κατά κανόνα)  </a:t>
            </a:r>
          </a:p>
          <a:p>
            <a:r>
              <a:rPr lang="el-GR" dirty="0" smtClean="0"/>
              <a:t>Απαιτούνται περισσότερες πρότυπες ουσίες ή διαλύματα για βαθμονόμηση.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Ταξινόμηση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Ηλεκτροχημικές ( ρεύμα, δυναμικό, ….).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err="1" smtClean="0"/>
              <a:t>Φασματοχημικές</a:t>
            </a:r>
            <a:r>
              <a:rPr lang="el-GR" dirty="0" smtClean="0"/>
              <a:t> ή Οπτικές(ακτινοβολία και ύλη ….)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Λοιπές( ….)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682461" cy="619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375</Words>
  <PresentationFormat>Προβολή στην οθόνη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Ενόργανη Ανάλυση</vt:lpstr>
      <vt:lpstr>Διαφάνεια 2</vt:lpstr>
      <vt:lpstr>Διαφάνεια 3</vt:lpstr>
      <vt:lpstr>Διαφάνεια 4</vt:lpstr>
      <vt:lpstr>Γιατι;</vt:lpstr>
      <vt:lpstr>Πλεονεκτήματα</vt:lpstr>
      <vt:lpstr>Μειονεκτήματα</vt:lpstr>
      <vt:lpstr>Ταξινόμηση</vt:lpstr>
      <vt:lpstr>Διαφάνεια 9</vt:lpstr>
      <vt:lpstr>Ποιότητα  Ενόργανων Αναλύσεων</vt:lpstr>
      <vt:lpstr>Μέθοδοι ποσοτικοποίησης</vt:lpstr>
      <vt:lpstr>Καμπύλη Αναφοράς</vt:lpstr>
      <vt:lpstr>Διαφάνεια 13</vt:lpstr>
      <vt:lpstr>Διαφάνεια 14</vt:lpstr>
      <vt:lpstr>Άσκηση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Ενόργανη Ανάλυση</dc:title>
  <dc:creator>cokie</dc:creator>
  <cp:lastModifiedBy>cokie</cp:lastModifiedBy>
  <cp:revision>41</cp:revision>
  <dcterms:created xsi:type="dcterms:W3CDTF">2017-11-13T14:23:42Z</dcterms:created>
  <dcterms:modified xsi:type="dcterms:W3CDTF">2017-11-14T16:21:59Z</dcterms:modified>
</cp:coreProperties>
</file>