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0099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5612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365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9920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0917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1279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8539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8618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13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8515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8180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1252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6655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5720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0579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525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72F34-21CA-4A51-B1EE-15ADFC61715B}" type="datetimeFigureOut">
              <a:rPr lang="el-GR" smtClean="0"/>
              <a:t>26/2/2025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963B59E-69DE-4304-B39F-97A70757F3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464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ocplayer.gr/12255467-Filosofia-tis-paideias.html" TargetMode="External"/><Relationship Id="rId7" Type="http://schemas.openxmlformats.org/officeDocument/2006/relationships/hyperlink" Target="https://olympias.lib.uoi.gr/jspui/bitstream/123456789/6613/1/370.1%20%CE%9A%CE%9F%CE%A5.pdf" TargetMode="External"/><Relationship Id="rId2" Type="http://schemas.openxmlformats.org/officeDocument/2006/relationships/hyperlink" Target="https://docplayer.gr/10080367-Filosofia-tis-paideias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pp.uoi.gr/images/koum.pdf" TargetMode="External"/><Relationship Id="rId5" Type="http://schemas.openxmlformats.org/officeDocument/2006/relationships/hyperlink" Target="https://static.eudoxus.gr/books/62/chapter-42862.pdf" TargetMode="External"/><Relationship Id="rId4" Type="http://schemas.openxmlformats.org/officeDocument/2006/relationships/hyperlink" Target="https://www.didaktorika.gr/eadd/handle/10442/36324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Alfios" panose="02070502080805060803" pitchFamily="18" charset="0"/>
                <a:ea typeface="Alfios" panose="02070502080805060803" pitchFamily="18" charset="0"/>
              </a:rPr>
              <a:t>ΦΙΛΟΣΟΦΙΑ ΤΗΣ ΠΑΙΔΕΙΑΣ</a:t>
            </a:r>
            <a:br>
              <a:rPr lang="el-GR" dirty="0" smtClean="0">
                <a:latin typeface="Alfios" panose="02070502080805060803" pitchFamily="18" charset="0"/>
                <a:ea typeface="Alfios" panose="02070502080805060803" pitchFamily="18" charset="0"/>
              </a:rPr>
            </a:br>
            <a:r>
              <a:rPr lang="el-GR" dirty="0" smtClean="0">
                <a:latin typeface="Alfios" panose="02070502080805060803" pitchFamily="18" charset="0"/>
                <a:ea typeface="Alfios" panose="02070502080805060803" pitchFamily="18" charset="0"/>
              </a:rPr>
              <a:t>ΠΙΣ 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Β</a:t>
            </a:r>
            <a:r>
              <a:rPr lang="en-US" dirty="0" smtClean="0">
                <a:latin typeface="Aroania" panose="020B0604030504040204" pitchFamily="34" charset="0"/>
                <a:ea typeface="Aroania" panose="020B0604030504040204" pitchFamily="34" charset="0"/>
              </a:rPr>
              <a:t>’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 </a:t>
            </a:r>
            <a:r>
              <a:rPr lang="el-GR" dirty="0" smtClean="0">
                <a:latin typeface="Alfios" panose="02070502080805060803" pitchFamily="18" charset="0"/>
                <a:ea typeface="Alfios" panose="02070502080805060803" pitchFamily="18" charset="0"/>
              </a:rPr>
              <a:t>Εξ</a:t>
            </a:r>
            <a:r>
              <a:rPr lang="el-GR" dirty="0">
                <a:latin typeface="Alfios" panose="02070502080805060803" pitchFamily="18" charset="0"/>
                <a:ea typeface="Alfios" panose="02070502080805060803" pitchFamily="18" charset="0"/>
              </a:rPr>
              <a:t>ά</a:t>
            </a:r>
            <a:r>
              <a:rPr lang="el-GR" dirty="0" smtClean="0">
                <a:latin typeface="Alfios" panose="02070502080805060803" pitchFamily="18" charset="0"/>
                <a:ea typeface="Alfios" panose="02070502080805060803" pitchFamily="18" charset="0"/>
              </a:rPr>
              <a:t>μηνο 2023-2024</a:t>
            </a:r>
            <a:endParaRPr lang="el-GR" dirty="0">
              <a:latin typeface="Alfios" panose="02070502080805060803" pitchFamily="18" charset="0"/>
              <a:ea typeface="Alfios" panose="02070502080805060803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l-GR" dirty="0" smtClean="0"/>
          </a:p>
          <a:p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ΔΡ ΛΑΜΠΡΙΝΟΣ ΠΛΑΤΥΠΟΔΗΣ</a:t>
            </a:r>
          </a:p>
          <a:p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ΑΝΩΤΑΤΗ ΕΚΚΛΗΣΙΑΣΤΙΚΗ ΑΚΑΔΗΜΙΑ ΑΘΗΝΑΣ</a:t>
            </a:r>
            <a:endParaRPr lang="el-GR" dirty="0">
              <a:latin typeface="Aroania" panose="020B0604030504040204" pitchFamily="34" charset="0"/>
              <a:ea typeface="Aroani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29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Alfios" panose="02070502080805060803" pitchFamily="18" charset="0"/>
                <a:ea typeface="Alfios" panose="02070502080805060803" pitchFamily="18" charset="0"/>
              </a:rPr>
              <a:t>ΒΙΒΛΙΟΓΡΑΦΙΑ</a:t>
            </a:r>
            <a:endParaRPr lang="el-GR" dirty="0">
              <a:latin typeface="Alfios" panose="02070502080805060803" pitchFamily="18" charset="0"/>
              <a:ea typeface="Alfios" panose="02070502080805060803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92924" y="1640541"/>
            <a:ext cx="9240488" cy="4598894"/>
          </a:xfrm>
        </p:spPr>
        <p:txBody>
          <a:bodyPr>
            <a:normAutofit/>
          </a:bodyPr>
          <a:lstStyle/>
          <a:p>
            <a:r>
              <a:rPr lang="el-GR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Κουμάκης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, Γεώργιος (2001). </a:t>
            </a:r>
            <a:r>
              <a:rPr lang="el-GR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Θεωρία και Φιλοσοφία της Παιδείας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, </a:t>
            </a:r>
            <a:r>
              <a:rPr lang="el-GR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Τυπωθήτω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- Γιώργος </a:t>
            </a:r>
            <a:r>
              <a:rPr lang="el-GR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Δαρδανός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, Αθήνα.</a:t>
            </a:r>
          </a:p>
          <a:p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Καρακατσάνης, Παναγιώτης (2015). </a:t>
            </a:r>
            <a:r>
              <a:rPr lang="el-GR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Φιλοσοφία της Παιδείας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, </a:t>
            </a:r>
            <a:r>
              <a:rPr lang="en-US" dirty="0" smtClean="0">
                <a:latin typeface="Aroania" panose="020B0604030504040204" pitchFamily="34" charset="0"/>
                <a:ea typeface="Aroania" panose="020B0604030504040204" pitchFamily="34" charset="0"/>
              </a:rPr>
              <a:t>Gutenberg, 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Αθήνα.</a:t>
            </a:r>
          </a:p>
          <a:p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Μιχαλακόπουλος, Γεώργιος Σ. (2017). </a:t>
            </a:r>
            <a:r>
              <a:rPr lang="el-GR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Φιλοσοφία της Παιδείας</a:t>
            </a:r>
            <a:r>
              <a:rPr lang="el-GR" dirty="0">
                <a:latin typeface="Aroania" panose="020B0604030504040204" pitchFamily="34" charset="0"/>
                <a:ea typeface="Aroania" panose="020B0604030504040204" pitchFamily="34" charset="0"/>
              </a:rPr>
              <a:t>-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 </a:t>
            </a:r>
            <a:r>
              <a:rPr lang="el-GR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Ιστορικοί Σταθμοί από τον Πλάτωνα στον Ντιούι (</a:t>
            </a:r>
            <a:r>
              <a:rPr lang="en-US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Dewey)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, </a:t>
            </a:r>
            <a:r>
              <a:rPr lang="el-GR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εκδ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. Αφοί Κυριακίδη, Αθήνα.</a:t>
            </a:r>
          </a:p>
          <a:p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Μαραγγιανού- Δερμούση, Ευαγγελία (2007).</a:t>
            </a:r>
            <a:r>
              <a:rPr lang="el-GR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Θεωρία </a:t>
            </a:r>
            <a:r>
              <a:rPr lang="el-GR" i="1" dirty="0">
                <a:latin typeface="Aroania" panose="020B0604030504040204" pitchFamily="34" charset="0"/>
                <a:ea typeface="Aroania" panose="020B0604030504040204" pitchFamily="34" charset="0"/>
              </a:rPr>
              <a:t>και φιλοσοφία της παιδείας στην Ελληνική </a:t>
            </a:r>
            <a:r>
              <a:rPr lang="el-GR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διανόηση-</a:t>
            </a:r>
            <a:r>
              <a:rPr lang="el-GR" dirty="0">
                <a:latin typeface="Aroania" panose="020B0604030504040204" pitchFamily="34" charset="0"/>
                <a:ea typeface="Aroania" panose="020B0604030504040204" pitchFamily="34" charset="0"/>
              </a:rPr>
              <a:t>Από την αρχαιότητα έως τον 19ο 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αιώνα, </a:t>
            </a:r>
            <a:r>
              <a:rPr lang="el-GR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εκδ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. Ινστιτούτο του Βιβλίου- Α. </a:t>
            </a:r>
            <a:r>
              <a:rPr lang="el-GR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Καρδαμίτσα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, Αθήνα.</a:t>
            </a:r>
          </a:p>
          <a:p>
            <a:r>
              <a:rPr lang="el-GR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Καλογεράκος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, Ιωάννης, (2017). </a:t>
            </a:r>
            <a:r>
              <a:rPr lang="el-GR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Παιδεία &amp; Πολιτειακή Αριστεία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- </a:t>
            </a:r>
            <a:r>
              <a:rPr lang="el-GR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Ο Δρόμος προς την Αρετή στο Αριστοτελικό Ιδανικό Κράτος,</a:t>
            </a:r>
            <a:r>
              <a:rPr lang="en-US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 </a:t>
            </a:r>
            <a:r>
              <a:rPr lang="en-US" dirty="0" smtClean="0">
                <a:latin typeface="Aroania" panose="020B0604030504040204" pitchFamily="34" charset="0"/>
                <a:ea typeface="Aroania" panose="020B0604030504040204" pitchFamily="34" charset="0"/>
              </a:rPr>
              <a:t>Gutenberg, </a:t>
            </a:r>
            <a:r>
              <a:rPr lang="el-GR" dirty="0" smtClean="0">
                <a:latin typeface="Aroania" panose="020B0604030504040204" pitchFamily="34" charset="0"/>
                <a:ea typeface="Aroania" panose="020B0604030504040204" pitchFamily="34" charset="0"/>
              </a:rPr>
              <a:t>Αθήνα.</a:t>
            </a:r>
          </a:p>
          <a:p>
            <a:r>
              <a:rPr lang="en-US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Noddings</a:t>
            </a:r>
            <a:r>
              <a:rPr lang="en-US" dirty="0" smtClean="0">
                <a:latin typeface="Aroania" panose="020B0604030504040204" pitchFamily="34" charset="0"/>
                <a:ea typeface="Aroania" panose="020B0604030504040204" pitchFamily="34" charset="0"/>
              </a:rPr>
              <a:t>, Ν. (1995). </a:t>
            </a:r>
            <a:r>
              <a:rPr lang="en-US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The philosophy of Education</a:t>
            </a:r>
            <a:r>
              <a:rPr lang="en-US" dirty="0" smtClean="0">
                <a:latin typeface="Aroania" panose="020B0604030504040204" pitchFamily="34" charset="0"/>
                <a:ea typeface="Aroania" panose="020B0604030504040204" pitchFamily="34" charset="0"/>
              </a:rPr>
              <a:t>. Westview Press.</a:t>
            </a:r>
            <a:endParaRPr lang="el-GR" dirty="0">
              <a:latin typeface="Aroania" panose="020B0604030504040204" pitchFamily="34" charset="0"/>
              <a:ea typeface="Aroania" panose="020B0604030504040204" pitchFamily="34" charset="0"/>
            </a:endParaRP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80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3702"/>
          </a:xfrm>
        </p:spPr>
        <p:txBody>
          <a:bodyPr/>
          <a:lstStyle/>
          <a:p>
            <a:r>
              <a:rPr lang="el-GR" dirty="0" smtClean="0">
                <a:latin typeface="Alfios" panose="02070502080805060803" pitchFamily="18" charset="0"/>
                <a:ea typeface="Alfios" panose="02070502080805060803" pitchFamily="18" charset="0"/>
              </a:rPr>
              <a:t>ΦΙΛΟΣΟΦΙΑ-ΚΛΑΔΟΙ ΤΗΣ ΦΙΛΟΣΟΦΙΑΣ</a:t>
            </a:r>
            <a:endParaRPr lang="el-GR" dirty="0">
              <a:latin typeface="Alfios" panose="02070502080805060803" pitchFamily="18" charset="0"/>
              <a:ea typeface="Alfios" panose="02070502080805060803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0271" y="1613646"/>
            <a:ext cx="11214847" cy="5244353"/>
          </a:xfrm>
        </p:spPr>
        <p:txBody>
          <a:bodyPr>
            <a:normAutofit fontScale="77500" lnSpcReduction="20000"/>
          </a:bodyPr>
          <a:lstStyle/>
          <a:p>
            <a:r>
              <a:rPr lang="el-GR" sz="2600" dirty="0" smtClean="0">
                <a:latin typeface="Aroania" panose="020B0604030504040204" pitchFamily="34" charset="0"/>
                <a:ea typeface="Aroania" panose="020B0604030504040204" pitchFamily="34" charset="0"/>
              </a:rPr>
              <a:t>ΦΙΛΟΣΟΦΙΑ: Ορισμός &lt; </a:t>
            </a:r>
            <a:r>
              <a:rPr lang="el-GR" sz="26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φιλῶ</a:t>
            </a:r>
            <a:r>
              <a:rPr lang="el-GR" sz="2600" dirty="0" smtClean="0">
                <a:latin typeface="Aroania" panose="020B0604030504040204" pitchFamily="34" charset="0"/>
                <a:ea typeface="Aroania" panose="020B0604030504040204" pitchFamily="34" charset="0"/>
              </a:rPr>
              <a:t> + σοφία</a:t>
            </a:r>
          </a:p>
          <a:p>
            <a:r>
              <a:rPr lang="el-GR" sz="2600" dirty="0" smtClean="0">
                <a:latin typeface="Aroania" panose="020B0604030504040204" pitchFamily="34" charset="0"/>
                <a:ea typeface="Aroania" panose="020B0604030504040204" pitchFamily="34" charset="0"/>
              </a:rPr>
              <a:t>Φιλοσοφία: </a:t>
            </a:r>
            <a:r>
              <a:rPr lang="en-US" sz="2600" dirty="0" smtClean="0">
                <a:latin typeface="Aroania" panose="020B0604030504040204" pitchFamily="34" charset="0"/>
                <a:ea typeface="Aroania" panose="020B0604030504040204" pitchFamily="34" charset="0"/>
              </a:rPr>
              <a:t>     </a:t>
            </a:r>
            <a:r>
              <a:rPr lang="el-GR" sz="2600" dirty="0" smtClean="0">
                <a:latin typeface="Aroania" panose="020B0604030504040204" pitchFamily="34" charset="0"/>
                <a:ea typeface="Aroania" panose="020B0604030504040204" pitchFamily="34" charset="0"/>
              </a:rPr>
              <a:t> Οντολογία &lt;Ον</a:t>
            </a:r>
          </a:p>
          <a:p>
            <a:pPr marL="0" indent="0">
              <a:buNone/>
            </a:pPr>
            <a:r>
              <a:rPr lang="el-GR" sz="2600" dirty="0">
                <a:latin typeface="Aroania" panose="020B0604030504040204" pitchFamily="34" charset="0"/>
                <a:ea typeface="Aroania" panose="020B0604030504040204" pitchFamily="34" charset="0"/>
              </a:rPr>
              <a:t> </a:t>
            </a:r>
            <a:r>
              <a:rPr lang="el-GR" sz="2600" dirty="0" smtClean="0">
                <a:latin typeface="Aroania" panose="020B0604030504040204" pitchFamily="34" charset="0"/>
                <a:ea typeface="Aroania" panose="020B0604030504040204" pitchFamily="34" charset="0"/>
              </a:rPr>
              <a:t>                           Γνωσιολογία&lt; Γνώση</a:t>
            </a:r>
          </a:p>
          <a:p>
            <a:pPr marL="0" indent="0">
              <a:buNone/>
            </a:pPr>
            <a:r>
              <a:rPr lang="el-GR" sz="2600" dirty="0" smtClean="0">
                <a:latin typeface="Aroania" panose="020B0604030504040204" pitchFamily="34" charset="0"/>
                <a:ea typeface="Aroania" panose="020B0604030504040204" pitchFamily="34" charset="0"/>
              </a:rPr>
              <a:t>                            Ηθική &lt; Ήθος (</a:t>
            </a:r>
            <a:r>
              <a:rPr lang="el-GR" sz="26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λόγος+πράξη</a:t>
            </a:r>
            <a:r>
              <a:rPr lang="el-GR" sz="2600" dirty="0" smtClean="0">
                <a:latin typeface="Aroania" panose="020B0604030504040204" pitchFamily="34" charset="0"/>
                <a:ea typeface="Aroania" panose="020B0604030504040204" pitchFamily="34" charset="0"/>
              </a:rPr>
              <a:t>) [Ηθική, Πολιτική,]</a:t>
            </a:r>
          </a:p>
          <a:p>
            <a:pPr marL="0" indent="0">
              <a:buNone/>
            </a:pPr>
            <a:r>
              <a:rPr lang="el-GR" sz="2600" dirty="0">
                <a:latin typeface="Aroania" panose="020B0604030504040204" pitchFamily="34" charset="0"/>
                <a:ea typeface="Aroania" panose="020B0604030504040204" pitchFamily="34" charset="0"/>
              </a:rPr>
              <a:t> </a:t>
            </a:r>
            <a:r>
              <a:rPr lang="el-GR" sz="2600" dirty="0" smtClean="0">
                <a:latin typeface="Aroania" panose="020B0604030504040204" pitchFamily="34" charset="0"/>
                <a:ea typeface="Aroania" panose="020B0604030504040204" pitchFamily="34" charset="0"/>
              </a:rPr>
              <a:t>                           Αισθητική &lt; αίσθηση, ωραίο, κάλλος</a:t>
            </a:r>
          </a:p>
          <a:p>
            <a:pPr marL="0" indent="0">
              <a:buNone/>
            </a:pPr>
            <a:r>
              <a:rPr lang="el-GR" sz="2600" b="1" dirty="0" smtClean="0">
                <a:latin typeface="Alfios" panose="02070502080805060803" pitchFamily="18" charset="0"/>
                <a:ea typeface="Alfios" panose="02070502080805060803" pitchFamily="18" charset="0"/>
              </a:rPr>
              <a:t>Ορισμός</a:t>
            </a:r>
          </a:p>
          <a:p>
            <a:pPr marL="0" indent="0">
              <a:buNone/>
            </a:pPr>
            <a:r>
              <a:rPr lang="el-GR" sz="2600" b="1" i="1" dirty="0" err="1" smtClean="0">
                <a:latin typeface="Alfios" panose="02070502080805060803" pitchFamily="18" charset="0"/>
                <a:ea typeface="Alfios" panose="02070502080805060803" pitchFamily="18" charset="0"/>
              </a:rPr>
              <a:t>Ἀρχὴ</a:t>
            </a:r>
            <a:r>
              <a:rPr lang="el-GR" sz="2600" b="1" i="1" dirty="0" smtClean="0">
                <a:latin typeface="Alfios" panose="02070502080805060803" pitchFamily="18" charset="0"/>
                <a:ea typeface="Alfios" panose="02070502080805060803" pitchFamily="18" charset="0"/>
              </a:rPr>
              <a:t> πάντων </a:t>
            </a:r>
            <a:r>
              <a:rPr lang="el-GR" sz="2600" b="1" i="1" dirty="0" err="1" smtClean="0">
                <a:latin typeface="Alfios" panose="02070502080805060803" pitchFamily="18" charset="0"/>
                <a:ea typeface="Alfios" panose="02070502080805060803" pitchFamily="18" charset="0"/>
              </a:rPr>
              <a:t>ὁρισμός</a:t>
            </a:r>
            <a:r>
              <a:rPr lang="el-GR" sz="2600" b="1" i="1" dirty="0" smtClean="0">
                <a:latin typeface="Alfios" panose="02070502080805060803" pitchFamily="18" charset="0"/>
                <a:ea typeface="Alfios" panose="02070502080805060803" pitchFamily="18" charset="0"/>
              </a:rPr>
              <a:t> </a:t>
            </a:r>
            <a:r>
              <a:rPr lang="el-GR" sz="2600" b="1" i="1" dirty="0" err="1" smtClean="0">
                <a:latin typeface="Alfios" panose="02070502080805060803" pitchFamily="18" charset="0"/>
                <a:ea typeface="Alfios" panose="02070502080805060803" pitchFamily="18" charset="0"/>
              </a:rPr>
              <a:t>ἐστί</a:t>
            </a:r>
            <a:r>
              <a:rPr lang="el-GR" sz="2600" b="1" dirty="0" smtClean="0">
                <a:latin typeface="Alfios" panose="02070502080805060803" pitchFamily="18" charset="0"/>
                <a:ea typeface="Alfios" panose="02070502080805060803" pitchFamily="18" charset="0"/>
              </a:rPr>
              <a:t>. Αριστοτέλης, </a:t>
            </a:r>
            <a:r>
              <a:rPr lang="el-GR" sz="2600" b="1" i="1" dirty="0" err="1" smtClean="0">
                <a:latin typeface="Alfios" panose="02070502080805060803" pitchFamily="18" charset="0"/>
                <a:ea typeface="Alfios" panose="02070502080805060803" pitchFamily="18" charset="0"/>
              </a:rPr>
              <a:t>Ἀναλυτικὰ</a:t>
            </a:r>
            <a:r>
              <a:rPr lang="el-GR" sz="2600" b="1" i="1" dirty="0" smtClean="0">
                <a:latin typeface="Alfios" panose="02070502080805060803" pitchFamily="18" charset="0"/>
                <a:ea typeface="Alfios" panose="02070502080805060803" pitchFamily="18" charset="0"/>
              </a:rPr>
              <a:t> Πρότερα </a:t>
            </a:r>
            <a:r>
              <a:rPr lang="el-GR" sz="2600" b="1" dirty="0" smtClean="0">
                <a:latin typeface="Alfios" panose="02070502080805060803" pitchFamily="18" charset="0"/>
                <a:ea typeface="Alfios" panose="02070502080805060803" pitchFamily="18" charset="0"/>
              </a:rPr>
              <a:t>90</a:t>
            </a:r>
            <a:r>
              <a:rPr lang="en-US" sz="2600" b="1" dirty="0" smtClean="0">
                <a:latin typeface="Alfios" panose="02070502080805060803" pitchFamily="18" charset="0"/>
                <a:ea typeface="Alfios" panose="02070502080805060803" pitchFamily="18" charset="0"/>
              </a:rPr>
              <a:t>b30.</a:t>
            </a:r>
            <a:endParaRPr lang="el-GR" sz="2600" b="1" dirty="0" smtClean="0">
              <a:latin typeface="Alfios" panose="02070502080805060803" pitchFamily="18" charset="0"/>
              <a:ea typeface="Alfios" panose="02070502080805060803" pitchFamily="18" charset="0"/>
            </a:endParaRPr>
          </a:p>
          <a:p>
            <a:pPr marL="0" indent="0">
              <a:buNone/>
            </a:pPr>
            <a:r>
              <a:rPr lang="el-GR" sz="2600" b="1" dirty="0" err="1" smtClean="0">
                <a:latin typeface="Alfios" panose="02070502080805060803" pitchFamily="18" charset="0"/>
                <a:ea typeface="Alfios" panose="02070502080805060803" pitchFamily="18" charset="0"/>
              </a:rPr>
              <a:t>Ὁρισμός</a:t>
            </a:r>
            <a:r>
              <a:rPr lang="el-GR" sz="2600" b="1" dirty="0" smtClean="0">
                <a:latin typeface="Alfios" panose="02070502080805060803" pitchFamily="18" charset="0"/>
                <a:ea typeface="Alfios" panose="02070502080805060803" pitchFamily="18" charset="0"/>
              </a:rPr>
              <a:t> </a:t>
            </a:r>
            <a:r>
              <a:rPr lang="el-GR" sz="2600" b="1" dirty="0" err="1" smtClean="0">
                <a:latin typeface="Alfios" panose="02070502080805060803" pitchFamily="18" charset="0"/>
                <a:ea typeface="Alfios" panose="02070502080805060803" pitchFamily="18" charset="0"/>
              </a:rPr>
              <a:t>ἐστι</a:t>
            </a:r>
            <a:r>
              <a:rPr lang="el-GR" sz="2600" b="1" dirty="0" smtClean="0">
                <a:latin typeface="Alfios" panose="02070502080805060803" pitchFamily="18" charset="0"/>
                <a:ea typeface="Alfios" panose="02070502080805060803" pitchFamily="18" charset="0"/>
              </a:rPr>
              <a:t> λόγος ὁ </a:t>
            </a:r>
            <a:r>
              <a:rPr lang="el-GR" sz="2600" b="1" dirty="0" err="1" smtClean="0">
                <a:latin typeface="Alfios" panose="02070502080805060803" pitchFamily="18" charset="0"/>
                <a:ea typeface="Alfios" panose="02070502080805060803" pitchFamily="18" charset="0"/>
              </a:rPr>
              <a:t>τὸ</a:t>
            </a:r>
            <a:r>
              <a:rPr lang="el-GR" sz="2600" b="1" dirty="0" smtClean="0">
                <a:latin typeface="Alfios" panose="02070502080805060803" pitchFamily="18" charset="0"/>
                <a:ea typeface="Alfios" panose="02070502080805060803" pitchFamily="18" charset="0"/>
              </a:rPr>
              <a:t> </a:t>
            </a:r>
            <a:r>
              <a:rPr lang="el-GR" sz="2600" b="1" dirty="0" err="1" smtClean="0">
                <a:latin typeface="Alfios" panose="02070502080805060803" pitchFamily="18" charset="0"/>
                <a:ea typeface="Alfios" panose="02070502080805060803" pitchFamily="18" charset="0"/>
              </a:rPr>
              <a:t>τὶ</a:t>
            </a:r>
            <a:r>
              <a:rPr lang="el-GR" sz="2600" b="1" dirty="0" smtClean="0">
                <a:latin typeface="Alfios" panose="02070502080805060803" pitchFamily="18" charset="0"/>
                <a:ea typeface="Alfios" panose="02070502080805060803" pitchFamily="18" charset="0"/>
              </a:rPr>
              <a:t> </a:t>
            </a:r>
            <a:r>
              <a:rPr lang="el-GR" sz="2600" b="1" dirty="0" err="1" smtClean="0">
                <a:latin typeface="Alfios" panose="02070502080805060803" pitchFamily="18" charset="0"/>
                <a:ea typeface="Alfios" panose="02070502080805060803" pitchFamily="18" charset="0"/>
              </a:rPr>
              <a:t>ἦν</a:t>
            </a:r>
            <a:r>
              <a:rPr lang="el-GR" sz="2600" b="1" dirty="0" smtClean="0">
                <a:latin typeface="Alfios" panose="02070502080805060803" pitchFamily="18" charset="0"/>
                <a:ea typeface="Alfios" panose="02070502080805060803" pitchFamily="18" charset="0"/>
              </a:rPr>
              <a:t> </a:t>
            </a:r>
            <a:r>
              <a:rPr lang="el-GR" sz="2600" b="1" dirty="0" err="1" smtClean="0">
                <a:latin typeface="Alfios" panose="02070502080805060803" pitchFamily="18" charset="0"/>
                <a:ea typeface="Alfios" panose="02070502080805060803" pitchFamily="18" charset="0"/>
              </a:rPr>
              <a:t>εἶναι</a:t>
            </a:r>
            <a:r>
              <a:rPr lang="el-GR" sz="2600" b="1" dirty="0" smtClean="0">
                <a:latin typeface="Alfios" panose="02070502080805060803" pitchFamily="18" charset="0"/>
                <a:ea typeface="Alfios" panose="02070502080805060803" pitchFamily="18" charset="0"/>
              </a:rPr>
              <a:t> (την </a:t>
            </a:r>
            <a:r>
              <a:rPr lang="el-GR" sz="2600" b="1" dirty="0" err="1" smtClean="0">
                <a:latin typeface="Alfios" panose="02070502080805060803" pitchFamily="18" charset="0"/>
                <a:ea typeface="Alfios" panose="02070502080805060803" pitchFamily="18" charset="0"/>
              </a:rPr>
              <a:t>ουσίαν</a:t>
            </a:r>
            <a:r>
              <a:rPr lang="el-GR" sz="2600" b="1" dirty="0" smtClean="0">
                <a:latin typeface="Alfios" panose="02070502080805060803" pitchFamily="18" charset="0"/>
                <a:ea typeface="Alfios" panose="02070502080805060803" pitchFamily="18" charset="0"/>
              </a:rPr>
              <a:t>) σημαίνων. Αριστοτέλης, </a:t>
            </a:r>
            <a:r>
              <a:rPr lang="el-GR" sz="2600" b="1" i="1" dirty="0" err="1" smtClean="0">
                <a:latin typeface="Alfios" panose="02070502080805060803" pitchFamily="18" charset="0"/>
                <a:ea typeface="Alfios" panose="02070502080805060803" pitchFamily="18" charset="0"/>
              </a:rPr>
              <a:t>Τοπικὰ</a:t>
            </a:r>
            <a:r>
              <a:rPr lang="el-GR" sz="2600" b="1" dirty="0" smtClean="0">
                <a:latin typeface="Alfios" panose="02070502080805060803" pitchFamily="18" charset="0"/>
                <a:ea typeface="Alfios" panose="02070502080805060803" pitchFamily="18" charset="0"/>
              </a:rPr>
              <a:t> 150</a:t>
            </a:r>
            <a:r>
              <a:rPr lang="en-US" sz="2600" b="1" dirty="0" smtClean="0">
                <a:latin typeface="Alfios" panose="02070502080805060803" pitchFamily="18" charset="0"/>
                <a:ea typeface="Alfios" panose="02070502080805060803" pitchFamily="18" charset="0"/>
              </a:rPr>
              <a:t>a31.</a:t>
            </a:r>
          </a:p>
          <a:p>
            <a:endParaRPr lang="el-GR" dirty="0"/>
          </a:p>
          <a:p>
            <a:r>
              <a:rPr lang="el-GR" sz="2100" dirty="0" smtClean="0">
                <a:latin typeface="Aroania" panose="020B0604030504040204" pitchFamily="34" charset="0"/>
                <a:ea typeface="Aroania" panose="020B0604030504040204" pitchFamily="34" charset="0"/>
              </a:rPr>
              <a:t>Γνώση</a:t>
            </a:r>
          </a:p>
          <a:p>
            <a:r>
              <a:rPr lang="el-GR" sz="2100" dirty="0" smtClean="0">
                <a:latin typeface="Aroania" panose="020B0604030504040204" pitchFamily="34" charset="0"/>
                <a:ea typeface="Aroania" panose="020B0604030504040204" pitchFamily="34" charset="0"/>
              </a:rPr>
              <a:t>Παιδεία</a:t>
            </a:r>
          </a:p>
          <a:p>
            <a:r>
              <a:rPr lang="el-GR" sz="2100" dirty="0" smtClean="0">
                <a:latin typeface="Aroania" panose="020B0604030504040204" pitchFamily="34" charset="0"/>
                <a:ea typeface="Aroania" panose="020B0604030504040204" pitchFamily="34" charset="0"/>
              </a:rPr>
              <a:t>Εκπαίδευση</a:t>
            </a:r>
          </a:p>
          <a:p>
            <a:r>
              <a:rPr lang="el-GR" sz="2100" dirty="0" smtClean="0">
                <a:latin typeface="Aroania" panose="020B0604030504040204" pitchFamily="34" charset="0"/>
                <a:ea typeface="Aroania" panose="020B0604030504040204" pitchFamily="34" charset="0"/>
              </a:rPr>
              <a:t>Αγωγή</a:t>
            </a:r>
          </a:p>
          <a:p>
            <a:r>
              <a:rPr lang="el-GR" sz="2100" dirty="0" smtClean="0">
                <a:latin typeface="Aroania" panose="020B0604030504040204" pitchFamily="34" charset="0"/>
                <a:ea typeface="Aroania" panose="020B0604030504040204" pitchFamily="34" charset="0"/>
              </a:rPr>
              <a:t>Παιδαγωγική</a:t>
            </a:r>
          </a:p>
          <a:p>
            <a:r>
              <a:rPr lang="el-GR" sz="2100" dirty="0" smtClean="0">
                <a:latin typeface="Aroania" panose="020B0604030504040204" pitchFamily="34" charset="0"/>
                <a:ea typeface="Aroania" panose="020B0604030504040204" pitchFamily="34" charset="0"/>
              </a:rPr>
              <a:t>Μάθηση</a:t>
            </a:r>
            <a:endParaRPr lang="el-GR" sz="2100" dirty="0">
              <a:latin typeface="Aroania" panose="020B0604030504040204" pitchFamily="34" charset="0"/>
              <a:ea typeface="Aroani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88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Alfios" panose="02070502080805060803" pitchFamily="18" charset="0"/>
                <a:ea typeface="Alfios" panose="02070502080805060803" pitchFamily="18" charset="0"/>
              </a:rPr>
              <a:t>ΦΙΛΟΣΟΦΕΙΝ ΚΑΙ ΠΑΙΔΕΥΕΙΝ</a:t>
            </a:r>
            <a:endParaRPr lang="el-GR" dirty="0">
              <a:latin typeface="Alfios" panose="02070502080805060803" pitchFamily="18" charset="0"/>
              <a:ea typeface="Alfios" panose="02070502080805060803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380129" y="1573305"/>
            <a:ext cx="9601200" cy="5042647"/>
          </a:xfrm>
        </p:spPr>
        <p:txBody>
          <a:bodyPr>
            <a:normAutofit/>
          </a:bodyPr>
          <a:lstStyle/>
          <a:p>
            <a:pPr algn="just"/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Για τον </a:t>
            </a:r>
            <a:r>
              <a:rPr lang="el-GR" sz="2000" dirty="0" err="1">
                <a:latin typeface="Aroania" panose="020B0604030504040204" pitchFamily="34" charset="0"/>
                <a:ea typeface="Aroania" panose="020B0604030504040204" pitchFamily="34" charset="0"/>
              </a:rPr>
              <a:t>Γ</a:t>
            </a:r>
            <a:r>
              <a:rPr lang="el-GR" sz="20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ιάσπερς</a:t>
            </a:r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 και τον </a:t>
            </a:r>
            <a:r>
              <a:rPr lang="el-GR" sz="20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Χάιντεγγερ</a:t>
            </a:r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 η ζήτηση της αλήθειας είναι ο σκοπός και όχι η κατοχή της. Άρα ο </a:t>
            </a:r>
            <a:r>
              <a:rPr lang="el-GR" sz="20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φιλοσοφ</a:t>
            </a:r>
            <a:r>
              <a:rPr lang="el-GR" sz="2000" dirty="0" err="1">
                <a:latin typeface="Aroania" panose="020B0604030504040204" pitchFamily="34" charset="0"/>
                <a:ea typeface="Aroania" panose="020B0604030504040204" pitchFamily="34" charset="0"/>
              </a:rPr>
              <a:t>ώ</a:t>
            </a:r>
            <a:r>
              <a:rPr lang="el-GR" sz="20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ν</a:t>
            </a:r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 βρίσκεται πάντα </a:t>
            </a:r>
            <a:r>
              <a:rPr lang="el-GR" sz="20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καθ΄οδόν</a:t>
            </a:r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 (</a:t>
            </a:r>
            <a:r>
              <a:rPr lang="en-US" sz="20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Jaspres</a:t>
            </a:r>
            <a:r>
              <a:rPr lang="en-US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, K. (</a:t>
            </a:r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1968</a:t>
            </a:r>
            <a:r>
              <a:rPr lang="en-US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). </a:t>
            </a:r>
            <a:r>
              <a:rPr lang="el-GR" sz="2000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Εισαγωγή στη Φιλοσοφία</a:t>
            </a:r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, </a:t>
            </a:r>
            <a:r>
              <a:rPr lang="el-GR" sz="20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μτφρ</a:t>
            </a:r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. Χρ. </a:t>
            </a:r>
            <a:r>
              <a:rPr lang="el-GR" sz="20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Μαλεβίτσης</a:t>
            </a:r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, Δωδώνη, Αθήνα.)</a:t>
            </a:r>
          </a:p>
          <a:p>
            <a:pPr algn="just"/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Το φιλοσοφείν είναι μια δυναμική έννοια, διαρκώς εξελισσόμενη η οποία ανατροφοδοτείται από το (εκ) </a:t>
            </a:r>
            <a:r>
              <a:rPr lang="el-GR" sz="20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παιδεύειν</a:t>
            </a:r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.</a:t>
            </a:r>
          </a:p>
          <a:p>
            <a:pPr algn="just"/>
            <a:r>
              <a:rPr lang="el-GR" sz="20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Παιδεύειν</a:t>
            </a:r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: </a:t>
            </a:r>
            <a:r>
              <a:rPr lang="el-GR" sz="20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διδάσκειν</a:t>
            </a:r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, </a:t>
            </a:r>
            <a:r>
              <a:rPr lang="el-GR" sz="20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μανθάνειν</a:t>
            </a:r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, </a:t>
            </a:r>
            <a:r>
              <a:rPr lang="el-GR" sz="20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κοπιάζειν</a:t>
            </a:r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.</a:t>
            </a:r>
          </a:p>
          <a:p>
            <a:pPr algn="just"/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Φιλοσοφία και Παιδεία.</a:t>
            </a:r>
          </a:p>
          <a:p>
            <a:pPr algn="just"/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Φιλοσοφία και Γλώσσα.</a:t>
            </a:r>
          </a:p>
          <a:p>
            <a:pPr algn="just"/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Φιλοσοφία και άρρητο.</a:t>
            </a:r>
          </a:p>
          <a:p>
            <a:pPr algn="just"/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Φιλοσοφία και Θεολογία.</a:t>
            </a:r>
          </a:p>
          <a:p>
            <a:pPr algn="just"/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Παιδεία και Θεολογία.</a:t>
            </a:r>
          </a:p>
          <a:p>
            <a:pPr algn="just"/>
            <a:r>
              <a:rPr lang="el-GR" sz="2000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Ὁ </a:t>
            </a:r>
            <a:r>
              <a:rPr lang="el-GR" sz="2000" i="1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πηλὸς</a:t>
            </a:r>
            <a:r>
              <a:rPr lang="el-GR" sz="2000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 </a:t>
            </a:r>
            <a:r>
              <a:rPr lang="el-GR" sz="2000" i="1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ἄν</a:t>
            </a:r>
            <a:r>
              <a:rPr lang="el-GR" sz="2000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 </a:t>
            </a:r>
            <a:r>
              <a:rPr lang="el-GR" sz="2000" i="1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μὴ</a:t>
            </a:r>
            <a:r>
              <a:rPr lang="el-GR" sz="2000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 </a:t>
            </a:r>
            <a:r>
              <a:rPr lang="el-GR" sz="2000" i="1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δαρῇ</a:t>
            </a:r>
            <a:r>
              <a:rPr lang="el-GR" sz="2000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 κέραμος </a:t>
            </a:r>
            <a:r>
              <a:rPr lang="el-GR" sz="2000" i="1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οὐ</a:t>
            </a:r>
            <a:r>
              <a:rPr lang="el-GR" sz="2000" i="1" dirty="0" smtClean="0">
                <a:latin typeface="Aroania" panose="020B0604030504040204" pitchFamily="34" charset="0"/>
                <a:ea typeface="Aroania" panose="020B0604030504040204" pitchFamily="34" charset="0"/>
              </a:rPr>
              <a:t> γίνεται</a:t>
            </a:r>
            <a:r>
              <a:rPr lang="el-GR" sz="2000" dirty="0" smtClean="0">
                <a:latin typeface="Aroania" panose="020B0604030504040204" pitchFamily="34" charset="0"/>
                <a:ea typeface="Aroania" panose="020B0604030504040204" pitchFamily="34" charset="0"/>
              </a:rPr>
              <a:t>.</a:t>
            </a:r>
            <a:endParaRPr lang="el-GR" sz="2000" dirty="0">
              <a:latin typeface="Aroania" panose="020B0604030504040204" pitchFamily="34" charset="0"/>
              <a:ea typeface="Aroani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57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3702"/>
          </a:xfrm>
        </p:spPr>
        <p:txBody>
          <a:bodyPr/>
          <a:lstStyle/>
          <a:p>
            <a:r>
              <a:rPr lang="el-GR" dirty="0" smtClean="0">
                <a:latin typeface="Alfios" panose="02070502080805060803" pitchFamily="18" charset="0"/>
                <a:ea typeface="Alfios" panose="02070502080805060803" pitchFamily="18" charset="0"/>
              </a:rPr>
              <a:t>ΙΣΤΟΣΕΛΙΔΕΣ</a:t>
            </a:r>
            <a:endParaRPr lang="el-GR" dirty="0">
              <a:latin typeface="Alfios" panose="02070502080805060803" pitchFamily="18" charset="0"/>
              <a:ea typeface="Alfios" panose="02070502080805060803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72553" y="1627094"/>
            <a:ext cx="9232059" cy="4284128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docplayer.gr/10080367-Filosofia-tis-paideias.html</a:t>
            </a:r>
            <a:endParaRPr lang="el-GR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docplayer.gr/12255467-Filosofia-tis-paideias.html</a:t>
            </a:r>
            <a:endParaRPr lang="el-GR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www.didaktorika.gr/eadd/handle/10442/36324</a:t>
            </a:r>
            <a:endParaRPr lang="el-GR" dirty="0" smtClean="0"/>
          </a:p>
          <a:p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static.eudoxus.gr/books/62/chapter-42862.pdf</a:t>
            </a:r>
            <a:endParaRPr lang="el-GR" dirty="0" smtClean="0"/>
          </a:p>
          <a:p>
            <a:r>
              <a:rPr lang="el-GR" dirty="0">
                <a:hlinkClick r:id="rId6"/>
              </a:rPr>
              <a:t/>
            </a:r>
            <a:br>
              <a:rPr lang="el-GR" dirty="0">
                <a:hlinkClick r:id="rId6"/>
              </a:rPr>
            </a:br>
            <a:r>
              <a:rPr lang="el-GR" dirty="0" err="1">
                <a:hlinkClick r:id="rId6"/>
              </a:rPr>
              <a:t>Κουμάκης</a:t>
            </a:r>
            <a:r>
              <a:rPr lang="el-GR" dirty="0">
                <a:hlinkClick r:id="rId6"/>
              </a:rPr>
              <a:t> Γεώργιος - Πανεπιστήμιο Ιωαννίνων</a:t>
            </a:r>
          </a:p>
          <a:p>
            <a:r>
              <a:rPr lang="el-GR" dirty="0">
                <a:hlinkClick r:id="rId6"/>
              </a:rPr>
              <a:t>ppp.uoi.gr › </a:t>
            </a:r>
            <a:r>
              <a:rPr lang="el-GR" dirty="0" err="1">
                <a:hlinkClick r:id="rId6"/>
              </a:rPr>
              <a:t>images</a:t>
            </a:r>
            <a:r>
              <a:rPr lang="el-GR" dirty="0">
                <a:hlinkClick r:id="rId6"/>
              </a:rPr>
              <a:t> › </a:t>
            </a:r>
            <a:r>
              <a:rPr lang="el-GR" dirty="0" err="1">
                <a:hlinkClick r:id="rId6"/>
              </a:rPr>
              <a:t>koum</a:t>
            </a:r>
            <a:endParaRPr lang="el-GR" dirty="0">
              <a:hlinkClick r:id="rId6"/>
            </a:endParaRPr>
          </a:p>
          <a:p>
            <a:r>
              <a:rPr lang="el-GR" u="sng" dirty="0">
                <a:hlinkClick r:id="rId7"/>
              </a:rPr>
              <a:t>ΦΙΛΟΣΟΦΙΚΑ ΡΕΥΜΑΤΑ ΚΑΙ ΠΑΙΔΕΙΑ - </a:t>
            </a:r>
            <a:r>
              <a:rPr lang="el-GR" u="sng" dirty="0" err="1">
                <a:hlinkClick r:id="rId7"/>
              </a:rPr>
              <a:t>Repository</a:t>
            </a:r>
            <a:r>
              <a:rPr lang="el-GR" u="sng" dirty="0">
                <a:hlinkClick r:id="rId7"/>
              </a:rPr>
              <a:t> of UOI </a:t>
            </a:r>
            <a:r>
              <a:rPr lang="el-GR" u="sng" dirty="0" smtClean="0">
                <a:hlinkClick r:id="rId7"/>
              </a:rPr>
              <a:t>...</a:t>
            </a:r>
          </a:p>
          <a:p>
            <a:r>
              <a:rPr lang="en-US" u="sng" dirty="0">
                <a:hlinkClick r:id="rId7"/>
              </a:rPr>
              <a:t>http://ikee.lib.auth.gr/record/113378/files/%CE%BA%CE%BF%CF%85%CF%83%CE%BA%CE%BF%CF%85%CE%BA%CE%B7.pdf</a:t>
            </a:r>
            <a:endParaRPr lang="el-GR" u="sng" dirty="0">
              <a:hlinkClick r:id="rId7"/>
            </a:endParaRPr>
          </a:p>
          <a:p>
            <a:pPr marL="0" indent="0">
              <a:buNone/>
            </a:pPr>
            <a:r>
              <a:rPr lang="en-US" u="sng" dirty="0">
                <a:hlinkClick r:id="rId7"/>
              </a:rPr>
              <a:t>https://</a:t>
            </a:r>
            <a:r>
              <a:rPr lang="en-US" u="sng" dirty="0" smtClean="0">
                <a:hlinkClick r:id="rId7"/>
              </a:rPr>
              <a:t>www.researchgate.net/publication/297163004_Introduction_Philosophy_of_Education_and_Philosophy</a:t>
            </a:r>
          </a:p>
          <a:p>
            <a:pPr marL="0" indent="0">
              <a:buNone/>
            </a:pPr>
            <a:r>
              <a:rPr lang="en-US" u="sng" dirty="0">
                <a:hlinkClick r:id="rId7"/>
              </a:rPr>
              <a:t>http://</a:t>
            </a:r>
            <a:r>
              <a:rPr lang="en-US" u="sng" dirty="0" smtClean="0">
                <a:hlinkClick r:id="rId7"/>
              </a:rPr>
              <a:t>www.sjposd.com/PDF/PHILOSOPHY%20OF%20EDUCATION.pdf</a:t>
            </a:r>
          </a:p>
          <a:p>
            <a:pPr marL="0" indent="0">
              <a:buNone/>
            </a:pPr>
            <a:r>
              <a:rPr lang="en-US" u="sng" dirty="0">
                <a:hlinkClick r:id="rId7"/>
              </a:rPr>
              <a:t>https://library.um.edu.mo/ebooks/b28350467.pdf</a:t>
            </a:r>
            <a:r>
              <a:rPr lang="el-GR" u="sng" dirty="0">
                <a:hlinkClick r:id="rId7"/>
              </a:rPr>
              <a:t/>
            </a:r>
            <a:br>
              <a:rPr lang="el-GR" u="sng" dirty="0">
                <a:hlinkClick r:id="rId7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3223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Ερωτήσεις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r>
              <a:rPr lang="el-GR" dirty="0" smtClean="0"/>
              <a:t>Να ορίσετε τις έννοιες Παιδεία, Εκπαίδευση και Αγωγή και να αναφέρετε αδρομερώς τις βασικές μεταξύ τους διαφορές.</a:t>
            </a:r>
          </a:p>
          <a:p>
            <a:pPr marL="0" indent="0">
              <a:buNone/>
            </a:pPr>
            <a:endParaRPr lang="el-GR" dirty="0" smtClean="0"/>
          </a:p>
          <a:p>
            <a:pPr algn="just"/>
            <a:r>
              <a:rPr lang="el-GR" dirty="0" smtClean="0"/>
              <a:t>Ποιο το επιστημονικό αντικείμενο της Φιλοσοφίας της Παιδείας και ποια η ωφέλεια διδασκαλίας της σε ένα Τμήμα Ιερατικών </a:t>
            </a:r>
            <a:r>
              <a:rPr lang="el-GR" smtClean="0"/>
              <a:t>Σπουδών μιας </a:t>
            </a:r>
            <a:r>
              <a:rPr lang="el-GR" dirty="0" smtClean="0"/>
              <a:t>Πανεπιστημιακής Σχολής;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095383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1921</TotalTime>
  <Words>386</Words>
  <Application>Microsoft Office PowerPoint</Application>
  <PresentationFormat>Ευρεία οθόνη</PresentationFormat>
  <Paragraphs>56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2" baseType="lpstr">
      <vt:lpstr>Alfios</vt:lpstr>
      <vt:lpstr>Arial</vt:lpstr>
      <vt:lpstr>Aroania</vt:lpstr>
      <vt:lpstr>Century Gothic</vt:lpstr>
      <vt:lpstr>Wingdings 3</vt:lpstr>
      <vt:lpstr>Wisp</vt:lpstr>
      <vt:lpstr>ΦΙΛΟΣΟΦΙΑ ΤΗΣ ΠΑΙΔΕΙΑΣ ΠΙΣ Β’ Εξάμηνο 2023-2024</vt:lpstr>
      <vt:lpstr>ΒΙΒΛΙΟΓΡΑΦΙΑ</vt:lpstr>
      <vt:lpstr>ΦΙΛΟΣΟΦΙΑ-ΚΛΑΔΟΙ ΤΗΣ ΦΙΛΟΣΟΦΙΑΣ</vt:lpstr>
      <vt:lpstr>ΦΙΛΟΣΟΦΕΙΝ ΚΑΙ ΠΑΙΔΕΥΕΙΝ</vt:lpstr>
      <vt:lpstr>ΙΣΤΟΣΕΛΙΔΕΣ</vt:lpstr>
      <vt:lpstr> Ερωτήσεις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ΦΙΛΟΣΟΦΙΑ ΤΗΣ ΠΑΙΔΕΙΑΣ ΠΙΣ, Β ΕΞΑΜΗΝΟ 2019-2020</dc:title>
  <dc:creator>Λαμπρινός Πλατυπόδης</dc:creator>
  <cp:lastModifiedBy>Λογαριασμός Microsoft</cp:lastModifiedBy>
  <cp:revision>25</cp:revision>
  <dcterms:created xsi:type="dcterms:W3CDTF">2020-02-15T08:29:20Z</dcterms:created>
  <dcterms:modified xsi:type="dcterms:W3CDTF">2025-02-26T08:13:05Z</dcterms:modified>
</cp:coreProperties>
</file>